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embeddings/oleObject60.bin" ContentType="application/vnd.openxmlformats-officedocument.oleObject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embeddings/oleObject47.bin" ContentType="application/vnd.openxmlformats-officedocument.oleObject"/>
  <Override PartName="/ppt/slides/slide18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8.xml" ContentType="application/vnd.openxmlformats-officedocument.presentationml.slide+xml"/>
  <Override PartName="/ppt/embeddings/oleObject57.bin" ContentType="application/vnd.openxmlformats-officedocument.oleObject"/>
  <Override PartName="/ppt/slides/slide37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theme/theme1.xml" ContentType="application/vnd.openxmlformats-officedocument.them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13.bin" ContentType="application/vnd.openxmlformats-officedocument.oleObject"/>
  <Override PartName="/ppt/embeddings/oleObject23.bin" ContentType="application/vnd.openxmlformats-officedocument.oleObject"/>
  <Override PartName="/ppt/embeddings/oleObject33.bin" ContentType="application/vnd.openxmlformats-officedocument.oleObject"/>
  <Default Extension="jpeg" ContentType="image/jpeg"/>
  <Override PartName="/ppt/notesSlides/notesSlide11.xml" ContentType="application/vnd.openxmlformats-officedocument.presentationml.notesSlide+xml"/>
  <Override PartName="/ppt/embeddings/oleObject42.bin" ContentType="application/vnd.openxmlformats-officedocument.oleObject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embeddings/oleObject7.bin" ContentType="application/vnd.openxmlformats-officedocument.oleObject"/>
  <Override PartName="/ppt/slides/slide23.xml" ContentType="application/vnd.openxmlformats-officedocument.presentationml.slide+xml"/>
  <Override PartName="/ppt/embeddings/oleObject19.bin" ContentType="application/vnd.openxmlformats-officedocument.oleObject"/>
  <Override PartName="/ppt/embeddings/oleObject52.bin" ContentType="application/vnd.openxmlformats-officedocument.oleObject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embeddings/oleObject29.bin" ContentType="application/vnd.openxmlformats-officedocument.oleObject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embeddings/oleObject61.bin" ContentType="application/vnd.openxmlformats-officedocument.oleObject"/>
  <Override PartName="/ppt/slides/slide42.xml" ContentType="application/vnd.openxmlformats-officedocument.presentationml.slide+xml"/>
  <Override PartName="/ppt/embeddings/oleObject38.bin" ContentType="application/vnd.openxmlformats-officedocument.oleObject"/>
  <Override PartName="/ppt/notesSlides/notesSlide17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51.xml" ContentType="application/vnd.openxmlformats-officedocument.presentationml.slide+xml"/>
  <Override PartName="/ppt/embeddings/oleObject48.bin" ContentType="application/vnd.openxmlformats-officedocument.oleObject"/>
  <Override PartName="/ppt/slides/slide19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29.xml" ContentType="application/vnd.openxmlformats-officedocument.presentationml.slide+xml"/>
  <Override PartName="/ppt/embeddings/oleObject58.bin" ContentType="application/vnd.openxmlformats-officedocument.oleObject"/>
  <Override PartName="/ppt/notesSlides/notesSlide36.xml" ContentType="application/vnd.openxmlformats-officedocument.presentationml.notesSlide+xml"/>
  <Override PartName="/ppt/slides/slide38.xml" ContentType="application/vnd.openxmlformats-officedocument.presentationml.slide+xml"/>
  <Override PartName="/ppt/slides/slide48.xml" ContentType="application/vnd.openxmlformats-officedocument.presentationml.slide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embeddings/oleObject14.bin" ContentType="application/vnd.openxmlformats-officedocument.oleObject"/>
  <Override PartName="/ppt/embeddings/oleObject24.bin" ContentType="application/vnd.openxmlformats-officedocument.oleObject"/>
  <Override PartName="/ppt/notesSlides/notesSlide8.xml" ContentType="application/vnd.openxmlformats-officedocument.presentationml.notesSlide+xml"/>
  <Override PartName="/ppt/embeddings/oleObject34.bin" ContentType="application/vnd.openxmlformats-officedocument.oleObject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embeddings/oleObject43.bin" ContentType="application/vnd.openxmlformats-officedocument.oleObject"/>
  <Override PartName="/ppt/notesSlides/notesSlide22.xml" ContentType="application/vnd.openxmlformats-officedocument.presentationml.notesSlide+xml"/>
  <Override PartName="/ppt/embeddings/oleObject8.bin" ContentType="application/vnd.openxmlformats-officedocument.oleObject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embeddings/oleObject53.bin" ContentType="application/vnd.openxmlformats-officedocument.oleObject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embeddings/oleObject39.bin" ContentType="application/vnd.openxmlformats-officedocument.oleObject"/>
  <Override PartName="/ppt/slides/slide43.xml" ContentType="application/vnd.openxmlformats-officedocument.presentationml.slide+xml"/>
  <Override PartName="/ppt/notesSlides/notesSlide18.xml" ContentType="application/vnd.openxmlformats-officedocument.presentationml.notesSlide+xml"/>
  <Override PartName="/ppt/embeddings/oleObject62.bin" ContentType="application/vnd.openxmlformats-officedocument.oleObject"/>
  <Override PartName="/ppt/slides/slide52.xml" ContentType="application/vnd.openxmlformats-officedocument.presentationml.slide+xml"/>
  <Override PartName="/ppt/embeddings/oleObject49.bin" ContentType="application/vnd.openxmlformats-officedocument.oleObject"/>
  <Override PartName="/ppt/notesSlides/notesSlide41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11.xml" ContentType="application/vnd.openxmlformats-officedocument.presentationml.slideLayout+xml"/>
  <Override PartName="/ppt/embeddings/oleObject59.bin" ContentType="application/vnd.openxmlformats-officedocument.oleObject"/>
  <Override PartName="/ppt/notesSlides/notesSlide37.xml" ContentType="application/vnd.openxmlformats-officedocument.presentationml.notes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slides/slide49.xml" ContentType="application/vnd.openxmlformats-officedocument.presentationml.slide+xml"/>
  <Override PartName="/ppt/embeddings/oleObject10.bin" ContentType="application/vnd.openxmlformats-officedocument.oleObject"/>
  <Override PartName="/docProps/core.xml" ContentType="application/vnd.openxmlformats-package.core-properties+xml"/>
  <Override PartName="/ppt/theme/theme3.xml" ContentType="application/vnd.openxmlformats-officedocument.theme+xml"/>
  <Override PartName="/ppt/notesSlides/notesSlide4.xml" ContentType="application/vnd.openxmlformats-officedocument.presentationml.notesSlide+xml"/>
  <Override PartName="/ppt/embeddings/oleObject3.bin" ContentType="application/vnd.openxmlformats-officedocument.oleObject"/>
  <Override PartName="/ppt/embeddings/oleObject15.bin" ContentType="application/vnd.openxmlformats-officedocument.oleObject"/>
  <Override PartName="/ppt/embeddings/oleObject25.bin" ContentType="application/vnd.openxmlformats-officedocument.oleObject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35.bin" ContentType="application/vnd.openxmlformats-officedocument.oleObject"/>
  <Override PartName="/ppt/embeddings/oleObject44.bin" ContentType="application/vnd.openxmlformats-officedocument.oleObject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embeddings/oleObject9.bin" ContentType="application/vnd.openxmlformats-officedocument.oleObject"/>
  <Override PartName="/ppt/slides/slide25.xml" ContentType="application/vnd.openxmlformats-officedocument.presentationml.slide+xml"/>
  <Override PartName="/ppt/embeddings/oleObject54.bin" ContentType="application/vnd.openxmlformats-officedocument.oleObject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embeddings/oleObject63.bin" ContentType="application/vnd.openxmlformats-officedocument.oleObject"/>
  <Override PartName="/ppt/slides/slide44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29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38.xml" ContentType="application/vnd.openxmlformats-officedocument.presentationml.notesSlide+xml"/>
  <Override PartName="/ppt/embeddings/oleObject11.bin" ContentType="application/vnd.openxmlformats-officedocument.oleObject"/>
  <Override PartName="/ppt/embeddings/oleObject20.bin" ContentType="application/vnd.openxmlformats-officedocument.oleObject"/>
  <Override PartName="/ppt/embeddings/oleObject30.bin" ContentType="application/vnd.openxmlformats-officedocument.oleObject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embeddings/oleObject4.bin" ContentType="application/vnd.openxmlformats-officedocument.oleObject"/>
  <Override PartName="/ppt/embeddings/oleObject16.bin" ContentType="application/vnd.openxmlformats-officedocument.oleObject"/>
  <Override PartName="/ppt/slides/slide20.xml" ContentType="application/vnd.openxmlformats-officedocument.presentationml.slide+xml"/>
  <Override PartName="/ppt/embeddings/oleObject26.bin" ContentType="application/vnd.openxmlformats-officedocument.oleObject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embeddings/oleObject36.bin" ContentType="application/vnd.openxmlformats-officedocument.oleObject"/>
  <Override PartName="/ppt/notesSlides/notesSlide14.xml" ContentType="application/vnd.openxmlformats-officedocument.presentationml.notesSlide+xml"/>
  <Override PartName="/ppt/embeddings/oleObject45.bin" ContentType="application/vnd.openxmlformats-officedocument.oleObject"/>
  <Override PartName="/ppt/slides/slide16.xml" ContentType="application/vnd.openxmlformats-officedocument.presentationml.slide+xml"/>
  <Override PartName="/ppt/viewProps.xml" ContentType="application/vnd.openxmlformats-officedocument.presentationml.viewProps+xml"/>
  <Override PartName="/ppt/notesSlides/notesSlide24.xml" ContentType="application/vnd.openxmlformats-officedocument.presentationml.notesSlide+xml"/>
  <Default Extension="rels" ContentType="application/vnd.openxmlformats-package.relationships+xml"/>
  <Override PartName="/ppt/slides/slide26.xml" ContentType="application/vnd.openxmlformats-officedocument.presentationml.slide+xml"/>
  <Override PartName="/ppt/embeddings/oleObject55.bin" ContentType="application/vnd.openxmlformats-officedocument.oleObject"/>
  <Override PartName="/ppt/notesSlides/notesSlide34.xml" ContentType="application/vnd.openxmlformats-officedocument.presentationml.notesSlide+xml"/>
  <Default Extension="wmf" ContentType="image/x-wmf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Layouts/slideLayout8.xml" ContentType="application/vnd.openxmlformats-officedocument.presentationml.slideLayout+xml"/>
  <Override PartName="/ppt/embeddings/oleObject64.bin" ContentType="application/vnd.openxmlformats-officedocument.oleObject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presentation.xml" ContentType="application/vnd.openxmlformats-officedocument.presentationml.presentation.main+xml"/>
  <Override PartName="/ppt/embeddings/oleObject12.bin" ContentType="application/vnd.openxmlformats-officedocument.oleObject"/>
  <Override PartName="/ppt/embeddings/oleObject21.bin" ContentType="application/vnd.openxmlformats-officedocument.oleObject"/>
  <Override PartName="/ppt/embeddings/oleObject31.bin" ContentType="application/vnd.openxmlformats-officedocument.oleObject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40.bin" ContentType="application/vnd.openxmlformats-officedocument.oleObject"/>
  <Override PartName="/ppt/slides/slide11.xml" ContentType="application/vnd.openxmlformats-officedocument.presentationml.slide+xml"/>
  <Override PartName="/ppt/embeddings/oleObject5.bin" ContentType="application/vnd.openxmlformats-officedocument.oleObject"/>
  <Override PartName="/ppt/embeddings/oleObject17.bin" ContentType="application/vnd.openxmlformats-officedocument.oleObject"/>
  <Override PartName="/ppt/embeddings/oleObject50.bin" ContentType="application/vnd.openxmlformats-officedocument.oleObject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embeddings/oleObject27.bin" ContentType="application/vnd.openxmlformats-officedocument.oleObject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embeddings/oleObject37.bin" ContentType="application/vnd.openxmlformats-officedocument.oleObject"/>
  <Override PartName="/ppt/notesSlides/notesSlide15.xml" ContentType="application/vnd.openxmlformats-officedocument.presentationml.notesSlide+xml"/>
  <Override PartName="/ppt/embeddings/oleObject46.bin" ContentType="application/vnd.openxmlformats-officedocument.oleObject"/>
  <Override PartName="/ppt/slides/slide17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7.xml" ContentType="application/vnd.openxmlformats-officedocument.presentationml.slide+xml"/>
  <Override PartName="/ppt/embeddings/oleObject56.bin" ContentType="application/vnd.openxmlformats-officedocument.oleObject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notesSlides/notesSlide1.xml" ContentType="application/vnd.openxmlformats-officedocument.presentationml.notesSlide+xml"/>
  <Override PartName="/ppt/embeddings/oleObject22.bin" ContentType="application/vnd.openxmlformats-officedocument.oleObject"/>
  <Override PartName="/ppt/embeddings/oleObject32.bin" ContentType="application/vnd.openxmlformats-officedocument.oleObject"/>
  <Override PartName="/ppt/notesSlides/notesSlide7.xml" ContentType="application/vnd.openxmlformats-officedocument.presentationml.notesSlide+xml"/>
  <Override PartName="/ppt/embeddings/oleObject41.bin" ContentType="application/vnd.openxmlformats-officedocument.oleObject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embeddings/oleObject6.bin" ContentType="application/vnd.openxmlformats-officedocument.oleObject"/>
  <Override PartName="/ppt/embeddings/oleObject18.bin" ContentType="application/vnd.openxmlformats-officedocument.oleObject"/>
  <Override PartName="/ppt/slides/slide22.xml" ContentType="application/vnd.openxmlformats-officedocument.presentationml.slide+xml"/>
  <Override PartName="/ppt/embeddings/oleObject51.bin" ContentType="application/vnd.openxmlformats-officedocument.oleObject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embeddings/oleObject28.bin" ContentType="application/vnd.openxmlformats-officedocument.oleObject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472" r:id="rId2"/>
    <p:sldId id="416" r:id="rId3"/>
    <p:sldId id="474" r:id="rId4"/>
    <p:sldId id="481" r:id="rId5"/>
    <p:sldId id="482" r:id="rId6"/>
    <p:sldId id="376" r:id="rId7"/>
    <p:sldId id="378" r:id="rId8"/>
    <p:sldId id="379" r:id="rId9"/>
    <p:sldId id="432" r:id="rId10"/>
    <p:sldId id="476" r:id="rId11"/>
    <p:sldId id="435" r:id="rId12"/>
    <p:sldId id="491" r:id="rId13"/>
    <p:sldId id="495" r:id="rId14"/>
    <p:sldId id="498" r:id="rId15"/>
    <p:sldId id="501" r:id="rId16"/>
    <p:sldId id="559" r:id="rId17"/>
    <p:sldId id="560" r:id="rId18"/>
    <p:sldId id="561" r:id="rId19"/>
    <p:sldId id="562" r:id="rId20"/>
    <p:sldId id="563" r:id="rId21"/>
    <p:sldId id="564" r:id="rId22"/>
    <p:sldId id="565" r:id="rId23"/>
    <p:sldId id="566" r:id="rId24"/>
    <p:sldId id="567" r:id="rId25"/>
    <p:sldId id="568" r:id="rId26"/>
    <p:sldId id="569" r:id="rId27"/>
    <p:sldId id="570" r:id="rId28"/>
    <p:sldId id="571" r:id="rId29"/>
    <p:sldId id="572" r:id="rId30"/>
    <p:sldId id="502" r:id="rId31"/>
    <p:sldId id="503" r:id="rId32"/>
    <p:sldId id="504" r:id="rId33"/>
    <p:sldId id="505" r:id="rId34"/>
    <p:sldId id="506" r:id="rId35"/>
    <p:sldId id="507" r:id="rId36"/>
    <p:sldId id="508" r:id="rId37"/>
    <p:sldId id="532" r:id="rId38"/>
    <p:sldId id="513" r:id="rId39"/>
    <p:sldId id="519" r:id="rId40"/>
    <p:sldId id="520" r:id="rId41"/>
    <p:sldId id="444" r:id="rId42"/>
    <p:sldId id="445" r:id="rId43"/>
    <p:sldId id="447" r:id="rId44"/>
    <p:sldId id="448" r:id="rId45"/>
    <p:sldId id="449" r:id="rId46"/>
    <p:sldId id="450" r:id="rId47"/>
    <p:sldId id="454" r:id="rId48"/>
    <p:sldId id="538" r:id="rId49"/>
    <p:sldId id="539" r:id="rId50"/>
    <p:sldId id="542" r:id="rId51"/>
    <p:sldId id="543" r:id="rId52"/>
    <p:sldId id="544" r:id="rId53"/>
    <p:sldId id="464" r:id="rId54"/>
    <p:sldId id="463" r:id="rId55"/>
    <p:sldId id="465" r:id="rId56"/>
    <p:sldId id="459" r:id="rId57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-111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00"/>
    <a:srgbClr val="DDDDDD"/>
    <a:srgbClr val="FFCCFF"/>
    <a:srgbClr val="FF99CC"/>
    <a:srgbClr val="FF3300"/>
    <a:srgbClr val="99CCFF"/>
    <a:srgbClr val="00FF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7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image" Target="../media/image4.wmf"/><Relationship Id="rId3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image" Target="../media/image4.wmf"/><Relationship Id="rId3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image" Target="../media/image4.wmf"/><Relationship Id="rId3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image" Target="../media/image4.wmf"/><Relationship Id="rId3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t" anchorCtr="0" compatLnSpc="1">
            <a:prstTxWarp prst="textNoShape">
              <a:avLst/>
            </a:prstTxWarp>
          </a:bodyPr>
          <a:lstStyle>
            <a:lvl1pPr defTabSz="946150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1625" y="0"/>
            <a:ext cx="3163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638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b" anchorCtr="0" compatLnSpc="1">
            <a:prstTxWarp prst="textNoShape">
              <a:avLst/>
            </a:prstTxWarp>
          </a:bodyPr>
          <a:lstStyle>
            <a:lvl1pPr defTabSz="946150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1625" y="9129713"/>
            <a:ext cx="31638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/>
            </a:lvl1pPr>
          </a:lstStyle>
          <a:p>
            <a:fld id="{1C8F6E5C-674D-4DE4-A4A3-6D7B9DA2E9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b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-111" charset="0"/>
              </a:defRPr>
            </a:lvl1pPr>
          </a:lstStyle>
          <a:p>
            <a:fld id="{8B06C7F7-DB8E-40FD-AC2F-72FDF8B2A5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8C5209-5AE9-4048-A96F-C4750F8CCF13}" type="slidenum">
              <a:rPr lang="en-US"/>
              <a:pPr/>
              <a:t>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9BD52-105C-4E37-BF4F-F187E5F348F0}" type="slidenum">
              <a:rPr lang="en-US"/>
              <a:pPr/>
              <a:t>2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4EB83B-AE25-4669-BD79-5250952FB018}" type="slidenum">
              <a:rPr lang="en-US"/>
              <a:pPr/>
              <a:t>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F35B35-248B-4D0B-A4A5-6565ACF4E0AB}" type="slidenum">
              <a:rPr lang="en-US"/>
              <a:pPr/>
              <a:t>4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35F075-7E4D-46D5-B853-39CA729470E6}" type="slidenum">
              <a:rPr lang="en-US"/>
              <a:pPr/>
              <a:t>5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1343A4-314D-4D29-93C7-C53C57A31BA8}" type="slidenum">
              <a:rPr lang="en-US"/>
              <a:pPr/>
              <a:t>6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BD3F13-1520-453B-8FD9-D9840A204BE0}" type="slidenum">
              <a:rPr lang="en-US"/>
              <a:pPr/>
              <a:t>7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DA0FE6-52D3-43F3-A3FB-2A5E9DBCF799}" type="slidenum">
              <a:rPr lang="en-US"/>
              <a:pPr/>
              <a:t>8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850CEA-BD15-4DEA-98D6-AC4A3A81649B}" type="slidenum">
              <a:rPr lang="en-US"/>
              <a:pPr/>
              <a:t>9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0CC701-92C2-4FB2-B5CE-DBAE4C77CCF1}" type="slidenum">
              <a:rPr lang="en-US"/>
              <a:pPr/>
              <a:t>10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CA3E89-5E09-4D07-A790-E33C2915F707}" type="slidenum">
              <a:rPr lang="en-US"/>
              <a:pPr/>
              <a:t>11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9AA38-FDD5-4FCE-B138-50DDCE5F548B}" type="slidenum">
              <a:rPr lang="en-US"/>
              <a:pPr/>
              <a:t>12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B64694-243B-4BF4-A2E4-B0BDE757827D}" type="slidenum">
              <a:rPr lang="en-US"/>
              <a:pPr/>
              <a:t>13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8AFDF8-21B3-49E2-BCC9-F64644CCD128}" type="slidenum">
              <a:rPr lang="en-US"/>
              <a:pPr/>
              <a:t>14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0A77E7-7105-43F4-A487-51B460F976BB}" type="slidenum">
              <a:rPr lang="en-US"/>
              <a:pPr/>
              <a:t>15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390533-068D-4D86-A7A2-A76279124715}" type="slidenum">
              <a:rPr lang="en-US"/>
              <a:pPr/>
              <a:t>30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6C2E17-9631-4F57-856C-00B8743456D5}" type="slidenum">
              <a:rPr lang="en-US"/>
              <a:pPr/>
              <a:t>31</a:t>
            </a:fld>
            <a:endParaRPr 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040A99-AE78-4B1B-BD6F-7F7D35588C56}" type="slidenum">
              <a:rPr lang="en-US"/>
              <a:pPr/>
              <a:t>32</a:t>
            </a:fld>
            <a:endParaRPr lang="en-US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2B59C5-58E7-4630-9891-F749AD37A347}" type="slidenum">
              <a:rPr lang="en-US"/>
              <a:pPr/>
              <a:t>33</a:t>
            </a:fld>
            <a:endParaRPr 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B5EABA-108A-40E2-B6C3-7A2B2C34A7A9}" type="slidenum">
              <a:rPr lang="en-US"/>
              <a:pPr/>
              <a:t>34</a:t>
            </a:fld>
            <a:endParaRPr 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0B4B0-3972-481A-98BD-AFFD78A57A19}" type="slidenum">
              <a:rPr lang="en-US"/>
              <a:pPr/>
              <a:t>35</a:t>
            </a:fld>
            <a:endParaRPr 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B018D8-169A-4F1A-BB22-C0BC5F3886F9}" type="slidenum">
              <a:rPr lang="en-US"/>
              <a:pPr/>
              <a:t>36</a:t>
            </a:fld>
            <a:endParaRPr lang="en-US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350AF7-089C-42A3-B108-DC2F75D32E20}" type="slidenum">
              <a:rPr lang="en-US"/>
              <a:pPr/>
              <a:t>37</a:t>
            </a:fld>
            <a:endParaRPr lang="en-US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28C6DB-5A0C-4B76-B8E3-E4F5DE81B3B8}" type="slidenum">
              <a:rPr lang="en-US"/>
              <a:pPr/>
              <a:t>38</a:t>
            </a:fld>
            <a:endParaRPr 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98D426-F160-4052-805E-4C0C4853244A}" type="slidenum">
              <a:rPr lang="en-US"/>
              <a:pPr/>
              <a:t>39</a:t>
            </a:fld>
            <a:endParaRPr lang="en-US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F25936-B744-43CA-9E0A-E87ADFB8FB17}" type="slidenum">
              <a:rPr lang="en-US"/>
              <a:pPr/>
              <a:t>40</a:t>
            </a:fld>
            <a:endParaRPr 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3544ED-0913-43C4-A6DA-75FFC640870B}" type="slidenum">
              <a:rPr lang="en-US"/>
              <a:pPr/>
              <a:t>41</a:t>
            </a:fld>
            <a:endParaRPr lang="en-US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1D98F-8E9B-4F87-BB1F-8C0C55F3BBA4}" type="slidenum">
              <a:rPr lang="en-US"/>
              <a:pPr/>
              <a:t>42</a:t>
            </a:fld>
            <a:endParaRPr lang="en-US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38F591-0724-4868-B679-11CD6A993F7C}" type="slidenum">
              <a:rPr lang="en-US"/>
              <a:pPr/>
              <a:t>43</a:t>
            </a:fld>
            <a:endParaRPr lang="en-US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5B933-3FC7-4269-86DB-0B1008FB01ED}" type="slidenum">
              <a:rPr lang="en-US"/>
              <a:pPr/>
              <a:t>44</a:t>
            </a:fld>
            <a:endParaRPr 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42255F-F43D-476F-8257-24CC4C6B313E}" type="slidenum">
              <a:rPr lang="en-US"/>
              <a:pPr/>
              <a:t>45</a:t>
            </a:fld>
            <a:endParaRPr lang="en-US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B6A19C-9DE7-46FF-A8E7-EBEFE7127DE4}" type="slidenum">
              <a:rPr lang="en-US"/>
              <a:pPr/>
              <a:t>46</a:t>
            </a:fld>
            <a:endParaRPr lang="en-US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AE8385-BE89-4F08-9F53-D0D96AF6D209}" type="slidenum">
              <a:rPr lang="en-US"/>
              <a:pPr/>
              <a:t>47</a:t>
            </a:fld>
            <a:endParaRPr lang="en-US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DDD8D3-1B1A-4A22-A524-3C34132131A6}" type="slidenum">
              <a:rPr lang="en-US"/>
              <a:pPr/>
              <a:t>48</a:t>
            </a:fld>
            <a:endParaRPr lang="en-US"/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3CCF4-AA6C-4031-AB72-3293E9066A94}" type="slidenum">
              <a:rPr lang="en-US"/>
              <a:pPr/>
              <a:t>49</a:t>
            </a:fld>
            <a:endParaRPr lang="en-US"/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88CBB-E96F-48FC-9A5B-AF047835CCAD}" type="slidenum">
              <a:rPr lang="en-US"/>
              <a:pPr/>
              <a:t>50</a:t>
            </a:fld>
            <a:endParaRPr lang="en-US"/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361A0-912D-4B74-88B2-F7BC10584B9D}" type="slidenum">
              <a:rPr lang="en-US"/>
              <a:pPr/>
              <a:t>51</a:t>
            </a:fld>
            <a:endParaRPr lang="en-US"/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E96EB0-6F79-4220-B6AF-96AFF344FA0F}" type="slidenum">
              <a:rPr lang="en-US"/>
              <a:pPr/>
              <a:t>52</a:t>
            </a:fld>
            <a:endParaRPr lang="en-US"/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2117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82A2D1-CCA8-4ED1-8BC4-E46C384884F1}" type="slidenum">
              <a:rPr lang="en-US"/>
              <a:pPr/>
              <a:t>53</a:t>
            </a:fld>
            <a:endParaRPr lang="en-US"/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8AC822-F7C3-45E2-8238-B74772482722}" type="slidenum">
              <a:rPr lang="en-US"/>
              <a:pPr/>
              <a:t>54</a:t>
            </a:fld>
            <a:endParaRPr lang="en-US"/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058176-975C-413D-8BE0-63FE0C6A3FA3}" type="slidenum">
              <a:rPr lang="en-US"/>
              <a:pPr/>
              <a:t>55</a:t>
            </a:fld>
            <a:endParaRPr lang="en-US"/>
          </a:p>
        </p:txBody>
      </p:sp>
      <p:sp>
        <p:nvSpPr>
          <p:cNvPr id="251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7F847B-89B9-43D1-ADCC-9EA69F3F222A}" type="slidenum">
              <a:rPr lang="en-US"/>
              <a:pPr/>
              <a:t>56</a:t>
            </a:fld>
            <a:endParaRPr lang="en-US"/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D9A731A3-3687-4BF6-81E4-3EC0608B8E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8F22F89A-92FF-43AA-B815-3FE4A723A3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481B4BFF-6F52-4392-A161-D797651A0F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CFA26CC1-99A8-42A4-98ED-E56FDF1EB5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526F6F1B-DC72-4112-A14A-5B4F2B92F0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8A5CFDBB-1570-400F-8D56-271A7EB7C3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356BA312-8D30-4FFC-89EE-440763CB9F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1F02FA6C-E2E7-4297-8B64-424158D233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02A21EEA-0737-4715-BA00-16B99659F1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12FD3F9B-06BB-4F0D-A584-70A4D2D267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2A93AC28-ED86-4F4A-9FCA-048B06BB52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6692A622-75DC-4F25-BB10-371B085336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413" y="6400800"/>
            <a:ext cx="3862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r>
              <a:rPr lang="en-US"/>
              <a:t>6-</a:t>
            </a:r>
            <a:fld id="{29798E5F-2E4C-4264-A3CD-A4C5D1DE1F3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ＭＳ Ｐゴシック" pitchFamily="-111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  <a:ea typeface="ＭＳ Ｐゴシック" pitchFamily="-111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11" charset="0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15.bin"/><Relationship Id="rId21" Type="http://schemas.openxmlformats.org/officeDocument/2006/relationships/oleObject" Target="../embeddings/oleObject16.bin"/><Relationship Id="rId22" Type="http://schemas.openxmlformats.org/officeDocument/2006/relationships/oleObject" Target="../embeddings/oleObject17.bin"/><Relationship Id="rId23" Type="http://schemas.openxmlformats.org/officeDocument/2006/relationships/oleObject" Target="../embeddings/oleObject18.bin"/><Relationship Id="rId24" Type="http://schemas.openxmlformats.org/officeDocument/2006/relationships/oleObject" Target="../embeddings/oleObject19.bin"/><Relationship Id="rId25" Type="http://schemas.openxmlformats.org/officeDocument/2006/relationships/oleObject" Target="../embeddings/oleObject20.bin"/><Relationship Id="rId26" Type="http://schemas.openxmlformats.org/officeDocument/2006/relationships/oleObject" Target="../embeddings/oleObject21.bin"/><Relationship Id="rId27" Type="http://schemas.openxmlformats.org/officeDocument/2006/relationships/oleObject" Target="../embeddings/oleObject22.bin"/><Relationship Id="rId28" Type="http://schemas.openxmlformats.org/officeDocument/2006/relationships/oleObject" Target="../embeddings/oleObject23.bin"/><Relationship Id="rId29" Type="http://schemas.openxmlformats.org/officeDocument/2006/relationships/oleObject" Target="../embeddings/oleObject24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30" Type="http://schemas.openxmlformats.org/officeDocument/2006/relationships/oleObject" Target="../embeddings/oleObject25.bin"/><Relationship Id="rId31" Type="http://schemas.openxmlformats.org/officeDocument/2006/relationships/oleObject" Target="../embeddings/oleObject26.bin"/><Relationship Id="rId32" Type="http://schemas.openxmlformats.org/officeDocument/2006/relationships/oleObject" Target="../embeddings/oleObject27.bin"/><Relationship Id="rId9" Type="http://schemas.openxmlformats.org/officeDocument/2006/relationships/oleObject" Target="../embeddings/oleObject4.bin"/><Relationship Id="rId6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8" Type="http://schemas.openxmlformats.org/officeDocument/2006/relationships/oleObject" Target="../embeddings/oleObject3.bin"/><Relationship Id="rId33" Type="http://schemas.openxmlformats.org/officeDocument/2006/relationships/oleObject" Target="../embeddings/oleObject28.bin"/><Relationship Id="rId10" Type="http://schemas.openxmlformats.org/officeDocument/2006/relationships/oleObject" Target="../embeddings/oleObject5.bin"/><Relationship Id="rId11" Type="http://schemas.openxmlformats.org/officeDocument/2006/relationships/oleObject" Target="../embeddings/oleObject6.bin"/><Relationship Id="rId12" Type="http://schemas.openxmlformats.org/officeDocument/2006/relationships/oleObject" Target="../embeddings/oleObject7.bin"/><Relationship Id="rId13" Type="http://schemas.openxmlformats.org/officeDocument/2006/relationships/oleObject" Target="../embeddings/oleObject8.bin"/><Relationship Id="rId14" Type="http://schemas.openxmlformats.org/officeDocument/2006/relationships/oleObject" Target="../embeddings/oleObject9.bin"/><Relationship Id="rId15" Type="http://schemas.openxmlformats.org/officeDocument/2006/relationships/oleObject" Target="../embeddings/oleObject10.bin"/><Relationship Id="rId16" Type="http://schemas.openxmlformats.org/officeDocument/2006/relationships/oleObject" Target="../embeddings/oleObject11.bin"/><Relationship Id="rId17" Type="http://schemas.openxmlformats.org/officeDocument/2006/relationships/oleObject" Target="../embeddings/oleObject12.bin"/><Relationship Id="rId18" Type="http://schemas.openxmlformats.org/officeDocument/2006/relationships/oleObject" Target="../embeddings/oleObject13.bin"/><Relationship Id="rId19" Type="http://schemas.openxmlformats.org/officeDocument/2006/relationships/oleObject" Target="../embeddings/oleObject14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6.bin"/><Relationship Id="rId12" Type="http://schemas.openxmlformats.org/officeDocument/2006/relationships/oleObject" Target="../embeddings/oleObject37.bin"/><Relationship Id="rId13" Type="http://schemas.openxmlformats.org/officeDocument/2006/relationships/oleObject" Target="../embeddings/oleObject38.bin"/><Relationship Id="rId14" Type="http://schemas.openxmlformats.org/officeDocument/2006/relationships/oleObject" Target="../embeddings/oleObject39.bin"/><Relationship Id="rId15" Type="http://schemas.openxmlformats.org/officeDocument/2006/relationships/oleObject" Target="../embeddings/oleObject40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29.bin"/><Relationship Id="rId5" Type="http://schemas.openxmlformats.org/officeDocument/2006/relationships/oleObject" Target="../embeddings/oleObject30.bin"/><Relationship Id="rId6" Type="http://schemas.openxmlformats.org/officeDocument/2006/relationships/oleObject" Target="../embeddings/oleObject31.bin"/><Relationship Id="rId7" Type="http://schemas.openxmlformats.org/officeDocument/2006/relationships/oleObject" Target="../embeddings/oleObject32.bin"/><Relationship Id="rId8" Type="http://schemas.openxmlformats.org/officeDocument/2006/relationships/oleObject" Target="../embeddings/oleObject33.bin"/><Relationship Id="rId9" Type="http://schemas.openxmlformats.org/officeDocument/2006/relationships/oleObject" Target="../embeddings/oleObject34.bin"/><Relationship Id="rId10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oleObject" Target="../embeddings/oleObject41.bin"/><Relationship Id="rId6" Type="http://schemas.openxmlformats.org/officeDocument/2006/relationships/oleObject" Target="../embeddings/oleObject42.bin"/><Relationship Id="rId7" Type="http://schemas.openxmlformats.org/officeDocument/2006/relationships/oleObject" Target="../embeddings/oleObject43.bin"/><Relationship Id="rId8" Type="http://schemas.openxmlformats.org/officeDocument/2006/relationships/oleObject" Target="../embeddings/oleObject44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45.bin"/><Relationship Id="rId5" Type="http://schemas.openxmlformats.org/officeDocument/2006/relationships/oleObject" Target="../embeddings/oleObject46.bin"/><Relationship Id="rId6" Type="http://schemas.openxmlformats.org/officeDocument/2006/relationships/oleObject" Target="../embeddings/oleObject47.bin"/><Relationship Id="rId7" Type="http://schemas.openxmlformats.org/officeDocument/2006/relationships/oleObject" Target="../embeddings/oleObject48.bin"/><Relationship Id="rId8" Type="http://schemas.openxmlformats.org/officeDocument/2006/relationships/image" Target="../media/image7.png"/><Relationship Id="rId9" Type="http://schemas.openxmlformats.org/officeDocument/2006/relationships/oleObject" Target="../embeddings/oleObject49.bin"/><Relationship Id="rId10" Type="http://schemas.openxmlformats.org/officeDocument/2006/relationships/oleObject" Target="../embeddings/oleObject50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oleObject" Target="../embeddings/oleObject51.bin"/><Relationship Id="rId5" Type="http://schemas.openxmlformats.org/officeDocument/2006/relationships/oleObject" Target="../embeddings/oleObject52.bin"/><Relationship Id="rId6" Type="http://schemas.openxmlformats.org/officeDocument/2006/relationships/oleObject" Target="../embeddings/oleObject53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oleObject" Target="../embeddings/oleObject54.bin"/><Relationship Id="rId5" Type="http://schemas.openxmlformats.org/officeDocument/2006/relationships/oleObject" Target="../embeddings/oleObject55.bin"/><Relationship Id="rId6" Type="http://schemas.openxmlformats.org/officeDocument/2006/relationships/oleObject" Target="../embeddings/oleObject56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oleObject" Target="../embeddings/oleObject57.bin"/><Relationship Id="rId5" Type="http://schemas.openxmlformats.org/officeDocument/2006/relationships/oleObject" Target="../embeddings/oleObject58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oleObject59.bin"/><Relationship Id="rId5" Type="http://schemas.openxmlformats.org/officeDocument/2006/relationships/oleObject" Target="../embeddings/oleObject60.bin"/><Relationship Id="rId6" Type="http://schemas.openxmlformats.org/officeDocument/2006/relationships/oleObject" Target="../embeddings/oleObject61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oleObject" Target="../embeddings/oleObject62.bin"/><Relationship Id="rId5" Type="http://schemas.openxmlformats.org/officeDocument/2006/relationships/oleObject" Target="../embeddings/oleObject63.bin"/><Relationship Id="rId6" Type="http://schemas.openxmlformats.org/officeDocument/2006/relationships/oleObject" Target="../embeddings/oleObject64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8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wmf"/><Relationship Id="rId5" Type="http://schemas.openxmlformats.org/officeDocument/2006/relationships/image" Target="../media/image18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57A086D1-93DA-4004-BDD7-BD9439095863}" type="slidenum">
              <a:rPr lang="en-US"/>
              <a:pPr/>
              <a:t>1</a:t>
            </a:fld>
            <a:endParaRPr lang="en-US"/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382588" y="493713"/>
            <a:ext cx="576421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4000">
                <a:solidFill>
                  <a:schemeClr val="accent2"/>
                </a:solidFill>
              </a:rPr>
              <a:t>Chapter 6</a:t>
            </a:r>
            <a:br>
              <a:rPr lang="en-US" sz="4000">
                <a:solidFill>
                  <a:schemeClr val="accent2"/>
                </a:solidFill>
              </a:rPr>
            </a:br>
            <a:r>
              <a:rPr lang="en-US" sz="4000">
                <a:solidFill>
                  <a:schemeClr val="accent2"/>
                </a:solidFill>
              </a:rPr>
              <a:t>Wireless and Mobile Networks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6229350" y="3486150"/>
            <a:ext cx="2730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i="1" dirty="0">
                <a:solidFill>
                  <a:schemeClr val="accent2"/>
                </a:solidFill>
              </a:rPr>
              <a:t>Computer Networking: A Top Down </a:t>
            </a:r>
            <a:r>
              <a:rPr lang="en-US" i="1" dirty="0" smtClean="0">
                <a:solidFill>
                  <a:schemeClr val="accent2"/>
                </a:solidFill>
              </a:rPr>
              <a:t>Approach</a:t>
            </a:r>
            <a:r>
              <a:rPr lang="en-US" dirty="0" smtClean="0">
                <a:solidFill>
                  <a:schemeClr val="accent2"/>
                </a:solidFill>
              </a:rPr>
              <a:t>. </a:t>
            </a:r>
            <a:r>
              <a:rPr lang="en-US" dirty="0">
                <a:solidFill>
                  <a:schemeClr val="accent2"/>
                </a:solidFill>
              </a:rPr>
              <a:t/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Jim Kurose, Keith Ross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Addison-</a:t>
            </a:r>
            <a:r>
              <a:rPr lang="en-US" dirty="0" smtClean="0">
                <a:solidFill>
                  <a:schemeClr val="accent2"/>
                </a:solidFill>
              </a:rPr>
              <a:t>Wesley. </a:t>
            </a:r>
            <a:r>
              <a:rPr lang="en-US" dirty="0">
                <a:solidFill>
                  <a:schemeClr val="accent2"/>
                </a:solidFill>
              </a:rPr>
              <a:t/>
            </a:r>
            <a:br>
              <a:rPr lang="en-US" dirty="0">
                <a:solidFill>
                  <a:schemeClr val="accent2"/>
                </a:solidFill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2253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7750" y="561975"/>
            <a:ext cx="259715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0136079679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73549" y="1774686"/>
            <a:ext cx="24257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kurose-6th-editi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25600" y="2989263"/>
            <a:ext cx="28829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87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C49F7F70-338F-49A0-9A8C-688490CF80D2}" type="slidenum">
              <a:rPr lang="en-US"/>
              <a:pPr/>
              <a:t>2</a:t>
            </a:fld>
            <a:endParaRPr lang="en-US"/>
          </a:p>
        </p:txBody>
      </p:sp>
      <p:sp>
        <p:nvSpPr>
          <p:cNvPr id="287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Elements of a wireless network</a:t>
            </a:r>
          </a:p>
        </p:txBody>
      </p:sp>
      <p:sp>
        <p:nvSpPr>
          <p:cNvPr id="28705" name="Oval 5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706" name="Group 6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28744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27 w 2135"/>
                <a:gd name="T1" fmla="*/ 652 h 1662"/>
                <a:gd name="T2" fmla="*/ 105 w 2135"/>
                <a:gd name="T3" fmla="*/ 76 h 1662"/>
                <a:gd name="T4" fmla="*/ 657 w 2135"/>
                <a:gd name="T5" fmla="*/ 196 h 1662"/>
                <a:gd name="T6" fmla="*/ 1209 w 2135"/>
                <a:gd name="T7" fmla="*/ 100 h 1662"/>
                <a:gd name="T8" fmla="*/ 2001 w 2135"/>
                <a:gd name="T9" fmla="*/ 406 h 1662"/>
                <a:gd name="T10" fmla="*/ 2013 w 2135"/>
                <a:gd name="T11" fmla="*/ 1144 h 1662"/>
                <a:gd name="T12" fmla="*/ 1581 w 2135"/>
                <a:gd name="T13" fmla="*/ 1600 h 1662"/>
                <a:gd name="T14" fmla="*/ 813 w 2135"/>
                <a:gd name="T15" fmla="*/ 1516 h 1662"/>
                <a:gd name="T16" fmla="*/ 501 w 2135"/>
                <a:gd name="T17" fmla="*/ 1270 h 1662"/>
                <a:gd name="T18" fmla="*/ 183 w 2135"/>
                <a:gd name="T19" fmla="*/ 1066 h 1662"/>
                <a:gd name="T20" fmla="*/ 27 w 2135"/>
                <a:gd name="T21" fmla="*/ 652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45" name="Text Box 8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28707" name="Picture 9" descr="31u_bnrz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708" name="Group 10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28739" name="Oval 11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99CC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8740" name="Picture 12" descr="31u_bnrz[1]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5400000">
              <a:off x="1035" y="1785"/>
              <a:ext cx="212" cy="135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</p:pic>
        <p:grpSp>
          <p:nvGrpSpPr>
            <p:cNvPr id="28741" name="Group 13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28700" name="Object 2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8700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28701" name="Object 2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8701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28742" name="Group 16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28698" name="Object 2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8698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28699" name="Object 2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8699" name="Clip" r:id="rId9" imgW="1266840" imgH="1200240" progId="">
                  <p:embed/>
                </p:oleObj>
              </a:graphicData>
            </a:graphic>
          </p:graphicFrame>
        </p:grpSp>
        <p:grpSp>
          <p:nvGrpSpPr>
            <p:cNvPr id="28743" name="Group 19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28696" name="Object 2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8696" name="Clip" r:id="rId10" imgW="819000" imgH="847800" progId="">
                  <p:embed/>
                </p:oleObj>
              </a:graphicData>
            </a:graphic>
          </p:graphicFrame>
          <p:graphicFrame>
            <p:nvGraphicFramePr>
              <p:cNvPr id="28697" name="Object 2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8697" name="Clip" r:id="rId11" imgW="1266840" imgH="1200240" progId="">
                  <p:embed/>
                </p:oleObj>
              </a:graphicData>
            </a:graphic>
          </p:graphicFrame>
        </p:grpSp>
      </p:grpSp>
      <p:sp>
        <p:nvSpPr>
          <p:cNvPr id="28709" name="Line 22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10" name="Oval 23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8711" name="Picture 24" descr="31u_bnrz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712" name="Group 25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28694" name="Object 2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94" name="Clip" r:id="rId12" imgW="819000" imgH="847800" progId="">
                <p:embed/>
              </p:oleObj>
            </a:graphicData>
          </a:graphic>
        </p:graphicFrame>
        <p:graphicFrame>
          <p:nvGraphicFramePr>
            <p:cNvPr id="28695" name="Object 2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95" name="Clip" r:id="rId13" imgW="1266840" imgH="1200240" progId="">
                <p:embed/>
              </p:oleObj>
            </a:graphicData>
          </a:graphic>
        </p:graphicFrame>
      </p:grpSp>
      <p:grpSp>
        <p:nvGrpSpPr>
          <p:cNvPr id="28713" name="Group 28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28692" name="Object 2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92" name="Clip" r:id="rId14" imgW="819000" imgH="847800" progId="">
                <p:embed/>
              </p:oleObj>
            </a:graphicData>
          </a:graphic>
        </p:graphicFrame>
        <p:graphicFrame>
          <p:nvGraphicFramePr>
            <p:cNvPr id="28693" name="Object 2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93" name="Clip" r:id="rId15" imgW="1266840" imgH="1200240" progId="">
                <p:embed/>
              </p:oleObj>
            </a:graphicData>
          </a:graphic>
        </p:graphicFrame>
      </p:grpSp>
      <p:grpSp>
        <p:nvGrpSpPr>
          <p:cNvPr id="28714" name="Group 31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28690" name="Object 1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90" name="Clip" r:id="rId16" imgW="819000" imgH="847800" progId="">
                <p:embed/>
              </p:oleObj>
            </a:graphicData>
          </a:graphic>
        </p:graphicFrame>
        <p:graphicFrame>
          <p:nvGraphicFramePr>
            <p:cNvPr id="28691" name="Object 1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91" name="Clip" r:id="rId17" imgW="1266840" imgH="1200240" progId="">
                <p:embed/>
              </p:oleObj>
            </a:graphicData>
          </a:graphic>
        </p:graphicFrame>
      </p:grpSp>
      <p:sp>
        <p:nvSpPr>
          <p:cNvPr id="28715" name="Line 34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716" name="Group 35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28688" name="Object 1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88" name="Clip" r:id="rId18" imgW="819000" imgH="847800" progId="">
                <p:embed/>
              </p:oleObj>
            </a:graphicData>
          </a:graphic>
        </p:graphicFrame>
        <p:graphicFrame>
          <p:nvGraphicFramePr>
            <p:cNvPr id="28689" name="Object 1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89" name="Clip" r:id="rId19" imgW="1266840" imgH="1200240" progId="">
                <p:embed/>
              </p:oleObj>
            </a:graphicData>
          </a:graphic>
        </p:graphicFrame>
      </p:grpSp>
      <p:sp>
        <p:nvSpPr>
          <p:cNvPr id="28717" name="Oval 38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8718" name="Picture 39" descr="31u_bnrz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719" name="Group 40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28686" name="Object 1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86" name="Clip" r:id="rId20" imgW="819000" imgH="847800" progId="">
                <p:embed/>
              </p:oleObj>
            </a:graphicData>
          </a:graphic>
        </p:graphicFrame>
        <p:graphicFrame>
          <p:nvGraphicFramePr>
            <p:cNvPr id="28687" name="Object 1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87" name="Clip" r:id="rId21" imgW="1266840" imgH="1200240" progId="">
                <p:embed/>
              </p:oleObj>
            </a:graphicData>
          </a:graphic>
        </p:graphicFrame>
      </p:grpSp>
      <p:grpSp>
        <p:nvGrpSpPr>
          <p:cNvPr id="28720" name="Group 43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28684" name="Object 1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84" name="Clip" r:id="rId22" imgW="819000" imgH="847800" progId="">
                <p:embed/>
              </p:oleObj>
            </a:graphicData>
          </a:graphic>
        </p:graphicFrame>
        <p:graphicFrame>
          <p:nvGraphicFramePr>
            <p:cNvPr id="28685" name="Object 1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85" name="Clip" r:id="rId23" imgW="1266840" imgH="1200240" progId="">
                <p:embed/>
              </p:oleObj>
            </a:graphicData>
          </a:graphic>
        </p:graphicFrame>
      </p:grpSp>
      <p:grpSp>
        <p:nvGrpSpPr>
          <p:cNvPr id="28721" name="Group 46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28682" name="Object 1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82" name="Clip" r:id="rId24" imgW="819000" imgH="847800" progId="">
                <p:embed/>
              </p:oleObj>
            </a:graphicData>
          </a:graphic>
        </p:graphicFrame>
        <p:graphicFrame>
          <p:nvGraphicFramePr>
            <p:cNvPr id="28683" name="Object 1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83" name="Clip" r:id="rId25" imgW="1266840" imgH="1200240" progId="">
                <p:embed/>
              </p:oleObj>
            </a:graphicData>
          </a:graphic>
        </p:graphicFrame>
      </p:grpSp>
      <p:grpSp>
        <p:nvGrpSpPr>
          <p:cNvPr id="28722" name="Group 49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28680" name="Object 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80" name="Clip" r:id="rId26" imgW="819000" imgH="847800" progId="">
                <p:embed/>
              </p:oleObj>
            </a:graphicData>
          </a:graphic>
        </p:graphicFrame>
        <p:graphicFrame>
          <p:nvGraphicFramePr>
            <p:cNvPr id="28681" name="Object 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81" name="Clip" r:id="rId27" imgW="1266840" imgH="1200240" progId="">
                <p:embed/>
              </p:oleObj>
            </a:graphicData>
          </a:graphic>
        </p:graphicFrame>
      </p:grpSp>
      <p:grpSp>
        <p:nvGrpSpPr>
          <p:cNvPr id="28723" name="Group 52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28678" name="Object 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8678" name="Clip" r:id="rId28" imgW="819000" imgH="847800" progId="">
                <p:embed/>
              </p:oleObj>
            </a:graphicData>
          </a:graphic>
        </p:graphicFrame>
        <p:graphicFrame>
          <p:nvGraphicFramePr>
            <p:cNvPr id="28679" name="Object 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8679" name="Clip" r:id="rId29" imgW="1266840" imgH="1200240" progId="">
                <p:embed/>
              </p:oleObj>
            </a:graphicData>
          </a:graphic>
        </p:graphicFrame>
      </p:grpSp>
      <p:grpSp>
        <p:nvGrpSpPr>
          <p:cNvPr id="28724" name="Group 55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28734" name="Group 56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28676" name="Object 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8676" name="Clip" r:id="rId30" imgW="819000" imgH="847800" progId="">
                  <p:embed/>
                </p:oleObj>
              </a:graphicData>
            </a:graphic>
          </p:graphicFrame>
          <p:graphicFrame>
            <p:nvGraphicFramePr>
              <p:cNvPr id="28677" name="Object 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8677" name="Clip" r:id="rId31" imgW="1266840" imgH="1200240" progId="">
                  <p:embed/>
                </p:oleObj>
              </a:graphicData>
            </a:graphic>
          </p:graphicFrame>
        </p:grpSp>
        <p:sp>
          <p:nvSpPr>
            <p:cNvPr id="28735" name="Line 59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36" name="Line 60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37" name="Line 61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38" name="Line 62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725" name="Line 63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726" name="Line 64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8" name="Group 88"/>
          <p:cNvGrpSpPr>
            <a:grpSpLocks/>
          </p:cNvGrpSpPr>
          <p:nvPr/>
        </p:nvGrpSpPr>
        <p:grpSpPr bwMode="auto">
          <a:xfrm>
            <a:off x="5257800" y="1228725"/>
            <a:ext cx="3633788" cy="4567238"/>
            <a:chOff x="3312" y="774"/>
            <a:chExt cx="2289" cy="2877"/>
          </a:xfrm>
        </p:grpSpPr>
        <p:sp>
          <p:nvSpPr>
            <p:cNvPr id="28728" name="Rectangle 84"/>
            <p:cNvSpPr>
              <a:spLocks noChangeArrowheads="1"/>
            </p:cNvSpPr>
            <p:nvPr/>
          </p:nvSpPr>
          <p:spPr bwMode="auto">
            <a:xfrm>
              <a:off x="3465" y="1125"/>
              <a:ext cx="2127" cy="130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9" name="Rectangle 85"/>
            <p:cNvSpPr>
              <a:spLocks noChangeArrowheads="1"/>
            </p:cNvSpPr>
            <p:nvPr/>
          </p:nvSpPr>
          <p:spPr bwMode="auto">
            <a:xfrm>
              <a:off x="3518" y="1028"/>
              <a:ext cx="1205" cy="1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0" name="Rectangle 83"/>
            <p:cNvSpPr>
              <a:spLocks noChangeArrowheads="1"/>
            </p:cNvSpPr>
            <p:nvPr/>
          </p:nvSpPr>
          <p:spPr bwMode="auto">
            <a:xfrm>
              <a:off x="3517" y="1002"/>
              <a:ext cx="2084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None/>
              </a:pPr>
              <a:r>
                <a:rPr lang="en-US" sz="2000"/>
                <a:t>wireless hosts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laptop, PDA, IP phone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run applications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may be stationary (non-mobile) or mobile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</a:pPr>
              <a:r>
                <a:rPr lang="en-US"/>
                <a:t>wireless does </a:t>
              </a:r>
              <a:r>
                <a:rPr lang="en-US" i="1"/>
                <a:t>not</a:t>
              </a:r>
              <a:r>
                <a:rPr lang="en-US"/>
                <a:t> always mean mobility</a:t>
              </a:r>
            </a:p>
          </p:txBody>
        </p:sp>
        <p:grpSp>
          <p:nvGrpSpPr>
            <p:cNvPr id="28731" name="Group 70"/>
            <p:cNvGrpSpPr>
              <a:grpSpLocks/>
            </p:cNvGrpSpPr>
            <p:nvPr/>
          </p:nvGrpSpPr>
          <p:grpSpPr bwMode="auto">
            <a:xfrm>
              <a:off x="4805" y="774"/>
              <a:ext cx="509" cy="421"/>
              <a:chOff x="2870" y="1518"/>
              <a:chExt cx="292" cy="320"/>
            </a:xfrm>
          </p:grpSpPr>
          <p:graphicFrame>
            <p:nvGraphicFramePr>
              <p:cNvPr id="28674" name="Object 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8674" name="Clip" r:id="rId32" imgW="819000" imgH="847800" progId="">
                  <p:embed/>
                </p:oleObj>
              </a:graphicData>
            </a:graphic>
          </p:graphicFrame>
          <p:graphicFrame>
            <p:nvGraphicFramePr>
              <p:cNvPr id="28675" name="Object 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8675" name="Clip" r:id="rId33" imgW="1266840" imgH="1200240" progId="">
                  <p:embed/>
                </p:oleObj>
              </a:graphicData>
            </a:graphic>
          </p:graphicFrame>
        </p:grpSp>
        <p:sp>
          <p:nvSpPr>
            <p:cNvPr id="28732" name="Line 86"/>
            <p:cNvSpPr>
              <a:spLocks noChangeShapeType="1"/>
            </p:cNvSpPr>
            <p:nvPr/>
          </p:nvSpPr>
          <p:spPr bwMode="auto">
            <a:xfrm flipH="1">
              <a:off x="3899" y="2464"/>
              <a:ext cx="603" cy="118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8733" name="Line 87"/>
            <p:cNvSpPr>
              <a:spLocks noChangeShapeType="1"/>
            </p:cNvSpPr>
            <p:nvPr/>
          </p:nvSpPr>
          <p:spPr bwMode="auto">
            <a:xfrm flipH="1">
              <a:off x="3312" y="2454"/>
              <a:ext cx="1188" cy="85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EF55EE46-0CF4-405C-A58E-6701FA3AD89D}" type="slidenum">
              <a:rPr lang="en-US"/>
              <a:pPr/>
              <a:t>3</a:t>
            </a:fld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Wireless network taxonomy</a:t>
            </a:r>
          </a:p>
        </p:txBody>
      </p:sp>
      <p:sp>
        <p:nvSpPr>
          <p:cNvPr id="40965" name="Text Box 4"/>
          <p:cNvSpPr txBox="1">
            <a:spLocks noChangeArrowheads="1"/>
          </p:cNvSpPr>
          <p:nvPr/>
        </p:nvSpPr>
        <p:spPr bwMode="auto">
          <a:xfrm>
            <a:off x="2909888" y="1625600"/>
            <a:ext cx="1349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single hop</a:t>
            </a:r>
          </a:p>
        </p:txBody>
      </p:sp>
      <p:sp>
        <p:nvSpPr>
          <p:cNvPr id="40966" name="Text Box 5"/>
          <p:cNvSpPr txBox="1">
            <a:spLocks noChangeArrowheads="1"/>
          </p:cNvSpPr>
          <p:nvPr/>
        </p:nvSpPr>
        <p:spPr bwMode="auto">
          <a:xfrm>
            <a:off x="5605463" y="1619250"/>
            <a:ext cx="1735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multiple hops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765175" y="2425700"/>
            <a:ext cx="1568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chemeClr val="accent2"/>
                </a:solidFill>
              </a:rPr>
              <a:t>infrastructure</a:t>
            </a:r>
          </a:p>
          <a:p>
            <a:pPr algn="ctr"/>
            <a:r>
              <a:rPr lang="en-US" sz="1600">
                <a:solidFill>
                  <a:schemeClr val="accent2"/>
                </a:solidFill>
              </a:rPr>
              <a:t>(e.g., APs</a:t>
            </a:r>
            <a:r>
              <a:rPr lang="en-US" sz="1600"/>
              <a:t>)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812800" y="4121150"/>
            <a:ext cx="1568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chemeClr val="accent2"/>
                </a:solidFill>
              </a:rPr>
              <a:t>no</a:t>
            </a:r>
          </a:p>
          <a:p>
            <a:pPr algn="ctr"/>
            <a:r>
              <a:rPr lang="en-US" sz="1600">
                <a:solidFill>
                  <a:schemeClr val="accent2"/>
                </a:solidFill>
              </a:rPr>
              <a:t>infrastructure</a:t>
            </a:r>
          </a:p>
        </p:txBody>
      </p:sp>
      <p:sp>
        <p:nvSpPr>
          <p:cNvPr id="40969" name="Rectangle 10"/>
          <p:cNvSpPr>
            <a:spLocks noChangeArrowheads="1"/>
          </p:cNvSpPr>
          <p:nvPr/>
        </p:nvSpPr>
        <p:spPr bwMode="auto">
          <a:xfrm>
            <a:off x="738188" y="1606550"/>
            <a:ext cx="7186612" cy="3984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Rectangle 11"/>
          <p:cNvSpPr>
            <a:spLocks noChangeArrowheads="1"/>
          </p:cNvSpPr>
          <p:nvPr/>
        </p:nvSpPr>
        <p:spPr bwMode="auto">
          <a:xfrm>
            <a:off x="727075" y="1617663"/>
            <a:ext cx="1641475" cy="38211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Rectangle 12"/>
          <p:cNvSpPr>
            <a:spLocks noChangeArrowheads="1"/>
          </p:cNvSpPr>
          <p:nvPr/>
        </p:nvSpPr>
        <p:spPr bwMode="auto">
          <a:xfrm>
            <a:off x="2379663" y="1617663"/>
            <a:ext cx="2825750" cy="38211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Rectangle 13"/>
          <p:cNvSpPr>
            <a:spLocks noChangeArrowheads="1"/>
          </p:cNvSpPr>
          <p:nvPr/>
        </p:nvSpPr>
        <p:spPr bwMode="auto">
          <a:xfrm>
            <a:off x="5210175" y="1617663"/>
            <a:ext cx="2720975" cy="382111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Text Box 14"/>
          <p:cNvSpPr txBox="1">
            <a:spLocks noChangeArrowheads="1"/>
          </p:cNvSpPr>
          <p:nvPr/>
        </p:nvSpPr>
        <p:spPr bwMode="auto">
          <a:xfrm>
            <a:off x="2671763" y="2179638"/>
            <a:ext cx="22082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host connects to </a:t>
            </a:r>
          </a:p>
          <a:p>
            <a:pPr algn="ctr"/>
            <a:r>
              <a:rPr lang="en-US"/>
              <a:t>base station (WiFi,</a:t>
            </a:r>
          </a:p>
          <a:p>
            <a:pPr algn="ctr"/>
            <a:r>
              <a:rPr lang="en-US"/>
              <a:t>WiMAX, cellular) </a:t>
            </a:r>
          </a:p>
          <a:p>
            <a:pPr algn="ctr"/>
            <a:r>
              <a:rPr lang="en-US"/>
              <a:t>which connects to </a:t>
            </a:r>
          </a:p>
          <a:p>
            <a:pPr algn="ctr"/>
            <a:r>
              <a:rPr lang="en-US"/>
              <a:t>larger Internet</a:t>
            </a:r>
          </a:p>
        </p:txBody>
      </p:sp>
      <p:sp>
        <p:nvSpPr>
          <p:cNvPr id="40974" name="Text Box 15"/>
          <p:cNvSpPr txBox="1">
            <a:spLocks noChangeArrowheads="1"/>
          </p:cNvSpPr>
          <p:nvPr/>
        </p:nvSpPr>
        <p:spPr bwMode="auto">
          <a:xfrm>
            <a:off x="2579688" y="4121150"/>
            <a:ext cx="24479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no base station, no</a:t>
            </a:r>
          </a:p>
          <a:p>
            <a:pPr algn="ctr"/>
            <a:r>
              <a:rPr lang="en-US"/>
              <a:t>connection to larger </a:t>
            </a:r>
          </a:p>
          <a:p>
            <a:pPr algn="ctr"/>
            <a:r>
              <a:rPr lang="en-US"/>
              <a:t>Internet (Bluetooth, </a:t>
            </a:r>
          </a:p>
          <a:p>
            <a:pPr algn="ctr"/>
            <a:r>
              <a:rPr lang="en-US"/>
              <a:t>ad hoc nets)</a:t>
            </a:r>
          </a:p>
        </p:txBody>
      </p:sp>
      <p:sp>
        <p:nvSpPr>
          <p:cNvPr id="40975" name="Text Box 16"/>
          <p:cNvSpPr txBox="1">
            <a:spLocks noChangeArrowheads="1"/>
          </p:cNvSpPr>
          <p:nvPr/>
        </p:nvSpPr>
        <p:spPr bwMode="auto">
          <a:xfrm>
            <a:off x="5314950" y="2133600"/>
            <a:ext cx="24574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host may have to</a:t>
            </a:r>
          </a:p>
          <a:p>
            <a:pPr algn="ctr"/>
            <a:r>
              <a:rPr lang="en-US"/>
              <a:t>relay through several</a:t>
            </a:r>
          </a:p>
          <a:p>
            <a:pPr algn="ctr"/>
            <a:r>
              <a:rPr lang="en-US"/>
              <a:t>wireless nodes to </a:t>
            </a:r>
          </a:p>
          <a:p>
            <a:pPr algn="ctr"/>
            <a:r>
              <a:rPr lang="en-US"/>
              <a:t>connect to larger </a:t>
            </a:r>
          </a:p>
          <a:p>
            <a:pPr algn="ctr"/>
            <a:r>
              <a:rPr lang="en-US"/>
              <a:t>Internet: </a:t>
            </a:r>
            <a:r>
              <a:rPr lang="en-US" i="1"/>
              <a:t>mesh net</a:t>
            </a:r>
          </a:p>
        </p:txBody>
      </p:sp>
      <p:sp>
        <p:nvSpPr>
          <p:cNvPr id="40976" name="Text Box 17"/>
          <p:cNvSpPr txBox="1">
            <a:spLocks noChangeArrowheads="1"/>
          </p:cNvSpPr>
          <p:nvPr/>
        </p:nvSpPr>
        <p:spPr bwMode="auto">
          <a:xfrm>
            <a:off x="5303838" y="3716338"/>
            <a:ext cx="2538412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no base station, no</a:t>
            </a:r>
          </a:p>
          <a:p>
            <a:pPr algn="ctr"/>
            <a:r>
              <a:rPr lang="en-US"/>
              <a:t>connection to larger </a:t>
            </a:r>
          </a:p>
          <a:p>
            <a:pPr algn="ctr"/>
            <a:r>
              <a:rPr lang="en-US"/>
              <a:t>Internet. May have to</a:t>
            </a:r>
          </a:p>
          <a:p>
            <a:pPr algn="ctr"/>
            <a:r>
              <a:rPr lang="en-US"/>
              <a:t>relay to reach other </a:t>
            </a:r>
          </a:p>
          <a:p>
            <a:pPr algn="ctr"/>
            <a:r>
              <a:rPr lang="en-US"/>
              <a:t>a given wireless node</a:t>
            </a:r>
          </a:p>
          <a:p>
            <a:pPr algn="ctr"/>
            <a:r>
              <a:rPr lang="en-US"/>
              <a:t>MANET, VANET</a:t>
            </a:r>
            <a:endParaRPr lang="en-US" i="1"/>
          </a:p>
        </p:txBody>
      </p:sp>
      <p:sp>
        <p:nvSpPr>
          <p:cNvPr id="40977" name="Text Box 18"/>
          <p:cNvSpPr txBox="1">
            <a:spLocks noChangeArrowheads="1"/>
          </p:cNvSpPr>
          <p:nvPr/>
        </p:nvSpPr>
        <p:spPr bwMode="auto">
          <a:xfrm>
            <a:off x="1447826" y="5642496"/>
            <a:ext cx="40142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Mobile </a:t>
            </a:r>
            <a:r>
              <a:rPr lang="en-US" dirty="0" err="1"/>
              <a:t>Adhoc</a:t>
            </a:r>
            <a:r>
              <a:rPr lang="en-US" dirty="0"/>
              <a:t> </a:t>
            </a:r>
            <a:r>
              <a:rPr lang="en-US" dirty="0" smtClean="0"/>
              <a:t>Networks</a:t>
            </a:r>
          </a:p>
          <a:p>
            <a:r>
              <a:rPr lang="en-US" dirty="0" smtClean="0"/>
              <a:t>Wireless Sensor Networks (</a:t>
            </a:r>
            <a:r>
              <a:rPr lang="en-US" dirty="0" err="1" smtClean="0"/>
              <a:t>WSNs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Delay Tolerant Networks (</a:t>
            </a:r>
            <a:r>
              <a:rPr lang="en-US" dirty="0" err="1" smtClean="0"/>
              <a:t>DTNs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0978" name="Text Box 19"/>
          <p:cNvSpPr txBox="1">
            <a:spLocks noChangeArrowheads="1"/>
          </p:cNvSpPr>
          <p:nvPr/>
        </p:nvSpPr>
        <p:spPr bwMode="auto">
          <a:xfrm>
            <a:off x="5565775" y="5619750"/>
            <a:ext cx="302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Vehicular Adhoc Networks</a:t>
            </a:r>
          </a:p>
        </p:txBody>
      </p:sp>
      <p:sp>
        <p:nvSpPr>
          <p:cNvPr id="40979" name="Line 20"/>
          <p:cNvSpPr>
            <a:spLocks noChangeShapeType="1"/>
          </p:cNvSpPr>
          <p:nvPr/>
        </p:nvSpPr>
        <p:spPr bwMode="auto">
          <a:xfrm flipH="1">
            <a:off x="4122294" y="5343525"/>
            <a:ext cx="1516505" cy="3977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40980" name="Line 21"/>
          <p:cNvSpPr>
            <a:spLocks noChangeShapeType="1"/>
          </p:cNvSpPr>
          <p:nvPr/>
        </p:nvSpPr>
        <p:spPr bwMode="auto">
          <a:xfrm>
            <a:off x="7061200" y="5364163"/>
            <a:ext cx="101600" cy="32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480F9997-EC04-4E7D-9F17-67FB19697737}" type="slidenum">
              <a:rPr lang="en-US"/>
              <a:pPr/>
              <a:t>4</a:t>
            </a:fld>
            <a:endParaRPr 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141288" y="665163"/>
            <a:ext cx="8799512" cy="806450"/>
          </a:xfrm>
        </p:spPr>
        <p:txBody>
          <a:bodyPr/>
          <a:lstStyle/>
          <a:p>
            <a:r>
              <a:rPr lang="en-US" sz="3000" noProof="1" smtClean="0"/>
              <a:t>Wireless Communication Systems </a:t>
            </a:r>
            <a:r>
              <a:rPr lang="en-US" sz="3000" smtClean="0"/>
              <a:t>&amp;</a:t>
            </a:r>
            <a:r>
              <a:rPr lang="en-US" sz="3000" noProof="1" smtClean="0"/>
              <a:t> Networking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What complicates wireless networking vs. wired networking?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45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8F400862-470D-4BCA-B9B8-CB170C484731}" type="slidenum">
              <a:rPr lang="en-US"/>
              <a:pPr/>
              <a:t>5</a:t>
            </a:fld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59436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1- Channel characteristics</a:t>
            </a:r>
          </a:p>
          <a:p>
            <a:pPr lvl="1">
              <a:buFontTx/>
              <a:buChar char="-"/>
            </a:pPr>
            <a:r>
              <a:rPr lang="en-US" noProof="1" smtClean="0"/>
              <a:t>for satellite we get extended propagation delays</a:t>
            </a:r>
          </a:p>
          <a:p>
            <a:pPr lvl="1">
              <a:buFontTx/>
              <a:buChar char="-"/>
            </a:pPr>
            <a:r>
              <a:rPr lang="en-US" noProof="1" smtClean="0"/>
              <a:t>high bit error rate ‘BER’ (higher than optical fiber and coax.)</a:t>
            </a:r>
          </a:p>
          <a:p>
            <a:pPr lvl="1">
              <a:buFontTx/>
              <a:buChar char="-"/>
            </a:pPr>
            <a:r>
              <a:rPr lang="en-US" noProof="1" smtClean="0"/>
              <a:t>asymmetry in bandwidth and delay</a:t>
            </a:r>
          </a:p>
          <a:p>
            <a:pPr lvl="1">
              <a:buFontTx/>
              <a:buChar char="-"/>
            </a:pPr>
            <a:r>
              <a:rPr lang="en-US" noProof="1" smtClean="0"/>
              <a:t>unidirectional links</a:t>
            </a:r>
          </a:p>
          <a:p>
            <a:pPr lvl="1">
              <a:buFontTx/>
              <a:buChar char="-"/>
            </a:pPr>
            <a:r>
              <a:rPr lang="en-US" noProof="1" smtClean="0"/>
              <a:t>effects of wave propagation, attenuation,… etc.</a:t>
            </a:r>
          </a:p>
          <a:p>
            <a:pPr>
              <a:buFontTx/>
              <a:buChar char="-"/>
            </a:pPr>
            <a:r>
              <a:rPr lang="en-US" noProof="1" smtClean="0"/>
              <a:t>2- Mobility: continuous and introduces topology dynamics</a:t>
            </a:r>
          </a:p>
          <a:p>
            <a:pPr>
              <a:buFontTx/>
              <a:buChar char="-"/>
            </a:pPr>
            <a:r>
              <a:rPr lang="en-US" noProof="1" smtClean="0"/>
              <a:t>3- Power constraints in lots of the wireless devices</a:t>
            </a:r>
          </a:p>
          <a:p>
            <a:pPr lvl="1">
              <a:buFontTx/>
              <a:buChar char="-"/>
            </a:pPr>
            <a:endParaRPr lang="en-US" noProof="1" smtClean="0"/>
          </a:p>
          <a:p>
            <a:pPr lvl="1">
              <a:buFontTx/>
              <a:buChar char="-"/>
            </a:pPr>
            <a:endParaRPr lang="en-US" noProof="1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35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1ECD8109-C121-4589-BCEA-4B2665421ED0}" type="slidenum">
              <a:rPr lang="en-US"/>
              <a:pPr/>
              <a:t>6</a:t>
            </a:fld>
            <a:endParaRPr lang="en-US"/>
          </a:p>
        </p:txBody>
      </p:sp>
      <p:sp>
        <p:nvSpPr>
          <p:cNvPr id="6350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143000"/>
          </a:xfrm>
        </p:spPr>
        <p:txBody>
          <a:bodyPr/>
          <a:lstStyle/>
          <a:p>
            <a:r>
              <a:rPr lang="en-US" smtClean="0"/>
              <a:t>IEEE 802.11: multiple access</a:t>
            </a:r>
          </a:p>
        </p:txBody>
      </p:sp>
      <p:sp>
        <p:nvSpPr>
          <p:cNvPr id="635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60463"/>
            <a:ext cx="8188325" cy="4648200"/>
          </a:xfrm>
        </p:spPr>
        <p:txBody>
          <a:bodyPr/>
          <a:lstStyle/>
          <a:p>
            <a:r>
              <a:rPr lang="en-US" sz="2400" smtClean="0"/>
              <a:t>avoid collisions: 2</a:t>
            </a:r>
            <a:r>
              <a:rPr lang="en-US" sz="2400" baseline="30000" smtClean="0"/>
              <a:t>+</a:t>
            </a:r>
            <a:r>
              <a:rPr lang="en-US" sz="2400" smtClean="0"/>
              <a:t> nodes </a:t>
            </a:r>
            <a:r>
              <a:rPr lang="en-US" sz="2400" smtClean="0">
                <a:sym typeface="Symbol" pitchFamily="-111" charset="2"/>
              </a:rPr>
              <a:t>transmitting at same time</a:t>
            </a:r>
          </a:p>
          <a:p>
            <a:r>
              <a:rPr lang="en-US" sz="2400" smtClean="0">
                <a:sym typeface="Symbol" pitchFamily="-111" charset="2"/>
              </a:rPr>
              <a:t>802.11: CSMA - sense before transmitting</a:t>
            </a:r>
          </a:p>
          <a:p>
            <a:pPr lvl="1"/>
            <a:r>
              <a:rPr lang="en-US" sz="2000" smtClean="0"/>
              <a:t>don’t collide with ongoing transmission by other node</a:t>
            </a:r>
          </a:p>
          <a:p>
            <a:r>
              <a:rPr lang="en-US" sz="2400" smtClean="0"/>
              <a:t>802.11: </a:t>
            </a:r>
            <a:r>
              <a:rPr lang="en-US" sz="2400" i="1" smtClean="0"/>
              <a:t>no</a:t>
            </a:r>
            <a:r>
              <a:rPr lang="en-US" sz="2400" smtClean="0"/>
              <a:t> collision detection!</a:t>
            </a:r>
          </a:p>
          <a:p>
            <a:pPr lvl="1"/>
            <a:r>
              <a:rPr lang="en-US" sz="2000" smtClean="0"/>
              <a:t>difficult to receive (sense collisions) when transmitting due to weak received signals (fading)</a:t>
            </a:r>
          </a:p>
          <a:p>
            <a:pPr lvl="1"/>
            <a:r>
              <a:rPr lang="en-US" sz="2000" smtClean="0"/>
              <a:t>can’t sense all collisions in any case: hidden terminal, fading</a:t>
            </a:r>
          </a:p>
          <a:p>
            <a:pPr lvl="1"/>
            <a:r>
              <a:rPr lang="en-US" sz="2000" smtClean="0"/>
              <a:t>goal: </a:t>
            </a:r>
            <a:r>
              <a:rPr lang="en-US" sz="2000" i="1" smtClean="0">
                <a:solidFill>
                  <a:srgbClr val="FF0000"/>
                </a:solidFill>
              </a:rPr>
              <a:t>avoid collisions:</a:t>
            </a:r>
            <a:r>
              <a:rPr lang="en-US" sz="2000" smtClean="0"/>
              <a:t> CSMA/C(ollision)A(voidance)</a:t>
            </a:r>
            <a:endParaRPr lang="en-US" sz="2000" smtClean="0">
              <a:solidFill>
                <a:srgbClr val="FF0000"/>
              </a:solidFill>
            </a:endParaRPr>
          </a:p>
        </p:txBody>
      </p:sp>
      <p:grpSp>
        <p:nvGrpSpPr>
          <p:cNvPr id="63506" name="Group 45"/>
          <p:cNvGrpSpPr>
            <a:grpSpLocks/>
          </p:cNvGrpSpPr>
          <p:nvPr/>
        </p:nvGrpSpPr>
        <p:grpSpPr bwMode="auto">
          <a:xfrm>
            <a:off x="1430338" y="4452938"/>
            <a:ext cx="6056312" cy="2006600"/>
            <a:chOff x="440" y="1326"/>
            <a:chExt cx="5164" cy="1464"/>
          </a:xfrm>
        </p:grpSpPr>
        <p:grpSp>
          <p:nvGrpSpPr>
            <p:cNvPr id="63507" name="Group 5"/>
            <p:cNvGrpSpPr>
              <a:grpSpLocks/>
            </p:cNvGrpSpPr>
            <p:nvPr/>
          </p:nvGrpSpPr>
          <p:grpSpPr bwMode="auto">
            <a:xfrm>
              <a:off x="440" y="1520"/>
              <a:ext cx="2086" cy="1018"/>
              <a:chOff x="759" y="2008"/>
              <a:chExt cx="2086" cy="1018"/>
            </a:xfrm>
          </p:grpSpPr>
          <p:grpSp>
            <p:nvGrpSpPr>
              <p:cNvPr id="63526" name="Group 6"/>
              <p:cNvGrpSpPr>
                <a:grpSpLocks/>
              </p:cNvGrpSpPr>
              <p:nvPr/>
            </p:nvGrpSpPr>
            <p:grpSpPr bwMode="auto">
              <a:xfrm>
                <a:off x="1529" y="2018"/>
                <a:ext cx="535" cy="466"/>
                <a:chOff x="2870" y="1518"/>
                <a:chExt cx="292" cy="320"/>
              </a:xfrm>
            </p:grpSpPr>
            <p:graphicFrame>
              <p:nvGraphicFramePr>
                <p:cNvPr id="63500" name="Object 12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63500" name="Clip" r:id="rId4" imgW="819000" imgH="847800" progId="">
                    <p:embed/>
                  </p:oleObj>
                </a:graphicData>
              </a:graphic>
            </p:graphicFrame>
            <p:graphicFrame>
              <p:nvGraphicFramePr>
                <p:cNvPr id="63501" name="Object 13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63501" name="Clip" r:id="rId5" imgW="1266840" imgH="1200240" progId="">
                    <p:embed/>
                  </p:oleObj>
                </a:graphicData>
              </a:graphic>
            </p:graphicFrame>
          </p:grpSp>
          <p:sp>
            <p:nvSpPr>
              <p:cNvPr id="63527" name="Freeform 9"/>
              <p:cNvSpPr>
                <a:spLocks/>
              </p:cNvSpPr>
              <p:nvPr/>
            </p:nvSpPr>
            <p:spPr bwMode="auto">
              <a:xfrm>
                <a:off x="759" y="2008"/>
                <a:ext cx="1273" cy="684"/>
              </a:xfrm>
              <a:custGeom>
                <a:avLst/>
                <a:gdLst>
                  <a:gd name="T0" fmla="*/ 9 w 1273"/>
                  <a:gd name="T1" fmla="*/ 675 h 684"/>
                  <a:gd name="T2" fmla="*/ 316 w 1273"/>
                  <a:gd name="T3" fmla="*/ 0 h 684"/>
                  <a:gd name="T4" fmla="*/ 461 w 1273"/>
                  <a:gd name="T5" fmla="*/ 228 h 684"/>
                  <a:gd name="T6" fmla="*/ 510 w 1273"/>
                  <a:gd name="T7" fmla="*/ 119 h 684"/>
                  <a:gd name="T8" fmla="*/ 631 w 1273"/>
                  <a:gd name="T9" fmla="*/ 467 h 684"/>
                  <a:gd name="T10" fmla="*/ 667 w 1273"/>
                  <a:gd name="T11" fmla="*/ 391 h 684"/>
                  <a:gd name="T12" fmla="*/ 739 w 1273"/>
                  <a:gd name="T13" fmla="*/ 464 h 684"/>
                  <a:gd name="T14" fmla="*/ 1058 w 1273"/>
                  <a:gd name="T15" fmla="*/ 57 h 684"/>
                  <a:gd name="T16" fmla="*/ 1273 w 1273"/>
                  <a:gd name="T17" fmla="*/ 684 h 684"/>
                  <a:gd name="T18" fmla="*/ 0 w 1273"/>
                  <a:gd name="T19" fmla="*/ 674 h 6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73"/>
                  <a:gd name="T31" fmla="*/ 0 h 684"/>
                  <a:gd name="T32" fmla="*/ 1273 w 1273"/>
                  <a:gd name="T33" fmla="*/ 684 h 68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73" h="684">
                    <a:moveTo>
                      <a:pt x="9" y="675"/>
                    </a:moveTo>
                    <a:lnTo>
                      <a:pt x="316" y="0"/>
                    </a:lnTo>
                    <a:lnTo>
                      <a:pt x="461" y="228"/>
                    </a:lnTo>
                    <a:lnTo>
                      <a:pt x="510" y="119"/>
                    </a:lnTo>
                    <a:lnTo>
                      <a:pt x="631" y="467"/>
                    </a:lnTo>
                    <a:lnTo>
                      <a:pt x="667" y="391"/>
                    </a:lnTo>
                    <a:lnTo>
                      <a:pt x="739" y="464"/>
                    </a:lnTo>
                    <a:lnTo>
                      <a:pt x="1058" y="57"/>
                    </a:lnTo>
                    <a:lnTo>
                      <a:pt x="1273" y="684"/>
                    </a:lnTo>
                    <a:lnTo>
                      <a:pt x="0" y="674"/>
                    </a:lnTo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00CC66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63528" name="Group 10"/>
              <p:cNvGrpSpPr>
                <a:grpSpLocks/>
              </p:cNvGrpSpPr>
              <p:nvPr/>
            </p:nvGrpSpPr>
            <p:grpSpPr bwMode="auto">
              <a:xfrm>
                <a:off x="1053" y="2587"/>
                <a:ext cx="482" cy="439"/>
                <a:chOff x="2870" y="1518"/>
                <a:chExt cx="292" cy="320"/>
              </a:xfrm>
            </p:grpSpPr>
            <p:graphicFrame>
              <p:nvGraphicFramePr>
                <p:cNvPr id="63498" name="Object 10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63498" name="Clip" r:id="rId6" imgW="819000" imgH="847800" progId="">
                    <p:embed/>
                  </p:oleObj>
                </a:graphicData>
              </a:graphic>
            </p:graphicFrame>
            <p:graphicFrame>
              <p:nvGraphicFramePr>
                <p:cNvPr id="63499" name="Object 11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63499" name="Clip" r:id="rId7" imgW="1266840" imgH="1200240" progId="">
                    <p:embed/>
                  </p:oleObj>
                </a:graphicData>
              </a:graphic>
            </p:graphicFrame>
          </p:grpSp>
          <p:grpSp>
            <p:nvGrpSpPr>
              <p:cNvPr id="63529" name="Group 13"/>
              <p:cNvGrpSpPr>
                <a:grpSpLocks/>
              </p:cNvGrpSpPr>
              <p:nvPr/>
            </p:nvGrpSpPr>
            <p:grpSpPr bwMode="auto">
              <a:xfrm>
                <a:off x="2124" y="2391"/>
                <a:ext cx="482" cy="439"/>
                <a:chOff x="2870" y="1518"/>
                <a:chExt cx="292" cy="320"/>
              </a:xfrm>
            </p:grpSpPr>
            <p:graphicFrame>
              <p:nvGraphicFramePr>
                <p:cNvPr id="63496" name="Object 8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63496" name="Clip" r:id="rId8" imgW="819000" imgH="847800" progId="">
                    <p:embed/>
                  </p:oleObj>
                </a:graphicData>
              </a:graphic>
            </p:graphicFrame>
            <p:graphicFrame>
              <p:nvGraphicFramePr>
                <p:cNvPr id="63497" name="Object 9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63497" name="Clip" r:id="rId9" imgW="1266840" imgH="1200240" progId="">
                    <p:embed/>
                  </p:oleObj>
                </a:graphicData>
              </a:graphic>
            </p:graphicFrame>
          </p:grpSp>
          <p:sp>
            <p:nvSpPr>
              <p:cNvPr id="63530" name="Line 16"/>
              <p:cNvSpPr>
                <a:spLocks noChangeShapeType="1"/>
              </p:cNvSpPr>
              <p:nvPr/>
            </p:nvSpPr>
            <p:spPr bwMode="auto">
              <a:xfrm flipV="1">
                <a:off x="1561" y="2773"/>
                <a:ext cx="629" cy="107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31" name="Line 17"/>
              <p:cNvSpPr>
                <a:spLocks noChangeShapeType="1"/>
              </p:cNvSpPr>
              <p:nvPr/>
            </p:nvSpPr>
            <p:spPr bwMode="auto">
              <a:xfrm>
                <a:off x="1985" y="2471"/>
                <a:ext cx="257" cy="203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32" name="Text Box 18"/>
              <p:cNvSpPr txBox="1">
                <a:spLocks noChangeArrowheads="1"/>
              </p:cNvSpPr>
              <p:nvPr/>
            </p:nvSpPr>
            <p:spPr bwMode="auto">
              <a:xfrm>
                <a:off x="1005" y="2705"/>
                <a:ext cx="300" cy="2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A</a:t>
                </a:r>
              </a:p>
            </p:txBody>
          </p:sp>
          <p:sp>
            <p:nvSpPr>
              <p:cNvPr id="63533" name="Text Box 19"/>
              <p:cNvSpPr txBox="1">
                <a:spLocks noChangeArrowheads="1"/>
              </p:cNvSpPr>
              <p:nvPr/>
            </p:nvSpPr>
            <p:spPr bwMode="auto">
              <a:xfrm>
                <a:off x="2565" y="2562"/>
                <a:ext cx="280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B</a:t>
                </a:r>
              </a:p>
            </p:txBody>
          </p:sp>
          <p:sp>
            <p:nvSpPr>
              <p:cNvPr id="63534" name="Text Box 20"/>
              <p:cNvSpPr txBox="1">
                <a:spLocks noChangeArrowheads="1"/>
              </p:cNvSpPr>
              <p:nvPr/>
            </p:nvSpPr>
            <p:spPr bwMode="auto">
              <a:xfrm>
                <a:off x="2014" y="2118"/>
                <a:ext cx="274" cy="2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C</a:t>
                </a:r>
              </a:p>
            </p:txBody>
          </p:sp>
        </p:grpSp>
        <p:grpSp>
          <p:nvGrpSpPr>
            <p:cNvPr id="63508" name="Group 21"/>
            <p:cNvGrpSpPr>
              <a:grpSpLocks/>
            </p:cNvGrpSpPr>
            <p:nvPr/>
          </p:nvGrpSpPr>
          <p:grpSpPr bwMode="auto">
            <a:xfrm>
              <a:off x="3114" y="1326"/>
              <a:ext cx="2490" cy="1464"/>
              <a:chOff x="3264" y="1698"/>
              <a:chExt cx="2490" cy="1464"/>
            </a:xfrm>
          </p:grpSpPr>
          <p:grpSp>
            <p:nvGrpSpPr>
              <p:cNvPr id="63509" name="Group 22"/>
              <p:cNvGrpSpPr>
                <a:grpSpLocks/>
              </p:cNvGrpSpPr>
              <p:nvPr/>
            </p:nvGrpSpPr>
            <p:grpSpPr bwMode="auto">
              <a:xfrm>
                <a:off x="3264" y="1698"/>
                <a:ext cx="2221" cy="455"/>
                <a:chOff x="3256" y="1911"/>
                <a:chExt cx="2221" cy="455"/>
              </a:xfrm>
            </p:grpSpPr>
            <p:grpSp>
              <p:nvGrpSpPr>
                <p:cNvPr id="63520" name="Group 23"/>
                <p:cNvGrpSpPr>
                  <a:grpSpLocks/>
                </p:cNvGrpSpPr>
                <p:nvPr/>
              </p:nvGrpSpPr>
              <p:grpSpPr bwMode="auto">
                <a:xfrm>
                  <a:off x="3303" y="1911"/>
                  <a:ext cx="482" cy="439"/>
                  <a:chOff x="2870" y="1518"/>
                  <a:chExt cx="292" cy="320"/>
                </a:xfrm>
              </p:grpSpPr>
              <p:graphicFrame>
                <p:nvGraphicFramePr>
                  <p:cNvPr id="63494" name="Object 6"/>
                  <p:cNvGraphicFramePr>
                    <a:graphicFrameLocks noChangeAspect="1"/>
                  </p:cNvGraphicFramePr>
                  <p:nvPr/>
                </p:nvGraphicFramePr>
                <p:xfrm>
                  <a:off x="2870" y="1518"/>
                  <a:ext cx="272" cy="282"/>
                </p:xfrm>
                <a:graphic>
                  <a:graphicData uri="http://schemas.openxmlformats.org/presentationml/2006/ole">
                    <p:oleObj spid="_x0000_s63494" name="Clip" r:id="rId10" imgW="819000" imgH="847800" progId="">
                      <p:embed/>
                    </p:oleObj>
                  </a:graphicData>
                </a:graphic>
              </p:graphicFrame>
              <p:graphicFrame>
                <p:nvGraphicFramePr>
                  <p:cNvPr id="63495" name="Object 7"/>
                  <p:cNvGraphicFramePr>
                    <a:graphicFrameLocks noChangeAspect="1"/>
                  </p:cNvGraphicFramePr>
                  <p:nvPr/>
                </p:nvGraphicFramePr>
                <p:xfrm>
                  <a:off x="2913" y="1602"/>
                  <a:ext cx="249" cy="236"/>
                </p:xfrm>
                <a:graphic>
                  <a:graphicData uri="http://schemas.openxmlformats.org/presentationml/2006/ole">
                    <p:oleObj spid="_x0000_s63495" name="Clip" r:id="rId11" imgW="1266840" imgH="1200240" progId="">
                      <p:embed/>
                    </p:oleObj>
                  </a:graphicData>
                </a:graphic>
              </p:graphicFrame>
            </p:grpSp>
            <p:grpSp>
              <p:nvGrpSpPr>
                <p:cNvPr id="63521" name="Group 26"/>
                <p:cNvGrpSpPr>
                  <a:grpSpLocks/>
                </p:cNvGrpSpPr>
                <p:nvPr/>
              </p:nvGrpSpPr>
              <p:grpSpPr bwMode="auto">
                <a:xfrm>
                  <a:off x="4037" y="1919"/>
                  <a:ext cx="482" cy="439"/>
                  <a:chOff x="2870" y="1518"/>
                  <a:chExt cx="292" cy="320"/>
                </a:xfrm>
              </p:grpSpPr>
              <p:graphicFrame>
                <p:nvGraphicFramePr>
                  <p:cNvPr id="63492" name="Object 4"/>
                  <p:cNvGraphicFramePr>
                    <a:graphicFrameLocks noChangeAspect="1"/>
                  </p:cNvGraphicFramePr>
                  <p:nvPr/>
                </p:nvGraphicFramePr>
                <p:xfrm>
                  <a:off x="2870" y="1518"/>
                  <a:ext cx="272" cy="282"/>
                </p:xfrm>
                <a:graphic>
                  <a:graphicData uri="http://schemas.openxmlformats.org/presentationml/2006/ole">
                    <p:oleObj spid="_x0000_s63492" name="Clip" r:id="rId12" imgW="819000" imgH="847800" progId="">
                      <p:embed/>
                    </p:oleObj>
                  </a:graphicData>
                </a:graphic>
              </p:graphicFrame>
              <p:graphicFrame>
                <p:nvGraphicFramePr>
                  <p:cNvPr id="63493" name="Object 5"/>
                  <p:cNvGraphicFramePr>
                    <a:graphicFrameLocks noChangeAspect="1"/>
                  </p:cNvGraphicFramePr>
                  <p:nvPr/>
                </p:nvGraphicFramePr>
                <p:xfrm>
                  <a:off x="2913" y="1602"/>
                  <a:ext cx="249" cy="236"/>
                </p:xfrm>
                <a:graphic>
                  <a:graphicData uri="http://schemas.openxmlformats.org/presentationml/2006/ole">
                    <p:oleObj spid="_x0000_s63493" name="Clip" r:id="rId13" imgW="1266840" imgH="1200240" progId="">
                      <p:embed/>
                    </p:oleObj>
                  </a:graphicData>
                </a:graphic>
              </p:graphicFrame>
            </p:grpSp>
            <p:sp>
              <p:nvSpPr>
                <p:cNvPr id="63522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256" y="2030"/>
                  <a:ext cx="299" cy="2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  <p:sp>
              <p:nvSpPr>
                <p:cNvPr id="63523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459" y="2027"/>
                  <a:ext cx="207" cy="2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/>
                    <a:t>B</a:t>
                  </a:r>
                </a:p>
              </p:txBody>
            </p:sp>
            <p:sp>
              <p:nvSpPr>
                <p:cNvPr id="63524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5203" y="2053"/>
                  <a:ext cx="274" cy="2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C</a:t>
                  </a:r>
                </a:p>
              </p:txBody>
            </p:sp>
            <p:grpSp>
              <p:nvGrpSpPr>
                <p:cNvPr id="63525" name="Group 32"/>
                <p:cNvGrpSpPr>
                  <a:grpSpLocks/>
                </p:cNvGrpSpPr>
                <p:nvPr/>
              </p:nvGrpSpPr>
              <p:grpSpPr bwMode="auto">
                <a:xfrm>
                  <a:off x="4726" y="1927"/>
                  <a:ext cx="482" cy="439"/>
                  <a:chOff x="2870" y="1518"/>
                  <a:chExt cx="292" cy="320"/>
                </a:xfrm>
              </p:grpSpPr>
              <p:graphicFrame>
                <p:nvGraphicFramePr>
                  <p:cNvPr id="63490" name="Object 2"/>
                  <p:cNvGraphicFramePr>
                    <a:graphicFrameLocks noChangeAspect="1"/>
                  </p:cNvGraphicFramePr>
                  <p:nvPr/>
                </p:nvGraphicFramePr>
                <p:xfrm>
                  <a:off x="2870" y="1518"/>
                  <a:ext cx="272" cy="282"/>
                </p:xfrm>
                <a:graphic>
                  <a:graphicData uri="http://schemas.openxmlformats.org/presentationml/2006/ole">
                    <p:oleObj spid="_x0000_s63490" name="Clip" r:id="rId14" imgW="819000" imgH="847800" progId="">
                      <p:embed/>
                    </p:oleObj>
                  </a:graphicData>
                </a:graphic>
              </p:graphicFrame>
              <p:graphicFrame>
                <p:nvGraphicFramePr>
                  <p:cNvPr id="63491" name="Object 3"/>
                  <p:cNvGraphicFramePr>
                    <a:graphicFrameLocks noChangeAspect="1"/>
                  </p:cNvGraphicFramePr>
                  <p:nvPr/>
                </p:nvGraphicFramePr>
                <p:xfrm>
                  <a:off x="2913" y="1602"/>
                  <a:ext cx="249" cy="236"/>
                </p:xfrm>
                <a:graphic>
                  <a:graphicData uri="http://schemas.openxmlformats.org/presentationml/2006/ole">
                    <p:oleObj spid="_x0000_s63491" name="Clip" r:id="rId15" imgW="1266840" imgH="1200240" progId="">
                      <p:embed/>
                    </p:oleObj>
                  </a:graphicData>
                </a:graphic>
              </p:graphicFrame>
            </p:grpSp>
          </p:grpSp>
          <p:sp>
            <p:nvSpPr>
              <p:cNvPr id="63510" name="Text Box 35"/>
              <p:cNvSpPr txBox="1">
                <a:spLocks noChangeArrowheads="1"/>
              </p:cNvSpPr>
              <p:nvPr/>
            </p:nvSpPr>
            <p:spPr bwMode="auto">
              <a:xfrm>
                <a:off x="3310" y="2339"/>
                <a:ext cx="809" cy="3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rgbClr val="FF0000"/>
                    </a:solidFill>
                  </a:rPr>
                  <a:t>A’s signal</a:t>
                </a:r>
              </a:p>
              <a:p>
                <a:r>
                  <a:rPr lang="en-US" sz="1400">
                    <a:solidFill>
                      <a:srgbClr val="FF0000"/>
                    </a:solidFill>
                  </a:rPr>
                  <a:t>strength</a:t>
                </a:r>
              </a:p>
            </p:txBody>
          </p:sp>
          <p:sp>
            <p:nvSpPr>
              <p:cNvPr id="63511" name="Line 36"/>
              <p:cNvSpPr>
                <a:spLocks noChangeShapeType="1"/>
              </p:cNvSpPr>
              <p:nvPr/>
            </p:nvSpPr>
            <p:spPr bwMode="auto">
              <a:xfrm>
                <a:off x="3349" y="2985"/>
                <a:ext cx="20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2" name="Line 37"/>
              <p:cNvSpPr>
                <a:spLocks noChangeShapeType="1"/>
              </p:cNvSpPr>
              <p:nvPr/>
            </p:nvSpPr>
            <p:spPr bwMode="auto">
              <a:xfrm>
                <a:off x="3315" y="2242"/>
                <a:ext cx="0" cy="7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3" name="Freeform 38"/>
              <p:cNvSpPr>
                <a:spLocks/>
              </p:cNvSpPr>
              <p:nvPr/>
            </p:nvSpPr>
            <p:spPr bwMode="auto">
              <a:xfrm>
                <a:off x="3367" y="2277"/>
                <a:ext cx="1887" cy="681"/>
              </a:xfrm>
              <a:custGeom>
                <a:avLst/>
                <a:gdLst>
                  <a:gd name="T0" fmla="*/ 0 w 1887"/>
                  <a:gd name="T1" fmla="*/ 0 h 681"/>
                  <a:gd name="T2" fmla="*/ 966 w 1887"/>
                  <a:gd name="T3" fmla="*/ 151 h 681"/>
                  <a:gd name="T4" fmla="*/ 1373 w 1887"/>
                  <a:gd name="T5" fmla="*/ 594 h 681"/>
                  <a:gd name="T6" fmla="*/ 1887 w 1887"/>
                  <a:gd name="T7" fmla="*/ 673 h 6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87"/>
                  <a:gd name="T13" fmla="*/ 0 h 681"/>
                  <a:gd name="T14" fmla="*/ 1887 w 1887"/>
                  <a:gd name="T15" fmla="*/ 681 h 6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87" h="681">
                    <a:moveTo>
                      <a:pt x="0" y="0"/>
                    </a:moveTo>
                    <a:cubicBezTo>
                      <a:pt x="161" y="25"/>
                      <a:pt x="737" y="52"/>
                      <a:pt x="966" y="151"/>
                    </a:cubicBezTo>
                    <a:cubicBezTo>
                      <a:pt x="1195" y="250"/>
                      <a:pt x="1220" y="507"/>
                      <a:pt x="1373" y="594"/>
                    </a:cubicBezTo>
                    <a:cubicBezTo>
                      <a:pt x="1526" y="681"/>
                      <a:pt x="1780" y="657"/>
                      <a:pt x="1887" y="673"/>
                    </a:cubicBezTo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4" name="Text Box 39"/>
              <p:cNvSpPr txBox="1">
                <a:spLocks noChangeArrowheads="1"/>
              </p:cNvSpPr>
              <p:nvPr/>
            </p:nvSpPr>
            <p:spPr bwMode="auto">
              <a:xfrm>
                <a:off x="4159" y="2962"/>
                <a:ext cx="493" cy="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space</a:t>
                </a:r>
              </a:p>
            </p:txBody>
          </p:sp>
          <p:sp>
            <p:nvSpPr>
              <p:cNvPr id="63515" name="Freeform 40"/>
              <p:cNvSpPr>
                <a:spLocks/>
              </p:cNvSpPr>
              <p:nvPr/>
            </p:nvSpPr>
            <p:spPr bwMode="auto">
              <a:xfrm flipH="1">
                <a:off x="3427" y="2258"/>
                <a:ext cx="1887" cy="681"/>
              </a:xfrm>
              <a:custGeom>
                <a:avLst/>
                <a:gdLst>
                  <a:gd name="T0" fmla="*/ 0 w 1887"/>
                  <a:gd name="T1" fmla="*/ 0 h 681"/>
                  <a:gd name="T2" fmla="*/ 966 w 1887"/>
                  <a:gd name="T3" fmla="*/ 151 h 681"/>
                  <a:gd name="T4" fmla="*/ 1373 w 1887"/>
                  <a:gd name="T5" fmla="*/ 594 h 681"/>
                  <a:gd name="T6" fmla="*/ 1887 w 1887"/>
                  <a:gd name="T7" fmla="*/ 673 h 6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87"/>
                  <a:gd name="T13" fmla="*/ 0 h 681"/>
                  <a:gd name="T14" fmla="*/ 1887 w 1887"/>
                  <a:gd name="T15" fmla="*/ 681 h 6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87" h="681">
                    <a:moveTo>
                      <a:pt x="0" y="0"/>
                    </a:moveTo>
                    <a:cubicBezTo>
                      <a:pt x="161" y="25"/>
                      <a:pt x="737" y="52"/>
                      <a:pt x="966" y="151"/>
                    </a:cubicBezTo>
                    <a:cubicBezTo>
                      <a:pt x="1195" y="250"/>
                      <a:pt x="1220" y="507"/>
                      <a:pt x="1373" y="594"/>
                    </a:cubicBezTo>
                    <a:cubicBezTo>
                      <a:pt x="1526" y="681"/>
                      <a:pt x="1780" y="657"/>
                      <a:pt x="1887" y="673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6" name="Text Box 41"/>
              <p:cNvSpPr txBox="1">
                <a:spLocks noChangeArrowheads="1"/>
              </p:cNvSpPr>
              <p:nvPr/>
            </p:nvSpPr>
            <p:spPr bwMode="auto">
              <a:xfrm>
                <a:off x="4964" y="2293"/>
                <a:ext cx="790" cy="3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chemeClr val="accent2"/>
                    </a:solidFill>
                  </a:rPr>
                  <a:t>C’s signal</a:t>
                </a:r>
              </a:p>
              <a:p>
                <a:r>
                  <a:rPr lang="en-US" sz="1400">
                    <a:solidFill>
                      <a:schemeClr val="accent2"/>
                    </a:solidFill>
                  </a:rPr>
                  <a:t>strength</a:t>
                </a:r>
              </a:p>
            </p:txBody>
          </p:sp>
          <p:sp>
            <p:nvSpPr>
              <p:cNvPr id="63517" name="Line 42"/>
              <p:cNvSpPr>
                <a:spLocks noChangeShapeType="1"/>
              </p:cNvSpPr>
              <p:nvPr/>
            </p:nvSpPr>
            <p:spPr bwMode="auto">
              <a:xfrm flipH="1">
                <a:off x="3554" y="2171"/>
                <a:ext cx="17" cy="7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8" name="Line 43"/>
              <p:cNvSpPr>
                <a:spLocks noChangeShapeType="1"/>
              </p:cNvSpPr>
              <p:nvPr/>
            </p:nvSpPr>
            <p:spPr bwMode="auto">
              <a:xfrm>
                <a:off x="4323" y="2214"/>
                <a:ext cx="0" cy="7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9" name="Line 44"/>
              <p:cNvSpPr>
                <a:spLocks noChangeShapeType="1"/>
              </p:cNvSpPr>
              <p:nvPr/>
            </p:nvSpPr>
            <p:spPr bwMode="auto">
              <a:xfrm>
                <a:off x="5004" y="2204"/>
                <a:ext cx="0" cy="7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696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F49FE127-60E6-4665-B431-DAA0007554C2}" type="slidenum">
              <a:rPr lang="en-US"/>
              <a:pPr/>
              <a:t>7</a:t>
            </a:fld>
            <a:endParaRPr lang="en-US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12725"/>
            <a:ext cx="8370887" cy="1143000"/>
          </a:xfrm>
        </p:spPr>
        <p:txBody>
          <a:bodyPr/>
          <a:lstStyle/>
          <a:p>
            <a:r>
              <a:rPr lang="en-US" smtClean="0"/>
              <a:t>Avoiding collisions: RTS/CTS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975" y="1511300"/>
            <a:ext cx="7772400" cy="3611563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i="1" smtClean="0">
                <a:solidFill>
                  <a:srgbClr val="FF0000"/>
                </a:solidFill>
              </a:rPr>
              <a:t>idea:</a:t>
            </a:r>
            <a:r>
              <a:rPr lang="en-US" sz="2400" smtClean="0"/>
              <a:t> </a:t>
            </a:r>
            <a:r>
              <a:rPr lang="en-US" sz="2000" smtClean="0"/>
              <a:t> allow sender to “reserve” channel rather than random access of data frames: avoid  collisions of long  data frames</a:t>
            </a:r>
          </a:p>
          <a:p>
            <a:r>
              <a:rPr lang="en-US" sz="2000" smtClean="0"/>
              <a:t>sender first transmits </a:t>
            </a:r>
            <a:r>
              <a:rPr lang="en-US" sz="2000" i="1" smtClean="0"/>
              <a:t>small</a:t>
            </a:r>
            <a:r>
              <a:rPr lang="en-US" sz="2000" smtClean="0"/>
              <a:t> request-to-send (RTS) packets to BS using CSMA</a:t>
            </a:r>
          </a:p>
          <a:p>
            <a:pPr lvl="1"/>
            <a:r>
              <a:rPr lang="en-US" sz="2000" smtClean="0"/>
              <a:t>RTSs may still collide with each other (but they’re short)</a:t>
            </a:r>
          </a:p>
          <a:p>
            <a:r>
              <a:rPr lang="en-US" sz="2000" smtClean="0"/>
              <a:t>BS broadcasts clear-to-send (CTS) in response to RTS</a:t>
            </a:r>
          </a:p>
          <a:p>
            <a:r>
              <a:rPr lang="en-US" sz="2000" smtClean="0"/>
              <a:t>RTS heard by all nodes</a:t>
            </a:r>
          </a:p>
          <a:p>
            <a:pPr lvl="1"/>
            <a:r>
              <a:rPr lang="en-US" sz="2000" smtClean="0"/>
              <a:t>sender transmits data frame</a:t>
            </a:r>
          </a:p>
          <a:p>
            <a:pPr lvl="1"/>
            <a:r>
              <a:rPr lang="en-US" sz="2000" smtClean="0"/>
              <a:t>other stations defer transmissions </a:t>
            </a:r>
          </a:p>
          <a:p>
            <a:pPr lvl="1">
              <a:buFont typeface="ZapfDingbats" pitchFamily="82" charset="2"/>
              <a:buNone/>
            </a:pPr>
            <a:endParaRPr lang="en-US" sz="2000" smtClean="0"/>
          </a:p>
        </p:txBody>
      </p:sp>
      <p:sp>
        <p:nvSpPr>
          <p:cNvPr id="69638" name="Text Box 4"/>
          <p:cNvSpPr txBox="1">
            <a:spLocks noChangeArrowheads="1"/>
          </p:cNvSpPr>
          <p:nvPr/>
        </p:nvSpPr>
        <p:spPr bwMode="auto">
          <a:xfrm>
            <a:off x="1770063" y="5030788"/>
            <a:ext cx="56530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avoid data frame collisions completely </a:t>
            </a:r>
          </a:p>
          <a:p>
            <a:pPr algn="ctr"/>
            <a:r>
              <a:rPr lang="en-US" sz="2400"/>
              <a:t>using small reservation packets!</a:t>
            </a:r>
          </a:p>
        </p:txBody>
      </p:sp>
      <p:sp>
        <p:nvSpPr>
          <p:cNvPr id="69639" name="Rectangle 5"/>
          <p:cNvSpPr>
            <a:spLocks noChangeArrowheads="1"/>
          </p:cNvSpPr>
          <p:nvPr/>
        </p:nvSpPr>
        <p:spPr bwMode="auto">
          <a:xfrm>
            <a:off x="1660525" y="5013325"/>
            <a:ext cx="5853113" cy="914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716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69BD7113-FF6C-4B84-9139-F2B80EA00C5D}" type="slidenum">
              <a:rPr lang="en-US"/>
              <a:pPr/>
              <a:t>8</a:t>
            </a:fld>
            <a:endParaRPr lang="en-US"/>
          </a:p>
        </p:txBody>
      </p:sp>
      <p:sp>
        <p:nvSpPr>
          <p:cNvPr id="7168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115888"/>
            <a:ext cx="7772400" cy="1143000"/>
          </a:xfrm>
        </p:spPr>
        <p:txBody>
          <a:bodyPr/>
          <a:lstStyle/>
          <a:p>
            <a:r>
              <a:rPr lang="en-US" sz="3200" smtClean="0"/>
              <a:t>Collision Avoidance: RTS-CTS exchange</a:t>
            </a:r>
          </a:p>
        </p:txBody>
      </p:sp>
      <p:sp>
        <p:nvSpPr>
          <p:cNvPr id="71689" name="Text Box 4"/>
          <p:cNvSpPr txBox="1">
            <a:spLocks noChangeArrowheads="1"/>
          </p:cNvSpPr>
          <p:nvPr/>
        </p:nvSpPr>
        <p:spPr bwMode="auto">
          <a:xfrm>
            <a:off x="3246438" y="746125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3200">
              <a:latin typeface="Times New Roman" pitchFamily="-111" charset="0"/>
            </a:endParaRPr>
          </a:p>
        </p:txBody>
      </p:sp>
      <p:sp>
        <p:nvSpPr>
          <p:cNvPr id="71690" name="Text Box 15"/>
          <p:cNvSpPr txBox="1">
            <a:spLocks noChangeArrowheads="1"/>
          </p:cNvSpPr>
          <p:nvPr/>
        </p:nvSpPr>
        <p:spPr bwMode="auto">
          <a:xfrm>
            <a:off x="4624388" y="1393825"/>
            <a:ext cx="469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AP</a:t>
            </a:r>
          </a:p>
        </p:txBody>
      </p:sp>
      <p:grpSp>
        <p:nvGrpSpPr>
          <p:cNvPr id="71691" name="Group 16"/>
          <p:cNvGrpSpPr>
            <a:grpSpLocks/>
          </p:cNvGrpSpPr>
          <p:nvPr/>
        </p:nvGrpSpPr>
        <p:grpSpPr bwMode="auto">
          <a:xfrm>
            <a:off x="4202113" y="1109663"/>
            <a:ext cx="782637" cy="571500"/>
            <a:chOff x="1160" y="2192"/>
            <a:chExt cx="589" cy="440"/>
          </a:xfrm>
        </p:grpSpPr>
        <p:pic>
          <p:nvPicPr>
            <p:cNvPr id="71724" name="Picture 17" descr="31u_bnrz[1]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-5400000">
              <a:off x="1349" y="2458"/>
              <a:ext cx="21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25" name="AutoShape 18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26" name="Freeform 19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>
                <a:gd name="T0" fmla="*/ 87 w 247"/>
                <a:gd name="T1" fmla="*/ 26 h 203"/>
                <a:gd name="T2" fmla="*/ 68 w 247"/>
                <a:gd name="T3" fmla="*/ 34 h 203"/>
                <a:gd name="T4" fmla="*/ 52 w 247"/>
                <a:gd name="T5" fmla="*/ 44 h 203"/>
                <a:gd name="T6" fmla="*/ 38 w 247"/>
                <a:gd name="T7" fmla="*/ 55 h 203"/>
                <a:gd name="T8" fmla="*/ 25 w 247"/>
                <a:gd name="T9" fmla="*/ 67 h 203"/>
                <a:gd name="T10" fmla="*/ 14 w 247"/>
                <a:gd name="T11" fmla="*/ 80 h 203"/>
                <a:gd name="T12" fmla="*/ 7 w 247"/>
                <a:gd name="T13" fmla="*/ 94 h 203"/>
                <a:gd name="T14" fmla="*/ 3 w 247"/>
                <a:gd name="T15" fmla="*/ 109 h 203"/>
                <a:gd name="T16" fmla="*/ 0 w 247"/>
                <a:gd name="T17" fmla="*/ 124 h 203"/>
                <a:gd name="T18" fmla="*/ 3 w 247"/>
                <a:gd name="T19" fmla="*/ 145 h 203"/>
                <a:gd name="T20" fmla="*/ 14 w 247"/>
                <a:gd name="T21" fmla="*/ 163 h 203"/>
                <a:gd name="T22" fmla="*/ 32 w 247"/>
                <a:gd name="T23" fmla="*/ 178 h 203"/>
                <a:gd name="T24" fmla="*/ 55 w 247"/>
                <a:gd name="T25" fmla="*/ 189 h 203"/>
                <a:gd name="T26" fmla="*/ 81 w 247"/>
                <a:gd name="T27" fmla="*/ 198 h 203"/>
                <a:gd name="T28" fmla="*/ 109 w 247"/>
                <a:gd name="T29" fmla="*/ 202 h 203"/>
                <a:gd name="T30" fmla="*/ 138 w 247"/>
                <a:gd name="T31" fmla="*/ 203 h 203"/>
                <a:gd name="T32" fmla="*/ 165 w 247"/>
                <a:gd name="T33" fmla="*/ 200 h 203"/>
                <a:gd name="T34" fmla="*/ 171 w 247"/>
                <a:gd name="T35" fmla="*/ 200 h 203"/>
                <a:gd name="T36" fmla="*/ 177 w 247"/>
                <a:gd name="T37" fmla="*/ 198 h 203"/>
                <a:gd name="T38" fmla="*/ 181 w 247"/>
                <a:gd name="T39" fmla="*/ 195 h 203"/>
                <a:gd name="T40" fmla="*/ 183 w 247"/>
                <a:gd name="T41" fmla="*/ 191 h 203"/>
                <a:gd name="T42" fmla="*/ 180 w 247"/>
                <a:gd name="T43" fmla="*/ 186 h 203"/>
                <a:gd name="T44" fmla="*/ 174 w 247"/>
                <a:gd name="T45" fmla="*/ 182 h 203"/>
                <a:gd name="T46" fmla="*/ 167 w 247"/>
                <a:gd name="T47" fmla="*/ 178 h 203"/>
                <a:gd name="T48" fmla="*/ 160 w 247"/>
                <a:gd name="T49" fmla="*/ 176 h 203"/>
                <a:gd name="T50" fmla="*/ 145 w 247"/>
                <a:gd name="T51" fmla="*/ 173 h 203"/>
                <a:gd name="T52" fmla="*/ 131 w 247"/>
                <a:gd name="T53" fmla="*/ 171 h 203"/>
                <a:gd name="T54" fmla="*/ 116 w 247"/>
                <a:gd name="T55" fmla="*/ 169 h 203"/>
                <a:gd name="T56" fmla="*/ 103 w 247"/>
                <a:gd name="T57" fmla="*/ 167 h 203"/>
                <a:gd name="T58" fmla="*/ 90 w 247"/>
                <a:gd name="T59" fmla="*/ 164 h 203"/>
                <a:gd name="T60" fmla="*/ 77 w 247"/>
                <a:gd name="T61" fmla="*/ 160 h 203"/>
                <a:gd name="T62" fmla="*/ 65 w 247"/>
                <a:gd name="T63" fmla="*/ 154 h 203"/>
                <a:gd name="T64" fmla="*/ 54 w 247"/>
                <a:gd name="T65" fmla="*/ 146 h 203"/>
                <a:gd name="T66" fmla="*/ 49 w 247"/>
                <a:gd name="T67" fmla="*/ 112 h 203"/>
                <a:gd name="T68" fmla="*/ 61 w 247"/>
                <a:gd name="T69" fmla="*/ 84 h 203"/>
                <a:gd name="T70" fmla="*/ 84 w 247"/>
                <a:gd name="T71" fmla="*/ 62 h 203"/>
                <a:gd name="T72" fmla="*/ 116 w 247"/>
                <a:gd name="T73" fmla="*/ 44 h 203"/>
                <a:gd name="T74" fmla="*/ 151 w 247"/>
                <a:gd name="T75" fmla="*/ 30 h 203"/>
                <a:gd name="T76" fmla="*/ 187 w 247"/>
                <a:gd name="T77" fmla="*/ 19 h 203"/>
                <a:gd name="T78" fmla="*/ 220 w 247"/>
                <a:gd name="T79" fmla="*/ 11 h 203"/>
                <a:gd name="T80" fmla="*/ 247 w 247"/>
                <a:gd name="T81" fmla="*/ 4 h 203"/>
                <a:gd name="T82" fmla="*/ 231 w 247"/>
                <a:gd name="T83" fmla="*/ 1 h 203"/>
                <a:gd name="T84" fmla="*/ 213 w 247"/>
                <a:gd name="T85" fmla="*/ 0 h 203"/>
                <a:gd name="T86" fmla="*/ 193 w 247"/>
                <a:gd name="T87" fmla="*/ 2 h 203"/>
                <a:gd name="T88" fmla="*/ 171 w 247"/>
                <a:gd name="T89" fmla="*/ 4 h 203"/>
                <a:gd name="T90" fmla="*/ 149 w 247"/>
                <a:gd name="T91" fmla="*/ 9 h 203"/>
                <a:gd name="T92" fmla="*/ 128 w 247"/>
                <a:gd name="T93" fmla="*/ 14 h 203"/>
                <a:gd name="T94" fmla="*/ 106 w 247"/>
                <a:gd name="T95" fmla="*/ 20 h 203"/>
                <a:gd name="T96" fmla="*/ 87 w 247"/>
                <a:gd name="T97" fmla="*/ 26 h 2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7"/>
                <a:gd name="T148" fmla="*/ 0 h 203"/>
                <a:gd name="T149" fmla="*/ 247 w 247"/>
                <a:gd name="T150" fmla="*/ 203 h 2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27" name="Freeform 20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>
                <a:gd name="T0" fmla="*/ 133 w 158"/>
                <a:gd name="T1" fmla="*/ 52 h 158"/>
                <a:gd name="T2" fmla="*/ 139 w 158"/>
                <a:gd name="T3" fmla="*/ 68 h 158"/>
                <a:gd name="T4" fmla="*/ 137 w 158"/>
                <a:gd name="T5" fmla="*/ 83 h 158"/>
                <a:gd name="T6" fmla="*/ 127 w 158"/>
                <a:gd name="T7" fmla="*/ 95 h 158"/>
                <a:gd name="T8" fmla="*/ 113 w 158"/>
                <a:gd name="T9" fmla="*/ 106 h 158"/>
                <a:gd name="T10" fmla="*/ 95 w 158"/>
                <a:gd name="T11" fmla="*/ 116 h 158"/>
                <a:gd name="T12" fmla="*/ 75 w 158"/>
                <a:gd name="T13" fmla="*/ 126 h 158"/>
                <a:gd name="T14" fmla="*/ 55 w 158"/>
                <a:gd name="T15" fmla="*/ 135 h 158"/>
                <a:gd name="T16" fmla="*/ 37 w 158"/>
                <a:gd name="T17" fmla="*/ 144 h 158"/>
                <a:gd name="T18" fmla="*/ 34 w 158"/>
                <a:gd name="T19" fmla="*/ 147 h 158"/>
                <a:gd name="T20" fmla="*/ 33 w 158"/>
                <a:gd name="T21" fmla="*/ 149 h 158"/>
                <a:gd name="T22" fmla="*/ 33 w 158"/>
                <a:gd name="T23" fmla="*/ 152 h 158"/>
                <a:gd name="T24" fmla="*/ 34 w 158"/>
                <a:gd name="T25" fmla="*/ 155 h 158"/>
                <a:gd name="T26" fmla="*/ 39 w 158"/>
                <a:gd name="T27" fmla="*/ 157 h 158"/>
                <a:gd name="T28" fmla="*/ 43 w 158"/>
                <a:gd name="T29" fmla="*/ 158 h 158"/>
                <a:gd name="T30" fmla="*/ 46 w 158"/>
                <a:gd name="T31" fmla="*/ 158 h 158"/>
                <a:gd name="T32" fmla="*/ 50 w 158"/>
                <a:gd name="T33" fmla="*/ 157 h 158"/>
                <a:gd name="T34" fmla="*/ 74 w 158"/>
                <a:gd name="T35" fmla="*/ 148 h 158"/>
                <a:gd name="T36" fmla="*/ 95 w 158"/>
                <a:gd name="T37" fmla="*/ 138 h 158"/>
                <a:gd name="T38" fmla="*/ 116 w 158"/>
                <a:gd name="T39" fmla="*/ 127 h 158"/>
                <a:gd name="T40" fmla="*/ 135 w 158"/>
                <a:gd name="T41" fmla="*/ 114 h 158"/>
                <a:gd name="T42" fmla="*/ 148 w 158"/>
                <a:gd name="T43" fmla="*/ 100 h 158"/>
                <a:gd name="T44" fmla="*/ 156 w 158"/>
                <a:gd name="T45" fmla="*/ 84 h 158"/>
                <a:gd name="T46" fmla="*/ 158 w 158"/>
                <a:gd name="T47" fmla="*/ 67 h 158"/>
                <a:gd name="T48" fmla="*/ 152 w 158"/>
                <a:gd name="T49" fmla="*/ 49 h 158"/>
                <a:gd name="T50" fmla="*/ 139 w 158"/>
                <a:gd name="T51" fmla="*/ 35 h 158"/>
                <a:gd name="T52" fmla="*/ 120 w 158"/>
                <a:gd name="T53" fmla="*/ 23 h 158"/>
                <a:gd name="T54" fmla="*/ 97 w 158"/>
                <a:gd name="T55" fmla="*/ 14 h 158"/>
                <a:gd name="T56" fmla="*/ 71 w 158"/>
                <a:gd name="T57" fmla="*/ 7 h 158"/>
                <a:gd name="T58" fmla="*/ 45 w 158"/>
                <a:gd name="T59" fmla="*/ 2 h 158"/>
                <a:gd name="T60" fmla="*/ 23 w 158"/>
                <a:gd name="T61" fmla="*/ 0 h 158"/>
                <a:gd name="T62" fmla="*/ 7 w 158"/>
                <a:gd name="T63" fmla="*/ 0 h 158"/>
                <a:gd name="T64" fmla="*/ 0 w 158"/>
                <a:gd name="T65" fmla="*/ 4 h 158"/>
                <a:gd name="T66" fmla="*/ 17 w 158"/>
                <a:gd name="T67" fmla="*/ 9 h 158"/>
                <a:gd name="T68" fmla="*/ 36 w 158"/>
                <a:gd name="T69" fmla="*/ 13 h 158"/>
                <a:gd name="T70" fmla="*/ 56 w 158"/>
                <a:gd name="T71" fmla="*/ 17 h 158"/>
                <a:gd name="T72" fmla="*/ 75 w 158"/>
                <a:gd name="T73" fmla="*/ 21 h 158"/>
                <a:gd name="T74" fmla="*/ 94 w 158"/>
                <a:gd name="T75" fmla="*/ 26 h 158"/>
                <a:gd name="T76" fmla="*/ 110 w 158"/>
                <a:gd name="T77" fmla="*/ 33 h 158"/>
                <a:gd name="T78" fmla="*/ 123 w 158"/>
                <a:gd name="T79" fmla="*/ 41 h 158"/>
                <a:gd name="T80" fmla="*/ 133 w 158"/>
                <a:gd name="T81" fmla="*/ 52 h 1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8"/>
                <a:gd name="T124" fmla="*/ 0 h 158"/>
                <a:gd name="T125" fmla="*/ 158 w 158"/>
                <a:gd name="T126" fmla="*/ 158 h 1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28" name="Freeform 21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>
                <a:gd name="T0" fmla="*/ 124 w 399"/>
                <a:gd name="T1" fmla="*/ 62 h 331"/>
                <a:gd name="T2" fmla="*/ 66 w 399"/>
                <a:gd name="T3" fmla="*/ 101 h 331"/>
                <a:gd name="T4" fmla="*/ 21 w 399"/>
                <a:gd name="T5" fmla="*/ 146 h 331"/>
                <a:gd name="T6" fmla="*/ 0 w 399"/>
                <a:gd name="T7" fmla="*/ 199 h 331"/>
                <a:gd name="T8" fmla="*/ 4 w 399"/>
                <a:gd name="T9" fmla="*/ 234 h 331"/>
                <a:gd name="T10" fmla="*/ 11 w 399"/>
                <a:gd name="T11" fmla="*/ 248 h 331"/>
                <a:gd name="T12" fmla="*/ 24 w 399"/>
                <a:gd name="T13" fmla="*/ 261 h 331"/>
                <a:gd name="T14" fmla="*/ 40 w 399"/>
                <a:gd name="T15" fmla="*/ 272 h 331"/>
                <a:gd name="T16" fmla="*/ 69 w 399"/>
                <a:gd name="T17" fmla="*/ 284 h 331"/>
                <a:gd name="T18" fmla="*/ 107 w 399"/>
                <a:gd name="T19" fmla="*/ 297 h 331"/>
                <a:gd name="T20" fmla="*/ 148 w 399"/>
                <a:gd name="T21" fmla="*/ 307 h 331"/>
                <a:gd name="T22" fmla="*/ 188 w 399"/>
                <a:gd name="T23" fmla="*/ 315 h 331"/>
                <a:gd name="T24" fmla="*/ 230 w 399"/>
                <a:gd name="T25" fmla="*/ 321 h 331"/>
                <a:gd name="T26" fmla="*/ 272 w 399"/>
                <a:gd name="T27" fmla="*/ 325 h 331"/>
                <a:gd name="T28" fmla="*/ 315 w 399"/>
                <a:gd name="T29" fmla="*/ 328 h 331"/>
                <a:gd name="T30" fmla="*/ 358 w 399"/>
                <a:gd name="T31" fmla="*/ 330 h 331"/>
                <a:gd name="T32" fmla="*/ 386 w 399"/>
                <a:gd name="T33" fmla="*/ 331 h 331"/>
                <a:gd name="T34" fmla="*/ 396 w 399"/>
                <a:gd name="T35" fmla="*/ 325 h 331"/>
                <a:gd name="T36" fmla="*/ 399 w 399"/>
                <a:gd name="T37" fmla="*/ 316 h 331"/>
                <a:gd name="T38" fmla="*/ 390 w 399"/>
                <a:gd name="T39" fmla="*/ 309 h 331"/>
                <a:gd name="T40" fmla="*/ 364 w 399"/>
                <a:gd name="T41" fmla="*/ 304 h 331"/>
                <a:gd name="T42" fmla="*/ 326 w 399"/>
                <a:gd name="T43" fmla="*/ 299 h 331"/>
                <a:gd name="T44" fmla="*/ 287 w 399"/>
                <a:gd name="T45" fmla="*/ 295 h 331"/>
                <a:gd name="T46" fmla="*/ 248 w 399"/>
                <a:gd name="T47" fmla="*/ 291 h 331"/>
                <a:gd name="T48" fmla="*/ 210 w 399"/>
                <a:gd name="T49" fmla="*/ 286 h 331"/>
                <a:gd name="T50" fmla="*/ 172 w 399"/>
                <a:gd name="T51" fmla="*/ 279 h 331"/>
                <a:gd name="T52" fmla="*/ 136 w 399"/>
                <a:gd name="T53" fmla="*/ 271 h 331"/>
                <a:gd name="T54" fmla="*/ 100 w 399"/>
                <a:gd name="T55" fmla="*/ 261 h 331"/>
                <a:gd name="T56" fmla="*/ 68 w 399"/>
                <a:gd name="T57" fmla="*/ 247 h 331"/>
                <a:gd name="T58" fmla="*/ 48 w 399"/>
                <a:gd name="T59" fmla="*/ 228 h 331"/>
                <a:gd name="T60" fmla="*/ 42 w 399"/>
                <a:gd name="T61" fmla="*/ 204 h 331"/>
                <a:gd name="T62" fmla="*/ 48 w 399"/>
                <a:gd name="T63" fmla="*/ 175 h 331"/>
                <a:gd name="T64" fmla="*/ 64 w 399"/>
                <a:gd name="T65" fmla="*/ 149 h 331"/>
                <a:gd name="T66" fmla="*/ 88 w 399"/>
                <a:gd name="T67" fmla="*/ 121 h 331"/>
                <a:gd name="T68" fmla="*/ 117 w 399"/>
                <a:gd name="T69" fmla="*/ 97 h 331"/>
                <a:gd name="T70" fmla="*/ 152 w 399"/>
                <a:gd name="T71" fmla="*/ 73 h 331"/>
                <a:gd name="T72" fmla="*/ 190 w 399"/>
                <a:gd name="T73" fmla="*/ 51 h 331"/>
                <a:gd name="T74" fmla="*/ 242 w 399"/>
                <a:gd name="T75" fmla="*/ 33 h 331"/>
                <a:gd name="T76" fmla="*/ 294 w 399"/>
                <a:gd name="T77" fmla="*/ 18 h 331"/>
                <a:gd name="T78" fmla="*/ 328 w 399"/>
                <a:gd name="T79" fmla="*/ 6 h 331"/>
                <a:gd name="T80" fmla="*/ 317 w 399"/>
                <a:gd name="T81" fmla="*/ 0 h 331"/>
                <a:gd name="T82" fmla="*/ 274 w 399"/>
                <a:gd name="T83" fmla="*/ 4 h 331"/>
                <a:gd name="T84" fmla="*/ 223 w 399"/>
                <a:gd name="T85" fmla="*/ 16 h 331"/>
                <a:gd name="T86" fmla="*/ 175 w 399"/>
                <a:gd name="T87" fmla="*/ 33 h 3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9"/>
                <a:gd name="T133" fmla="*/ 0 h 331"/>
                <a:gd name="T134" fmla="*/ 399 w 399"/>
                <a:gd name="T135" fmla="*/ 331 h 3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29" name="Freeform 22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>
                <a:gd name="T0" fmla="*/ 290 w 350"/>
                <a:gd name="T1" fmla="*/ 68 h 221"/>
                <a:gd name="T2" fmla="*/ 306 w 350"/>
                <a:gd name="T3" fmla="*/ 80 h 221"/>
                <a:gd name="T4" fmla="*/ 316 w 350"/>
                <a:gd name="T5" fmla="*/ 94 h 221"/>
                <a:gd name="T6" fmla="*/ 321 w 350"/>
                <a:gd name="T7" fmla="*/ 109 h 221"/>
                <a:gd name="T8" fmla="*/ 321 w 350"/>
                <a:gd name="T9" fmla="*/ 125 h 221"/>
                <a:gd name="T10" fmla="*/ 318 w 350"/>
                <a:gd name="T11" fmla="*/ 138 h 221"/>
                <a:gd name="T12" fmla="*/ 312 w 350"/>
                <a:gd name="T13" fmla="*/ 149 h 221"/>
                <a:gd name="T14" fmla="*/ 302 w 350"/>
                <a:gd name="T15" fmla="*/ 160 h 221"/>
                <a:gd name="T16" fmla="*/ 292 w 350"/>
                <a:gd name="T17" fmla="*/ 169 h 221"/>
                <a:gd name="T18" fmla="*/ 279 w 350"/>
                <a:gd name="T19" fmla="*/ 179 h 221"/>
                <a:gd name="T20" fmla="*/ 266 w 350"/>
                <a:gd name="T21" fmla="*/ 187 h 221"/>
                <a:gd name="T22" fmla="*/ 253 w 350"/>
                <a:gd name="T23" fmla="*/ 196 h 221"/>
                <a:gd name="T24" fmla="*/ 240 w 350"/>
                <a:gd name="T25" fmla="*/ 205 h 221"/>
                <a:gd name="T26" fmla="*/ 237 w 350"/>
                <a:gd name="T27" fmla="*/ 209 h 221"/>
                <a:gd name="T28" fmla="*/ 237 w 350"/>
                <a:gd name="T29" fmla="*/ 212 h 221"/>
                <a:gd name="T30" fmla="*/ 237 w 350"/>
                <a:gd name="T31" fmla="*/ 215 h 221"/>
                <a:gd name="T32" fmla="*/ 240 w 350"/>
                <a:gd name="T33" fmla="*/ 218 h 221"/>
                <a:gd name="T34" fmla="*/ 244 w 350"/>
                <a:gd name="T35" fmla="*/ 220 h 221"/>
                <a:gd name="T36" fmla="*/ 250 w 350"/>
                <a:gd name="T37" fmla="*/ 221 h 221"/>
                <a:gd name="T38" fmla="*/ 254 w 350"/>
                <a:gd name="T39" fmla="*/ 220 h 221"/>
                <a:gd name="T40" fmla="*/ 258 w 350"/>
                <a:gd name="T41" fmla="*/ 218 h 221"/>
                <a:gd name="T42" fmla="*/ 287 w 350"/>
                <a:gd name="T43" fmla="*/ 204 h 221"/>
                <a:gd name="T44" fmla="*/ 312 w 350"/>
                <a:gd name="T45" fmla="*/ 187 h 221"/>
                <a:gd name="T46" fmla="*/ 331 w 350"/>
                <a:gd name="T47" fmla="*/ 168 h 221"/>
                <a:gd name="T48" fmla="*/ 344 w 350"/>
                <a:gd name="T49" fmla="*/ 146 h 221"/>
                <a:gd name="T50" fmla="*/ 350 w 350"/>
                <a:gd name="T51" fmla="*/ 124 h 221"/>
                <a:gd name="T52" fmla="*/ 347 w 350"/>
                <a:gd name="T53" fmla="*/ 101 h 221"/>
                <a:gd name="T54" fmla="*/ 335 w 350"/>
                <a:gd name="T55" fmla="*/ 80 h 221"/>
                <a:gd name="T56" fmla="*/ 312 w 350"/>
                <a:gd name="T57" fmla="*/ 61 h 221"/>
                <a:gd name="T58" fmla="*/ 295 w 350"/>
                <a:gd name="T59" fmla="*/ 50 h 221"/>
                <a:gd name="T60" fmla="*/ 274 w 350"/>
                <a:gd name="T61" fmla="*/ 42 h 221"/>
                <a:gd name="T62" fmla="*/ 253 w 350"/>
                <a:gd name="T63" fmla="*/ 34 h 221"/>
                <a:gd name="T64" fmla="*/ 228 w 350"/>
                <a:gd name="T65" fmla="*/ 27 h 221"/>
                <a:gd name="T66" fmla="*/ 203 w 350"/>
                <a:gd name="T67" fmla="*/ 20 h 221"/>
                <a:gd name="T68" fmla="*/ 179 w 350"/>
                <a:gd name="T69" fmla="*/ 15 h 221"/>
                <a:gd name="T70" fmla="*/ 152 w 350"/>
                <a:gd name="T71" fmla="*/ 11 h 221"/>
                <a:gd name="T72" fmla="*/ 128 w 350"/>
                <a:gd name="T73" fmla="*/ 7 h 221"/>
                <a:gd name="T74" fmla="*/ 103 w 350"/>
                <a:gd name="T75" fmla="*/ 4 h 221"/>
                <a:gd name="T76" fmla="*/ 81 w 350"/>
                <a:gd name="T77" fmla="*/ 2 h 221"/>
                <a:gd name="T78" fmla="*/ 60 w 350"/>
                <a:gd name="T79" fmla="*/ 0 h 221"/>
                <a:gd name="T80" fmla="*/ 42 w 350"/>
                <a:gd name="T81" fmla="*/ 0 h 221"/>
                <a:gd name="T82" fmla="*/ 26 w 350"/>
                <a:gd name="T83" fmla="*/ 0 h 221"/>
                <a:gd name="T84" fmla="*/ 13 w 350"/>
                <a:gd name="T85" fmla="*/ 0 h 221"/>
                <a:gd name="T86" fmla="*/ 4 w 350"/>
                <a:gd name="T87" fmla="*/ 2 h 221"/>
                <a:gd name="T88" fmla="*/ 0 w 350"/>
                <a:gd name="T89" fmla="*/ 4 h 221"/>
                <a:gd name="T90" fmla="*/ 15 w 350"/>
                <a:gd name="T91" fmla="*/ 6 h 221"/>
                <a:gd name="T92" fmla="*/ 29 w 350"/>
                <a:gd name="T93" fmla="*/ 7 h 221"/>
                <a:gd name="T94" fmla="*/ 47 w 350"/>
                <a:gd name="T95" fmla="*/ 9 h 221"/>
                <a:gd name="T96" fmla="*/ 64 w 350"/>
                <a:gd name="T97" fmla="*/ 11 h 221"/>
                <a:gd name="T98" fmla="*/ 81 w 350"/>
                <a:gd name="T99" fmla="*/ 14 h 221"/>
                <a:gd name="T100" fmla="*/ 102 w 350"/>
                <a:gd name="T101" fmla="*/ 16 h 221"/>
                <a:gd name="T102" fmla="*/ 121 w 350"/>
                <a:gd name="T103" fmla="*/ 19 h 221"/>
                <a:gd name="T104" fmla="*/ 141 w 350"/>
                <a:gd name="T105" fmla="*/ 22 h 221"/>
                <a:gd name="T106" fmla="*/ 160 w 350"/>
                <a:gd name="T107" fmla="*/ 26 h 221"/>
                <a:gd name="T108" fmla="*/ 180 w 350"/>
                <a:gd name="T109" fmla="*/ 30 h 221"/>
                <a:gd name="T110" fmla="*/ 200 w 350"/>
                <a:gd name="T111" fmla="*/ 34 h 221"/>
                <a:gd name="T112" fmla="*/ 219 w 350"/>
                <a:gd name="T113" fmla="*/ 39 h 221"/>
                <a:gd name="T114" fmla="*/ 238 w 350"/>
                <a:gd name="T115" fmla="*/ 45 h 221"/>
                <a:gd name="T116" fmla="*/ 257 w 350"/>
                <a:gd name="T117" fmla="*/ 53 h 221"/>
                <a:gd name="T118" fmla="*/ 274 w 350"/>
                <a:gd name="T119" fmla="*/ 60 h 221"/>
                <a:gd name="T120" fmla="*/ 290 w 350"/>
                <a:gd name="T121" fmla="*/ 68 h 22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50"/>
                <a:gd name="T184" fmla="*/ 0 h 221"/>
                <a:gd name="T185" fmla="*/ 350 w 350"/>
                <a:gd name="T186" fmla="*/ 221 h 22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0" name="Freeform 23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>
                <a:gd name="T0" fmla="*/ 0 w 142"/>
                <a:gd name="T1" fmla="*/ 114 h 208"/>
                <a:gd name="T2" fmla="*/ 0 w 142"/>
                <a:gd name="T3" fmla="*/ 131 h 208"/>
                <a:gd name="T4" fmla="*/ 6 w 142"/>
                <a:gd name="T5" fmla="*/ 147 h 208"/>
                <a:gd name="T6" fmla="*/ 16 w 142"/>
                <a:gd name="T7" fmla="*/ 162 h 208"/>
                <a:gd name="T8" fmla="*/ 30 w 142"/>
                <a:gd name="T9" fmla="*/ 175 h 208"/>
                <a:gd name="T10" fmla="*/ 48 w 142"/>
                <a:gd name="T11" fmla="*/ 186 h 208"/>
                <a:gd name="T12" fmla="*/ 68 w 142"/>
                <a:gd name="T13" fmla="*/ 196 h 208"/>
                <a:gd name="T14" fmla="*/ 91 w 142"/>
                <a:gd name="T15" fmla="*/ 203 h 208"/>
                <a:gd name="T16" fmla="*/ 114 w 142"/>
                <a:gd name="T17" fmla="*/ 207 h 208"/>
                <a:gd name="T18" fmla="*/ 122 w 142"/>
                <a:gd name="T19" fmla="*/ 208 h 208"/>
                <a:gd name="T20" fmla="*/ 129 w 142"/>
                <a:gd name="T21" fmla="*/ 206 h 208"/>
                <a:gd name="T22" fmla="*/ 135 w 142"/>
                <a:gd name="T23" fmla="*/ 203 h 208"/>
                <a:gd name="T24" fmla="*/ 138 w 142"/>
                <a:gd name="T25" fmla="*/ 199 h 208"/>
                <a:gd name="T26" fmla="*/ 138 w 142"/>
                <a:gd name="T27" fmla="*/ 194 h 208"/>
                <a:gd name="T28" fmla="*/ 136 w 142"/>
                <a:gd name="T29" fmla="*/ 189 h 208"/>
                <a:gd name="T30" fmla="*/ 132 w 142"/>
                <a:gd name="T31" fmla="*/ 185 h 208"/>
                <a:gd name="T32" fmla="*/ 125 w 142"/>
                <a:gd name="T33" fmla="*/ 183 h 208"/>
                <a:gd name="T34" fmla="*/ 101 w 142"/>
                <a:gd name="T35" fmla="*/ 177 h 208"/>
                <a:gd name="T36" fmla="*/ 80 w 142"/>
                <a:gd name="T37" fmla="*/ 169 h 208"/>
                <a:gd name="T38" fmla="*/ 62 w 142"/>
                <a:gd name="T39" fmla="*/ 158 h 208"/>
                <a:gd name="T40" fmla="*/ 49 w 142"/>
                <a:gd name="T41" fmla="*/ 146 h 208"/>
                <a:gd name="T42" fmla="*/ 40 w 142"/>
                <a:gd name="T43" fmla="*/ 131 h 208"/>
                <a:gd name="T44" fmla="*/ 36 w 142"/>
                <a:gd name="T45" fmla="*/ 115 h 208"/>
                <a:gd name="T46" fmla="*/ 36 w 142"/>
                <a:gd name="T47" fmla="*/ 97 h 208"/>
                <a:gd name="T48" fmla="*/ 43 w 142"/>
                <a:gd name="T49" fmla="*/ 79 h 208"/>
                <a:gd name="T50" fmla="*/ 52 w 142"/>
                <a:gd name="T51" fmla="*/ 66 h 208"/>
                <a:gd name="T52" fmla="*/ 64 w 142"/>
                <a:gd name="T53" fmla="*/ 54 h 208"/>
                <a:gd name="T54" fmla="*/ 77 w 142"/>
                <a:gd name="T55" fmla="*/ 43 h 208"/>
                <a:gd name="T56" fmla="*/ 91 w 142"/>
                <a:gd name="T57" fmla="*/ 33 h 208"/>
                <a:gd name="T58" fmla="*/ 104 w 142"/>
                <a:gd name="T59" fmla="*/ 24 h 208"/>
                <a:gd name="T60" fmla="*/ 119 w 142"/>
                <a:gd name="T61" fmla="*/ 16 h 208"/>
                <a:gd name="T62" fmla="*/ 132 w 142"/>
                <a:gd name="T63" fmla="*/ 8 h 208"/>
                <a:gd name="T64" fmla="*/ 142 w 142"/>
                <a:gd name="T65" fmla="*/ 1 h 208"/>
                <a:gd name="T66" fmla="*/ 132 w 142"/>
                <a:gd name="T67" fmla="*/ 0 h 208"/>
                <a:gd name="T68" fmla="*/ 116 w 142"/>
                <a:gd name="T69" fmla="*/ 5 h 208"/>
                <a:gd name="T70" fmla="*/ 94 w 142"/>
                <a:gd name="T71" fmla="*/ 16 h 208"/>
                <a:gd name="T72" fmla="*/ 69 w 142"/>
                <a:gd name="T73" fmla="*/ 31 h 208"/>
                <a:gd name="T74" fmla="*/ 46 w 142"/>
                <a:gd name="T75" fmla="*/ 50 h 208"/>
                <a:gd name="T76" fmla="*/ 24 w 142"/>
                <a:gd name="T77" fmla="*/ 70 h 208"/>
                <a:gd name="T78" fmla="*/ 9 w 142"/>
                <a:gd name="T79" fmla="*/ 92 h 208"/>
                <a:gd name="T80" fmla="*/ 0 w 142"/>
                <a:gd name="T81" fmla="*/ 114 h 20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2"/>
                <a:gd name="T124" fmla="*/ 0 h 208"/>
                <a:gd name="T125" fmla="*/ 142 w 142"/>
                <a:gd name="T126" fmla="*/ 208 h 20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1" name="Freeform 24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>
                <a:gd name="T0" fmla="*/ 257 w 304"/>
                <a:gd name="T1" fmla="*/ 109 h 272"/>
                <a:gd name="T2" fmla="*/ 271 w 304"/>
                <a:gd name="T3" fmla="*/ 126 h 272"/>
                <a:gd name="T4" fmla="*/ 278 w 304"/>
                <a:gd name="T5" fmla="*/ 144 h 272"/>
                <a:gd name="T6" fmla="*/ 274 w 304"/>
                <a:gd name="T7" fmla="*/ 164 h 272"/>
                <a:gd name="T8" fmla="*/ 258 w 304"/>
                <a:gd name="T9" fmla="*/ 183 h 272"/>
                <a:gd name="T10" fmla="*/ 233 w 304"/>
                <a:gd name="T11" fmla="*/ 200 h 272"/>
                <a:gd name="T12" fmla="*/ 206 w 304"/>
                <a:gd name="T13" fmla="*/ 215 h 272"/>
                <a:gd name="T14" fmla="*/ 177 w 304"/>
                <a:gd name="T15" fmla="*/ 232 h 272"/>
                <a:gd name="T16" fmla="*/ 159 w 304"/>
                <a:gd name="T17" fmla="*/ 244 h 272"/>
                <a:gd name="T18" fmla="*/ 154 w 304"/>
                <a:gd name="T19" fmla="*/ 252 h 272"/>
                <a:gd name="T20" fmla="*/ 149 w 304"/>
                <a:gd name="T21" fmla="*/ 260 h 272"/>
                <a:gd name="T22" fmla="*/ 151 w 304"/>
                <a:gd name="T23" fmla="*/ 268 h 272"/>
                <a:gd name="T24" fmla="*/ 161 w 304"/>
                <a:gd name="T25" fmla="*/ 272 h 272"/>
                <a:gd name="T26" fmla="*/ 172 w 304"/>
                <a:gd name="T27" fmla="*/ 271 h 272"/>
                <a:gd name="T28" fmla="*/ 191 w 304"/>
                <a:gd name="T29" fmla="*/ 257 h 272"/>
                <a:gd name="T30" fmla="*/ 223 w 304"/>
                <a:gd name="T31" fmla="*/ 236 h 272"/>
                <a:gd name="T32" fmla="*/ 257 w 304"/>
                <a:gd name="T33" fmla="*/ 215 h 272"/>
                <a:gd name="T34" fmla="*/ 286 w 304"/>
                <a:gd name="T35" fmla="*/ 192 h 272"/>
                <a:gd name="T36" fmla="*/ 303 w 304"/>
                <a:gd name="T37" fmla="*/ 164 h 272"/>
                <a:gd name="T38" fmla="*/ 300 w 304"/>
                <a:gd name="T39" fmla="*/ 134 h 272"/>
                <a:gd name="T40" fmla="*/ 281 w 304"/>
                <a:gd name="T41" fmla="*/ 106 h 272"/>
                <a:gd name="T42" fmla="*/ 249 w 304"/>
                <a:gd name="T43" fmla="*/ 83 h 272"/>
                <a:gd name="T44" fmla="*/ 219 w 304"/>
                <a:gd name="T45" fmla="*/ 65 h 272"/>
                <a:gd name="T46" fmla="*/ 188 w 304"/>
                <a:gd name="T47" fmla="*/ 52 h 272"/>
                <a:gd name="T48" fmla="*/ 157 w 304"/>
                <a:gd name="T49" fmla="*/ 38 h 272"/>
                <a:gd name="T50" fmla="*/ 122 w 304"/>
                <a:gd name="T51" fmla="*/ 25 h 272"/>
                <a:gd name="T52" fmla="*/ 90 w 304"/>
                <a:gd name="T53" fmla="*/ 14 h 272"/>
                <a:gd name="T54" fmla="*/ 58 w 304"/>
                <a:gd name="T55" fmla="*/ 6 h 272"/>
                <a:gd name="T56" fmla="*/ 30 w 304"/>
                <a:gd name="T57" fmla="*/ 1 h 272"/>
                <a:gd name="T58" fmla="*/ 9 w 304"/>
                <a:gd name="T59" fmla="*/ 1 h 272"/>
                <a:gd name="T60" fmla="*/ 10 w 304"/>
                <a:gd name="T61" fmla="*/ 5 h 272"/>
                <a:gd name="T62" fmla="*/ 35 w 304"/>
                <a:gd name="T63" fmla="*/ 12 h 272"/>
                <a:gd name="T64" fmla="*/ 64 w 304"/>
                <a:gd name="T65" fmla="*/ 21 h 272"/>
                <a:gd name="T66" fmla="*/ 97 w 304"/>
                <a:gd name="T67" fmla="*/ 32 h 272"/>
                <a:gd name="T68" fmla="*/ 132 w 304"/>
                <a:gd name="T69" fmla="*/ 45 h 272"/>
                <a:gd name="T70" fmla="*/ 167 w 304"/>
                <a:gd name="T71" fmla="*/ 60 h 272"/>
                <a:gd name="T72" fmla="*/ 201 w 304"/>
                <a:gd name="T73" fmla="*/ 77 h 272"/>
                <a:gd name="T74" fmla="*/ 232 w 304"/>
                <a:gd name="T75" fmla="*/ 93 h 2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272"/>
                <a:gd name="T116" fmla="*/ 304 w 304"/>
                <a:gd name="T117" fmla="*/ 272 h 2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2" name="Freeform 25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>
                <a:gd name="T0" fmla="*/ 39 w 103"/>
                <a:gd name="T1" fmla="*/ 12 h 164"/>
                <a:gd name="T2" fmla="*/ 37 w 103"/>
                <a:gd name="T3" fmla="*/ 7 h 164"/>
                <a:gd name="T4" fmla="*/ 32 w 103"/>
                <a:gd name="T5" fmla="*/ 3 h 164"/>
                <a:gd name="T6" fmla="*/ 25 w 103"/>
                <a:gd name="T7" fmla="*/ 1 h 164"/>
                <a:gd name="T8" fmla="*/ 18 w 103"/>
                <a:gd name="T9" fmla="*/ 0 h 164"/>
                <a:gd name="T10" fmla="*/ 10 w 103"/>
                <a:gd name="T11" fmla="*/ 2 h 164"/>
                <a:gd name="T12" fmla="*/ 5 w 103"/>
                <a:gd name="T13" fmla="*/ 5 h 164"/>
                <a:gd name="T14" fmla="*/ 0 w 103"/>
                <a:gd name="T15" fmla="*/ 10 h 164"/>
                <a:gd name="T16" fmla="*/ 0 w 103"/>
                <a:gd name="T17" fmla="*/ 15 h 164"/>
                <a:gd name="T18" fmla="*/ 8 w 103"/>
                <a:gd name="T19" fmla="*/ 37 h 164"/>
                <a:gd name="T20" fmla="*/ 19 w 103"/>
                <a:gd name="T21" fmla="*/ 63 h 164"/>
                <a:gd name="T22" fmla="*/ 34 w 103"/>
                <a:gd name="T23" fmla="*/ 88 h 164"/>
                <a:gd name="T24" fmla="*/ 51 w 103"/>
                <a:gd name="T25" fmla="*/ 112 h 164"/>
                <a:gd name="T26" fmla="*/ 68 w 103"/>
                <a:gd name="T27" fmla="*/ 133 h 164"/>
                <a:gd name="T28" fmla="*/ 84 w 103"/>
                <a:gd name="T29" fmla="*/ 150 h 164"/>
                <a:gd name="T30" fmla="*/ 96 w 103"/>
                <a:gd name="T31" fmla="*/ 161 h 164"/>
                <a:gd name="T32" fmla="*/ 103 w 103"/>
                <a:gd name="T33" fmla="*/ 164 h 164"/>
                <a:gd name="T34" fmla="*/ 100 w 103"/>
                <a:gd name="T35" fmla="*/ 153 h 164"/>
                <a:gd name="T36" fmla="*/ 93 w 103"/>
                <a:gd name="T37" fmla="*/ 139 h 164"/>
                <a:gd name="T38" fmla="*/ 84 w 103"/>
                <a:gd name="T39" fmla="*/ 121 h 164"/>
                <a:gd name="T40" fmla="*/ 74 w 103"/>
                <a:gd name="T41" fmla="*/ 100 h 164"/>
                <a:gd name="T42" fmla="*/ 64 w 103"/>
                <a:gd name="T43" fmla="*/ 78 h 164"/>
                <a:gd name="T44" fmla="*/ 54 w 103"/>
                <a:gd name="T45" fmla="*/ 55 h 164"/>
                <a:gd name="T46" fmla="*/ 45 w 103"/>
                <a:gd name="T47" fmla="*/ 33 h 164"/>
                <a:gd name="T48" fmla="*/ 39 w 103"/>
                <a:gd name="T49" fmla="*/ 12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3"/>
                <a:gd name="T76" fmla="*/ 0 h 164"/>
                <a:gd name="T77" fmla="*/ 103 w 103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3" name="Freeform 26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>
                <a:gd name="T0" fmla="*/ 28 w 54"/>
                <a:gd name="T1" fmla="*/ 9 h 82"/>
                <a:gd name="T2" fmla="*/ 26 w 54"/>
                <a:gd name="T3" fmla="*/ 5 h 82"/>
                <a:gd name="T4" fmla="*/ 22 w 54"/>
                <a:gd name="T5" fmla="*/ 2 h 82"/>
                <a:gd name="T6" fmla="*/ 18 w 54"/>
                <a:gd name="T7" fmla="*/ 0 h 82"/>
                <a:gd name="T8" fmla="*/ 12 w 54"/>
                <a:gd name="T9" fmla="*/ 0 h 82"/>
                <a:gd name="T10" fmla="*/ 8 w 54"/>
                <a:gd name="T11" fmla="*/ 1 h 82"/>
                <a:gd name="T12" fmla="*/ 3 w 54"/>
                <a:gd name="T13" fmla="*/ 3 h 82"/>
                <a:gd name="T14" fmla="*/ 0 w 54"/>
                <a:gd name="T15" fmla="*/ 6 h 82"/>
                <a:gd name="T16" fmla="*/ 0 w 54"/>
                <a:gd name="T17" fmla="*/ 10 h 82"/>
                <a:gd name="T18" fmla="*/ 0 w 54"/>
                <a:gd name="T19" fmla="*/ 21 h 82"/>
                <a:gd name="T20" fmla="*/ 5 w 54"/>
                <a:gd name="T21" fmla="*/ 33 h 82"/>
                <a:gd name="T22" fmla="*/ 10 w 54"/>
                <a:gd name="T23" fmla="*/ 45 h 82"/>
                <a:gd name="T24" fmla="*/ 18 w 54"/>
                <a:gd name="T25" fmla="*/ 57 h 82"/>
                <a:gd name="T26" fmla="*/ 26 w 54"/>
                <a:gd name="T27" fmla="*/ 68 h 82"/>
                <a:gd name="T28" fmla="*/ 35 w 54"/>
                <a:gd name="T29" fmla="*/ 76 h 82"/>
                <a:gd name="T30" fmla="*/ 45 w 54"/>
                <a:gd name="T31" fmla="*/ 81 h 82"/>
                <a:gd name="T32" fmla="*/ 53 w 54"/>
                <a:gd name="T33" fmla="*/ 82 h 82"/>
                <a:gd name="T34" fmla="*/ 54 w 54"/>
                <a:gd name="T35" fmla="*/ 66 h 82"/>
                <a:gd name="T36" fmla="*/ 47 w 54"/>
                <a:gd name="T37" fmla="*/ 47 h 82"/>
                <a:gd name="T38" fmla="*/ 38 w 54"/>
                <a:gd name="T39" fmla="*/ 28 h 82"/>
                <a:gd name="T40" fmla="*/ 28 w 54"/>
                <a:gd name="T41" fmla="*/ 9 h 8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4"/>
                <a:gd name="T64" fmla="*/ 0 h 82"/>
                <a:gd name="T65" fmla="*/ 54 w 54"/>
                <a:gd name="T66" fmla="*/ 82 h 8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4" name="Freeform 27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>
                <a:gd name="T0" fmla="*/ 24 w 46"/>
                <a:gd name="T1" fmla="*/ 6 h 47"/>
                <a:gd name="T2" fmla="*/ 24 w 46"/>
                <a:gd name="T3" fmla="*/ 7 h 47"/>
                <a:gd name="T4" fmla="*/ 24 w 46"/>
                <a:gd name="T5" fmla="*/ 7 h 47"/>
                <a:gd name="T6" fmla="*/ 24 w 46"/>
                <a:gd name="T7" fmla="*/ 7 h 47"/>
                <a:gd name="T8" fmla="*/ 24 w 46"/>
                <a:gd name="T9" fmla="*/ 7 h 47"/>
                <a:gd name="T10" fmla="*/ 23 w 46"/>
                <a:gd name="T11" fmla="*/ 4 h 47"/>
                <a:gd name="T12" fmla="*/ 19 w 46"/>
                <a:gd name="T13" fmla="*/ 1 h 47"/>
                <a:gd name="T14" fmla="*/ 14 w 46"/>
                <a:gd name="T15" fmla="*/ 0 h 47"/>
                <a:gd name="T16" fmla="*/ 8 w 46"/>
                <a:gd name="T17" fmla="*/ 0 h 47"/>
                <a:gd name="T18" fmla="*/ 4 w 46"/>
                <a:gd name="T19" fmla="*/ 1 h 47"/>
                <a:gd name="T20" fmla="*/ 1 w 46"/>
                <a:gd name="T21" fmla="*/ 4 h 47"/>
                <a:gd name="T22" fmla="*/ 0 w 46"/>
                <a:gd name="T23" fmla="*/ 7 h 47"/>
                <a:gd name="T24" fmla="*/ 0 w 46"/>
                <a:gd name="T25" fmla="*/ 10 h 47"/>
                <a:gd name="T26" fmla="*/ 1 w 46"/>
                <a:gd name="T27" fmla="*/ 15 h 47"/>
                <a:gd name="T28" fmla="*/ 4 w 46"/>
                <a:gd name="T29" fmla="*/ 21 h 47"/>
                <a:gd name="T30" fmla="*/ 10 w 46"/>
                <a:gd name="T31" fmla="*/ 28 h 47"/>
                <a:gd name="T32" fmla="*/ 17 w 46"/>
                <a:gd name="T33" fmla="*/ 34 h 47"/>
                <a:gd name="T34" fmla="*/ 24 w 46"/>
                <a:gd name="T35" fmla="*/ 40 h 47"/>
                <a:gd name="T36" fmla="*/ 33 w 46"/>
                <a:gd name="T37" fmla="*/ 44 h 47"/>
                <a:gd name="T38" fmla="*/ 40 w 46"/>
                <a:gd name="T39" fmla="*/ 47 h 47"/>
                <a:gd name="T40" fmla="*/ 46 w 46"/>
                <a:gd name="T41" fmla="*/ 47 h 47"/>
                <a:gd name="T42" fmla="*/ 45 w 46"/>
                <a:gd name="T43" fmla="*/ 37 h 47"/>
                <a:gd name="T44" fmla="*/ 39 w 46"/>
                <a:gd name="T45" fmla="*/ 25 h 47"/>
                <a:gd name="T46" fmla="*/ 30 w 46"/>
                <a:gd name="T47" fmla="*/ 14 h 47"/>
                <a:gd name="T48" fmla="*/ 24 w 46"/>
                <a:gd name="T49" fmla="*/ 6 h 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"/>
                <a:gd name="T76" fmla="*/ 0 h 47"/>
                <a:gd name="T77" fmla="*/ 46 w 46"/>
                <a:gd name="T78" fmla="*/ 47 h 4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5" name="Freeform 28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>
                <a:gd name="T0" fmla="*/ 50 w 63"/>
                <a:gd name="T1" fmla="*/ 23 h 31"/>
                <a:gd name="T2" fmla="*/ 56 w 63"/>
                <a:gd name="T3" fmla="*/ 21 h 31"/>
                <a:gd name="T4" fmla="*/ 62 w 63"/>
                <a:gd name="T5" fmla="*/ 18 h 31"/>
                <a:gd name="T6" fmla="*/ 63 w 63"/>
                <a:gd name="T7" fmla="*/ 14 h 31"/>
                <a:gd name="T8" fmla="*/ 63 w 63"/>
                <a:gd name="T9" fmla="*/ 10 h 31"/>
                <a:gd name="T10" fmla="*/ 61 w 63"/>
                <a:gd name="T11" fmla="*/ 5 h 31"/>
                <a:gd name="T12" fmla="*/ 56 w 63"/>
                <a:gd name="T13" fmla="*/ 2 h 31"/>
                <a:gd name="T14" fmla="*/ 50 w 63"/>
                <a:gd name="T15" fmla="*/ 0 h 31"/>
                <a:gd name="T16" fmla="*/ 43 w 63"/>
                <a:gd name="T17" fmla="*/ 0 h 31"/>
                <a:gd name="T18" fmla="*/ 40 w 63"/>
                <a:gd name="T19" fmla="*/ 0 h 31"/>
                <a:gd name="T20" fmla="*/ 34 w 63"/>
                <a:gd name="T21" fmla="*/ 1 h 31"/>
                <a:gd name="T22" fmla="*/ 26 w 63"/>
                <a:gd name="T23" fmla="*/ 3 h 31"/>
                <a:gd name="T24" fmla="*/ 16 w 63"/>
                <a:gd name="T25" fmla="*/ 7 h 31"/>
                <a:gd name="T26" fmla="*/ 7 w 63"/>
                <a:gd name="T27" fmla="*/ 13 h 31"/>
                <a:gd name="T28" fmla="*/ 3 w 63"/>
                <a:gd name="T29" fmla="*/ 19 h 31"/>
                <a:gd name="T30" fmla="*/ 0 w 63"/>
                <a:gd name="T31" fmla="*/ 25 h 31"/>
                <a:gd name="T32" fmla="*/ 0 w 63"/>
                <a:gd name="T33" fmla="*/ 27 h 31"/>
                <a:gd name="T34" fmla="*/ 4 w 63"/>
                <a:gd name="T35" fmla="*/ 29 h 31"/>
                <a:gd name="T36" fmla="*/ 10 w 63"/>
                <a:gd name="T37" fmla="*/ 31 h 31"/>
                <a:gd name="T38" fmla="*/ 16 w 63"/>
                <a:gd name="T39" fmla="*/ 31 h 31"/>
                <a:gd name="T40" fmla="*/ 21 w 63"/>
                <a:gd name="T41" fmla="*/ 31 h 31"/>
                <a:gd name="T42" fmla="*/ 29 w 63"/>
                <a:gd name="T43" fmla="*/ 29 h 31"/>
                <a:gd name="T44" fmla="*/ 36 w 63"/>
                <a:gd name="T45" fmla="*/ 28 h 31"/>
                <a:gd name="T46" fmla="*/ 43 w 63"/>
                <a:gd name="T47" fmla="*/ 26 h 31"/>
                <a:gd name="T48" fmla="*/ 50 w 63"/>
                <a:gd name="T49" fmla="*/ 23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3"/>
                <a:gd name="T76" fmla="*/ 0 h 31"/>
                <a:gd name="T77" fmla="*/ 63 w 63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6" name="Freeform 29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>
                <a:gd name="T0" fmla="*/ 90 w 245"/>
                <a:gd name="T1" fmla="*/ 31 h 206"/>
                <a:gd name="T2" fmla="*/ 72 w 245"/>
                <a:gd name="T3" fmla="*/ 40 h 206"/>
                <a:gd name="T4" fmla="*/ 56 w 245"/>
                <a:gd name="T5" fmla="*/ 50 h 206"/>
                <a:gd name="T6" fmla="*/ 40 w 245"/>
                <a:gd name="T7" fmla="*/ 62 h 206"/>
                <a:gd name="T8" fmla="*/ 27 w 245"/>
                <a:gd name="T9" fmla="*/ 74 h 206"/>
                <a:gd name="T10" fmla="*/ 17 w 245"/>
                <a:gd name="T11" fmla="*/ 87 h 206"/>
                <a:gd name="T12" fmla="*/ 8 w 245"/>
                <a:gd name="T13" fmla="*/ 100 h 206"/>
                <a:gd name="T14" fmla="*/ 3 w 245"/>
                <a:gd name="T15" fmla="*/ 113 h 206"/>
                <a:gd name="T16" fmla="*/ 0 w 245"/>
                <a:gd name="T17" fmla="*/ 127 h 206"/>
                <a:gd name="T18" fmla="*/ 3 w 245"/>
                <a:gd name="T19" fmla="*/ 149 h 206"/>
                <a:gd name="T20" fmla="*/ 14 w 245"/>
                <a:gd name="T21" fmla="*/ 166 h 206"/>
                <a:gd name="T22" fmla="*/ 32 w 245"/>
                <a:gd name="T23" fmla="*/ 181 h 206"/>
                <a:gd name="T24" fmla="*/ 53 w 245"/>
                <a:gd name="T25" fmla="*/ 192 h 206"/>
                <a:gd name="T26" fmla="*/ 80 w 245"/>
                <a:gd name="T27" fmla="*/ 200 h 206"/>
                <a:gd name="T28" fmla="*/ 109 w 245"/>
                <a:gd name="T29" fmla="*/ 205 h 206"/>
                <a:gd name="T30" fmla="*/ 136 w 245"/>
                <a:gd name="T31" fmla="*/ 206 h 206"/>
                <a:gd name="T32" fmla="*/ 164 w 245"/>
                <a:gd name="T33" fmla="*/ 203 h 206"/>
                <a:gd name="T34" fmla="*/ 169 w 245"/>
                <a:gd name="T35" fmla="*/ 203 h 206"/>
                <a:gd name="T36" fmla="*/ 175 w 245"/>
                <a:gd name="T37" fmla="*/ 201 h 206"/>
                <a:gd name="T38" fmla="*/ 180 w 245"/>
                <a:gd name="T39" fmla="*/ 197 h 206"/>
                <a:gd name="T40" fmla="*/ 181 w 245"/>
                <a:gd name="T41" fmla="*/ 193 h 206"/>
                <a:gd name="T42" fmla="*/ 180 w 245"/>
                <a:gd name="T43" fmla="*/ 191 h 206"/>
                <a:gd name="T44" fmla="*/ 175 w 245"/>
                <a:gd name="T45" fmla="*/ 191 h 206"/>
                <a:gd name="T46" fmla="*/ 169 w 245"/>
                <a:gd name="T47" fmla="*/ 190 h 206"/>
                <a:gd name="T48" fmla="*/ 162 w 245"/>
                <a:gd name="T49" fmla="*/ 190 h 206"/>
                <a:gd name="T50" fmla="*/ 154 w 245"/>
                <a:gd name="T51" fmla="*/ 190 h 206"/>
                <a:gd name="T52" fmla="*/ 146 w 245"/>
                <a:gd name="T53" fmla="*/ 190 h 206"/>
                <a:gd name="T54" fmla="*/ 139 w 245"/>
                <a:gd name="T55" fmla="*/ 190 h 206"/>
                <a:gd name="T56" fmla="*/ 135 w 245"/>
                <a:gd name="T57" fmla="*/ 190 h 206"/>
                <a:gd name="T58" fmla="*/ 120 w 245"/>
                <a:gd name="T59" fmla="*/ 189 h 206"/>
                <a:gd name="T60" fmla="*/ 107 w 245"/>
                <a:gd name="T61" fmla="*/ 188 h 206"/>
                <a:gd name="T62" fmla="*/ 93 w 245"/>
                <a:gd name="T63" fmla="*/ 187 h 206"/>
                <a:gd name="T64" fmla="*/ 78 w 245"/>
                <a:gd name="T65" fmla="*/ 184 h 206"/>
                <a:gd name="T66" fmla="*/ 64 w 245"/>
                <a:gd name="T67" fmla="*/ 181 h 206"/>
                <a:gd name="T68" fmla="*/ 49 w 245"/>
                <a:gd name="T69" fmla="*/ 174 h 206"/>
                <a:gd name="T70" fmla="*/ 36 w 245"/>
                <a:gd name="T71" fmla="*/ 165 h 206"/>
                <a:gd name="T72" fmla="*/ 22 w 245"/>
                <a:gd name="T73" fmla="*/ 152 h 206"/>
                <a:gd name="T74" fmla="*/ 19 w 245"/>
                <a:gd name="T75" fmla="*/ 136 h 206"/>
                <a:gd name="T76" fmla="*/ 20 w 245"/>
                <a:gd name="T77" fmla="*/ 122 h 206"/>
                <a:gd name="T78" fmla="*/ 26 w 245"/>
                <a:gd name="T79" fmla="*/ 108 h 206"/>
                <a:gd name="T80" fmla="*/ 35 w 245"/>
                <a:gd name="T81" fmla="*/ 95 h 206"/>
                <a:gd name="T82" fmla="*/ 48 w 245"/>
                <a:gd name="T83" fmla="*/ 83 h 206"/>
                <a:gd name="T84" fmla="*/ 62 w 245"/>
                <a:gd name="T85" fmla="*/ 71 h 206"/>
                <a:gd name="T86" fmla="*/ 78 w 245"/>
                <a:gd name="T87" fmla="*/ 61 h 206"/>
                <a:gd name="T88" fmla="*/ 97 w 245"/>
                <a:gd name="T89" fmla="*/ 51 h 206"/>
                <a:gd name="T90" fmla="*/ 116 w 245"/>
                <a:gd name="T91" fmla="*/ 42 h 206"/>
                <a:gd name="T92" fmla="*/ 136 w 245"/>
                <a:gd name="T93" fmla="*/ 34 h 206"/>
                <a:gd name="T94" fmla="*/ 156 w 245"/>
                <a:gd name="T95" fmla="*/ 27 h 206"/>
                <a:gd name="T96" fmla="*/ 175 w 245"/>
                <a:gd name="T97" fmla="*/ 21 h 206"/>
                <a:gd name="T98" fmla="*/ 196 w 245"/>
                <a:gd name="T99" fmla="*/ 16 h 206"/>
                <a:gd name="T100" fmla="*/ 213 w 245"/>
                <a:gd name="T101" fmla="*/ 11 h 206"/>
                <a:gd name="T102" fmla="*/ 230 w 245"/>
                <a:gd name="T103" fmla="*/ 8 h 206"/>
                <a:gd name="T104" fmla="*/ 245 w 245"/>
                <a:gd name="T105" fmla="*/ 6 h 206"/>
                <a:gd name="T106" fmla="*/ 235 w 245"/>
                <a:gd name="T107" fmla="*/ 2 h 206"/>
                <a:gd name="T108" fmla="*/ 219 w 245"/>
                <a:gd name="T109" fmla="*/ 0 h 206"/>
                <a:gd name="T110" fmla="*/ 200 w 245"/>
                <a:gd name="T111" fmla="*/ 2 h 206"/>
                <a:gd name="T112" fmla="*/ 178 w 245"/>
                <a:gd name="T113" fmla="*/ 5 h 206"/>
                <a:gd name="T114" fmla="*/ 154 w 245"/>
                <a:gd name="T115" fmla="*/ 10 h 206"/>
                <a:gd name="T116" fmla="*/ 130 w 245"/>
                <a:gd name="T117" fmla="*/ 16 h 206"/>
                <a:gd name="T118" fmla="*/ 109 w 245"/>
                <a:gd name="T119" fmla="*/ 24 h 206"/>
                <a:gd name="T120" fmla="*/ 90 w 245"/>
                <a:gd name="T121" fmla="*/ 31 h 2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5"/>
                <a:gd name="T184" fmla="*/ 0 h 206"/>
                <a:gd name="T185" fmla="*/ 245 w 245"/>
                <a:gd name="T186" fmla="*/ 206 h 20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7" name="Freeform 30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>
                <a:gd name="T0" fmla="*/ 134 w 159"/>
                <a:gd name="T1" fmla="*/ 53 h 160"/>
                <a:gd name="T2" fmla="*/ 138 w 159"/>
                <a:gd name="T3" fmla="*/ 70 h 160"/>
                <a:gd name="T4" fmla="*/ 135 w 159"/>
                <a:gd name="T5" fmla="*/ 84 h 160"/>
                <a:gd name="T6" fmla="*/ 125 w 159"/>
                <a:gd name="T7" fmla="*/ 96 h 160"/>
                <a:gd name="T8" fmla="*/ 111 w 159"/>
                <a:gd name="T9" fmla="*/ 107 h 160"/>
                <a:gd name="T10" fmla="*/ 93 w 159"/>
                <a:gd name="T11" fmla="*/ 117 h 160"/>
                <a:gd name="T12" fmla="*/ 74 w 159"/>
                <a:gd name="T13" fmla="*/ 126 h 160"/>
                <a:gd name="T14" fmla="*/ 54 w 159"/>
                <a:gd name="T15" fmla="*/ 136 h 160"/>
                <a:gd name="T16" fmla="*/ 37 w 159"/>
                <a:gd name="T17" fmla="*/ 146 h 160"/>
                <a:gd name="T18" fmla="*/ 34 w 159"/>
                <a:gd name="T19" fmla="*/ 149 h 160"/>
                <a:gd name="T20" fmla="*/ 32 w 159"/>
                <a:gd name="T21" fmla="*/ 151 h 160"/>
                <a:gd name="T22" fmla="*/ 32 w 159"/>
                <a:gd name="T23" fmla="*/ 154 h 160"/>
                <a:gd name="T24" fmla="*/ 35 w 159"/>
                <a:gd name="T25" fmla="*/ 157 h 160"/>
                <a:gd name="T26" fmla="*/ 38 w 159"/>
                <a:gd name="T27" fmla="*/ 159 h 160"/>
                <a:gd name="T28" fmla="*/ 43 w 159"/>
                <a:gd name="T29" fmla="*/ 160 h 160"/>
                <a:gd name="T30" fmla="*/ 47 w 159"/>
                <a:gd name="T31" fmla="*/ 160 h 160"/>
                <a:gd name="T32" fmla="*/ 51 w 159"/>
                <a:gd name="T33" fmla="*/ 159 h 160"/>
                <a:gd name="T34" fmla="*/ 73 w 159"/>
                <a:gd name="T35" fmla="*/ 150 h 160"/>
                <a:gd name="T36" fmla="*/ 95 w 159"/>
                <a:gd name="T37" fmla="*/ 139 h 160"/>
                <a:gd name="T38" fmla="*/ 115 w 159"/>
                <a:gd name="T39" fmla="*/ 128 h 160"/>
                <a:gd name="T40" fmla="*/ 134 w 159"/>
                <a:gd name="T41" fmla="*/ 115 h 160"/>
                <a:gd name="T42" fmla="*/ 147 w 159"/>
                <a:gd name="T43" fmla="*/ 101 h 160"/>
                <a:gd name="T44" fmla="*/ 156 w 159"/>
                <a:gd name="T45" fmla="*/ 85 h 160"/>
                <a:gd name="T46" fmla="*/ 159 w 159"/>
                <a:gd name="T47" fmla="*/ 68 h 160"/>
                <a:gd name="T48" fmla="*/ 153 w 159"/>
                <a:gd name="T49" fmla="*/ 50 h 160"/>
                <a:gd name="T50" fmla="*/ 140 w 159"/>
                <a:gd name="T51" fmla="*/ 36 h 160"/>
                <a:gd name="T52" fmla="*/ 122 w 159"/>
                <a:gd name="T53" fmla="*/ 24 h 160"/>
                <a:gd name="T54" fmla="*/ 99 w 159"/>
                <a:gd name="T55" fmla="*/ 14 h 160"/>
                <a:gd name="T56" fmla="*/ 76 w 159"/>
                <a:gd name="T57" fmla="*/ 7 h 160"/>
                <a:gd name="T58" fmla="*/ 51 w 159"/>
                <a:gd name="T59" fmla="*/ 2 h 160"/>
                <a:gd name="T60" fmla="*/ 29 w 159"/>
                <a:gd name="T61" fmla="*/ 0 h 160"/>
                <a:gd name="T62" fmla="*/ 12 w 159"/>
                <a:gd name="T63" fmla="*/ 1 h 160"/>
                <a:gd name="T64" fmla="*/ 0 w 159"/>
                <a:gd name="T65" fmla="*/ 5 h 160"/>
                <a:gd name="T66" fmla="*/ 21 w 159"/>
                <a:gd name="T67" fmla="*/ 9 h 160"/>
                <a:gd name="T68" fmla="*/ 41 w 159"/>
                <a:gd name="T69" fmla="*/ 12 h 160"/>
                <a:gd name="T70" fmla="*/ 60 w 159"/>
                <a:gd name="T71" fmla="*/ 15 h 160"/>
                <a:gd name="T72" fmla="*/ 79 w 159"/>
                <a:gd name="T73" fmla="*/ 19 h 160"/>
                <a:gd name="T74" fmla="*/ 96 w 159"/>
                <a:gd name="T75" fmla="*/ 24 h 160"/>
                <a:gd name="T76" fmla="*/ 112 w 159"/>
                <a:gd name="T77" fmla="*/ 31 h 160"/>
                <a:gd name="T78" fmla="*/ 125 w 159"/>
                <a:gd name="T79" fmla="*/ 40 h 160"/>
                <a:gd name="T80" fmla="*/ 134 w 159"/>
                <a:gd name="T81" fmla="*/ 53 h 1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9"/>
                <a:gd name="T124" fmla="*/ 0 h 160"/>
                <a:gd name="T125" fmla="*/ 159 w 159"/>
                <a:gd name="T126" fmla="*/ 160 h 1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8" name="Freeform 31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>
                <a:gd name="T0" fmla="*/ 125 w 399"/>
                <a:gd name="T1" fmla="*/ 62 h 332"/>
                <a:gd name="T2" fmla="*/ 67 w 399"/>
                <a:gd name="T3" fmla="*/ 101 h 332"/>
                <a:gd name="T4" fmla="*/ 22 w 399"/>
                <a:gd name="T5" fmla="*/ 147 h 332"/>
                <a:gd name="T6" fmla="*/ 0 w 399"/>
                <a:gd name="T7" fmla="*/ 200 h 332"/>
                <a:gd name="T8" fmla="*/ 4 w 399"/>
                <a:gd name="T9" fmla="*/ 235 h 332"/>
                <a:gd name="T10" fmla="*/ 13 w 399"/>
                <a:gd name="T11" fmla="*/ 249 h 332"/>
                <a:gd name="T12" fmla="*/ 26 w 399"/>
                <a:gd name="T13" fmla="*/ 262 h 332"/>
                <a:gd name="T14" fmla="*/ 42 w 399"/>
                <a:gd name="T15" fmla="*/ 273 h 332"/>
                <a:gd name="T16" fmla="*/ 70 w 399"/>
                <a:gd name="T17" fmla="*/ 285 h 332"/>
                <a:gd name="T18" fmla="*/ 107 w 399"/>
                <a:gd name="T19" fmla="*/ 298 h 332"/>
                <a:gd name="T20" fmla="*/ 148 w 399"/>
                <a:gd name="T21" fmla="*/ 308 h 332"/>
                <a:gd name="T22" fmla="*/ 189 w 399"/>
                <a:gd name="T23" fmla="*/ 316 h 332"/>
                <a:gd name="T24" fmla="*/ 231 w 399"/>
                <a:gd name="T25" fmla="*/ 322 h 332"/>
                <a:gd name="T26" fmla="*/ 273 w 399"/>
                <a:gd name="T27" fmla="*/ 326 h 332"/>
                <a:gd name="T28" fmla="*/ 316 w 399"/>
                <a:gd name="T29" fmla="*/ 329 h 332"/>
                <a:gd name="T30" fmla="*/ 358 w 399"/>
                <a:gd name="T31" fmla="*/ 331 h 332"/>
                <a:gd name="T32" fmla="*/ 386 w 399"/>
                <a:gd name="T33" fmla="*/ 332 h 332"/>
                <a:gd name="T34" fmla="*/ 396 w 399"/>
                <a:gd name="T35" fmla="*/ 326 h 332"/>
                <a:gd name="T36" fmla="*/ 399 w 399"/>
                <a:gd name="T37" fmla="*/ 316 h 332"/>
                <a:gd name="T38" fmla="*/ 390 w 399"/>
                <a:gd name="T39" fmla="*/ 309 h 332"/>
                <a:gd name="T40" fmla="*/ 364 w 399"/>
                <a:gd name="T41" fmla="*/ 308 h 332"/>
                <a:gd name="T42" fmla="*/ 325 w 399"/>
                <a:gd name="T43" fmla="*/ 307 h 332"/>
                <a:gd name="T44" fmla="*/ 286 w 399"/>
                <a:gd name="T45" fmla="*/ 305 h 332"/>
                <a:gd name="T46" fmla="*/ 247 w 399"/>
                <a:gd name="T47" fmla="*/ 301 h 332"/>
                <a:gd name="T48" fmla="*/ 208 w 399"/>
                <a:gd name="T49" fmla="*/ 296 h 332"/>
                <a:gd name="T50" fmla="*/ 168 w 399"/>
                <a:gd name="T51" fmla="*/ 289 h 332"/>
                <a:gd name="T52" fmla="*/ 131 w 399"/>
                <a:gd name="T53" fmla="*/ 281 h 332"/>
                <a:gd name="T54" fmla="*/ 94 w 399"/>
                <a:gd name="T55" fmla="*/ 269 h 332"/>
                <a:gd name="T56" fmla="*/ 62 w 399"/>
                <a:gd name="T57" fmla="*/ 256 h 332"/>
                <a:gd name="T58" fmla="*/ 44 w 399"/>
                <a:gd name="T59" fmla="*/ 236 h 332"/>
                <a:gd name="T60" fmla="*/ 38 w 399"/>
                <a:gd name="T61" fmla="*/ 210 h 332"/>
                <a:gd name="T62" fmla="*/ 46 w 399"/>
                <a:gd name="T63" fmla="*/ 173 h 332"/>
                <a:gd name="T64" fmla="*/ 62 w 399"/>
                <a:gd name="T65" fmla="*/ 145 h 332"/>
                <a:gd name="T66" fmla="*/ 84 w 399"/>
                <a:gd name="T67" fmla="*/ 120 h 332"/>
                <a:gd name="T68" fmla="*/ 110 w 399"/>
                <a:gd name="T69" fmla="*/ 98 h 332"/>
                <a:gd name="T70" fmla="*/ 141 w 399"/>
                <a:gd name="T71" fmla="*/ 78 h 332"/>
                <a:gd name="T72" fmla="*/ 179 w 399"/>
                <a:gd name="T73" fmla="*/ 57 h 332"/>
                <a:gd name="T74" fmla="*/ 223 w 399"/>
                <a:gd name="T75" fmla="*/ 37 h 332"/>
                <a:gd name="T76" fmla="*/ 271 w 399"/>
                <a:gd name="T77" fmla="*/ 19 h 332"/>
                <a:gd name="T78" fmla="*/ 313 w 399"/>
                <a:gd name="T79" fmla="*/ 6 h 332"/>
                <a:gd name="T80" fmla="*/ 315 w 399"/>
                <a:gd name="T81" fmla="*/ 0 h 332"/>
                <a:gd name="T82" fmla="*/ 273 w 399"/>
                <a:gd name="T83" fmla="*/ 5 h 332"/>
                <a:gd name="T84" fmla="*/ 223 w 399"/>
                <a:gd name="T85" fmla="*/ 17 h 332"/>
                <a:gd name="T86" fmla="*/ 176 w 399"/>
                <a:gd name="T87" fmla="*/ 35 h 3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9"/>
                <a:gd name="T133" fmla="*/ 0 h 332"/>
                <a:gd name="T134" fmla="*/ 399 w 399"/>
                <a:gd name="T135" fmla="*/ 332 h 3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39" name="Freeform 32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>
                <a:gd name="T0" fmla="*/ 290 w 348"/>
                <a:gd name="T1" fmla="*/ 69 h 222"/>
                <a:gd name="T2" fmla="*/ 306 w 348"/>
                <a:gd name="T3" fmla="*/ 81 h 222"/>
                <a:gd name="T4" fmla="*/ 315 w 348"/>
                <a:gd name="T5" fmla="*/ 95 h 222"/>
                <a:gd name="T6" fmla="*/ 321 w 348"/>
                <a:gd name="T7" fmla="*/ 110 h 222"/>
                <a:gd name="T8" fmla="*/ 321 w 348"/>
                <a:gd name="T9" fmla="*/ 126 h 222"/>
                <a:gd name="T10" fmla="*/ 318 w 348"/>
                <a:gd name="T11" fmla="*/ 139 h 222"/>
                <a:gd name="T12" fmla="*/ 312 w 348"/>
                <a:gd name="T13" fmla="*/ 150 h 222"/>
                <a:gd name="T14" fmla="*/ 302 w 348"/>
                <a:gd name="T15" fmla="*/ 161 h 222"/>
                <a:gd name="T16" fmla="*/ 292 w 348"/>
                <a:gd name="T17" fmla="*/ 170 h 222"/>
                <a:gd name="T18" fmla="*/ 279 w 348"/>
                <a:gd name="T19" fmla="*/ 180 h 222"/>
                <a:gd name="T20" fmla="*/ 265 w 348"/>
                <a:gd name="T21" fmla="*/ 188 h 222"/>
                <a:gd name="T22" fmla="*/ 252 w 348"/>
                <a:gd name="T23" fmla="*/ 198 h 222"/>
                <a:gd name="T24" fmla="*/ 239 w 348"/>
                <a:gd name="T25" fmla="*/ 207 h 222"/>
                <a:gd name="T26" fmla="*/ 236 w 348"/>
                <a:gd name="T27" fmla="*/ 210 h 222"/>
                <a:gd name="T28" fmla="*/ 235 w 348"/>
                <a:gd name="T29" fmla="*/ 213 h 222"/>
                <a:gd name="T30" fmla="*/ 236 w 348"/>
                <a:gd name="T31" fmla="*/ 216 h 222"/>
                <a:gd name="T32" fmla="*/ 239 w 348"/>
                <a:gd name="T33" fmla="*/ 219 h 222"/>
                <a:gd name="T34" fmla="*/ 244 w 348"/>
                <a:gd name="T35" fmla="*/ 221 h 222"/>
                <a:gd name="T36" fmla="*/ 248 w 348"/>
                <a:gd name="T37" fmla="*/ 222 h 222"/>
                <a:gd name="T38" fmla="*/ 254 w 348"/>
                <a:gd name="T39" fmla="*/ 221 h 222"/>
                <a:gd name="T40" fmla="*/ 258 w 348"/>
                <a:gd name="T41" fmla="*/ 219 h 222"/>
                <a:gd name="T42" fmla="*/ 287 w 348"/>
                <a:gd name="T43" fmla="*/ 206 h 222"/>
                <a:gd name="T44" fmla="*/ 310 w 348"/>
                <a:gd name="T45" fmla="*/ 188 h 222"/>
                <a:gd name="T46" fmla="*/ 331 w 348"/>
                <a:gd name="T47" fmla="*/ 168 h 222"/>
                <a:gd name="T48" fmla="*/ 344 w 348"/>
                <a:gd name="T49" fmla="*/ 147 h 222"/>
                <a:gd name="T50" fmla="*/ 348 w 348"/>
                <a:gd name="T51" fmla="*/ 124 h 222"/>
                <a:gd name="T52" fmla="*/ 345 w 348"/>
                <a:gd name="T53" fmla="*/ 102 h 222"/>
                <a:gd name="T54" fmla="*/ 334 w 348"/>
                <a:gd name="T55" fmla="*/ 81 h 222"/>
                <a:gd name="T56" fmla="*/ 310 w 348"/>
                <a:gd name="T57" fmla="*/ 62 h 222"/>
                <a:gd name="T58" fmla="*/ 293 w 348"/>
                <a:gd name="T59" fmla="*/ 52 h 222"/>
                <a:gd name="T60" fmla="*/ 273 w 348"/>
                <a:gd name="T61" fmla="*/ 43 h 222"/>
                <a:gd name="T62" fmla="*/ 249 w 348"/>
                <a:gd name="T63" fmla="*/ 34 h 222"/>
                <a:gd name="T64" fmla="*/ 226 w 348"/>
                <a:gd name="T65" fmla="*/ 27 h 222"/>
                <a:gd name="T66" fmla="*/ 202 w 348"/>
                <a:gd name="T67" fmla="*/ 21 h 222"/>
                <a:gd name="T68" fmla="*/ 176 w 348"/>
                <a:gd name="T69" fmla="*/ 16 h 222"/>
                <a:gd name="T70" fmla="*/ 151 w 348"/>
                <a:gd name="T71" fmla="*/ 11 h 222"/>
                <a:gd name="T72" fmla="*/ 125 w 348"/>
                <a:gd name="T73" fmla="*/ 7 h 222"/>
                <a:gd name="T74" fmla="*/ 102 w 348"/>
                <a:gd name="T75" fmla="*/ 4 h 222"/>
                <a:gd name="T76" fmla="*/ 78 w 348"/>
                <a:gd name="T77" fmla="*/ 2 h 222"/>
                <a:gd name="T78" fmla="*/ 58 w 348"/>
                <a:gd name="T79" fmla="*/ 0 h 222"/>
                <a:gd name="T80" fmla="*/ 39 w 348"/>
                <a:gd name="T81" fmla="*/ 0 h 222"/>
                <a:gd name="T82" fmla="*/ 23 w 348"/>
                <a:gd name="T83" fmla="*/ 0 h 222"/>
                <a:gd name="T84" fmla="*/ 12 w 348"/>
                <a:gd name="T85" fmla="*/ 1 h 222"/>
                <a:gd name="T86" fmla="*/ 4 w 348"/>
                <a:gd name="T87" fmla="*/ 3 h 222"/>
                <a:gd name="T88" fmla="*/ 0 w 348"/>
                <a:gd name="T89" fmla="*/ 5 h 222"/>
                <a:gd name="T90" fmla="*/ 14 w 348"/>
                <a:gd name="T91" fmla="*/ 7 h 222"/>
                <a:gd name="T92" fmla="*/ 30 w 348"/>
                <a:gd name="T93" fmla="*/ 8 h 222"/>
                <a:gd name="T94" fmla="*/ 46 w 348"/>
                <a:gd name="T95" fmla="*/ 10 h 222"/>
                <a:gd name="T96" fmla="*/ 64 w 348"/>
                <a:gd name="T97" fmla="*/ 12 h 222"/>
                <a:gd name="T98" fmla="*/ 83 w 348"/>
                <a:gd name="T99" fmla="*/ 14 h 222"/>
                <a:gd name="T100" fmla="*/ 102 w 348"/>
                <a:gd name="T101" fmla="*/ 16 h 222"/>
                <a:gd name="T102" fmla="*/ 120 w 348"/>
                <a:gd name="T103" fmla="*/ 19 h 222"/>
                <a:gd name="T104" fmla="*/ 141 w 348"/>
                <a:gd name="T105" fmla="*/ 22 h 222"/>
                <a:gd name="T106" fmla="*/ 160 w 348"/>
                <a:gd name="T107" fmla="*/ 26 h 222"/>
                <a:gd name="T108" fmla="*/ 180 w 348"/>
                <a:gd name="T109" fmla="*/ 30 h 222"/>
                <a:gd name="T110" fmla="*/ 200 w 348"/>
                <a:gd name="T111" fmla="*/ 35 h 222"/>
                <a:gd name="T112" fmla="*/ 219 w 348"/>
                <a:gd name="T113" fmla="*/ 41 h 222"/>
                <a:gd name="T114" fmla="*/ 238 w 348"/>
                <a:gd name="T115" fmla="*/ 47 h 222"/>
                <a:gd name="T116" fmla="*/ 257 w 348"/>
                <a:gd name="T117" fmla="*/ 53 h 222"/>
                <a:gd name="T118" fmla="*/ 274 w 348"/>
                <a:gd name="T119" fmla="*/ 61 h 222"/>
                <a:gd name="T120" fmla="*/ 290 w 348"/>
                <a:gd name="T121" fmla="*/ 69 h 2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48"/>
                <a:gd name="T184" fmla="*/ 0 h 222"/>
                <a:gd name="T185" fmla="*/ 348 w 348"/>
                <a:gd name="T186" fmla="*/ 222 h 2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40" name="Freeform 33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>
                <a:gd name="T0" fmla="*/ 0 w 142"/>
                <a:gd name="T1" fmla="*/ 113 h 207"/>
                <a:gd name="T2" fmla="*/ 0 w 142"/>
                <a:gd name="T3" fmla="*/ 130 h 207"/>
                <a:gd name="T4" fmla="*/ 6 w 142"/>
                <a:gd name="T5" fmla="*/ 146 h 207"/>
                <a:gd name="T6" fmla="*/ 16 w 142"/>
                <a:gd name="T7" fmla="*/ 161 h 207"/>
                <a:gd name="T8" fmla="*/ 31 w 142"/>
                <a:gd name="T9" fmla="*/ 174 h 207"/>
                <a:gd name="T10" fmla="*/ 48 w 142"/>
                <a:gd name="T11" fmla="*/ 185 h 207"/>
                <a:gd name="T12" fmla="*/ 68 w 142"/>
                <a:gd name="T13" fmla="*/ 195 h 207"/>
                <a:gd name="T14" fmla="*/ 92 w 142"/>
                <a:gd name="T15" fmla="*/ 202 h 207"/>
                <a:gd name="T16" fmla="*/ 115 w 142"/>
                <a:gd name="T17" fmla="*/ 206 h 207"/>
                <a:gd name="T18" fmla="*/ 122 w 142"/>
                <a:gd name="T19" fmla="*/ 207 h 207"/>
                <a:gd name="T20" fmla="*/ 129 w 142"/>
                <a:gd name="T21" fmla="*/ 205 h 207"/>
                <a:gd name="T22" fmla="*/ 135 w 142"/>
                <a:gd name="T23" fmla="*/ 202 h 207"/>
                <a:gd name="T24" fmla="*/ 138 w 142"/>
                <a:gd name="T25" fmla="*/ 198 h 207"/>
                <a:gd name="T26" fmla="*/ 138 w 142"/>
                <a:gd name="T27" fmla="*/ 193 h 207"/>
                <a:gd name="T28" fmla="*/ 137 w 142"/>
                <a:gd name="T29" fmla="*/ 188 h 207"/>
                <a:gd name="T30" fmla="*/ 132 w 142"/>
                <a:gd name="T31" fmla="*/ 184 h 207"/>
                <a:gd name="T32" fmla="*/ 125 w 142"/>
                <a:gd name="T33" fmla="*/ 182 h 207"/>
                <a:gd name="T34" fmla="*/ 102 w 142"/>
                <a:gd name="T35" fmla="*/ 176 h 207"/>
                <a:gd name="T36" fmla="*/ 80 w 142"/>
                <a:gd name="T37" fmla="*/ 168 h 207"/>
                <a:gd name="T38" fmla="*/ 63 w 142"/>
                <a:gd name="T39" fmla="*/ 157 h 207"/>
                <a:gd name="T40" fmla="*/ 50 w 142"/>
                <a:gd name="T41" fmla="*/ 145 h 207"/>
                <a:gd name="T42" fmla="*/ 41 w 142"/>
                <a:gd name="T43" fmla="*/ 130 h 207"/>
                <a:gd name="T44" fmla="*/ 37 w 142"/>
                <a:gd name="T45" fmla="*/ 114 h 207"/>
                <a:gd name="T46" fmla="*/ 37 w 142"/>
                <a:gd name="T47" fmla="*/ 97 h 207"/>
                <a:gd name="T48" fmla="*/ 44 w 142"/>
                <a:gd name="T49" fmla="*/ 79 h 207"/>
                <a:gd name="T50" fmla="*/ 54 w 142"/>
                <a:gd name="T51" fmla="*/ 65 h 207"/>
                <a:gd name="T52" fmla="*/ 70 w 142"/>
                <a:gd name="T53" fmla="*/ 52 h 207"/>
                <a:gd name="T54" fmla="*/ 87 w 142"/>
                <a:gd name="T55" fmla="*/ 40 h 207"/>
                <a:gd name="T56" fmla="*/ 106 w 142"/>
                <a:gd name="T57" fmla="*/ 29 h 207"/>
                <a:gd name="T58" fmla="*/ 122 w 142"/>
                <a:gd name="T59" fmla="*/ 20 h 207"/>
                <a:gd name="T60" fmla="*/ 135 w 142"/>
                <a:gd name="T61" fmla="*/ 11 h 207"/>
                <a:gd name="T62" fmla="*/ 142 w 142"/>
                <a:gd name="T63" fmla="*/ 5 h 207"/>
                <a:gd name="T64" fmla="*/ 142 w 142"/>
                <a:gd name="T65" fmla="*/ 0 h 207"/>
                <a:gd name="T66" fmla="*/ 126 w 142"/>
                <a:gd name="T67" fmla="*/ 4 h 207"/>
                <a:gd name="T68" fmla="*/ 106 w 142"/>
                <a:gd name="T69" fmla="*/ 11 h 207"/>
                <a:gd name="T70" fmla="*/ 84 w 142"/>
                <a:gd name="T71" fmla="*/ 23 h 207"/>
                <a:gd name="T72" fmla="*/ 61 w 142"/>
                <a:gd name="T73" fmla="*/ 37 h 207"/>
                <a:gd name="T74" fmla="*/ 39 w 142"/>
                <a:gd name="T75" fmla="*/ 53 h 207"/>
                <a:gd name="T76" fmla="*/ 22 w 142"/>
                <a:gd name="T77" fmla="*/ 72 h 207"/>
                <a:gd name="T78" fmla="*/ 8 w 142"/>
                <a:gd name="T79" fmla="*/ 93 h 207"/>
                <a:gd name="T80" fmla="*/ 0 w 142"/>
                <a:gd name="T81" fmla="*/ 113 h 20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2"/>
                <a:gd name="T124" fmla="*/ 0 h 207"/>
                <a:gd name="T125" fmla="*/ 142 w 142"/>
                <a:gd name="T126" fmla="*/ 207 h 20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41" name="Freeform 34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>
                <a:gd name="T0" fmla="*/ 256 w 303"/>
                <a:gd name="T1" fmla="*/ 109 h 272"/>
                <a:gd name="T2" fmla="*/ 271 w 303"/>
                <a:gd name="T3" fmla="*/ 126 h 272"/>
                <a:gd name="T4" fmla="*/ 278 w 303"/>
                <a:gd name="T5" fmla="*/ 144 h 272"/>
                <a:gd name="T6" fmla="*/ 274 w 303"/>
                <a:gd name="T7" fmla="*/ 164 h 272"/>
                <a:gd name="T8" fmla="*/ 256 w 303"/>
                <a:gd name="T9" fmla="*/ 183 h 272"/>
                <a:gd name="T10" fmla="*/ 232 w 303"/>
                <a:gd name="T11" fmla="*/ 200 h 272"/>
                <a:gd name="T12" fmla="*/ 204 w 303"/>
                <a:gd name="T13" fmla="*/ 216 h 272"/>
                <a:gd name="T14" fmla="*/ 175 w 303"/>
                <a:gd name="T15" fmla="*/ 232 h 272"/>
                <a:gd name="T16" fmla="*/ 158 w 303"/>
                <a:gd name="T17" fmla="*/ 244 h 272"/>
                <a:gd name="T18" fmla="*/ 152 w 303"/>
                <a:gd name="T19" fmla="*/ 252 h 272"/>
                <a:gd name="T20" fmla="*/ 148 w 303"/>
                <a:gd name="T21" fmla="*/ 260 h 272"/>
                <a:gd name="T22" fmla="*/ 151 w 303"/>
                <a:gd name="T23" fmla="*/ 268 h 272"/>
                <a:gd name="T24" fmla="*/ 161 w 303"/>
                <a:gd name="T25" fmla="*/ 272 h 272"/>
                <a:gd name="T26" fmla="*/ 171 w 303"/>
                <a:gd name="T27" fmla="*/ 271 h 272"/>
                <a:gd name="T28" fmla="*/ 190 w 303"/>
                <a:gd name="T29" fmla="*/ 256 h 272"/>
                <a:gd name="T30" fmla="*/ 222 w 303"/>
                <a:gd name="T31" fmla="*/ 236 h 272"/>
                <a:gd name="T32" fmla="*/ 255 w 303"/>
                <a:gd name="T33" fmla="*/ 216 h 272"/>
                <a:gd name="T34" fmla="*/ 284 w 303"/>
                <a:gd name="T35" fmla="*/ 192 h 272"/>
                <a:gd name="T36" fmla="*/ 301 w 303"/>
                <a:gd name="T37" fmla="*/ 163 h 272"/>
                <a:gd name="T38" fmla="*/ 300 w 303"/>
                <a:gd name="T39" fmla="*/ 133 h 272"/>
                <a:gd name="T40" fmla="*/ 281 w 303"/>
                <a:gd name="T41" fmla="*/ 105 h 272"/>
                <a:gd name="T42" fmla="*/ 251 w 303"/>
                <a:gd name="T43" fmla="*/ 82 h 272"/>
                <a:gd name="T44" fmla="*/ 217 w 303"/>
                <a:gd name="T45" fmla="*/ 67 h 272"/>
                <a:gd name="T46" fmla="*/ 185 w 303"/>
                <a:gd name="T47" fmla="*/ 54 h 272"/>
                <a:gd name="T48" fmla="*/ 151 w 303"/>
                <a:gd name="T49" fmla="*/ 40 h 272"/>
                <a:gd name="T50" fmla="*/ 114 w 303"/>
                <a:gd name="T51" fmla="*/ 27 h 272"/>
                <a:gd name="T52" fmla="*/ 81 w 303"/>
                <a:gd name="T53" fmla="*/ 16 h 272"/>
                <a:gd name="T54" fmla="*/ 49 w 303"/>
                <a:gd name="T55" fmla="*/ 7 h 272"/>
                <a:gd name="T56" fmla="*/ 24 w 303"/>
                <a:gd name="T57" fmla="*/ 1 h 272"/>
                <a:gd name="T58" fmla="*/ 5 w 303"/>
                <a:gd name="T59" fmla="*/ 0 h 272"/>
                <a:gd name="T60" fmla="*/ 13 w 303"/>
                <a:gd name="T61" fmla="*/ 7 h 272"/>
                <a:gd name="T62" fmla="*/ 43 w 303"/>
                <a:gd name="T63" fmla="*/ 17 h 272"/>
                <a:gd name="T64" fmla="*/ 74 w 303"/>
                <a:gd name="T65" fmla="*/ 27 h 272"/>
                <a:gd name="T66" fmla="*/ 106 w 303"/>
                <a:gd name="T67" fmla="*/ 38 h 272"/>
                <a:gd name="T68" fmla="*/ 139 w 303"/>
                <a:gd name="T69" fmla="*/ 50 h 272"/>
                <a:gd name="T70" fmla="*/ 171 w 303"/>
                <a:gd name="T71" fmla="*/ 63 h 272"/>
                <a:gd name="T72" fmla="*/ 203 w 303"/>
                <a:gd name="T73" fmla="*/ 78 h 272"/>
                <a:gd name="T74" fmla="*/ 232 w 303"/>
                <a:gd name="T75" fmla="*/ 93 h 2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3"/>
                <a:gd name="T115" fmla="*/ 0 h 272"/>
                <a:gd name="T116" fmla="*/ 303 w 303"/>
                <a:gd name="T117" fmla="*/ 272 h 2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692" name="Group 35"/>
          <p:cNvGrpSpPr>
            <a:grpSpLocks/>
          </p:cNvGrpSpPr>
          <p:nvPr/>
        </p:nvGrpSpPr>
        <p:grpSpPr bwMode="auto">
          <a:xfrm>
            <a:off x="1701800" y="1128713"/>
            <a:ext cx="415925" cy="511175"/>
            <a:chOff x="2870" y="1518"/>
            <a:chExt cx="292" cy="320"/>
          </a:xfrm>
        </p:grpSpPr>
        <p:graphicFrame>
          <p:nvGraphicFramePr>
            <p:cNvPr id="71684" name="Object 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71684" name="Clip" r:id="rId5" imgW="819000" imgH="847800" progId="">
                <p:embed/>
              </p:oleObj>
            </a:graphicData>
          </a:graphic>
        </p:graphicFrame>
        <p:graphicFrame>
          <p:nvGraphicFramePr>
            <p:cNvPr id="71685" name="Object 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71685" name="Clip" r:id="rId6" imgW="1266840" imgH="1200240" progId="">
                <p:embed/>
              </p:oleObj>
            </a:graphicData>
          </a:graphic>
        </p:graphicFrame>
      </p:grpSp>
      <p:grpSp>
        <p:nvGrpSpPr>
          <p:cNvPr id="71693" name="Group 38"/>
          <p:cNvGrpSpPr>
            <a:grpSpLocks/>
          </p:cNvGrpSpPr>
          <p:nvPr/>
        </p:nvGrpSpPr>
        <p:grpSpPr bwMode="auto">
          <a:xfrm>
            <a:off x="8029575" y="1098550"/>
            <a:ext cx="415925" cy="511175"/>
            <a:chOff x="2870" y="1518"/>
            <a:chExt cx="292" cy="320"/>
          </a:xfrm>
        </p:grpSpPr>
        <p:graphicFrame>
          <p:nvGraphicFramePr>
            <p:cNvPr id="71682" name="Object 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71682" name="Clip" r:id="rId7" imgW="819000" imgH="847800" progId="">
                <p:embed/>
              </p:oleObj>
            </a:graphicData>
          </a:graphic>
        </p:graphicFrame>
        <p:graphicFrame>
          <p:nvGraphicFramePr>
            <p:cNvPr id="71683" name="Object 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71683" name="Clip" r:id="rId8" imgW="1266840" imgH="1200240" progId="">
                <p:embed/>
              </p:oleObj>
            </a:graphicData>
          </a:graphic>
        </p:graphicFrame>
      </p:grpSp>
      <p:sp>
        <p:nvSpPr>
          <p:cNvPr id="71694" name="Text Box 41"/>
          <p:cNvSpPr txBox="1">
            <a:spLocks noChangeArrowheads="1"/>
          </p:cNvSpPr>
          <p:nvPr/>
        </p:nvSpPr>
        <p:spPr bwMode="auto">
          <a:xfrm>
            <a:off x="2073275" y="1243013"/>
            <a:ext cx="35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71695" name="Text Box 42"/>
          <p:cNvSpPr txBox="1">
            <a:spLocks noChangeArrowheads="1"/>
          </p:cNvSpPr>
          <p:nvPr/>
        </p:nvSpPr>
        <p:spPr bwMode="auto">
          <a:xfrm>
            <a:off x="7670800" y="1241425"/>
            <a:ext cx="328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71696" name="Line 45"/>
          <p:cNvSpPr>
            <a:spLocks noChangeShapeType="1"/>
          </p:cNvSpPr>
          <p:nvPr/>
        </p:nvSpPr>
        <p:spPr bwMode="auto">
          <a:xfrm>
            <a:off x="758825" y="1743075"/>
            <a:ext cx="41275" cy="3938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697" name="Text Box 46"/>
          <p:cNvSpPr txBox="1">
            <a:spLocks noChangeArrowheads="1"/>
          </p:cNvSpPr>
          <p:nvPr/>
        </p:nvSpPr>
        <p:spPr bwMode="auto">
          <a:xfrm>
            <a:off x="188913" y="5378450"/>
            <a:ext cx="6588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sp>
        <p:nvSpPr>
          <p:cNvPr id="71698" name="Line 44"/>
          <p:cNvSpPr>
            <a:spLocks noChangeShapeType="1"/>
          </p:cNvSpPr>
          <p:nvPr/>
        </p:nvSpPr>
        <p:spPr bwMode="auto">
          <a:xfrm>
            <a:off x="744538" y="1728788"/>
            <a:ext cx="783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1801813" y="1857375"/>
            <a:ext cx="6611937" cy="855663"/>
            <a:chOff x="1135" y="1170"/>
            <a:chExt cx="4165" cy="539"/>
          </a:xfrm>
        </p:grpSpPr>
        <p:grpSp>
          <p:nvGrpSpPr>
            <p:cNvPr id="71719" name="Group 9"/>
            <p:cNvGrpSpPr>
              <a:grpSpLocks/>
            </p:cNvGrpSpPr>
            <p:nvPr/>
          </p:nvGrpSpPr>
          <p:grpSpPr bwMode="auto">
            <a:xfrm>
              <a:off x="1135" y="1194"/>
              <a:ext cx="4163" cy="515"/>
              <a:chOff x="594" y="1184"/>
              <a:chExt cx="4163" cy="515"/>
            </a:xfrm>
          </p:grpSpPr>
          <p:sp>
            <p:nvSpPr>
              <p:cNvPr id="71722" name="Freeform 7"/>
              <p:cNvSpPr>
                <a:spLocks/>
              </p:cNvSpPr>
              <p:nvPr/>
            </p:nvSpPr>
            <p:spPr bwMode="auto">
              <a:xfrm>
                <a:off x="594" y="1238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2996 w 2996"/>
                  <a:gd name="T3" fmla="*/ 298 h 461"/>
                  <a:gd name="T4" fmla="*/ 2996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96"/>
                  <a:gd name="T16" fmla="*/ 0 h 461"/>
                  <a:gd name="T17" fmla="*/ 2996 w 2996"/>
                  <a:gd name="T18" fmla="*/ 461 h 4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1723" name="Freeform 8"/>
              <p:cNvSpPr>
                <a:spLocks/>
              </p:cNvSpPr>
              <p:nvPr/>
            </p:nvSpPr>
            <p:spPr bwMode="auto">
              <a:xfrm flipH="1">
                <a:off x="1115" y="1184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2996 w 2996"/>
                  <a:gd name="T3" fmla="*/ 298 h 461"/>
                  <a:gd name="T4" fmla="*/ 2996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96"/>
                  <a:gd name="T16" fmla="*/ 0 h 461"/>
                  <a:gd name="T17" fmla="*/ 2996 w 2996"/>
                  <a:gd name="T18" fmla="*/ 461 h 4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rgbClr val="FFFFFF">
                      <a:alpha val="6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1720" name="Text Box 51"/>
            <p:cNvSpPr txBox="1">
              <a:spLocks noChangeArrowheads="1"/>
            </p:cNvSpPr>
            <p:nvPr/>
          </p:nvSpPr>
          <p:spPr bwMode="auto">
            <a:xfrm rot="356404">
              <a:off x="1544" y="1279"/>
              <a:ext cx="6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RTS(A)</a:t>
              </a:r>
            </a:p>
          </p:txBody>
        </p:sp>
        <p:sp>
          <p:nvSpPr>
            <p:cNvPr id="71721" name="Text Box 52"/>
            <p:cNvSpPr txBox="1">
              <a:spLocks noChangeArrowheads="1"/>
            </p:cNvSpPr>
            <p:nvPr/>
          </p:nvSpPr>
          <p:spPr bwMode="auto">
            <a:xfrm rot="-354180">
              <a:off x="4699" y="1170"/>
              <a:ext cx="60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RTS(B)</a:t>
              </a:r>
            </a:p>
          </p:txBody>
        </p:sp>
      </p:grpSp>
      <p:grpSp>
        <p:nvGrpSpPr>
          <p:cNvPr id="7" name="Group 68"/>
          <p:cNvGrpSpPr>
            <a:grpSpLocks/>
          </p:cNvGrpSpPr>
          <p:nvPr/>
        </p:nvGrpSpPr>
        <p:grpSpPr bwMode="auto">
          <a:xfrm>
            <a:off x="1800225" y="2693988"/>
            <a:ext cx="6472238" cy="1174750"/>
            <a:chOff x="1134" y="1697"/>
            <a:chExt cx="4077" cy="740"/>
          </a:xfrm>
        </p:grpSpPr>
        <p:sp>
          <p:nvSpPr>
            <p:cNvPr id="71713" name="Freeform 48"/>
            <p:cNvSpPr>
              <a:spLocks/>
            </p:cNvSpPr>
            <p:nvPr/>
          </p:nvSpPr>
          <p:spPr bwMode="auto">
            <a:xfrm>
              <a:off x="1134" y="1697"/>
              <a:ext cx="3642" cy="461"/>
            </a:xfrm>
            <a:custGeom>
              <a:avLst/>
              <a:gdLst>
                <a:gd name="T0" fmla="*/ 1 w 2996"/>
                <a:gd name="T1" fmla="*/ 0 h 461"/>
                <a:gd name="T2" fmla="*/ 2996 w 2996"/>
                <a:gd name="T3" fmla="*/ 298 h 461"/>
                <a:gd name="T4" fmla="*/ 2996 w 2996"/>
                <a:gd name="T5" fmla="*/ 461 h 461"/>
                <a:gd name="T6" fmla="*/ 0 w 2996"/>
                <a:gd name="T7" fmla="*/ 160 h 461"/>
                <a:gd name="T8" fmla="*/ 1 w 2996"/>
                <a:gd name="T9" fmla="*/ 0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96"/>
                <a:gd name="T16" fmla="*/ 0 h 461"/>
                <a:gd name="T17" fmla="*/ 2996 w 2996"/>
                <a:gd name="T18" fmla="*/ 461 h 4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96" h="461">
                  <a:moveTo>
                    <a:pt x="1" y="0"/>
                  </a:moveTo>
                  <a:lnTo>
                    <a:pt x="2996" y="298"/>
                  </a:lnTo>
                  <a:lnTo>
                    <a:pt x="2996" y="461"/>
                  </a:lnTo>
                  <a:lnTo>
                    <a:pt x="0" y="160"/>
                  </a:lnTo>
                  <a:lnTo>
                    <a:pt x="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714" name="Text Box 54"/>
            <p:cNvSpPr txBox="1">
              <a:spLocks noChangeArrowheads="1"/>
            </p:cNvSpPr>
            <p:nvPr/>
          </p:nvSpPr>
          <p:spPr bwMode="auto">
            <a:xfrm rot="356404">
              <a:off x="1551" y="1738"/>
              <a:ext cx="6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RTS(A)</a:t>
              </a:r>
            </a:p>
          </p:txBody>
        </p:sp>
        <p:sp>
          <p:nvSpPr>
            <p:cNvPr id="71715" name="Freeform 56"/>
            <p:cNvSpPr>
              <a:spLocks/>
            </p:cNvSpPr>
            <p:nvPr/>
          </p:nvSpPr>
          <p:spPr bwMode="auto">
            <a:xfrm>
              <a:off x="2951" y="2082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0"/>
                <a:gd name="T16" fmla="*/ 0 h 355"/>
                <a:gd name="T17" fmla="*/ 2260 w 2260"/>
                <a:gd name="T18" fmla="*/ 355 h 3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716" name="Freeform 57"/>
            <p:cNvSpPr>
              <a:spLocks/>
            </p:cNvSpPr>
            <p:nvPr/>
          </p:nvSpPr>
          <p:spPr bwMode="auto">
            <a:xfrm>
              <a:off x="1134" y="2081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60"/>
                <a:gd name="T16" fmla="*/ 0 h 347"/>
                <a:gd name="T17" fmla="*/ 1860 w 1860"/>
                <a:gd name="T18" fmla="*/ 347 h 3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717" name="Text Box 58"/>
            <p:cNvSpPr txBox="1">
              <a:spLocks noChangeArrowheads="1"/>
            </p:cNvSpPr>
            <p:nvPr/>
          </p:nvSpPr>
          <p:spPr bwMode="auto">
            <a:xfrm rot="-379204">
              <a:off x="1584" y="2157"/>
              <a:ext cx="6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CTS(A)</a:t>
              </a:r>
            </a:p>
          </p:txBody>
        </p:sp>
        <p:sp>
          <p:nvSpPr>
            <p:cNvPr id="71718" name="Text Box 59"/>
            <p:cNvSpPr txBox="1">
              <a:spLocks noChangeArrowheads="1"/>
            </p:cNvSpPr>
            <p:nvPr/>
          </p:nvSpPr>
          <p:spPr bwMode="auto">
            <a:xfrm rot="276164">
              <a:off x="3816" y="2147"/>
              <a:ext cx="6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CTS(A)</a:t>
              </a:r>
            </a:p>
          </p:txBody>
        </p:sp>
      </p:grpSp>
      <p:grpSp>
        <p:nvGrpSpPr>
          <p:cNvPr id="8" name="Group 69"/>
          <p:cNvGrpSpPr>
            <a:grpSpLocks/>
          </p:cNvGrpSpPr>
          <p:nvPr/>
        </p:nvGrpSpPr>
        <p:grpSpPr bwMode="auto">
          <a:xfrm>
            <a:off x="1825625" y="3956050"/>
            <a:ext cx="6472238" cy="2174875"/>
            <a:chOff x="1150" y="2492"/>
            <a:chExt cx="4077" cy="1370"/>
          </a:xfrm>
        </p:grpSpPr>
        <p:sp>
          <p:nvSpPr>
            <p:cNvPr id="71707" name="Freeform 60"/>
            <p:cNvSpPr>
              <a:spLocks/>
            </p:cNvSpPr>
            <p:nvPr/>
          </p:nvSpPr>
          <p:spPr bwMode="auto">
            <a:xfrm>
              <a:off x="1150" y="2492"/>
              <a:ext cx="3652" cy="1134"/>
            </a:xfrm>
            <a:custGeom>
              <a:avLst/>
              <a:gdLst>
                <a:gd name="T0" fmla="*/ 0 w 3652"/>
                <a:gd name="T1" fmla="*/ 0 h 1134"/>
                <a:gd name="T2" fmla="*/ 3652 w 3652"/>
                <a:gd name="T3" fmla="*/ 318 h 1134"/>
                <a:gd name="T4" fmla="*/ 3652 w 3652"/>
                <a:gd name="T5" fmla="*/ 1134 h 1134"/>
                <a:gd name="T6" fmla="*/ 1 w 3652"/>
                <a:gd name="T7" fmla="*/ 787 h 1134"/>
                <a:gd name="T8" fmla="*/ 0 w 3652"/>
                <a:gd name="T9" fmla="*/ 0 h 1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52"/>
                <a:gd name="T16" fmla="*/ 0 h 1134"/>
                <a:gd name="T17" fmla="*/ 3652 w 3652"/>
                <a:gd name="T18" fmla="*/ 1134 h 1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52" h="1134">
                  <a:moveTo>
                    <a:pt x="0" y="0"/>
                  </a:moveTo>
                  <a:lnTo>
                    <a:pt x="3652" y="318"/>
                  </a:lnTo>
                  <a:lnTo>
                    <a:pt x="3652" y="1134"/>
                  </a:lnTo>
                  <a:lnTo>
                    <a:pt x="1" y="78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708" name="Text Box 61"/>
            <p:cNvSpPr txBox="1">
              <a:spLocks noChangeArrowheads="1"/>
            </p:cNvSpPr>
            <p:nvPr/>
          </p:nvSpPr>
          <p:spPr bwMode="auto">
            <a:xfrm>
              <a:off x="1594" y="2814"/>
              <a:ext cx="11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DATA (A)</a:t>
              </a:r>
            </a:p>
          </p:txBody>
        </p:sp>
        <p:sp>
          <p:nvSpPr>
            <p:cNvPr id="71709" name="Freeform 62"/>
            <p:cNvSpPr>
              <a:spLocks/>
            </p:cNvSpPr>
            <p:nvPr/>
          </p:nvSpPr>
          <p:spPr bwMode="auto">
            <a:xfrm>
              <a:off x="2967" y="3507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0"/>
                <a:gd name="T16" fmla="*/ 0 h 355"/>
                <a:gd name="T17" fmla="*/ 2260 w 2260"/>
                <a:gd name="T18" fmla="*/ 355 h 3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710" name="Freeform 63"/>
            <p:cNvSpPr>
              <a:spLocks/>
            </p:cNvSpPr>
            <p:nvPr/>
          </p:nvSpPr>
          <p:spPr bwMode="auto">
            <a:xfrm>
              <a:off x="1150" y="3506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60"/>
                <a:gd name="T16" fmla="*/ 0 h 347"/>
                <a:gd name="T17" fmla="*/ 1860 w 1860"/>
                <a:gd name="T18" fmla="*/ 347 h 3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 w="9525">
              <a:noFill/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711" name="Text Box 64"/>
            <p:cNvSpPr txBox="1">
              <a:spLocks noChangeArrowheads="1"/>
            </p:cNvSpPr>
            <p:nvPr/>
          </p:nvSpPr>
          <p:spPr bwMode="auto">
            <a:xfrm rot="-379204">
              <a:off x="1600" y="3582"/>
              <a:ext cx="6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ACK(A)</a:t>
              </a:r>
            </a:p>
          </p:txBody>
        </p:sp>
        <p:sp>
          <p:nvSpPr>
            <p:cNvPr id="71712" name="Text Box 65"/>
            <p:cNvSpPr txBox="1">
              <a:spLocks noChangeArrowheads="1"/>
            </p:cNvSpPr>
            <p:nvPr/>
          </p:nvSpPr>
          <p:spPr bwMode="auto">
            <a:xfrm rot="276164">
              <a:off x="3832" y="3572"/>
              <a:ext cx="6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ACK(A)</a:t>
              </a:r>
            </a:p>
          </p:txBody>
        </p: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418013" y="2046288"/>
            <a:ext cx="3109912" cy="715962"/>
            <a:chOff x="2596" y="1330"/>
            <a:chExt cx="1959" cy="451"/>
          </a:xfrm>
        </p:grpSpPr>
        <p:sp>
          <p:nvSpPr>
            <p:cNvPr id="71705" name="AutoShape 10"/>
            <p:cNvSpPr>
              <a:spLocks noChangeArrowheads="1"/>
            </p:cNvSpPr>
            <p:nvPr/>
          </p:nvSpPr>
          <p:spPr bwMode="auto">
            <a:xfrm>
              <a:off x="2596" y="1330"/>
              <a:ext cx="683" cy="293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06" name="Text Box 11"/>
            <p:cNvSpPr txBox="1">
              <a:spLocks noChangeArrowheads="1"/>
            </p:cNvSpPr>
            <p:nvPr/>
          </p:nvSpPr>
          <p:spPr bwMode="auto">
            <a:xfrm>
              <a:off x="2778" y="1550"/>
              <a:ext cx="17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reservation collision</a:t>
              </a:r>
            </a:p>
          </p:txBody>
        </p:sp>
      </p:grpSp>
      <p:sp>
        <p:nvSpPr>
          <p:cNvPr id="71703" name="Line 71"/>
          <p:cNvSpPr>
            <a:spLocks noChangeShapeType="1"/>
          </p:cNvSpPr>
          <p:nvPr/>
        </p:nvSpPr>
        <p:spPr bwMode="auto">
          <a:xfrm>
            <a:off x="8428038" y="3671888"/>
            <a:ext cx="0" cy="2424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04" name="Text Box 72"/>
          <p:cNvSpPr txBox="1">
            <a:spLocks noChangeArrowheads="1"/>
          </p:cNvSpPr>
          <p:nvPr/>
        </p:nvSpPr>
        <p:spPr bwMode="auto">
          <a:xfrm>
            <a:off x="8015288" y="4689475"/>
            <a:ext cx="795337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192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A285EC34-5FA2-42EE-8FB6-5278E13A0007}" type="slidenum">
              <a:rPr lang="en-US"/>
              <a:pPr/>
              <a:t>9</a:t>
            </a:fld>
            <a:endParaRPr lang="en-US"/>
          </a:p>
        </p:txBody>
      </p:sp>
      <p:sp>
        <p:nvSpPr>
          <p:cNvPr id="81930" name="Oval 2"/>
          <p:cNvSpPr>
            <a:spLocks noChangeArrowheads="1"/>
          </p:cNvSpPr>
          <p:nvPr/>
        </p:nvSpPr>
        <p:spPr bwMode="auto">
          <a:xfrm>
            <a:off x="6397625" y="3155950"/>
            <a:ext cx="2335213" cy="2224088"/>
          </a:xfrm>
          <a:prstGeom prst="ellipse">
            <a:avLst/>
          </a:prstGeom>
          <a:solidFill>
            <a:schemeClr val="accent1">
              <a:alpha val="49019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600"/>
          </a:p>
        </p:txBody>
      </p:sp>
      <p:sp>
        <p:nvSpPr>
          <p:cNvPr id="81931" name="Oval 3"/>
          <p:cNvSpPr>
            <a:spLocks noChangeArrowheads="1"/>
          </p:cNvSpPr>
          <p:nvPr/>
        </p:nvSpPr>
        <p:spPr bwMode="auto">
          <a:xfrm>
            <a:off x="4541838" y="3090863"/>
            <a:ext cx="2335212" cy="2224087"/>
          </a:xfrm>
          <a:prstGeom prst="ellipse">
            <a:avLst/>
          </a:prstGeom>
          <a:solidFill>
            <a:schemeClr val="accent1">
              <a:alpha val="49019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600">
              <a:latin typeface="Arial" charset="0"/>
            </a:endParaRPr>
          </a:p>
        </p:txBody>
      </p:sp>
      <p:grpSp>
        <p:nvGrpSpPr>
          <p:cNvPr id="81932" name="Group 4"/>
          <p:cNvGrpSpPr>
            <a:grpSpLocks/>
          </p:cNvGrpSpPr>
          <p:nvPr/>
        </p:nvGrpSpPr>
        <p:grpSpPr bwMode="auto">
          <a:xfrm>
            <a:off x="4748213" y="4268788"/>
            <a:ext cx="617537" cy="654050"/>
            <a:chOff x="2870" y="1518"/>
            <a:chExt cx="292" cy="320"/>
          </a:xfrm>
        </p:grpSpPr>
        <p:graphicFrame>
          <p:nvGraphicFramePr>
            <p:cNvPr id="81926" name="Object 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81926" name="Clip" r:id="rId4" imgW="819000" imgH="847800" progId="">
                <p:embed/>
              </p:oleObj>
            </a:graphicData>
          </a:graphic>
        </p:graphicFrame>
        <p:graphicFrame>
          <p:nvGraphicFramePr>
            <p:cNvPr id="81927" name="Object 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81927" name="Clip" r:id="rId5" imgW="1266840" imgH="1200240" progId="">
                <p:embed/>
              </p:oleObj>
            </a:graphicData>
          </a:graphic>
        </p:graphicFrame>
      </p:grpSp>
      <p:grpSp>
        <p:nvGrpSpPr>
          <p:cNvPr id="81933" name="Group 7"/>
          <p:cNvGrpSpPr>
            <a:grpSpLocks/>
          </p:cNvGrpSpPr>
          <p:nvPr/>
        </p:nvGrpSpPr>
        <p:grpSpPr bwMode="auto">
          <a:xfrm>
            <a:off x="7770813" y="3319463"/>
            <a:ext cx="619125" cy="654050"/>
            <a:chOff x="2870" y="1518"/>
            <a:chExt cx="292" cy="320"/>
          </a:xfrm>
        </p:grpSpPr>
        <p:graphicFrame>
          <p:nvGraphicFramePr>
            <p:cNvPr id="81924" name="Object 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81924" name="Clip" r:id="rId6" imgW="819000" imgH="847800" progId="">
                <p:embed/>
              </p:oleObj>
            </a:graphicData>
          </a:graphic>
        </p:graphicFrame>
        <p:graphicFrame>
          <p:nvGraphicFramePr>
            <p:cNvPr id="81925" name="Object 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81925" name="Clip" r:id="rId7" imgW="1266840" imgH="1200240" progId="">
                <p:embed/>
              </p:oleObj>
            </a:graphicData>
          </a:graphic>
        </p:graphicFrame>
      </p:grpSp>
      <p:sp>
        <p:nvSpPr>
          <p:cNvPr id="81934" name="Text Box 10"/>
          <p:cNvSpPr txBox="1">
            <a:spLocks noChangeArrowheads="1"/>
          </p:cNvSpPr>
          <p:nvPr/>
        </p:nvSpPr>
        <p:spPr bwMode="auto">
          <a:xfrm>
            <a:off x="6602413" y="2522538"/>
            <a:ext cx="854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hub or </a:t>
            </a:r>
          </a:p>
          <a:p>
            <a:pPr eaLnBrk="1" hangingPunct="1"/>
            <a:r>
              <a:rPr lang="en-US" sz="1600"/>
              <a:t>switch</a:t>
            </a:r>
          </a:p>
        </p:txBody>
      </p:sp>
      <p:sp>
        <p:nvSpPr>
          <p:cNvPr id="81935" name="Line 11"/>
          <p:cNvSpPr>
            <a:spLocks noChangeShapeType="1"/>
          </p:cNvSpPr>
          <p:nvPr/>
        </p:nvSpPr>
        <p:spPr bwMode="auto">
          <a:xfrm flipH="1">
            <a:off x="5778500" y="3287713"/>
            <a:ext cx="6873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36" name="Line 12"/>
          <p:cNvSpPr>
            <a:spLocks noChangeShapeType="1"/>
          </p:cNvSpPr>
          <p:nvPr/>
        </p:nvSpPr>
        <p:spPr bwMode="auto">
          <a:xfrm>
            <a:off x="6740525" y="3155950"/>
            <a:ext cx="869950" cy="111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37" name="Line 13"/>
          <p:cNvSpPr>
            <a:spLocks noChangeShapeType="1"/>
          </p:cNvSpPr>
          <p:nvPr/>
        </p:nvSpPr>
        <p:spPr bwMode="auto">
          <a:xfrm flipV="1">
            <a:off x="6626225" y="2306638"/>
            <a:ext cx="14288" cy="77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38" name="Text Box 14"/>
          <p:cNvSpPr txBox="1">
            <a:spLocks noChangeArrowheads="1"/>
          </p:cNvSpPr>
          <p:nvPr/>
        </p:nvSpPr>
        <p:spPr bwMode="auto">
          <a:xfrm>
            <a:off x="7346950" y="4298950"/>
            <a:ext cx="623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AP 2</a:t>
            </a:r>
          </a:p>
        </p:txBody>
      </p:sp>
      <p:sp>
        <p:nvSpPr>
          <p:cNvPr id="81939" name="Text Box 15"/>
          <p:cNvSpPr txBox="1">
            <a:spLocks noChangeArrowheads="1"/>
          </p:cNvSpPr>
          <p:nvPr/>
        </p:nvSpPr>
        <p:spPr bwMode="auto">
          <a:xfrm>
            <a:off x="6029325" y="386238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sz="1600">
              <a:latin typeface="Arial" charset="0"/>
            </a:endParaRPr>
          </a:p>
        </p:txBody>
      </p:sp>
      <p:sp>
        <p:nvSpPr>
          <p:cNvPr id="81940" name="Text Box 16"/>
          <p:cNvSpPr txBox="1">
            <a:spLocks noChangeArrowheads="1"/>
          </p:cNvSpPr>
          <p:nvPr/>
        </p:nvSpPr>
        <p:spPr bwMode="auto">
          <a:xfrm>
            <a:off x="5846763" y="3830638"/>
            <a:ext cx="592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AP 1</a:t>
            </a:r>
          </a:p>
        </p:txBody>
      </p:sp>
      <p:sp>
        <p:nvSpPr>
          <p:cNvPr id="81941" name="Text Box 18"/>
          <p:cNvSpPr txBox="1">
            <a:spLocks noChangeArrowheads="1"/>
          </p:cNvSpPr>
          <p:nvPr/>
        </p:nvSpPr>
        <p:spPr bwMode="auto">
          <a:xfrm>
            <a:off x="5973763" y="4833938"/>
            <a:ext cx="43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H1</a:t>
            </a:r>
          </a:p>
        </p:txBody>
      </p:sp>
      <p:sp>
        <p:nvSpPr>
          <p:cNvPr id="81942" name="Text Box 19"/>
          <p:cNvSpPr txBox="1">
            <a:spLocks noChangeArrowheads="1"/>
          </p:cNvSpPr>
          <p:nvPr/>
        </p:nvSpPr>
        <p:spPr bwMode="auto">
          <a:xfrm>
            <a:off x="8035925" y="46815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en-US" sz="1600">
              <a:latin typeface="Arial" charset="0"/>
            </a:endParaRPr>
          </a:p>
        </p:txBody>
      </p:sp>
      <p:sp>
        <p:nvSpPr>
          <p:cNvPr id="81943" name="Text Box 20"/>
          <p:cNvSpPr txBox="1">
            <a:spLocks noChangeArrowheads="1"/>
          </p:cNvSpPr>
          <p:nvPr/>
        </p:nvSpPr>
        <p:spPr bwMode="auto">
          <a:xfrm>
            <a:off x="7620000" y="4846638"/>
            <a:ext cx="7667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BBS 2</a:t>
            </a:r>
          </a:p>
        </p:txBody>
      </p:sp>
      <p:sp>
        <p:nvSpPr>
          <p:cNvPr id="81944" name="Text Box 21"/>
          <p:cNvSpPr txBox="1">
            <a:spLocks noChangeArrowheads="1"/>
          </p:cNvSpPr>
          <p:nvPr/>
        </p:nvSpPr>
        <p:spPr bwMode="auto">
          <a:xfrm>
            <a:off x="5145088" y="3343275"/>
            <a:ext cx="735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BBS 1</a:t>
            </a:r>
          </a:p>
        </p:txBody>
      </p:sp>
      <p:grpSp>
        <p:nvGrpSpPr>
          <p:cNvPr id="81945" name="Group 22"/>
          <p:cNvGrpSpPr>
            <a:grpSpLocks/>
          </p:cNvGrpSpPr>
          <p:nvPr/>
        </p:nvGrpSpPr>
        <p:grpSpPr bwMode="auto">
          <a:xfrm>
            <a:off x="6327775" y="3025775"/>
            <a:ext cx="412750" cy="284163"/>
            <a:chOff x="2016" y="960"/>
            <a:chExt cx="288" cy="209"/>
          </a:xfrm>
        </p:grpSpPr>
        <p:sp>
          <p:nvSpPr>
            <p:cNvPr id="82008" name="Line 23"/>
            <p:cNvSpPr>
              <a:spLocks noChangeShapeType="1"/>
            </p:cNvSpPr>
            <p:nvPr/>
          </p:nvSpPr>
          <p:spPr bwMode="auto">
            <a:xfrm>
              <a:off x="2304" y="96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09" name="Rectangle 24"/>
            <p:cNvSpPr>
              <a:spLocks noChangeArrowheads="1"/>
            </p:cNvSpPr>
            <p:nvPr/>
          </p:nvSpPr>
          <p:spPr bwMode="auto">
            <a:xfrm>
              <a:off x="2016" y="1104"/>
              <a:ext cx="267" cy="65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82010" name="Group 25"/>
            <p:cNvGrpSpPr>
              <a:grpSpLocks/>
            </p:cNvGrpSpPr>
            <p:nvPr/>
          </p:nvGrpSpPr>
          <p:grpSpPr bwMode="auto">
            <a:xfrm>
              <a:off x="2160" y="1008"/>
              <a:ext cx="109" cy="91"/>
              <a:chOff x="576" y="3456"/>
              <a:chExt cx="288" cy="240"/>
            </a:xfrm>
          </p:grpSpPr>
          <p:sp>
            <p:nvSpPr>
              <p:cNvPr id="82011" name="Line 26"/>
              <p:cNvSpPr>
                <a:spLocks noChangeShapeType="1"/>
              </p:cNvSpPr>
              <p:nvPr/>
            </p:nvSpPr>
            <p:spPr bwMode="auto">
              <a:xfrm>
                <a:off x="624" y="3456"/>
                <a:ext cx="192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2012" name="Line 27"/>
              <p:cNvSpPr>
                <a:spLocks noChangeShapeType="1"/>
              </p:cNvSpPr>
              <p:nvPr/>
            </p:nvSpPr>
            <p:spPr bwMode="auto">
              <a:xfrm flipH="1">
                <a:off x="576" y="3456"/>
                <a:ext cx="288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81946" name="Group 28"/>
          <p:cNvGrpSpPr>
            <a:grpSpLocks/>
          </p:cNvGrpSpPr>
          <p:nvPr/>
        </p:nvGrpSpPr>
        <p:grpSpPr bwMode="auto">
          <a:xfrm>
            <a:off x="7243763" y="3711575"/>
            <a:ext cx="842962" cy="600075"/>
            <a:chOff x="1160" y="2192"/>
            <a:chExt cx="589" cy="440"/>
          </a:xfrm>
        </p:grpSpPr>
        <p:pic>
          <p:nvPicPr>
            <p:cNvPr id="81990" name="Picture 29" descr="31u_bnrz[1]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-5400000">
              <a:off x="1349" y="2458"/>
              <a:ext cx="21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91" name="AutoShape 30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2" name="Freeform 31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>
                <a:gd name="T0" fmla="*/ 87 w 247"/>
                <a:gd name="T1" fmla="*/ 26 h 203"/>
                <a:gd name="T2" fmla="*/ 68 w 247"/>
                <a:gd name="T3" fmla="*/ 34 h 203"/>
                <a:gd name="T4" fmla="*/ 52 w 247"/>
                <a:gd name="T5" fmla="*/ 44 h 203"/>
                <a:gd name="T6" fmla="*/ 38 w 247"/>
                <a:gd name="T7" fmla="*/ 55 h 203"/>
                <a:gd name="T8" fmla="*/ 25 w 247"/>
                <a:gd name="T9" fmla="*/ 67 h 203"/>
                <a:gd name="T10" fmla="*/ 14 w 247"/>
                <a:gd name="T11" fmla="*/ 80 h 203"/>
                <a:gd name="T12" fmla="*/ 7 w 247"/>
                <a:gd name="T13" fmla="*/ 94 h 203"/>
                <a:gd name="T14" fmla="*/ 3 w 247"/>
                <a:gd name="T15" fmla="*/ 109 h 203"/>
                <a:gd name="T16" fmla="*/ 0 w 247"/>
                <a:gd name="T17" fmla="*/ 124 h 203"/>
                <a:gd name="T18" fmla="*/ 3 w 247"/>
                <a:gd name="T19" fmla="*/ 145 h 203"/>
                <a:gd name="T20" fmla="*/ 14 w 247"/>
                <a:gd name="T21" fmla="*/ 163 h 203"/>
                <a:gd name="T22" fmla="*/ 32 w 247"/>
                <a:gd name="T23" fmla="*/ 178 h 203"/>
                <a:gd name="T24" fmla="*/ 55 w 247"/>
                <a:gd name="T25" fmla="*/ 189 h 203"/>
                <a:gd name="T26" fmla="*/ 81 w 247"/>
                <a:gd name="T27" fmla="*/ 198 h 203"/>
                <a:gd name="T28" fmla="*/ 109 w 247"/>
                <a:gd name="T29" fmla="*/ 202 h 203"/>
                <a:gd name="T30" fmla="*/ 138 w 247"/>
                <a:gd name="T31" fmla="*/ 203 h 203"/>
                <a:gd name="T32" fmla="*/ 165 w 247"/>
                <a:gd name="T33" fmla="*/ 200 h 203"/>
                <a:gd name="T34" fmla="*/ 171 w 247"/>
                <a:gd name="T35" fmla="*/ 200 h 203"/>
                <a:gd name="T36" fmla="*/ 177 w 247"/>
                <a:gd name="T37" fmla="*/ 198 h 203"/>
                <a:gd name="T38" fmla="*/ 181 w 247"/>
                <a:gd name="T39" fmla="*/ 195 h 203"/>
                <a:gd name="T40" fmla="*/ 183 w 247"/>
                <a:gd name="T41" fmla="*/ 191 h 203"/>
                <a:gd name="T42" fmla="*/ 180 w 247"/>
                <a:gd name="T43" fmla="*/ 186 h 203"/>
                <a:gd name="T44" fmla="*/ 174 w 247"/>
                <a:gd name="T45" fmla="*/ 182 h 203"/>
                <a:gd name="T46" fmla="*/ 167 w 247"/>
                <a:gd name="T47" fmla="*/ 178 h 203"/>
                <a:gd name="T48" fmla="*/ 160 w 247"/>
                <a:gd name="T49" fmla="*/ 176 h 203"/>
                <a:gd name="T50" fmla="*/ 145 w 247"/>
                <a:gd name="T51" fmla="*/ 173 h 203"/>
                <a:gd name="T52" fmla="*/ 131 w 247"/>
                <a:gd name="T53" fmla="*/ 171 h 203"/>
                <a:gd name="T54" fmla="*/ 116 w 247"/>
                <a:gd name="T55" fmla="*/ 169 h 203"/>
                <a:gd name="T56" fmla="*/ 103 w 247"/>
                <a:gd name="T57" fmla="*/ 167 h 203"/>
                <a:gd name="T58" fmla="*/ 90 w 247"/>
                <a:gd name="T59" fmla="*/ 164 h 203"/>
                <a:gd name="T60" fmla="*/ 77 w 247"/>
                <a:gd name="T61" fmla="*/ 160 h 203"/>
                <a:gd name="T62" fmla="*/ 65 w 247"/>
                <a:gd name="T63" fmla="*/ 154 h 203"/>
                <a:gd name="T64" fmla="*/ 54 w 247"/>
                <a:gd name="T65" fmla="*/ 146 h 203"/>
                <a:gd name="T66" fmla="*/ 49 w 247"/>
                <a:gd name="T67" fmla="*/ 112 h 203"/>
                <a:gd name="T68" fmla="*/ 61 w 247"/>
                <a:gd name="T69" fmla="*/ 84 h 203"/>
                <a:gd name="T70" fmla="*/ 84 w 247"/>
                <a:gd name="T71" fmla="*/ 62 h 203"/>
                <a:gd name="T72" fmla="*/ 116 w 247"/>
                <a:gd name="T73" fmla="*/ 44 h 203"/>
                <a:gd name="T74" fmla="*/ 151 w 247"/>
                <a:gd name="T75" fmla="*/ 30 h 203"/>
                <a:gd name="T76" fmla="*/ 187 w 247"/>
                <a:gd name="T77" fmla="*/ 19 h 203"/>
                <a:gd name="T78" fmla="*/ 220 w 247"/>
                <a:gd name="T79" fmla="*/ 11 h 203"/>
                <a:gd name="T80" fmla="*/ 247 w 247"/>
                <a:gd name="T81" fmla="*/ 4 h 203"/>
                <a:gd name="T82" fmla="*/ 231 w 247"/>
                <a:gd name="T83" fmla="*/ 1 h 203"/>
                <a:gd name="T84" fmla="*/ 213 w 247"/>
                <a:gd name="T85" fmla="*/ 0 h 203"/>
                <a:gd name="T86" fmla="*/ 193 w 247"/>
                <a:gd name="T87" fmla="*/ 2 h 203"/>
                <a:gd name="T88" fmla="*/ 171 w 247"/>
                <a:gd name="T89" fmla="*/ 4 h 203"/>
                <a:gd name="T90" fmla="*/ 149 w 247"/>
                <a:gd name="T91" fmla="*/ 9 h 203"/>
                <a:gd name="T92" fmla="*/ 128 w 247"/>
                <a:gd name="T93" fmla="*/ 14 h 203"/>
                <a:gd name="T94" fmla="*/ 106 w 247"/>
                <a:gd name="T95" fmla="*/ 20 h 203"/>
                <a:gd name="T96" fmla="*/ 87 w 247"/>
                <a:gd name="T97" fmla="*/ 26 h 2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7"/>
                <a:gd name="T148" fmla="*/ 0 h 203"/>
                <a:gd name="T149" fmla="*/ 247 w 247"/>
                <a:gd name="T150" fmla="*/ 203 h 2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3" name="Freeform 32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>
                <a:gd name="T0" fmla="*/ 133 w 158"/>
                <a:gd name="T1" fmla="*/ 52 h 158"/>
                <a:gd name="T2" fmla="*/ 139 w 158"/>
                <a:gd name="T3" fmla="*/ 68 h 158"/>
                <a:gd name="T4" fmla="*/ 137 w 158"/>
                <a:gd name="T5" fmla="*/ 83 h 158"/>
                <a:gd name="T6" fmla="*/ 127 w 158"/>
                <a:gd name="T7" fmla="*/ 95 h 158"/>
                <a:gd name="T8" fmla="*/ 113 w 158"/>
                <a:gd name="T9" fmla="*/ 106 h 158"/>
                <a:gd name="T10" fmla="*/ 95 w 158"/>
                <a:gd name="T11" fmla="*/ 116 h 158"/>
                <a:gd name="T12" fmla="*/ 75 w 158"/>
                <a:gd name="T13" fmla="*/ 126 h 158"/>
                <a:gd name="T14" fmla="*/ 55 w 158"/>
                <a:gd name="T15" fmla="*/ 135 h 158"/>
                <a:gd name="T16" fmla="*/ 37 w 158"/>
                <a:gd name="T17" fmla="*/ 144 h 158"/>
                <a:gd name="T18" fmla="*/ 34 w 158"/>
                <a:gd name="T19" fmla="*/ 147 h 158"/>
                <a:gd name="T20" fmla="*/ 33 w 158"/>
                <a:gd name="T21" fmla="*/ 149 h 158"/>
                <a:gd name="T22" fmla="*/ 33 w 158"/>
                <a:gd name="T23" fmla="*/ 152 h 158"/>
                <a:gd name="T24" fmla="*/ 34 w 158"/>
                <a:gd name="T25" fmla="*/ 155 h 158"/>
                <a:gd name="T26" fmla="*/ 39 w 158"/>
                <a:gd name="T27" fmla="*/ 157 h 158"/>
                <a:gd name="T28" fmla="*/ 43 w 158"/>
                <a:gd name="T29" fmla="*/ 158 h 158"/>
                <a:gd name="T30" fmla="*/ 46 w 158"/>
                <a:gd name="T31" fmla="*/ 158 h 158"/>
                <a:gd name="T32" fmla="*/ 50 w 158"/>
                <a:gd name="T33" fmla="*/ 157 h 158"/>
                <a:gd name="T34" fmla="*/ 74 w 158"/>
                <a:gd name="T35" fmla="*/ 148 h 158"/>
                <a:gd name="T36" fmla="*/ 95 w 158"/>
                <a:gd name="T37" fmla="*/ 138 h 158"/>
                <a:gd name="T38" fmla="*/ 116 w 158"/>
                <a:gd name="T39" fmla="*/ 127 h 158"/>
                <a:gd name="T40" fmla="*/ 135 w 158"/>
                <a:gd name="T41" fmla="*/ 114 h 158"/>
                <a:gd name="T42" fmla="*/ 148 w 158"/>
                <a:gd name="T43" fmla="*/ 100 h 158"/>
                <a:gd name="T44" fmla="*/ 156 w 158"/>
                <a:gd name="T45" fmla="*/ 84 h 158"/>
                <a:gd name="T46" fmla="*/ 158 w 158"/>
                <a:gd name="T47" fmla="*/ 67 h 158"/>
                <a:gd name="T48" fmla="*/ 152 w 158"/>
                <a:gd name="T49" fmla="*/ 49 h 158"/>
                <a:gd name="T50" fmla="*/ 139 w 158"/>
                <a:gd name="T51" fmla="*/ 35 h 158"/>
                <a:gd name="T52" fmla="*/ 120 w 158"/>
                <a:gd name="T53" fmla="*/ 23 h 158"/>
                <a:gd name="T54" fmla="*/ 97 w 158"/>
                <a:gd name="T55" fmla="*/ 14 h 158"/>
                <a:gd name="T56" fmla="*/ 71 w 158"/>
                <a:gd name="T57" fmla="*/ 7 h 158"/>
                <a:gd name="T58" fmla="*/ 45 w 158"/>
                <a:gd name="T59" fmla="*/ 2 h 158"/>
                <a:gd name="T60" fmla="*/ 23 w 158"/>
                <a:gd name="T61" fmla="*/ 0 h 158"/>
                <a:gd name="T62" fmla="*/ 7 w 158"/>
                <a:gd name="T63" fmla="*/ 0 h 158"/>
                <a:gd name="T64" fmla="*/ 0 w 158"/>
                <a:gd name="T65" fmla="*/ 4 h 158"/>
                <a:gd name="T66" fmla="*/ 17 w 158"/>
                <a:gd name="T67" fmla="*/ 9 h 158"/>
                <a:gd name="T68" fmla="*/ 36 w 158"/>
                <a:gd name="T69" fmla="*/ 13 h 158"/>
                <a:gd name="T70" fmla="*/ 56 w 158"/>
                <a:gd name="T71" fmla="*/ 17 h 158"/>
                <a:gd name="T72" fmla="*/ 75 w 158"/>
                <a:gd name="T73" fmla="*/ 21 h 158"/>
                <a:gd name="T74" fmla="*/ 94 w 158"/>
                <a:gd name="T75" fmla="*/ 26 h 158"/>
                <a:gd name="T76" fmla="*/ 110 w 158"/>
                <a:gd name="T77" fmla="*/ 33 h 158"/>
                <a:gd name="T78" fmla="*/ 123 w 158"/>
                <a:gd name="T79" fmla="*/ 41 h 158"/>
                <a:gd name="T80" fmla="*/ 133 w 158"/>
                <a:gd name="T81" fmla="*/ 52 h 1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8"/>
                <a:gd name="T124" fmla="*/ 0 h 158"/>
                <a:gd name="T125" fmla="*/ 158 w 158"/>
                <a:gd name="T126" fmla="*/ 158 h 1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4" name="Freeform 33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>
                <a:gd name="T0" fmla="*/ 124 w 399"/>
                <a:gd name="T1" fmla="*/ 62 h 331"/>
                <a:gd name="T2" fmla="*/ 66 w 399"/>
                <a:gd name="T3" fmla="*/ 101 h 331"/>
                <a:gd name="T4" fmla="*/ 21 w 399"/>
                <a:gd name="T5" fmla="*/ 146 h 331"/>
                <a:gd name="T6" fmla="*/ 0 w 399"/>
                <a:gd name="T7" fmla="*/ 199 h 331"/>
                <a:gd name="T8" fmla="*/ 4 w 399"/>
                <a:gd name="T9" fmla="*/ 234 h 331"/>
                <a:gd name="T10" fmla="*/ 11 w 399"/>
                <a:gd name="T11" fmla="*/ 248 h 331"/>
                <a:gd name="T12" fmla="*/ 24 w 399"/>
                <a:gd name="T13" fmla="*/ 261 h 331"/>
                <a:gd name="T14" fmla="*/ 40 w 399"/>
                <a:gd name="T15" fmla="*/ 272 h 331"/>
                <a:gd name="T16" fmla="*/ 69 w 399"/>
                <a:gd name="T17" fmla="*/ 284 h 331"/>
                <a:gd name="T18" fmla="*/ 107 w 399"/>
                <a:gd name="T19" fmla="*/ 297 h 331"/>
                <a:gd name="T20" fmla="*/ 148 w 399"/>
                <a:gd name="T21" fmla="*/ 307 h 331"/>
                <a:gd name="T22" fmla="*/ 188 w 399"/>
                <a:gd name="T23" fmla="*/ 315 h 331"/>
                <a:gd name="T24" fmla="*/ 230 w 399"/>
                <a:gd name="T25" fmla="*/ 321 h 331"/>
                <a:gd name="T26" fmla="*/ 272 w 399"/>
                <a:gd name="T27" fmla="*/ 325 h 331"/>
                <a:gd name="T28" fmla="*/ 315 w 399"/>
                <a:gd name="T29" fmla="*/ 328 h 331"/>
                <a:gd name="T30" fmla="*/ 358 w 399"/>
                <a:gd name="T31" fmla="*/ 330 h 331"/>
                <a:gd name="T32" fmla="*/ 386 w 399"/>
                <a:gd name="T33" fmla="*/ 331 h 331"/>
                <a:gd name="T34" fmla="*/ 396 w 399"/>
                <a:gd name="T35" fmla="*/ 325 h 331"/>
                <a:gd name="T36" fmla="*/ 399 w 399"/>
                <a:gd name="T37" fmla="*/ 316 h 331"/>
                <a:gd name="T38" fmla="*/ 390 w 399"/>
                <a:gd name="T39" fmla="*/ 309 h 331"/>
                <a:gd name="T40" fmla="*/ 364 w 399"/>
                <a:gd name="T41" fmla="*/ 304 h 331"/>
                <a:gd name="T42" fmla="*/ 326 w 399"/>
                <a:gd name="T43" fmla="*/ 299 h 331"/>
                <a:gd name="T44" fmla="*/ 287 w 399"/>
                <a:gd name="T45" fmla="*/ 295 h 331"/>
                <a:gd name="T46" fmla="*/ 248 w 399"/>
                <a:gd name="T47" fmla="*/ 291 h 331"/>
                <a:gd name="T48" fmla="*/ 210 w 399"/>
                <a:gd name="T49" fmla="*/ 286 h 331"/>
                <a:gd name="T50" fmla="*/ 172 w 399"/>
                <a:gd name="T51" fmla="*/ 279 h 331"/>
                <a:gd name="T52" fmla="*/ 136 w 399"/>
                <a:gd name="T53" fmla="*/ 271 h 331"/>
                <a:gd name="T54" fmla="*/ 100 w 399"/>
                <a:gd name="T55" fmla="*/ 261 h 331"/>
                <a:gd name="T56" fmla="*/ 68 w 399"/>
                <a:gd name="T57" fmla="*/ 247 h 331"/>
                <a:gd name="T58" fmla="*/ 48 w 399"/>
                <a:gd name="T59" fmla="*/ 228 h 331"/>
                <a:gd name="T60" fmla="*/ 42 w 399"/>
                <a:gd name="T61" fmla="*/ 204 h 331"/>
                <a:gd name="T62" fmla="*/ 48 w 399"/>
                <a:gd name="T63" fmla="*/ 175 h 331"/>
                <a:gd name="T64" fmla="*/ 64 w 399"/>
                <a:gd name="T65" fmla="*/ 149 h 331"/>
                <a:gd name="T66" fmla="*/ 88 w 399"/>
                <a:gd name="T67" fmla="*/ 121 h 331"/>
                <a:gd name="T68" fmla="*/ 117 w 399"/>
                <a:gd name="T69" fmla="*/ 97 h 331"/>
                <a:gd name="T70" fmla="*/ 152 w 399"/>
                <a:gd name="T71" fmla="*/ 73 h 331"/>
                <a:gd name="T72" fmla="*/ 190 w 399"/>
                <a:gd name="T73" fmla="*/ 51 h 331"/>
                <a:gd name="T74" fmla="*/ 242 w 399"/>
                <a:gd name="T75" fmla="*/ 33 h 331"/>
                <a:gd name="T76" fmla="*/ 294 w 399"/>
                <a:gd name="T77" fmla="*/ 18 h 331"/>
                <a:gd name="T78" fmla="*/ 328 w 399"/>
                <a:gd name="T79" fmla="*/ 6 h 331"/>
                <a:gd name="T80" fmla="*/ 317 w 399"/>
                <a:gd name="T81" fmla="*/ 0 h 331"/>
                <a:gd name="T82" fmla="*/ 274 w 399"/>
                <a:gd name="T83" fmla="*/ 4 h 331"/>
                <a:gd name="T84" fmla="*/ 223 w 399"/>
                <a:gd name="T85" fmla="*/ 16 h 331"/>
                <a:gd name="T86" fmla="*/ 175 w 399"/>
                <a:gd name="T87" fmla="*/ 33 h 3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9"/>
                <a:gd name="T133" fmla="*/ 0 h 331"/>
                <a:gd name="T134" fmla="*/ 399 w 399"/>
                <a:gd name="T135" fmla="*/ 331 h 3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5" name="Freeform 34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>
                <a:gd name="T0" fmla="*/ 290 w 350"/>
                <a:gd name="T1" fmla="*/ 68 h 221"/>
                <a:gd name="T2" fmla="*/ 306 w 350"/>
                <a:gd name="T3" fmla="*/ 80 h 221"/>
                <a:gd name="T4" fmla="*/ 316 w 350"/>
                <a:gd name="T5" fmla="*/ 94 h 221"/>
                <a:gd name="T6" fmla="*/ 321 w 350"/>
                <a:gd name="T7" fmla="*/ 109 h 221"/>
                <a:gd name="T8" fmla="*/ 321 w 350"/>
                <a:gd name="T9" fmla="*/ 125 h 221"/>
                <a:gd name="T10" fmla="*/ 318 w 350"/>
                <a:gd name="T11" fmla="*/ 138 h 221"/>
                <a:gd name="T12" fmla="*/ 312 w 350"/>
                <a:gd name="T13" fmla="*/ 149 h 221"/>
                <a:gd name="T14" fmla="*/ 302 w 350"/>
                <a:gd name="T15" fmla="*/ 160 h 221"/>
                <a:gd name="T16" fmla="*/ 292 w 350"/>
                <a:gd name="T17" fmla="*/ 169 h 221"/>
                <a:gd name="T18" fmla="*/ 279 w 350"/>
                <a:gd name="T19" fmla="*/ 179 h 221"/>
                <a:gd name="T20" fmla="*/ 266 w 350"/>
                <a:gd name="T21" fmla="*/ 187 h 221"/>
                <a:gd name="T22" fmla="*/ 253 w 350"/>
                <a:gd name="T23" fmla="*/ 196 h 221"/>
                <a:gd name="T24" fmla="*/ 240 w 350"/>
                <a:gd name="T25" fmla="*/ 205 h 221"/>
                <a:gd name="T26" fmla="*/ 237 w 350"/>
                <a:gd name="T27" fmla="*/ 209 h 221"/>
                <a:gd name="T28" fmla="*/ 237 w 350"/>
                <a:gd name="T29" fmla="*/ 212 h 221"/>
                <a:gd name="T30" fmla="*/ 237 w 350"/>
                <a:gd name="T31" fmla="*/ 215 h 221"/>
                <a:gd name="T32" fmla="*/ 240 w 350"/>
                <a:gd name="T33" fmla="*/ 218 h 221"/>
                <a:gd name="T34" fmla="*/ 244 w 350"/>
                <a:gd name="T35" fmla="*/ 220 h 221"/>
                <a:gd name="T36" fmla="*/ 250 w 350"/>
                <a:gd name="T37" fmla="*/ 221 h 221"/>
                <a:gd name="T38" fmla="*/ 254 w 350"/>
                <a:gd name="T39" fmla="*/ 220 h 221"/>
                <a:gd name="T40" fmla="*/ 258 w 350"/>
                <a:gd name="T41" fmla="*/ 218 h 221"/>
                <a:gd name="T42" fmla="*/ 287 w 350"/>
                <a:gd name="T43" fmla="*/ 204 h 221"/>
                <a:gd name="T44" fmla="*/ 312 w 350"/>
                <a:gd name="T45" fmla="*/ 187 h 221"/>
                <a:gd name="T46" fmla="*/ 331 w 350"/>
                <a:gd name="T47" fmla="*/ 168 h 221"/>
                <a:gd name="T48" fmla="*/ 344 w 350"/>
                <a:gd name="T49" fmla="*/ 146 h 221"/>
                <a:gd name="T50" fmla="*/ 350 w 350"/>
                <a:gd name="T51" fmla="*/ 124 h 221"/>
                <a:gd name="T52" fmla="*/ 347 w 350"/>
                <a:gd name="T53" fmla="*/ 101 h 221"/>
                <a:gd name="T54" fmla="*/ 335 w 350"/>
                <a:gd name="T55" fmla="*/ 80 h 221"/>
                <a:gd name="T56" fmla="*/ 312 w 350"/>
                <a:gd name="T57" fmla="*/ 61 h 221"/>
                <a:gd name="T58" fmla="*/ 295 w 350"/>
                <a:gd name="T59" fmla="*/ 50 h 221"/>
                <a:gd name="T60" fmla="*/ 274 w 350"/>
                <a:gd name="T61" fmla="*/ 42 h 221"/>
                <a:gd name="T62" fmla="*/ 253 w 350"/>
                <a:gd name="T63" fmla="*/ 34 h 221"/>
                <a:gd name="T64" fmla="*/ 228 w 350"/>
                <a:gd name="T65" fmla="*/ 27 h 221"/>
                <a:gd name="T66" fmla="*/ 203 w 350"/>
                <a:gd name="T67" fmla="*/ 20 h 221"/>
                <a:gd name="T68" fmla="*/ 179 w 350"/>
                <a:gd name="T69" fmla="*/ 15 h 221"/>
                <a:gd name="T70" fmla="*/ 152 w 350"/>
                <a:gd name="T71" fmla="*/ 11 h 221"/>
                <a:gd name="T72" fmla="*/ 128 w 350"/>
                <a:gd name="T73" fmla="*/ 7 h 221"/>
                <a:gd name="T74" fmla="*/ 103 w 350"/>
                <a:gd name="T75" fmla="*/ 4 h 221"/>
                <a:gd name="T76" fmla="*/ 81 w 350"/>
                <a:gd name="T77" fmla="*/ 2 h 221"/>
                <a:gd name="T78" fmla="*/ 60 w 350"/>
                <a:gd name="T79" fmla="*/ 0 h 221"/>
                <a:gd name="T80" fmla="*/ 42 w 350"/>
                <a:gd name="T81" fmla="*/ 0 h 221"/>
                <a:gd name="T82" fmla="*/ 26 w 350"/>
                <a:gd name="T83" fmla="*/ 0 h 221"/>
                <a:gd name="T84" fmla="*/ 13 w 350"/>
                <a:gd name="T85" fmla="*/ 0 h 221"/>
                <a:gd name="T86" fmla="*/ 4 w 350"/>
                <a:gd name="T87" fmla="*/ 2 h 221"/>
                <a:gd name="T88" fmla="*/ 0 w 350"/>
                <a:gd name="T89" fmla="*/ 4 h 221"/>
                <a:gd name="T90" fmla="*/ 15 w 350"/>
                <a:gd name="T91" fmla="*/ 6 h 221"/>
                <a:gd name="T92" fmla="*/ 29 w 350"/>
                <a:gd name="T93" fmla="*/ 7 h 221"/>
                <a:gd name="T94" fmla="*/ 47 w 350"/>
                <a:gd name="T95" fmla="*/ 9 h 221"/>
                <a:gd name="T96" fmla="*/ 64 w 350"/>
                <a:gd name="T97" fmla="*/ 11 h 221"/>
                <a:gd name="T98" fmla="*/ 81 w 350"/>
                <a:gd name="T99" fmla="*/ 14 h 221"/>
                <a:gd name="T100" fmla="*/ 102 w 350"/>
                <a:gd name="T101" fmla="*/ 16 h 221"/>
                <a:gd name="T102" fmla="*/ 121 w 350"/>
                <a:gd name="T103" fmla="*/ 19 h 221"/>
                <a:gd name="T104" fmla="*/ 141 w 350"/>
                <a:gd name="T105" fmla="*/ 22 h 221"/>
                <a:gd name="T106" fmla="*/ 160 w 350"/>
                <a:gd name="T107" fmla="*/ 26 h 221"/>
                <a:gd name="T108" fmla="*/ 180 w 350"/>
                <a:gd name="T109" fmla="*/ 30 h 221"/>
                <a:gd name="T110" fmla="*/ 200 w 350"/>
                <a:gd name="T111" fmla="*/ 34 h 221"/>
                <a:gd name="T112" fmla="*/ 219 w 350"/>
                <a:gd name="T113" fmla="*/ 39 h 221"/>
                <a:gd name="T114" fmla="*/ 238 w 350"/>
                <a:gd name="T115" fmla="*/ 45 h 221"/>
                <a:gd name="T116" fmla="*/ 257 w 350"/>
                <a:gd name="T117" fmla="*/ 53 h 221"/>
                <a:gd name="T118" fmla="*/ 274 w 350"/>
                <a:gd name="T119" fmla="*/ 60 h 221"/>
                <a:gd name="T120" fmla="*/ 290 w 350"/>
                <a:gd name="T121" fmla="*/ 68 h 22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50"/>
                <a:gd name="T184" fmla="*/ 0 h 221"/>
                <a:gd name="T185" fmla="*/ 350 w 350"/>
                <a:gd name="T186" fmla="*/ 221 h 22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6" name="Freeform 35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>
                <a:gd name="T0" fmla="*/ 0 w 142"/>
                <a:gd name="T1" fmla="*/ 114 h 208"/>
                <a:gd name="T2" fmla="*/ 0 w 142"/>
                <a:gd name="T3" fmla="*/ 131 h 208"/>
                <a:gd name="T4" fmla="*/ 6 w 142"/>
                <a:gd name="T5" fmla="*/ 147 h 208"/>
                <a:gd name="T6" fmla="*/ 16 w 142"/>
                <a:gd name="T7" fmla="*/ 162 h 208"/>
                <a:gd name="T8" fmla="*/ 30 w 142"/>
                <a:gd name="T9" fmla="*/ 175 h 208"/>
                <a:gd name="T10" fmla="*/ 48 w 142"/>
                <a:gd name="T11" fmla="*/ 186 h 208"/>
                <a:gd name="T12" fmla="*/ 68 w 142"/>
                <a:gd name="T13" fmla="*/ 196 h 208"/>
                <a:gd name="T14" fmla="*/ 91 w 142"/>
                <a:gd name="T15" fmla="*/ 203 h 208"/>
                <a:gd name="T16" fmla="*/ 114 w 142"/>
                <a:gd name="T17" fmla="*/ 207 h 208"/>
                <a:gd name="T18" fmla="*/ 122 w 142"/>
                <a:gd name="T19" fmla="*/ 208 h 208"/>
                <a:gd name="T20" fmla="*/ 129 w 142"/>
                <a:gd name="T21" fmla="*/ 206 h 208"/>
                <a:gd name="T22" fmla="*/ 135 w 142"/>
                <a:gd name="T23" fmla="*/ 203 h 208"/>
                <a:gd name="T24" fmla="*/ 138 w 142"/>
                <a:gd name="T25" fmla="*/ 199 h 208"/>
                <a:gd name="T26" fmla="*/ 138 w 142"/>
                <a:gd name="T27" fmla="*/ 194 h 208"/>
                <a:gd name="T28" fmla="*/ 136 w 142"/>
                <a:gd name="T29" fmla="*/ 189 h 208"/>
                <a:gd name="T30" fmla="*/ 132 w 142"/>
                <a:gd name="T31" fmla="*/ 185 h 208"/>
                <a:gd name="T32" fmla="*/ 125 w 142"/>
                <a:gd name="T33" fmla="*/ 183 h 208"/>
                <a:gd name="T34" fmla="*/ 101 w 142"/>
                <a:gd name="T35" fmla="*/ 177 h 208"/>
                <a:gd name="T36" fmla="*/ 80 w 142"/>
                <a:gd name="T37" fmla="*/ 169 h 208"/>
                <a:gd name="T38" fmla="*/ 62 w 142"/>
                <a:gd name="T39" fmla="*/ 158 h 208"/>
                <a:gd name="T40" fmla="*/ 49 w 142"/>
                <a:gd name="T41" fmla="*/ 146 h 208"/>
                <a:gd name="T42" fmla="*/ 40 w 142"/>
                <a:gd name="T43" fmla="*/ 131 h 208"/>
                <a:gd name="T44" fmla="*/ 36 w 142"/>
                <a:gd name="T45" fmla="*/ 115 h 208"/>
                <a:gd name="T46" fmla="*/ 36 w 142"/>
                <a:gd name="T47" fmla="*/ 97 h 208"/>
                <a:gd name="T48" fmla="*/ 43 w 142"/>
                <a:gd name="T49" fmla="*/ 79 h 208"/>
                <a:gd name="T50" fmla="*/ 52 w 142"/>
                <a:gd name="T51" fmla="*/ 66 h 208"/>
                <a:gd name="T52" fmla="*/ 64 w 142"/>
                <a:gd name="T53" fmla="*/ 54 h 208"/>
                <a:gd name="T54" fmla="*/ 77 w 142"/>
                <a:gd name="T55" fmla="*/ 43 h 208"/>
                <a:gd name="T56" fmla="*/ 91 w 142"/>
                <a:gd name="T57" fmla="*/ 33 h 208"/>
                <a:gd name="T58" fmla="*/ 104 w 142"/>
                <a:gd name="T59" fmla="*/ 24 h 208"/>
                <a:gd name="T60" fmla="*/ 119 w 142"/>
                <a:gd name="T61" fmla="*/ 16 h 208"/>
                <a:gd name="T62" fmla="*/ 132 w 142"/>
                <a:gd name="T63" fmla="*/ 8 h 208"/>
                <a:gd name="T64" fmla="*/ 142 w 142"/>
                <a:gd name="T65" fmla="*/ 1 h 208"/>
                <a:gd name="T66" fmla="*/ 132 w 142"/>
                <a:gd name="T67" fmla="*/ 0 h 208"/>
                <a:gd name="T68" fmla="*/ 116 w 142"/>
                <a:gd name="T69" fmla="*/ 5 h 208"/>
                <a:gd name="T70" fmla="*/ 94 w 142"/>
                <a:gd name="T71" fmla="*/ 16 h 208"/>
                <a:gd name="T72" fmla="*/ 69 w 142"/>
                <a:gd name="T73" fmla="*/ 31 h 208"/>
                <a:gd name="T74" fmla="*/ 46 w 142"/>
                <a:gd name="T75" fmla="*/ 50 h 208"/>
                <a:gd name="T76" fmla="*/ 24 w 142"/>
                <a:gd name="T77" fmla="*/ 70 h 208"/>
                <a:gd name="T78" fmla="*/ 9 w 142"/>
                <a:gd name="T79" fmla="*/ 92 h 208"/>
                <a:gd name="T80" fmla="*/ 0 w 142"/>
                <a:gd name="T81" fmla="*/ 114 h 20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2"/>
                <a:gd name="T124" fmla="*/ 0 h 208"/>
                <a:gd name="T125" fmla="*/ 142 w 142"/>
                <a:gd name="T126" fmla="*/ 208 h 20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7" name="Freeform 36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>
                <a:gd name="T0" fmla="*/ 257 w 304"/>
                <a:gd name="T1" fmla="*/ 109 h 272"/>
                <a:gd name="T2" fmla="*/ 271 w 304"/>
                <a:gd name="T3" fmla="*/ 126 h 272"/>
                <a:gd name="T4" fmla="*/ 278 w 304"/>
                <a:gd name="T5" fmla="*/ 144 h 272"/>
                <a:gd name="T6" fmla="*/ 274 w 304"/>
                <a:gd name="T7" fmla="*/ 164 h 272"/>
                <a:gd name="T8" fmla="*/ 258 w 304"/>
                <a:gd name="T9" fmla="*/ 183 h 272"/>
                <a:gd name="T10" fmla="*/ 233 w 304"/>
                <a:gd name="T11" fmla="*/ 200 h 272"/>
                <a:gd name="T12" fmla="*/ 206 w 304"/>
                <a:gd name="T13" fmla="*/ 215 h 272"/>
                <a:gd name="T14" fmla="*/ 177 w 304"/>
                <a:gd name="T15" fmla="*/ 232 h 272"/>
                <a:gd name="T16" fmla="*/ 159 w 304"/>
                <a:gd name="T17" fmla="*/ 244 h 272"/>
                <a:gd name="T18" fmla="*/ 154 w 304"/>
                <a:gd name="T19" fmla="*/ 252 h 272"/>
                <a:gd name="T20" fmla="*/ 149 w 304"/>
                <a:gd name="T21" fmla="*/ 260 h 272"/>
                <a:gd name="T22" fmla="*/ 151 w 304"/>
                <a:gd name="T23" fmla="*/ 268 h 272"/>
                <a:gd name="T24" fmla="*/ 161 w 304"/>
                <a:gd name="T25" fmla="*/ 272 h 272"/>
                <a:gd name="T26" fmla="*/ 172 w 304"/>
                <a:gd name="T27" fmla="*/ 271 h 272"/>
                <a:gd name="T28" fmla="*/ 191 w 304"/>
                <a:gd name="T29" fmla="*/ 257 h 272"/>
                <a:gd name="T30" fmla="*/ 223 w 304"/>
                <a:gd name="T31" fmla="*/ 236 h 272"/>
                <a:gd name="T32" fmla="*/ 257 w 304"/>
                <a:gd name="T33" fmla="*/ 215 h 272"/>
                <a:gd name="T34" fmla="*/ 286 w 304"/>
                <a:gd name="T35" fmla="*/ 192 h 272"/>
                <a:gd name="T36" fmla="*/ 303 w 304"/>
                <a:gd name="T37" fmla="*/ 164 h 272"/>
                <a:gd name="T38" fmla="*/ 300 w 304"/>
                <a:gd name="T39" fmla="*/ 134 h 272"/>
                <a:gd name="T40" fmla="*/ 281 w 304"/>
                <a:gd name="T41" fmla="*/ 106 h 272"/>
                <a:gd name="T42" fmla="*/ 249 w 304"/>
                <a:gd name="T43" fmla="*/ 83 h 272"/>
                <a:gd name="T44" fmla="*/ 219 w 304"/>
                <a:gd name="T45" fmla="*/ 65 h 272"/>
                <a:gd name="T46" fmla="*/ 188 w 304"/>
                <a:gd name="T47" fmla="*/ 52 h 272"/>
                <a:gd name="T48" fmla="*/ 157 w 304"/>
                <a:gd name="T49" fmla="*/ 38 h 272"/>
                <a:gd name="T50" fmla="*/ 122 w 304"/>
                <a:gd name="T51" fmla="*/ 25 h 272"/>
                <a:gd name="T52" fmla="*/ 90 w 304"/>
                <a:gd name="T53" fmla="*/ 14 h 272"/>
                <a:gd name="T54" fmla="*/ 58 w 304"/>
                <a:gd name="T55" fmla="*/ 6 h 272"/>
                <a:gd name="T56" fmla="*/ 30 w 304"/>
                <a:gd name="T57" fmla="*/ 1 h 272"/>
                <a:gd name="T58" fmla="*/ 9 w 304"/>
                <a:gd name="T59" fmla="*/ 1 h 272"/>
                <a:gd name="T60" fmla="*/ 10 w 304"/>
                <a:gd name="T61" fmla="*/ 5 h 272"/>
                <a:gd name="T62" fmla="*/ 35 w 304"/>
                <a:gd name="T63" fmla="*/ 12 h 272"/>
                <a:gd name="T64" fmla="*/ 64 w 304"/>
                <a:gd name="T65" fmla="*/ 21 h 272"/>
                <a:gd name="T66" fmla="*/ 97 w 304"/>
                <a:gd name="T67" fmla="*/ 32 h 272"/>
                <a:gd name="T68" fmla="*/ 132 w 304"/>
                <a:gd name="T69" fmla="*/ 45 h 272"/>
                <a:gd name="T70" fmla="*/ 167 w 304"/>
                <a:gd name="T71" fmla="*/ 60 h 272"/>
                <a:gd name="T72" fmla="*/ 201 w 304"/>
                <a:gd name="T73" fmla="*/ 77 h 272"/>
                <a:gd name="T74" fmla="*/ 232 w 304"/>
                <a:gd name="T75" fmla="*/ 93 h 2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272"/>
                <a:gd name="T116" fmla="*/ 304 w 304"/>
                <a:gd name="T117" fmla="*/ 272 h 2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8" name="Freeform 37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>
                <a:gd name="T0" fmla="*/ 39 w 103"/>
                <a:gd name="T1" fmla="*/ 12 h 164"/>
                <a:gd name="T2" fmla="*/ 37 w 103"/>
                <a:gd name="T3" fmla="*/ 7 h 164"/>
                <a:gd name="T4" fmla="*/ 32 w 103"/>
                <a:gd name="T5" fmla="*/ 3 h 164"/>
                <a:gd name="T6" fmla="*/ 25 w 103"/>
                <a:gd name="T7" fmla="*/ 1 h 164"/>
                <a:gd name="T8" fmla="*/ 18 w 103"/>
                <a:gd name="T9" fmla="*/ 0 h 164"/>
                <a:gd name="T10" fmla="*/ 10 w 103"/>
                <a:gd name="T11" fmla="*/ 2 h 164"/>
                <a:gd name="T12" fmla="*/ 5 w 103"/>
                <a:gd name="T13" fmla="*/ 5 h 164"/>
                <a:gd name="T14" fmla="*/ 0 w 103"/>
                <a:gd name="T15" fmla="*/ 10 h 164"/>
                <a:gd name="T16" fmla="*/ 0 w 103"/>
                <a:gd name="T17" fmla="*/ 15 h 164"/>
                <a:gd name="T18" fmla="*/ 8 w 103"/>
                <a:gd name="T19" fmla="*/ 37 h 164"/>
                <a:gd name="T20" fmla="*/ 19 w 103"/>
                <a:gd name="T21" fmla="*/ 63 h 164"/>
                <a:gd name="T22" fmla="*/ 34 w 103"/>
                <a:gd name="T23" fmla="*/ 88 h 164"/>
                <a:gd name="T24" fmla="*/ 51 w 103"/>
                <a:gd name="T25" fmla="*/ 112 h 164"/>
                <a:gd name="T26" fmla="*/ 68 w 103"/>
                <a:gd name="T27" fmla="*/ 133 h 164"/>
                <a:gd name="T28" fmla="*/ 84 w 103"/>
                <a:gd name="T29" fmla="*/ 150 h 164"/>
                <a:gd name="T30" fmla="*/ 96 w 103"/>
                <a:gd name="T31" fmla="*/ 161 h 164"/>
                <a:gd name="T32" fmla="*/ 103 w 103"/>
                <a:gd name="T33" fmla="*/ 164 h 164"/>
                <a:gd name="T34" fmla="*/ 100 w 103"/>
                <a:gd name="T35" fmla="*/ 153 h 164"/>
                <a:gd name="T36" fmla="*/ 93 w 103"/>
                <a:gd name="T37" fmla="*/ 139 h 164"/>
                <a:gd name="T38" fmla="*/ 84 w 103"/>
                <a:gd name="T39" fmla="*/ 121 h 164"/>
                <a:gd name="T40" fmla="*/ 74 w 103"/>
                <a:gd name="T41" fmla="*/ 100 h 164"/>
                <a:gd name="T42" fmla="*/ 64 w 103"/>
                <a:gd name="T43" fmla="*/ 78 h 164"/>
                <a:gd name="T44" fmla="*/ 54 w 103"/>
                <a:gd name="T45" fmla="*/ 55 h 164"/>
                <a:gd name="T46" fmla="*/ 45 w 103"/>
                <a:gd name="T47" fmla="*/ 33 h 164"/>
                <a:gd name="T48" fmla="*/ 39 w 103"/>
                <a:gd name="T49" fmla="*/ 12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3"/>
                <a:gd name="T76" fmla="*/ 0 h 164"/>
                <a:gd name="T77" fmla="*/ 103 w 103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9" name="Freeform 38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>
                <a:gd name="T0" fmla="*/ 28 w 54"/>
                <a:gd name="T1" fmla="*/ 9 h 82"/>
                <a:gd name="T2" fmla="*/ 26 w 54"/>
                <a:gd name="T3" fmla="*/ 5 h 82"/>
                <a:gd name="T4" fmla="*/ 22 w 54"/>
                <a:gd name="T5" fmla="*/ 2 h 82"/>
                <a:gd name="T6" fmla="*/ 18 w 54"/>
                <a:gd name="T7" fmla="*/ 0 h 82"/>
                <a:gd name="T8" fmla="*/ 12 w 54"/>
                <a:gd name="T9" fmla="*/ 0 h 82"/>
                <a:gd name="T10" fmla="*/ 8 w 54"/>
                <a:gd name="T11" fmla="*/ 1 h 82"/>
                <a:gd name="T12" fmla="*/ 3 w 54"/>
                <a:gd name="T13" fmla="*/ 3 h 82"/>
                <a:gd name="T14" fmla="*/ 0 w 54"/>
                <a:gd name="T15" fmla="*/ 6 h 82"/>
                <a:gd name="T16" fmla="*/ 0 w 54"/>
                <a:gd name="T17" fmla="*/ 10 h 82"/>
                <a:gd name="T18" fmla="*/ 0 w 54"/>
                <a:gd name="T19" fmla="*/ 21 h 82"/>
                <a:gd name="T20" fmla="*/ 5 w 54"/>
                <a:gd name="T21" fmla="*/ 33 h 82"/>
                <a:gd name="T22" fmla="*/ 10 w 54"/>
                <a:gd name="T23" fmla="*/ 45 h 82"/>
                <a:gd name="T24" fmla="*/ 18 w 54"/>
                <a:gd name="T25" fmla="*/ 57 h 82"/>
                <a:gd name="T26" fmla="*/ 26 w 54"/>
                <a:gd name="T27" fmla="*/ 68 h 82"/>
                <a:gd name="T28" fmla="*/ 35 w 54"/>
                <a:gd name="T29" fmla="*/ 76 h 82"/>
                <a:gd name="T30" fmla="*/ 45 w 54"/>
                <a:gd name="T31" fmla="*/ 81 h 82"/>
                <a:gd name="T32" fmla="*/ 53 w 54"/>
                <a:gd name="T33" fmla="*/ 82 h 82"/>
                <a:gd name="T34" fmla="*/ 54 w 54"/>
                <a:gd name="T35" fmla="*/ 66 h 82"/>
                <a:gd name="T36" fmla="*/ 47 w 54"/>
                <a:gd name="T37" fmla="*/ 47 h 82"/>
                <a:gd name="T38" fmla="*/ 38 w 54"/>
                <a:gd name="T39" fmla="*/ 28 h 82"/>
                <a:gd name="T40" fmla="*/ 28 w 54"/>
                <a:gd name="T41" fmla="*/ 9 h 8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4"/>
                <a:gd name="T64" fmla="*/ 0 h 82"/>
                <a:gd name="T65" fmla="*/ 54 w 54"/>
                <a:gd name="T66" fmla="*/ 82 h 8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0" name="Freeform 39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>
                <a:gd name="T0" fmla="*/ 24 w 46"/>
                <a:gd name="T1" fmla="*/ 6 h 47"/>
                <a:gd name="T2" fmla="*/ 24 w 46"/>
                <a:gd name="T3" fmla="*/ 7 h 47"/>
                <a:gd name="T4" fmla="*/ 24 w 46"/>
                <a:gd name="T5" fmla="*/ 7 h 47"/>
                <a:gd name="T6" fmla="*/ 24 w 46"/>
                <a:gd name="T7" fmla="*/ 7 h 47"/>
                <a:gd name="T8" fmla="*/ 24 w 46"/>
                <a:gd name="T9" fmla="*/ 7 h 47"/>
                <a:gd name="T10" fmla="*/ 23 w 46"/>
                <a:gd name="T11" fmla="*/ 4 h 47"/>
                <a:gd name="T12" fmla="*/ 19 w 46"/>
                <a:gd name="T13" fmla="*/ 1 h 47"/>
                <a:gd name="T14" fmla="*/ 14 w 46"/>
                <a:gd name="T15" fmla="*/ 0 h 47"/>
                <a:gd name="T16" fmla="*/ 8 w 46"/>
                <a:gd name="T17" fmla="*/ 0 h 47"/>
                <a:gd name="T18" fmla="*/ 4 w 46"/>
                <a:gd name="T19" fmla="*/ 1 h 47"/>
                <a:gd name="T20" fmla="*/ 1 w 46"/>
                <a:gd name="T21" fmla="*/ 4 h 47"/>
                <a:gd name="T22" fmla="*/ 0 w 46"/>
                <a:gd name="T23" fmla="*/ 7 h 47"/>
                <a:gd name="T24" fmla="*/ 0 w 46"/>
                <a:gd name="T25" fmla="*/ 10 h 47"/>
                <a:gd name="T26" fmla="*/ 1 w 46"/>
                <a:gd name="T27" fmla="*/ 15 h 47"/>
                <a:gd name="T28" fmla="*/ 4 w 46"/>
                <a:gd name="T29" fmla="*/ 21 h 47"/>
                <a:gd name="T30" fmla="*/ 10 w 46"/>
                <a:gd name="T31" fmla="*/ 28 h 47"/>
                <a:gd name="T32" fmla="*/ 17 w 46"/>
                <a:gd name="T33" fmla="*/ 34 h 47"/>
                <a:gd name="T34" fmla="*/ 24 w 46"/>
                <a:gd name="T35" fmla="*/ 40 h 47"/>
                <a:gd name="T36" fmla="*/ 33 w 46"/>
                <a:gd name="T37" fmla="*/ 44 h 47"/>
                <a:gd name="T38" fmla="*/ 40 w 46"/>
                <a:gd name="T39" fmla="*/ 47 h 47"/>
                <a:gd name="T40" fmla="*/ 46 w 46"/>
                <a:gd name="T41" fmla="*/ 47 h 47"/>
                <a:gd name="T42" fmla="*/ 45 w 46"/>
                <a:gd name="T43" fmla="*/ 37 h 47"/>
                <a:gd name="T44" fmla="*/ 39 w 46"/>
                <a:gd name="T45" fmla="*/ 25 h 47"/>
                <a:gd name="T46" fmla="*/ 30 w 46"/>
                <a:gd name="T47" fmla="*/ 14 h 47"/>
                <a:gd name="T48" fmla="*/ 24 w 46"/>
                <a:gd name="T49" fmla="*/ 6 h 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"/>
                <a:gd name="T76" fmla="*/ 0 h 47"/>
                <a:gd name="T77" fmla="*/ 46 w 46"/>
                <a:gd name="T78" fmla="*/ 47 h 4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1" name="Freeform 40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>
                <a:gd name="T0" fmla="*/ 50 w 63"/>
                <a:gd name="T1" fmla="*/ 23 h 31"/>
                <a:gd name="T2" fmla="*/ 56 w 63"/>
                <a:gd name="T3" fmla="*/ 21 h 31"/>
                <a:gd name="T4" fmla="*/ 62 w 63"/>
                <a:gd name="T5" fmla="*/ 18 h 31"/>
                <a:gd name="T6" fmla="*/ 63 w 63"/>
                <a:gd name="T7" fmla="*/ 14 h 31"/>
                <a:gd name="T8" fmla="*/ 63 w 63"/>
                <a:gd name="T9" fmla="*/ 10 h 31"/>
                <a:gd name="T10" fmla="*/ 61 w 63"/>
                <a:gd name="T11" fmla="*/ 5 h 31"/>
                <a:gd name="T12" fmla="*/ 56 w 63"/>
                <a:gd name="T13" fmla="*/ 2 h 31"/>
                <a:gd name="T14" fmla="*/ 50 w 63"/>
                <a:gd name="T15" fmla="*/ 0 h 31"/>
                <a:gd name="T16" fmla="*/ 43 w 63"/>
                <a:gd name="T17" fmla="*/ 0 h 31"/>
                <a:gd name="T18" fmla="*/ 40 w 63"/>
                <a:gd name="T19" fmla="*/ 0 h 31"/>
                <a:gd name="T20" fmla="*/ 34 w 63"/>
                <a:gd name="T21" fmla="*/ 1 h 31"/>
                <a:gd name="T22" fmla="*/ 26 w 63"/>
                <a:gd name="T23" fmla="*/ 3 h 31"/>
                <a:gd name="T24" fmla="*/ 16 w 63"/>
                <a:gd name="T25" fmla="*/ 7 h 31"/>
                <a:gd name="T26" fmla="*/ 7 w 63"/>
                <a:gd name="T27" fmla="*/ 13 h 31"/>
                <a:gd name="T28" fmla="*/ 3 w 63"/>
                <a:gd name="T29" fmla="*/ 19 h 31"/>
                <a:gd name="T30" fmla="*/ 0 w 63"/>
                <a:gd name="T31" fmla="*/ 25 h 31"/>
                <a:gd name="T32" fmla="*/ 0 w 63"/>
                <a:gd name="T33" fmla="*/ 27 h 31"/>
                <a:gd name="T34" fmla="*/ 4 w 63"/>
                <a:gd name="T35" fmla="*/ 29 h 31"/>
                <a:gd name="T36" fmla="*/ 10 w 63"/>
                <a:gd name="T37" fmla="*/ 31 h 31"/>
                <a:gd name="T38" fmla="*/ 16 w 63"/>
                <a:gd name="T39" fmla="*/ 31 h 31"/>
                <a:gd name="T40" fmla="*/ 21 w 63"/>
                <a:gd name="T41" fmla="*/ 31 h 31"/>
                <a:gd name="T42" fmla="*/ 29 w 63"/>
                <a:gd name="T43" fmla="*/ 29 h 31"/>
                <a:gd name="T44" fmla="*/ 36 w 63"/>
                <a:gd name="T45" fmla="*/ 28 h 31"/>
                <a:gd name="T46" fmla="*/ 43 w 63"/>
                <a:gd name="T47" fmla="*/ 26 h 31"/>
                <a:gd name="T48" fmla="*/ 50 w 63"/>
                <a:gd name="T49" fmla="*/ 23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3"/>
                <a:gd name="T76" fmla="*/ 0 h 31"/>
                <a:gd name="T77" fmla="*/ 63 w 63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2" name="Freeform 41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>
                <a:gd name="T0" fmla="*/ 90 w 245"/>
                <a:gd name="T1" fmla="*/ 31 h 206"/>
                <a:gd name="T2" fmla="*/ 72 w 245"/>
                <a:gd name="T3" fmla="*/ 40 h 206"/>
                <a:gd name="T4" fmla="*/ 56 w 245"/>
                <a:gd name="T5" fmla="*/ 50 h 206"/>
                <a:gd name="T6" fmla="*/ 40 w 245"/>
                <a:gd name="T7" fmla="*/ 62 h 206"/>
                <a:gd name="T8" fmla="*/ 27 w 245"/>
                <a:gd name="T9" fmla="*/ 74 h 206"/>
                <a:gd name="T10" fmla="*/ 17 w 245"/>
                <a:gd name="T11" fmla="*/ 87 h 206"/>
                <a:gd name="T12" fmla="*/ 8 w 245"/>
                <a:gd name="T13" fmla="*/ 100 h 206"/>
                <a:gd name="T14" fmla="*/ 3 w 245"/>
                <a:gd name="T15" fmla="*/ 113 h 206"/>
                <a:gd name="T16" fmla="*/ 0 w 245"/>
                <a:gd name="T17" fmla="*/ 127 h 206"/>
                <a:gd name="T18" fmla="*/ 3 w 245"/>
                <a:gd name="T19" fmla="*/ 149 h 206"/>
                <a:gd name="T20" fmla="*/ 14 w 245"/>
                <a:gd name="T21" fmla="*/ 166 h 206"/>
                <a:gd name="T22" fmla="*/ 32 w 245"/>
                <a:gd name="T23" fmla="*/ 181 h 206"/>
                <a:gd name="T24" fmla="*/ 53 w 245"/>
                <a:gd name="T25" fmla="*/ 192 h 206"/>
                <a:gd name="T26" fmla="*/ 80 w 245"/>
                <a:gd name="T27" fmla="*/ 200 h 206"/>
                <a:gd name="T28" fmla="*/ 109 w 245"/>
                <a:gd name="T29" fmla="*/ 205 h 206"/>
                <a:gd name="T30" fmla="*/ 136 w 245"/>
                <a:gd name="T31" fmla="*/ 206 h 206"/>
                <a:gd name="T32" fmla="*/ 164 w 245"/>
                <a:gd name="T33" fmla="*/ 203 h 206"/>
                <a:gd name="T34" fmla="*/ 169 w 245"/>
                <a:gd name="T35" fmla="*/ 203 h 206"/>
                <a:gd name="T36" fmla="*/ 175 w 245"/>
                <a:gd name="T37" fmla="*/ 201 h 206"/>
                <a:gd name="T38" fmla="*/ 180 w 245"/>
                <a:gd name="T39" fmla="*/ 197 h 206"/>
                <a:gd name="T40" fmla="*/ 181 w 245"/>
                <a:gd name="T41" fmla="*/ 193 h 206"/>
                <a:gd name="T42" fmla="*/ 180 w 245"/>
                <a:gd name="T43" fmla="*/ 191 h 206"/>
                <a:gd name="T44" fmla="*/ 175 w 245"/>
                <a:gd name="T45" fmla="*/ 191 h 206"/>
                <a:gd name="T46" fmla="*/ 169 w 245"/>
                <a:gd name="T47" fmla="*/ 190 h 206"/>
                <a:gd name="T48" fmla="*/ 162 w 245"/>
                <a:gd name="T49" fmla="*/ 190 h 206"/>
                <a:gd name="T50" fmla="*/ 154 w 245"/>
                <a:gd name="T51" fmla="*/ 190 h 206"/>
                <a:gd name="T52" fmla="*/ 146 w 245"/>
                <a:gd name="T53" fmla="*/ 190 h 206"/>
                <a:gd name="T54" fmla="*/ 139 w 245"/>
                <a:gd name="T55" fmla="*/ 190 h 206"/>
                <a:gd name="T56" fmla="*/ 135 w 245"/>
                <a:gd name="T57" fmla="*/ 190 h 206"/>
                <a:gd name="T58" fmla="*/ 120 w 245"/>
                <a:gd name="T59" fmla="*/ 189 h 206"/>
                <a:gd name="T60" fmla="*/ 107 w 245"/>
                <a:gd name="T61" fmla="*/ 188 h 206"/>
                <a:gd name="T62" fmla="*/ 93 w 245"/>
                <a:gd name="T63" fmla="*/ 187 h 206"/>
                <a:gd name="T64" fmla="*/ 78 w 245"/>
                <a:gd name="T65" fmla="*/ 184 h 206"/>
                <a:gd name="T66" fmla="*/ 64 w 245"/>
                <a:gd name="T67" fmla="*/ 181 h 206"/>
                <a:gd name="T68" fmla="*/ 49 w 245"/>
                <a:gd name="T69" fmla="*/ 174 h 206"/>
                <a:gd name="T70" fmla="*/ 36 w 245"/>
                <a:gd name="T71" fmla="*/ 165 h 206"/>
                <a:gd name="T72" fmla="*/ 22 w 245"/>
                <a:gd name="T73" fmla="*/ 152 h 206"/>
                <a:gd name="T74" fmla="*/ 19 w 245"/>
                <a:gd name="T75" fmla="*/ 136 h 206"/>
                <a:gd name="T76" fmla="*/ 20 w 245"/>
                <a:gd name="T77" fmla="*/ 122 h 206"/>
                <a:gd name="T78" fmla="*/ 26 w 245"/>
                <a:gd name="T79" fmla="*/ 108 h 206"/>
                <a:gd name="T80" fmla="*/ 35 w 245"/>
                <a:gd name="T81" fmla="*/ 95 h 206"/>
                <a:gd name="T82" fmla="*/ 48 w 245"/>
                <a:gd name="T83" fmla="*/ 83 h 206"/>
                <a:gd name="T84" fmla="*/ 62 w 245"/>
                <a:gd name="T85" fmla="*/ 71 h 206"/>
                <a:gd name="T86" fmla="*/ 78 w 245"/>
                <a:gd name="T87" fmla="*/ 61 h 206"/>
                <a:gd name="T88" fmla="*/ 97 w 245"/>
                <a:gd name="T89" fmla="*/ 51 h 206"/>
                <a:gd name="T90" fmla="*/ 116 w 245"/>
                <a:gd name="T91" fmla="*/ 42 h 206"/>
                <a:gd name="T92" fmla="*/ 136 w 245"/>
                <a:gd name="T93" fmla="*/ 34 h 206"/>
                <a:gd name="T94" fmla="*/ 156 w 245"/>
                <a:gd name="T95" fmla="*/ 27 h 206"/>
                <a:gd name="T96" fmla="*/ 175 w 245"/>
                <a:gd name="T97" fmla="*/ 21 h 206"/>
                <a:gd name="T98" fmla="*/ 196 w 245"/>
                <a:gd name="T99" fmla="*/ 16 h 206"/>
                <a:gd name="T100" fmla="*/ 213 w 245"/>
                <a:gd name="T101" fmla="*/ 11 h 206"/>
                <a:gd name="T102" fmla="*/ 230 w 245"/>
                <a:gd name="T103" fmla="*/ 8 h 206"/>
                <a:gd name="T104" fmla="*/ 245 w 245"/>
                <a:gd name="T105" fmla="*/ 6 h 206"/>
                <a:gd name="T106" fmla="*/ 235 w 245"/>
                <a:gd name="T107" fmla="*/ 2 h 206"/>
                <a:gd name="T108" fmla="*/ 219 w 245"/>
                <a:gd name="T109" fmla="*/ 0 h 206"/>
                <a:gd name="T110" fmla="*/ 200 w 245"/>
                <a:gd name="T111" fmla="*/ 2 h 206"/>
                <a:gd name="T112" fmla="*/ 178 w 245"/>
                <a:gd name="T113" fmla="*/ 5 h 206"/>
                <a:gd name="T114" fmla="*/ 154 w 245"/>
                <a:gd name="T115" fmla="*/ 10 h 206"/>
                <a:gd name="T116" fmla="*/ 130 w 245"/>
                <a:gd name="T117" fmla="*/ 16 h 206"/>
                <a:gd name="T118" fmla="*/ 109 w 245"/>
                <a:gd name="T119" fmla="*/ 24 h 206"/>
                <a:gd name="T120" fmla="*/ 90 w 245"/>
                <a:gd name="T121" fmla="*/ 31 h 2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5"/>
                <a:gd name="T184" fmla="*/ 0 h 206"/>
                <a:gd name="T185" fmla="*/ 245 w 245"/>
                <a:gd name="T186" fmla="*/ 206 h 20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3" name="Freeform 42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>
                <a:gd name="T0" fmla="*/ 134 w 159"/>
                <a:gd name="T1" fmla="*/ 53 h 160"/>
                <a:gd name="T2" fmla="*/ 138 w 159"/>
                <a:gd name="T3" fmla="*/ 70 h 160"/>
                <a:gd name="T4" fmla="*/ 135 w 159"/>
                <a:gd name="T5" fmla="*/ 84 h 160"/>
                <a:gd name="T6" fmla="*/ 125 w 159"/>
                <a:gd name="T7" fmla="*/ 96 h 160"/>
                <a:gd name="T8" fmla="*/ 111 w 159"/>
                <a:gd name="T9" fmla="*/ 107 h 160"/>
                <a:gd name="T10" fmla="*/ 93 w 159"/>
                <a:gd name="T11" fmla="*/ 117 h 160"/>
                <a:gd name="T12" fmla="*/ 74 w 159"/>
                <a:gd name="T13" fmla="*/ 126 h 160"/>
                <a:gd name="T14" fmla="*/ 54 w 159"/>
                <a:gd name="T15" fmla="*/ 136 h 160"/>
                <a:gd name="T16" fmla="*/ 37 w 159"/>
                <a:gd name="T17" fmla="*/ 146 h 160"/>
                <a:gd name="T18" fmla="*/ 34 w 159"/>
                <a:gd name="T19" fmla="*/ 149 h 160"/>
                <a:gd name="T20" fmla="*/ 32 w 159"/>
                <a:gd name="T21" fmla="*/ 151 h 160"/>
                <a:gd name="T22" fmla="*/ 32 w 159"/>
                <a:gd name="T23" fmla="*/ 154 h 160"/>
                <a:gd name="T24" fmla="*/ 35 w 159"/>
                <a:gd name="T25" fmla="*/ 157 h 160"/>
                <a:gd name="T26" fmla="*/ 38 w 159"/>
                <a:gd name="T27" fmla="*/ 159 h 160"/>
                <a:gd name="T28" fmla="*/ 43 w 159"/>
                <a:gd name="T29" fmla="*/ 160 h 160"/>
                <a:gd name="T30" fmla="*/ 47 w 159"/>
                <a:gd name="T31" fmla="*/ 160 h 160"/>
                <a:gd name="T32" fmla="*/ 51 w 159"/>
                <a:gd name="T33" fmla="*/ 159 h 160"/>
                <a:gd name="T34" fmla="*/ 73 w 159"/>
                <a:gd name="T35" fmla="*/ 150 h 160"/>
                <a:gd name="T36" fmla="*/ 95 w 159"/>
                <a:gd name="T37" fmla="*/ 139 h 160"/>
                <a:gd name="T38" fmla="*/ 115 w 159"/>
                <a:gd name="T39" fmla="*/ 128 h 160"/>
                <a:gd name="T40" fmla="*/ 134 w 159"/>
                <a:gd name="T41" fmla="*/ 115 h 160"/>
                <a:gd name="T42" fmla="*/ 147 w 159"/>
                <a:gd name="T43" fmla="*/ 101 h 160"/>
                <a:gd name="T44" fmla="*/ 156 w 159"/>
                <a:gd name="T45" fmla="*/ 85 h 160"/>
                <a:gd name="T46" fmla="*/ 159 w 159"/>
                <a:gd name="T47" fmla="*/ 68 h 160"/>
                <a:gd name="T48" fmla="*/ 153 w 159"/>
                <a:gd name="T49" fmla="*/ 50 h 160"/>
                <a:gd name="T50" fmla="*/ 140 w 159"/>
                <a:gd name="T51" fmla="*/ 36 h 160"/>
                <a:gd name="T52" fmla="*/ 122 w 159"/>
                <a:gd name="T53" fmla="*/ 24 h 160"/>
                <a:gd name="T54" fmla="*/ 99 w 159"/>
                <a:gd name="T55" fmla="*/ 14 h 160"/>
                <a:gd name="T56" fmla="*/ 76 w 159"/>
                <a:gd name="T57" fmla="*/ 7 h 160"/>
                <a:gd name="T58" fmla="*/ 51 w 159"/>
                <a:gd name="T59" fmla="*/ 2 h 160"/>
                <a:gd name="T60" fmla="*/ 29 w 159"/>
                <a:gd name="T61" fmla="*/ 0 h 160"/>
                <a:gd name="T62" fmla="*/ 12 w 159"/>
                <a:gd name="T63" fmla="*/ 1 h 160"/>
                <a:gd name="T64" fmla="*/ 0 w 159"/>
                <a:gd name="T65" fmla="*/ 5 h 160"/>
                <a:gd name="T66" fmla="*/ 21 w 159"/>
                <a:gd name="T67" fmla="*/ 9 h 160"/>
                <a:gd name="T68" fmla="*/ 41 w 159"/>
                <a:gd name="T69" fmla="*/ 12 h 160"/>
                <a:gd name="T70" fmla="*/ 60 w 159"/>
                <a:gd name="T71" fmla="*/ 15 h 160"/>
                <a:gd name="T72" fmla="*/ 79 w 159"/>
                <a:gd name="T73" fmla="*/ 19 h 160"/>
                <a:gd name="T74" fmla="*/ 96 w 159"/>
                <a:gd name="T75" fmla="*/ 24 h 160"/>
                <a:gd name="T76" fmla="*/ 112 w 159"/>
                <a:gd name="T77" fmla="*/ 31 h 160"/>
                <a:gd name="T78" fmla="*/ 125 w 159"/>
                <a:gd name="T79" fmla="*/ 40 h 160"/>
                <a:gd name="T80" fmla="*/ 134 w 159"/>
                <a:gd name="T81" fmla="*/ 53 h 1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9"/>
                <a:gd name="T124" fmla="*/ 0 h 160"/>
                <a:gd name="T125" fmla="*/ 159 w 159"/>
                <a:gd name="T126" fmla="*/ 160 h 1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4" name="Freeform 43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>
                <a:gd name="T0" fmla="*/ 125 w 399"/>
                <a:gd name="T1" fmla="*/ 62 h 332"/>
                <a:gd name="T2" fmla="*/ 67 w 399"/>
                <a:gd name="T3" fmla="*/ 101 h 332"/>
                <a:gd name="T4" fmla="*/ 22 w 399"/>
                <a:gd name="T5" fmla="*/ 147 h 332"/>
                <a:gd name="T6" fmla="*/ 0 w 399"/>
                <a:gd name="T7" fmla="*/ 200 h 332"/>
                <a:gd name="T8" fmla="*/ 4 w 399"/>
                <a:gd name="T9" fmla="*/ 235 h 332"/>
                <a:gd name="T10" fmla="*/ 13 w 399"/>
                <a:gd name="T11" fmla="*/ 249 h 332"/>
                <a:gd name="T12" fmla="*/ 26 w 399"/>
                <a:gd name="T13" fmla="*/ 262 h 332"/>
                <a:gd name="T14" fmla="*/ 42 w 399"/>
                <a:gd name="T15" fmla="*/ 273 h 332"/>
                <a:gd name="T16" fmla="*/ 70 w 399"/>
                <a:gd name="T17" fmla="*/ 285 h 332"/>
                <a:gd name="T18" fmla="*/ 107 w 399"/>
                <a:gd name="T19" fmla="*/ 298 h 332"/>
                <a:gd name="T20" fmla="*/ 148 w 399"/>
                <a:gd name="T21" fmla="*/ 308 h 332"/>
                <a:gd name="T22" fmla="*/ 189 w 399"/>
                <a:gd name="T23" fmla="*/ 316 h 332"/>
                <a:gd name="T24" fmla="*/ 231 w 399"/>
                <a:gd name="T25" fmla="*/ 322 h 332"/>
                <a:gd name="T26" fmla="*/ 273 w 399"/>
                <a:gd name="T27" fmla="*/ 326 h 332"/>
                <a:gd name="T28" fmla="*/ 316 w 399"/>
                <a:gd name="T29" fmla="*/ 329 h 332"/>
                <a:gd name="T30" fmla="*/ 358 w 399"/>
                <a:gd name="T31" fmla="*/ 331 h 332"/>
                <a:gd name="T32" fmla="*/ 386 w 399"/>
                <a:gd name="T33" fmla="*/ 332 h 332"/>
                <a:gd name="T34" fmla="*/ 396 w 399"/>
                <a:gd name="T35" fmla="*/ 326 h 332"/>
                <a:gd name="T36" fmla="*/ 399 w 399"/>
                <a:gd name="T37" fmla="*/ 316 h 332"/>
                <a:gd name="T38" fmla="*/ 390 w 399"/>
                <a:gd name="T39" fmla="*/ 309 h 332"/>
                <a:gd name="T40" fmla="*/ 364 w 399"/>
                <a:gd name="T41" fmla="*/ 308 h 332"/>
                <a:gd name="T42" fmla="*/ 325 w 399"/>
                <a:gd name="T43" fmla="*/ 307 h 332"/>
                <a:gd name="T44" fmla="*/ 286 w 399"/>
                <a:gd name="T45" fmla="*/ 305 h 332"/>
                <a:gd name="T46" fmla="*/ 247 w 399"/>
                <a:gd name="T47" fmla="*/ 301 h 332"/>
                <a:gd name="T48" fmla="*/ 208 w 399"/>
                <a:gd name="T49" fmla="*/ 296 h 332"/>
                <a:gd name="T50" fmla="*/ 168 w 399"/>
                <a:gd name="T51" fmla="*/ 289 h 332"/>
                <a:gd name="T52" fmla="*/ 131 w 399"/>
                <a:gd name="T53" fmla="*/ 281 h 332"/>
                <a:gd name="T54" fmla="*/ 94 w 399"/>
                <a:gd name="T55" fmla="*/ 269 h 332"/>
                <a:gd name="T56" fmla="*/ 62 w 399"/>
                <a:gd name="T57" fmla="*/ 256 h 332"/>
                <a:gd name="T58" fmla="*/ 44 w 399"/>
                <a:gd name="T59" fmla="*/ 236 h 332"/>
                <a:gd name="T60" fmla="*/ 38 w 399"/>
                <a:gd name="T61" fmla="*/ 210 h 332"/>
                <a:gd name="T62" fmla="*/ 46 w 399"/>
                <a:gd name="T63" fmla="*/ 173 h 332"/>
                <a:gd name="T64" fmla="*/ 62 w 399"/>
                <a:gd name="T65" fmla="*/ 145 h 332"/>
                <a:gd name="T66" fmla="*/ 84 w 399"/>
                <a:gd name="T67" fmla="*/ 120 h 332"/>
                <a:gd name="T68" fmla="*/ 110 w 399"/>
                <a:gd name="T69" fmla="*/ 98 h 332"/>
                <a:gd name="T70" fmla="*/ 141 w 399"/>
                <a:gd name="T71" fmla="*/ 78 h 332"/>
                <a:gd name="T72" fmla="*/ 179 w 399"/>
                <a:gd name="T73" fmla="*/ 57 h 332"/>
                <a:gd name="T74" fmla="*/ 223 w 399"/>
                <a:gd name="T75" fmla="*/ 37 h 332"/>
                <a:gd name="T76" fmla="*/ 271 w 399"/>
                <a:gd name="T77" fmla="*/ 19 h 332"/>
                <a:gd name="T78" fmla="*/ 313 w 399"/>
                <a:gd name="T79" fmla="*/ 6 h 332"/>
                <a:gd name="T80" fmla="*/ 315 w 399"/>
                <a:gd name="T81" fmla="*/ 0 h 332"/>
                <a:gd name="T82" fmla="*/ 273 w 399"/>
                <a:gd name="T83" fmla="*/ 5 h 332"/>
                <a:gd name="T84" fmla="*/ 223 w 399"/>
                <a:gd name="T85" fmla="*/ 17 h 332"/>
                <a:gd name="T86" fmla="*/ 176 w 399"/>
                <a:gd name="T87" fmla="*/ 35 h 3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9"/>
                <a:gd name="T133" fmla="*/ 0 h 332"/>
                <a:gd name="T134" fmla="*/ 399 w 399"/>
                <a:gd name="T135" fmla="*/ 332 h 3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5" name="Freeform 44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>
                <a:gd name="T0" fmla="*/ 290 w 348"/>
                <a:gd name="T1" fmla="*/ 69 h 222"/>
                <a:gd name="T2" fmla="*/ 306 w 348"/>
                <a:gd name="T3" fmla="*/ 81 h 222"/>
                <a:gd name="T4" fmla="*/ 315 w 348"/>
                <a:gd name="T5" fmla="*/ 95 h 222"/>
                <a:gd name="T6" fmla="*/ 321 w 348"/>
                <a:gd name="T7" fmla="*/ 110 h 222"/>
                <a:gd name="T8" fmla="*/ 321 w 348"/>
                <a:gd name="T9" fmla="*/ 126 h 222"/>
                <a:gd name="T10" fmla="*/ 318 w 348"/>
                <a:gd name="T11" fmla="*/ 139 h 222"/>
                <a:gd name="T12" fmla="*/ 312 w 348"/>
                <a:gd name="T13" fmla="*/ 150 h 222"/>
                <a:gd name="T14" fmla="*/ 302 w 348"/>
                <a:gd name="T15" fmla="*/ 161 h 222"/>
                <a:gd name="T16" fmla="*/ 292 w 348"/>
                <a:gd name="T17" fmla="*/ 170 h 222"/>
                <a:gd name="T18" fmla="*/ 279 w 348"/>
                <a:gd name="T19" fmla="*/ 180 h 222"/>
                <a:gd name="T20" fmla="*/ 265 w 348"/>
                <a:gd name="T21" fmla="*/ 188 h 222"/>
                <a:gd name="T22" fmla="*/ 252 w 348"/>
                <a:gd name="T23" fmla="*/ 198 h 222"/>
                <a:gd name="T24" fmla="*/ 239 w 348"/>
                <a:gd name="T25" fmla="*/ 207 h 222"/>
                <a:gd name="T26" fmla="*/ 236 w 348"/>
                <a:gd name="T27" fmla="*/ 210 h 222"/>
                <a:gd name="T28" fmla="*/ 235 w 348"/>
                <a:gd name="T29" fmla="*/ 213 h 222"/>
                <a:gd name="T30" fmla="*/ 236 w 348"/>
                <a:gd name="T31" fmla="*/ 216 h 222"/>
                <a:gd name="T32" fmla="*/ 239 w 348"/>
                <a:gd name="T33" fmla="*/ 219 h 222"/>
                <a:gd name="T34" fmla="*/ 244 w 348"/>
                <a:gd name="T35" fmla="*/ 221 h 222"/>
                <a:gd name="T36" fmla="*/ 248 w 348"/>
                <a:gd name="T37" fmla="*/ 222 h 222"/>
                <a:gd name="T38" fmla="*/ 254 w 348"/>
                <a:gd name="T39" fmla="*/ 221 h 222"/>
                <a:gd name="T40" fmla="*/ 258 w 348"/>
                <a:gd name="T41" fmla="*/ 219 h 222"/>
                <a:gd name="T42" fmla="*/ 287 w 348"/>
                <a:gd name="T43" fmla="*/ 206 h 222"/>
                <a:gd name="T44" fmla="*/ 310 w 348"/>
                <a:gd name="T45" fmla="*/ 188 h 222"/>
                <a:gd name="T46" fmla="*/ 331 w 348"/>
                <a:gd name="T47" fmla="*/ 168 h 222"/>
                <a:gd name="T48" fmla="*/ 344 w 348"/>
                <a:gd name="T49" fmla="*/ 147 h 222"/>
                <a:gd name="T50" fmla="*/ 348 w 348"/>
                <a:gd name="T51" fmla="*/ 124 h 222"/>
                <a:gd name="T52" fmla="*/ 345 w 348"/>
                <a:gd name="T53" fmla="*/ 102 h 222"/>
                <a:gd name="T54" fmla="*/ 334 w 348"/>
                <a:gd name="T55" fmla="*/ 81 h 222"/>
                <a:gd name="T56" fmla="*/ 310 w 348"/>
                <a:gd name="T57" fmla="*/ 62 h 222"/>
                <a:gd name="T58" fmla="*/ 293 w 348"/>
                <a:gd name="T59" fmla="*/ 52 h 222"/>
                <a:gd name="T60" fmla="*/ 273 w 348"/>
                <a:gd name="T61" fmla="*/ 43 h 222"/>
                <a:gd name="T62" fmla="*/ 249 w 348"/>
                <a:gd name="T63" fmla="*/ 34 h 222"/>
                <a:gd name="T64" fmla="*/ 226 w 348"/>
                <a:gd name="T65" fmla="*/ 27 h 222"/>
                <a:gd name="T66" fmla="*/ 202 w 348"/>
                <a:gd name="T67" fmla="*/ 21 h 222"/>
                <a:gd name="T68" fmla="*/ 176 w 348"/>
                <a:gd name="T69" fmla="*/ 16 h 222"/>
                <a:gd name="T70" fmla="*/ 151 w 348"/>
                <a:gd name="T71" fmla="*/ 11 h 222"/>
                <a:gd name="T72" fmla="*/ 125 w 348"/>
                <a:gd name="T73" fmla="*/ 7 h 222"/>
                <a:gd name="T74" fmla="*/ 102 w 348"/>
                <a:gd name="T75" fmla="*/ 4 h 222"/>
                <a:gd name="T76" fmla="*/ 78 w 348"/>
                <a:gd name="T77" fmla="*/ 2 h 222"/>
                <a:gd name="T78" fmla="*/ 58 w 348"/>
                <a:gd name="T79" fmla="*/ 0 h 222"/>
                <a:gd name="T80" fmla="*/ 39 w 348"/>
                <a:gd name="T81" fmla="*/ 0 h 222"/>
                <a:gd name="T82" fmla="*/ 23 w 348"/>
                <a:gd name="T83" fmla="*/ 0 h 222"/>
                <a:gd name="T84" fmla="*/ 12 w 348"/>
                <a:gd name="T85" fmla="*/ 1 h 222"/>
                <a:gd name="T86" fmla="*/ 4 w 348"/>
                <a:gd name="T87" fmla="*/ 3 h 222"/>
                <a:gd name="T88" fmla="*/ 0 w 348"/>
                <a:gd name="T89" fmla="*/ 5 h 222"/>
                <a:gd name="T90" fmla="*/ 14 w 348"/>
                <a:gd name="T91" fmla="*/ 7 h 222"/>
                <a:gd name="T92" fmla="*/ 30 w 348"/>
                <a:gd name="T93" fmla="*/ 8 h 222"/>
                <a:gd name="T94" fmla="*/ 46 w 348"/>
                <a:gd name="T95" fmla="*/ 10 h 222"/>
                <a:gd name="T96" fmla="*/ 64 w 348"/>
                <a:gd name="T97" fmla="*/ 12 h 222"/>
                <a:gd name="T98" fmla="*/ 83 w 348"/>
                <a:gd name="T99" fmla="*/ 14 h 222"/>
                <a:gd name="T100" fmla="*/ 102 w 348"/>
                <a:gd name="T101" fmla="*/ 16 h 222"/>
                <a:gd name="T102" fmla="*/ 120 w 348"/>
                <a:gd name="T103" fmla="*/ 19 h 222"/>
                <a:gd name="T104" fmla="*/ 141 w 348"/>
                <a:gd name="T105" fmla="*/ 22 h 222"/>
                <a:gd name="T106" fmla="*/ 160 w 348"/>
                <a:gd name="T107" fmla="*/ 26 h 222"/>
                <a:gd name="T108" fmla="*/ 180 w 348"/>
                <a:gd name="T109" fmla="*/ 30 h 222"/>
                <a:gd name="T110" fmla="*/ 200 w 348"/>
                <a:gd name="T111" fmla="*/ 35 h 222"/>
                <a:gd name="T112" fmla="*/ 219 w 348"/>
                <a:gd name="T113" fmla="*/ 41 h 222"/>
                <a:gd name="T114" fmla="*/ 238 w 348"/>
                <a:gd name="T115" fmla="*/ 47 h 222"/>
                <a:gd name="T116" fmla="*/ 257 w 348"/>
                <a:gd name="T117" fmla="*/ 53 h 222"/>
                <a:gd name="T118" fmla="*/ 274 w 348"/>
                <a:gd name="T119" fmla="*/ 61 h 222"/>
                <a:gd name="T120" fmla="*/ 290 w 348"/>
                <a:gd name="T121" fmla="*/ 69 h 2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48"/>
                <a:gd name="T184" fmla="*/ 0 h 222"/>
                <a:gd name="T185" fmla="*/ 348 w 348"/>
                <a:gd name="T186" fmla="*/ 222 h 2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6" name="Freeform 45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>
                <a:gd name="T0" fmla="*/ 0 w 142"/>
                <a:gd name="T1" fmla="*/ 113 h 207"/>
                <a:gd name="T2" fmla="*/ 0 w 142"/>
                <a:gd name="T3" fmla="*/ 130 h 207"/>
                <a:gd name="T4" fmla="*/ 6 w 142"/>
                <a:gd name="T5" fmla="*/ 146 h 207"/>
                <a:gd name="T6" fmla="*/ 16 w 142"/>
                <a:gd name="T7" fmla="*/ 161 h 207"/>
                <a:gd name="T8" fmla="*/ 31 w 142"/>
                <a:gd name="T9" fmla="*/ 174 h 207"/>
                <a:gd name="T10" fmla="*/ 48 w 142"/>
                <a:gd name="T11" fmla="*/ 185 h 207"/>
                <a:gd name="T12" fmla="*/ 68 w 142"/>
                <a:gd name="T13" fmla="*/ 195 h 207"/>
                <a:gd name="T14" fmla="*/ 92 w 142"/>
                <a:gd name="T15" fmla="*/ 202 h 207"/>
                <a:gd name="T16" fmla="*/ 115 w 142"/>
                <a:gd name="T17" fmla="*/ 206 h 207"/>
                <a:gd name="T18" fmla="*/ 122 w 142"/>
                <a:gd name="T19" fmla="*/ 207 h 207"/>
                <a:gd name="T20" fmla="*/ 129 w 142"/>
                <a:gd name="T21" fmla="*/ 205 h 207"/>
                <a:gd name="T22" fmla="*/ 135 w 142"/>
                <a:gd name="T23" fmla="*/ 202 h 207"/>
                <a:gd name="T24" fmla="*/ 138 w 142"/>
                <a:gd name="T25" fmla="*/ 198 h 207"/>
                <a:gd name="T26" fmla="*/ 138 w 142"/>
                <a:gd name="T27" fmla="*/ 193 h 207"/>
                <a:gd name="T28" fmla="*/ 137 w 142"/>
                <a:gd name="T29" fmla="*/ 188 h 207"/>
                <a:gd name="T30" fmla="*/ 132 w 142"/>
                <a:gd name="T31" fmla="*/ 184 h 207"/>
                <a:gd name="T32" fmla="*/ 125 w 142"/>
                <a:gd name="T33" fmla="*/ 182 h 207"/>
                <a:gd name="T34" fmla="*/ 102 w 142"/>
                <a:gd name="T35" fmla="*/ 176 h 207"/>
                <a:gd name="T36" fmla="*/ 80 w 142"/>
                <a:gd name="T37" fmla="*/ 168 h 207"/>
                <a:gd name="T38" fmla="*/ 63 w 142"/>
                <a:gd name="T39" fmla="*/ 157 h 207"/>
                <a:gd name="T40" fmla="*/ 50 w 142"/>
                <a:gd name="T41" fmla="*/ 145 h 207"/>
                <a:gd name="T42" fmla="*/ 41 w 142"/>
                <a:gd name="T43" fmla="*/ 130 h 207"/>
                <a:gd name="T44" fmla="*/ 37 w 142"/>
                <a:gd name="T45" fmla="*/ 114 h 207"/>
                <a:gd name="T46" fmla="*/ 37 w 142"/>
                <a:gd name="T47" fmla="*/ 97 h 207"/>
                <a:gd name="T48" fmla="*/ 44 w 142"/>
                <a:gd name="T49" fmla="*/ 79 h 207"/>
                <a:gd name="T50" fmla="*/ 54 w 142"/>
                <a:gd name="T51" fmla="*/ 65 h 207"/>
                <a:gd name="T52" fmla="*/ 70 w 142"/>
                <a:gd name="T53" fmla="*/ 52 h 207"/>
                <a:gd name="T54" fmla="*/ 87 w 142"/>
                <a:gd name="T55" fmla="*/ 40 h 207"/>
                <a:gd name="T56" fmla="*/ 106 w 142"/>
                <a:gd name="T57" fmla="*/ 29 h 207"/>
                <a:gd name="T58" fmla="*/ 122 w 142"/>
                <a:gd name="T59" fmla="*/ 20 h 207"/>
                <a:gd name="T60" fmla="*/ 135 w 142"/>
                <a:gd name="T61" fmla="*/ 11 h 207"/>
                <a:gd name="T62" fmla="*/ 142 w 142"/>
                <a:gd name="T63" fmla="*/ 5 h 207"/>
                <a:gd name="T64" fmla="*/ 142 w 142"/>
                <a:gd name="T65" fmla="*/ 0 h 207"/>
                <a:gd name="T66" fmla="*/ 126 w 142"/>
                <a:gd name="T67" fmla="*/ 4 h 207"/>
                <a:gd name="T68" fmla="*/ 106 w 142"/>
                <a:gd name="T69" fmla="*/ 11 h 207"/>
                <a:gd name="T70" fmla="*/ 84 w 142"/>
                <a:gd name="T71" fmla="*/ 23 h 207"/>
                <a:gd name="T72" fmla="*/ 61 w 142"/>
                <a:gd name="T73" fmla="*/ 37 h 207"/>
                <a:gd name="T74" fmla="*/ 39 w 142"/>
                <a:gd name="T75" fmla="*/ 53 h 207"/>
                <a:gd name="T76" fmla="*/ 22 w 142"/>
                <a:gd name="T77" fmla="*/ 72 h 207"/>
                <a:gd name="T78" fmla="*/ 8 w 142"/>
                <a:gd name="T79" fmla="*/ 93 h 207"/>
                <a:gd name="T80" fmla="*/ 0 w 142"/>
                <a:gd name="T81" fmla="*/ 113 h 20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2"/>
                <a:gd name="T124" fmla="*/ 0 h 207"/>
                <a:gd name="T125" fmla="*/ 142 w 142"/>
                <a:gd name="T126" fmla="*/ 207 h 20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7" name="Freeform 46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>
                <a:gd name="T0" fmla="*/ 256 w 303"/>
                <a:gd name="T1" fmla="*/ 109 h 272"/>
                <a:gd name="T2" fmla="*/ 271 w 303"/>
                <a:gd name="T3" fmla="*/ 126 h 272"/>
                <a:gd name="T4" fmla="*/ 278 w 303"/>
                <a:gd name="T5" fmla="*/ 144 h 272"/>
                <a:gd name="T6" fmla="*/ 274 w 303"/>
                <a:gd name="T7" fmla="*/ 164 h 272"/>
                <a:gd name="T8" fmla="*/ 256 w 303"/>
                <a:gd name="T9" fmla="*/ 183 h 272"/>
                <a:gd name="T10" fmla="*/ 232 w 303"/>
                <a:gd name="T11" fmla="*/ 200 h 272"/>
                <a:gd name="T12" fmla="*/ 204 w 303"/>
                <a:gd name="T13" fmla="*/ 216 h 272"/>
                <a:gd name="T14" fmla="*/ 175 w 303"/>
                <a:gd name="T15" fmla="*/ 232 h 272"/>
                <a:gd name="T16" fmla="*/ 158 w 303"/>
                <a:gd name="T17" fmla="*/ 244 h 272"/>
                <a:gd name="T18" fmla="*/ 152 w 303"/>
                <a:gd name="T19" fmla="*/ 252 h 272"/>
                <a:gd name="T20" fmla="*/ 148 w 303"/>
                <a:gd name="T21" fmla="*/ 260 h 272"/>
                <a:gd name="T22" fmla="*/ 151 w 303"/>
                <a:gd name="T23" fmla="*/ 268 h 272"/>
                <a:gd name="T24" fmla="*/ 161 w 303"/>
                <a:gd name="T25" fmla="*/ 272 h 272"/>
                <a:gd name="T26" fmla="*/ 171 w 303"/>
                <a:gd name="T27" fmla="*/ 271 h 272"/>
                <a:gd name="T28" fmla="*/ 190 w 303"/>
                <a:gd name="T29" fmla="*/ 256 h 272"/>
                <a:gd name="T30" fmla="*/ 222 w 303"/>
                <a:gd name="T31" fmla="*/ 236 h 272"/>
                <a:gd name="T32" fmla="*/ 255 w 303"/>
                <a:gd name="T33" fmla="*/ 216 h 272"/>
                <a:gd name="T34" fmla="*/ 284 w 303"/>
                <a:gd name="T35" fmla="*/ 192 h 272"/>
                <a:gd name="T36" fmla="*/ 301 w 303"/>
                <a:gd name="T37" fmla="*/ 163 h 272"/>
                <a:gd name="T38" fmla="*/ 300 w 303"/>
                <a:gd name="T39" fmla="*/ 133 h 272"/>
                <a:gd name="T40" fmla="*/ 281 w 303"/>
                <a:gd name="T41" fmla="*/ 105 h 272"/>
                <a:gd name="T42" fmla="*/ 251 w 303"/>
                <a:gd name="T43" fmla="*/ 82 h 272"/>
                <a:gd name="T44" fmla="*/ 217 w 303"/>
                <a:gd name="T45" fmla="*/ 67 h 272"/>
                <a:gd name="T46" fmla="*/ 185 w 303"/>
                <a:gd name="T47" fmla="*/ 54 h 272"/>
                <a:gd name="T48" fmla="*/ 151 w 303"/>
                <a:gd name="T49" fmla="*/ 40 h 272"/>
                <a:gd name="T50" fmla="*/ 114 w 303"/>
                <a:gd name="T51" fmla="*/ 27 h 272"/>
                <a:gd name="T52" fmla="*/ 81 w 303"/>
                <a:gd name="T53" fmla="*/ 16 h 272"/>
                <a:gd name="T54" fmla="*/ 49 w 303"/>
                <a:gd name="T55" fmla="*/ 7 h 272"/>
                <a:gd name="T56" fmla="*/ 24 w 303"/>
                <a:gd name="T57" fmla="*/ 1 h 272"/>
                <a:gd name="T58" fmla="*/ 5 w 303"/>
                <a:gd name="T59" fmla="*/ 0 h 272"/>
                <a:gd name="T60" fmla="*/ 13 w 303"/>
                <a:gd name="T61" fmla="*/ 7 h 272"/>
                <a:gd name="T62" fmla="*/ 43 w 303"/>
                <a:gd name="T63" fmla="*/ 17 h 272"/>
                <a:gd name="T64" fmla="*/ 74 w 303"/>
                <a:gd name="T65" fmla="*/ 27 h 272"/>
                <a:gd name="T66" fmla="*/ 106 w 303"/>
                <a:gd name="T67" fmla="*/ 38 h 272"/>
                <a:gd name="T68" fmla="*/ 139 w 303"/>
                <a:gd name="T69" fmla="*/ 50 h 272"/>
                <a:gd name="T70" fmla="*/ 171 w 303"/>
                <a:gd name="T71" fmla="*/ 63 h 272"/>
                <a:gd name="T72" fmla="*/ 203 w 303"/>
                <a:gd name="T73" fmla="*/ 78 h 272"/>
                <a:gd name="T74" fmla="*/ 232 w 303"/>
                <a:gd name="T75" fmla="*/ 93 h 2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3"/>
                <a:gd name="T115" fmla="*/ 0 h 272"/>
                <a:gd name="T116" fmla="*/ 303 w 303"/>
                <a:gd name="T117" fmla="*/ 272 h 2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1947" name="Group 47"/>
          <p:cNvGrpSpPr>
            <a:grpSpLocks/>
          </p:cNvGrpSpPr>
          <p:nvPr/>
        </p:nvGrpSpPr>
        <p:grpSpPr bwMode="auto">
          <a:xfrm>
            <a:off x="5319713" y="3700463"/>
            <a:ext cx="844550" cy="600075"/>
            <a:chOff x="1160" y="2192"/>
            <a:chExt cx="589" cy="440"/>
          </a:xfrm>
        </p:grpSpPr>
        <p:pic>
          <p:nvPicPr>
            <p:cNvPr id="81972" name="Picture 48" descr="31u_bnrz[1]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-5400000">
              <a:off x="1349" y="2458"/>
              <a:ext cx="21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73" name="AutoShape 49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4" name="Freeform 50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>
                <a:gd name="T0" fmla="*/ 87 w 247"/>
                <a:gd name="T1" fmla="*/ 26 h 203"/>
                <a:gd name="T2" fmla="*/ 68 w 247"/>
                <a:gd name="T3" fmla="*/ 34 h 203"/>
                <a:gd name="T4" fmla="*/ 52 w 247"/>
                <a:gd name="T5" fmla="*/ 44 h 203"/>
                <a:gd name="T6" fmla="*/ 38 w 247"/>
                <a:gd name="T7" fmla="*/ 55 h 203"/>
                <a:gd name="T8" fmla="*/ 25 w 247"/>
                <a:gd name="T9" fmla="*/ 67 h 203"/>
                <a:gd name="T10" fmla="*/ 14 w 247"/>
                <a:gd name="T11" fmla="*/ 80 h 203"/>
                <a:gd name="T12" fmla="*/ 7 w 247"/>
                <a:gd name="T13" fmla="*/ 94 h 203"/>
                <a:gd name="T14" fmla="*/ 3 w 247"/>
                <a:gd name="T15" fmla="*/ 109 h 203"/>
                <a:gd name="T16" fmla="*/ 0 w 247"/>
                <a:gd name="T17" fmla="*/ 124 h 203"/>
                <a:gd name="T18" fmla="*/ 3 w 247"/>
                <a:gd name="T19" fmla="*/ 145 h 203"/>
                <a:gd name="T20" fmla="*/ 14 w 247"/>
                <a:gd name="T21" fmla="*/ 163 h 203"/>
                <a:gd name="T22" fmla="*/ 32 w 247"/>
                <a:gd name="T23" fmla="*/ 178 h 203"/>
                <a:gd name="T24" fmla="*/ 55 w 247"/>
                <a:gd name="T25" fmla="*/ 189 h 203"/>
                <a:gd name="T26" fmla="*/ 81 w 247"/>
                <a:gd name="T27" fmla="*/ 198 h 203"/>
                <a:gd name="T28" fmla="*/ 109 w 247"/>
                <a:gd name="T29" fmla="*/ 202 h 203"/>
                <a:gd name="T30" fmla="*/ 138 w 247"/>
                <a:gd name="T31" fmla="*/ 203 h 203"/>
                <a:gd name="T32" fmla="*/ 165 w 247"/>
                <a:gd name="T33" fmla="*/ 200 h 203"/>
                <a:gd name="T34" fmla="*/ 171 w 247"/>
                <a:gd name="T35" fmla="*/ 200 h 203"/>
                <a:gd name="T36" fmla="*/ 177 w 247"/>
                <a:gd name="T37" fmla="*/ 198 h 203"/>
                <a:gd name="T38" fmla="*/ 181 w 247"/>
                <a:gd name="T39" fmla="*/ 195 h 203"/>
                <a:gd name="T40" fmla="*/ 183 w 247"/>
                <a:gd name="T41" fmla="*/ 191 h 203"/>
                <a:gd name="T42" fmla="*/ 180 w 247"/>
                <a:gd name="T43" fmla="*/ 186 h 203"/>
                <a:gd name="T44" fmla="*/ 174 w 247"/>
                <a:gd name="T45" fmla="*/ 182 h 203"/>
                <a:gd name="T46" fmla="*/ 167 w 247"/>
                <a:gd name="T47" fmla="*/ 178 h 203"/>
                <a:gd name="T48" fmla="*/ 160 w 247"/>
                <a:gd name="T49" fmla="*/ 176 h 203"/>
                <a:gd name="T50" fmla="*/ 145 w 247"/>
                <a:gd name="T51" fmla="*/ 173 h 203"/>
                <a:gd name="T52" fmla="*/ 131 w 247"/>
                <a:gd name="T53" fmla="*/ 171 h 203"/>
                <a:gd name="T54" fmla="*/ 116 w 247"/>
                <a:gd name="T55" fmla="*/ 169 h 203"/>
                <a:gd name="T56" fmla="*/ 103 w 247"/>
                <a:gd name="T57" fmla="*/ 167 h 203"/>
                <a:gd name="T58" fmla="*/ 90 w 247"/>
                <a:gd name="T59" fmla="*/ 164 h 203"/>
                <a:gd name="T60" fmla="*/ 77 w 247"/>
                <a:gd name="T61" fmla="*/ 160 h 203"/>
                <a:gd name="T62" fmla="*/ 65 w 247"/>
                <a:gd name="T63" fmla="*/ 154 h 203"/>
                <a:gd name="T64" fmla="*/ 54 w 247"/>
                <a:gd name="T65" fmla="*/ 146 h 203"/>
                <a:gd name="T66" fmla="*/ 49 w 247"/>
                <a:gd name="T67" fmla="*/ 112 h 203"/>
                <a:gd name="T68" fmla="*/ 61 w 247"/>
                <a:gd name="T69" fmla="*/ 84 h 203"/>
                <a:gd name="T70" fmla="*/ 84 w 247"/>
                <a:gd name="T71" fmla="*/ 62 h 203"/>
                <a:gd name="T72" fmla="*/ 116 w 247"/>
                <a:gd name="T73" fmla="*/ 44 h 203"/>
                <a:gd name="T74" fmla="*/ 151 w 247"/>
                <a:gd name="T75" fmla="*/ 30 h 203"/>
                <a:gd name="T76" fmla="*/ 187 w 247"/>
                <a:gd name="T77" fmla="*/ 19 h 203"/>
                <a:gd name="T78" fmla="*/ 220 w 247"/>
                <a:gd name="T79" fmla="*/ 11 h 203"/>
                <a:gd name="T80" fmla="*/ 247 w 247"/>
                <a:gd name="T81" fmla="*/ 4 h 203"/>
                <a:gd name="T82" fmla="*/ 231 w 247"/>
                <a:gd name="T83" fmla="*/ 1 h 203"/>
                <a:gd name="T84" fmla="*/ 213 w 247"/>
                <a:gd name="T85" fmla="*/ 0 h 203"/>
                <a:gd name="T86" fmla="*/ 193 w 247"/>
                <a:gd name="T87" fmla="*/ 2 h 203"/>
                <a:gd name="T88" fmla="*/ 171 w 247"/>
                <a:gd name="T89" fmla="*/ 4 h 203"/>
                <a:gd name="T90" fmla="*/ 149 w 247"/>
                <a:gd name="T91" fmla="*/ 9 h 203"/>
                <a:gd name="T92" fmla="*/ 128 w 247"/>
                <a:gd name="T93" fmla="*/ 14 h 203"/>
                <a:gd name="T94" fmla="*/ 106 w 247"/>
                <a:gd name="T95" fmla="*/ 20 h 203"/>
                <a:gd name="T96" fmla="*/ 87 w 247"/>
                <a:gd name="T97" fmla="*/ 26 h 2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47"/>
                <a:gd name="T148" fmla="*/ 0 h 203"/>
                <a:gd name="T149" fmla="*/ 247 w 247"/>
                <a:gd name="T150" fmla="*/ 203 h 20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5" name="Freeform 51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>
                <a:gd name="T0" fmla="*/ 133 w 158"/>
                <a:gd name="T1" fmla="*/ 52 h 158"/>
                <a:gd name="T2" fmla="*/ 139 w 158"/>
                <a:gd name="T3" fmla="*/ 68 h 158"/>
                <a:gd name="T4" fmla="*/ 137 w 158"/>
                <a:gd name="T5" fmla="*/ 83 h 158"/>
                <a:gd name="T6" fmla="*/ 127 w 158"/>
                <a:gd name="T7" fmla="*/ 95 h 158"/>
                <a:gd name="T8" fmla="*/ 113 w 158"/>
                <a:gd name="T9" fmla="*/ 106 h 158"/>
                <a:gd name="T10" fmla="*/ 95 w 158"/>
                <a:gd name="T11" fmla="*/ 116 h 158"/>
                <a:gd name="T12" fmla="*/ 75 w 158"/>
                <a:gd name="T13" fmla="*/ 126 h 158"/>
                <a:gd name="T14" fmla="*/ 55 w 158"/>
                <a:gd name="T15" fmla="*/ 135 h 158"/>
                <a:gd name="T16" fmla="*/ 37 w 158"/>
                <a:gd name="T17" fmla="*/ 144 h 158"/>
                <a:gd name="T18" fmla="*/ 34 w 158"/>
                <a:gd name="T19" fmla="*/ 147 h 158"/>
                <a:gd name="T20" fmla="*/ 33 w 158"/>
                <a:gd name="T21" fmla="*/ 149 h 158"/>
                <a:gd name="T22" fmla="*/ 33 w 158"/>
                <a:gd name="T23" fmla="*/ 152 h 158"/>
                <a:gd name="T24" fmla="*/ 34 w 158"/>
                <a:gd name="T25" fmla="*/ 155 h 158"/>
                <a:gd name="T26" fmla="*/ 39 w 158"/>
                <a:gd name="T27" fmla="*/ 157 h 158"/>
                <a:gd name="T28" fmla="*/ 43 w 158"/>
                <a:gd name="T29" fmla="*/ 158 h 158"/>
                <a:gd name="T30" fmla="*/ 46 w 158"/>
                <a:gd name="T31" fmla="*/ 158 h 158"/>
                <a:gd name="T32" fmla="*/ 50 w 158"/>
                <a:gd name="T33" fmla="*/ 157 h 158"/>
                <a:gd name="T34" fmla="*/ 74 w 158"/>
                <a:gd name="T35" fmla="*/ 148 h 158"/>
                <a:gd name="T36" fmla="*/ 95 w 158"/>
                <a:gd name="T37" fmla="*/ 138 h 158"/>
                <a:gd name="T38" fmla="*/ 116 w 158"/>
                <a:gd name="T39" fmla="*/ 127 h 158"/>
                <a:gd name="T40" fmla="*/ 135 w 158"/>
                <a:gd name="T41" fmla="*/ 114 h 158"/>
                <a:gd name="T42" fmla="*/ 148 w 158"/>
                <a:gd name="T43" fmla="*/ 100 h 158"/>
                <a:gd name="T44" fmla="*/ 156 w 158"/>
                <a:gd name="T45" fmla="*/ 84 h 158"/>
                <a:gd name="T46" fmla="*/ 158 w 158"/>
                <a:gd name="T47" fmla="*/ 67 h 158"/>
                <a:gd name="T48" fmla="*/ 152 w 158"/>
                <a:gd name="T49" fmla="*/ 49 h 158"/>
                <a:gd name="T50" fmla="*/ 139 w 158"/>
                <a:gd name="T51" fmla="*/ 35 h 158"/>
                <a:gd name="T52" fmla="*/ 120 w 158"/>
                <a:gd name="T53" fmla="*/ 23 h 158"/>
                <a:gd name="T54" fmla="*/ 97 w 158"/>
                <a:gd name="T55" fmla="*/ 14 h 158"/>
                <a:gd name="T56" fmla="*/ 71 w 158"/>
                <a:gd name="T57" fmla="*/ 7 h 158"/>
                <a:gd name="T58" fmla="*/ 45 w 158"/>
                <a:gd name="T59" fmla="*/ 2 h 158"/>
                <a:gd name="T60" fmla="*/ 23 w 158"/>
                <a:gd name="T61" fmla="*/ 0 h 158"/>
                <a:gd name="T62" fmla="*/ 7 w 158"/>
                <a:gd name="T63" fmla="*/ 0 h 158"/>
                <a:gd name="T64" fmla="*/ 0 w 158"/>
                <a:gd name="T65" fmla="*/ 4 h 158"/>
                <a:gd name="T66" fmla="*/ 17 w 158"/>
                <a:gd name="T67" fmla="*/ 9 h 158"/>
                <a:gd name="T68" fmla="*/ 36 w 158"/>
                <a:gd name="T69" fmla="*/ 13 h 158"/>
                <a:gd name="T70" fmla="*/ 56 w 158"/>
                <a:gd name="T71" fmla="*/ 17 h 158"/>
                <a:gd name="T72" fmla="*/ 75 w 158"/>
                <a:gd name="T73" fmla="*/ 21 h 158"/>
                <a:gd name="T74" fmla="*/ 94 w 158"/>
                <a:gd name="T75" fmla="*/ 26 h 158"/>
                <a:gd name="T76" fmla="*/ 110 w 158"/>
                <a:gd name="T77" fmla="*/ 33 h 158"/>
                <a:gd name="T78" fmla="*/ 123 w 158"/>
                <a:gd name="T79" fmla="*/ 41 h 158"/>
                <a:gd name="T80" fmla="*/ 133 w 158"/>
                <a:gd name="T81" fmla="*/ 52 h 15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8"/>
                <a:gd name="T124" fmla="*/ 0 h 158"/>
                <a:gd name="T125" fmla="*/ 158 w 158"/>
                <a:gd name="T126" fmla="*/ 158 h 15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6" name="Freeform 52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>
                <a:gd name="T0" fmla="*/ 124 w 399"/>
                <a:gd name="T1" fmla="*/ 62 h 331"/>
                <a:gd name="T2" fmla="*/ 66 w 399"/>
                <a:gd name="T3" fmla="*/ 101 h 331"/>
                <a:gd name="T4" fmla="*/ 21 w 399"/>
                <a:gd name="T5" fmla="*/ 146 h 331"/>
                <a:gd name="T6" fmla="*/ 0 w 399"/>
                <a:gd name="T7" fmla="*/ 199 h 331"/>
                <a:gd name="T8" fmla="*/ 4 w 399"/>
                <a:gd name="T9" fmla="*/ 234 h 331"/>
                <a:gd name="T10" fmla="*/ 11 w 399"/>
                <a:gd name="T11" fmla="*/ 248 h 331"/>
                <a:gd name="T12" fmla="*/ 24 w 399"/>
                <a:gd name="T13" fmla="*/ 261 h 331"/>
                <a:gd name="T14" fmla="*/ 40 w 399"/>
                <a:gd name="T15" fmla="*/ 272 h 331"/>
                <a:gd name="T16" fmla="*/ 69 w 399"/>
                <a:gd name="T17" fmla="*/ 284 h 331"/>
                <a:gd name="T18" fmla="*/ 107 w 399"/>
                <a:gd name="T19" fmla="*/ 297 h 331"/>
                <a:gd name="T20" fmla="*/ 148 w 399"/>
                <a:gd name="T21" fmla="*/ 307 h 331"/>
                <a:gd name="T22" fmla="*/ 188 w 399"/>
                <a:gd name="T23" fmla="*/ 315 h 331"/>
                <a:gd name="T24" fmla="*/ 230 w 399"/>
                <a:gd name="T25" fmla="*/ 321 h 331"/>
                <a:gd name="T26" fmla="*/ 272 w 399"/>
                <a:gd name="T27" fmla="*/ 325 h 331"/>
                <a:gd name="T28" fmla="*/ 315 w 399"/>
                <a:gd name="T29" fmla="*/ 328 h 331"/>
                <a:gd name="T30" fmla="*/ 358 w 399"/>
                <a:gd name="T31" fmla="*/ 330 h 331"/>
                <a:gd name="T32" fmla="*/ 386 w 399"/>
                <a:gd name="T33" fmla="*/ 331 h 331"/>
                <a:gd name="T34" fmla="*/ 396 w 399"/>
                <a:gd name="T35" fmla="*/ 325 h 331"/>
                <a:gd name="T36" fmla="*/ 399 w 399"/>
                <a:gd name="T37" fmla="*/ 316 h 331"/>
                <a:gd name="T38" fmla="*/ 390 w 399"/>
                <a:gd name="T39" fmla="*/ 309 h 331"/>
                <a:gd name="T40" fmla="*/ 364 w 399"/>
                <a:gd name="T41" fmla="*/ 304 h 331"/>
                <a:gd name="T42" fmla="*/ 326 w 399"/>
                <a:gd name="T43" fmla="*/ 299 h 331"/>
                <a:gd name="T44" fmla="*/ 287 w 399"/>
                <a:gd name="T45" fmla="*/ 295 h 331"/>
                <a:gd name="T46" fmla="*/ 248 w 399"/>
                <a:gd name="T47" fmla="*/ 291 h 331"/>
                <a:gd name="T48" fmla="*/ 210 w 399"/>
                <a:gd name="T49" fmla="*/ 286 h 331"/>
                <a:gd name="T50" fmla="*/ 172 w 399"/>
                <a:gd name="T51" fmla="*/ 279 h 331"/>
                <a:gd name="T52" fmla="*/ 136 w 399"/>
                <a:gd name="T53" fmla="*/ 271 h 331"/>
                <a:gd name="T54" fmla="*/ 100 w 399"/>
                <a:gd name="T55" fmla="*/ 261 h 331"/>
                <a:gd name="T56" fmla="*/ 68 w 399"/>
                <a:gd name="T57" fmla="*/ 247 h 331"/>
                <a:gd name="T58" fmla="*/ 48 w 399"/>
                <a:gd name="T59" fmla="*/ 228 h 331"/>
                <a:gd name="T60" fmla="*/ 42 w 399"/>
                <a:gd name="T61" fmla="*/ 204 h 331"/>
                <a:gd name="T62" fmla="*/ 48 w 399"/>
                <a:gd name="T63" fmla="*/ 175 h 331"/>
                <a:gd name="T64" fmla="*/ 64 w 399"/>
                <a:gd name="T65" fmla="*/ 149 h 331"/>
                <a:gd name="T66" fmla="*/ 88 w 399"/>
                <a:gd name="T67" fmla="*/ 121 h 331"/>
                <a:gd name="T68" fmla="*/ 117 w 399"/>
                <a:gd name="T69" fmla="*/ 97 h 331"/>
                <a:gd name="T70" fmla="*/ 152 w 399"/>
                <a:gd name="T71" fmla="*/ 73 h 331"/>
                <a:gd name="T72" fmla="*/ 190 w 399"/>
                <a:gd name="T73" fmla="*/ 51 h 331"/>
                <a:gd name="T74" fmla="*/ 242 w 399"/>
                <a:gd name="T75" fmla="*/ 33 h 331"/>
                <a:gd name="T76" fmla="*/ 294 w 399"/>
                <a:gd name="T77" fmla="*/ 18 h 331"/>
                <a:gd name="T78" fmla="*/ 328 w 399"/>
                <a:gd name="T79" fmla="*/ 6 h 331"/>
                <a:gd name="T80" fmla="*/ 317 w 399"/>
                <a:gd name="T81" fmla="*/ 0 h 331"/>
                <a:gd name="T82" fmla="*/ 274 w 399"/>
                <a:gd name="T83" fmla="*/ 4 h 331"/>
                <a:gd name="T84" fmla="*/ 223 w 399"/>
                <a:gd name="T85" fmla="*/ 16 h 331"/>
                <a:gd name="T86" fmla="*/ 175 w 399"/>
                <a:gd name="T87" fmla="*/ 33 h 3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9"/>
                <a:gd name="T133" fmla="*/ 0 h 331"/>
                <a:gd name="T134" fmla="*/ 399 w 399"/>
                <a:gd name="T135" fmla="*/ 331 h 3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7" name="Freeform 53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>
                <a:gd name="T0" fmla="*/ 290 w 350"/>
                <a:gd name="T1" fmla="*/ 68 h 221"/>
                <a:gd name="T2" fmla="*/ 306 w 350"/>
                <a:gd name="T3" fmla="*/ 80 h 221"/>
                <a:gd name="T4" fmla="*/ 316 w 350"/>
                <a:gd name="T5" fmla="*/ 94 h 221"/>
                <a:gd name="T6" fmla="*/ 321 w 350"/>
                <a:gd name="T7" fmla="*/ 109 h 221"/>
                <a:gd name="T8" fmla="*/ 321 w 350"/>
                <a:gd name="T9" fmla="*/ 125 h 221"/>
                <a:gd name="T10" fmla="*/ 318 w 350"/>
                <a:gd name="T11" fmla="*/ 138 h 221"/>
                <a:gd name="T12" fmla="*/ 312 w 350"/>
                <a:gd name="T13" fmla="*/ 149 h 221"/>
                <a:gd name="T14" fmla="*/ 302 w 350"/>
                <a:gd name="T15" fmla="*/ 160 h 221"/>
                <a:gd name="T16" fmla="*/ 292 w 350"/>
                <a:gd name="T17" fmla="*/ 169 h 221"/>
                <a:gd name="T18" fmla="*/ 279 w 350"/>
                <a:gd name="T19" fmla="*/ 179 h 221"/>
                <a:gd name="T20" fmla="*/ 266 w 350"/>
                <a:gd name="T21" fmla="*/ 187 h 221"/>
                <a:gd name="T22" fmla="*/ 253 w 350"/>
                <a:gd name="T23" fmla="*/ 196 h 221"/>
                <a:gd name="T24" fmla="*/ 240 w 350"/>
                <a:gd name="T25" fmla="*/ 205 h 221"/>
                <a:gd name="T26" fmla="*/ 237 w 350"/>
                <a:gd name="T27" fmla="*/ 209 h 221"/>
                <a:gd name="T28" fmla="*/ 237 w 350"/>
                <a:gd name="T29" fmla="*/ 212 h 221"/>
                <a:gd name="T30" fmla="*/ 237 w 350"/>
                <a:gd name="T31" fmla="*/ 215 h 221"/>
                <a:gd name="T32" fmla="*/ 240 w 350"/>
                <a:gd name="T33" fmla="*/ 218 h 221"/>
                <a:gd name="T34" fmla="*/ 244 w 350"/>
                <a:gd name="T35" fmla="*/ 220 h 221"/>
                <a:gd name="T36" fmla="*/ 250 w 350"/>
                <a:gd name="T37" fmla="*/ 221 h 221"/>
                <a:gd name="T38" fmla="*/ 254 w 350"/>
                <a:gd name="T39" fmla="*/ 220 h 221"/>
                <a:gd name="T40" fmla="*/ 258 w 350"/>
                <a:gd name="T41" fmla="*/ 218 h 221"/>
                <a:gd name="T42" fmla="*/ 287 w 350"/>
                <a:gd name="T43" fmla="*/ 204 h 221"/>
                <a:gd name="T44" fmla="*/ 312 w 350"/>
                <a:gd name="T45" fmla="*/ 187 h 221"/>
                <a:gd name="T46" fmla="*/ 331 w 350"/>
                <a:gd name="T47" fmla="*/ 168 h 221"/>
                <a:gd name="T48" fmla="*/ 344 w 350"/>
                <a:gd name="T49" fmla="*/ 146 h 221"/>
                <a:gd name="T50" fmla="*/ 350 w 350"/>
                <a:gd name="T51" fmla="*/ 124 h 221"/>
                <a:gd name="T52" fmla="*/ 347 w 350"/>
                <a:gd name="T53" fmla="*/ 101 h 221"/>
                <a:gd name="T54" fmla="*/ 335 w 350"/>
                <a:gd name="T55" fmla="*/ 80 h 221"/>
                <a:gd name="T56" fmla="*/ 312 w 350"/>
                <a:gd name="T57" fmla="*/ 61 h 221"/>
                <a:gd name="T58" fmla="*/ 295 w 350"/>
                <a:gd name="T59" fmla="*/ 50 h 221"/>
                <a:gd name="T60" fmla="*/ 274 w 350"/>
                <a:gd name="T61" fmla="*/ 42 h 221"/>
                <a:gd name="T62" fmla="*/ 253 w 350"/>
                <a:gd name="T63" fmla="*/ 34 h 221"/>
                <a:gd name="T64" fmla="*/ 228 w 350"/>
                <a:gd name="T65" fmla="*/ 27 h 221"/>
                <a:gd name="T66" fmla="*/ 203 w 350"/>
                <a:gd name="T67" fmla="*/ 20 h 221"/>
                <a:gd name="T68" fmla="*/ 179 w 350"/>
                <a:gd name="T69" fmla="*/ 15 h 221"/>
                <a:gd name="T70" fmla="*/ 152 w 350"/>
                <a:gd name="T71" fmla="*/ 11 h 221"/>
                <a:gd name="T72" fmla="*/ 128 w 350"/>
                <a:gd name="T73" fmla="*/ 7 h 221"/>
                <a:gd name="T74" fmla="*/ 103 w 350"/>
                <a:gd name="T75" fmla="*/ 4 h 221"/>
                <a:gd name="T76" fmla="*/ 81 w 350"/>
                <a:gd name="T77" fmla="*/ 2 h 221"/>
                <a:gd name="T78" fmla="*/ 60 w 350"/>
                <a:gd name="T79" fmla="*/ 0 h 221"/>
                <a:gd name="T80" fmla="*/ 42 w 350"/>
                <a:gd name="T81" fmla="*/ 0 h 221"/>
                <a:gd name="T82" fmla="*/ 26 w 350"/>
                <a:gd name="T83" fmla="*/ 0 h 221"/>
                <a:gd name="T84" fmla="*/ 13 w 350"/>
                <a:gd name="T85" fmla="*/ 0 h 221"/>
                <a:gd name="T86" fmla="*/ 4 w 350"/>
                <a:gd name="T87" fmla="*/ 2 h 221"/>
                <a:gd name="T88" fmla="*/ 0 w 350"/>
                <a:gd name="T89" fmla="*/ 4 h 221"/>
                <a:gd name="T90" fmla="*/ 15 w 350"/>
                <a:gd name="T91" fmla="*/ 6 h 221"/>
                <a:gd name="T92" fmla="*/ 29 w 350"/>
                <a:gd name="T93" fmla="*/ 7 h 221"/>
                <a:gd name="T94" fmla="*/ 47 w 350"/>
                <a:gd name="T95" fmla="*/ 9 h 221"/>
                <a:gd name="T96" fmla="*/ 64 w 350"/>
                <a:gd name="T97" fmla="*/ 11 h 221"/>
                <a:gd name="T98" fmla="*/ 81 w 350"/>
                <a:gd name="T99" fmla="*/ 14 h 221"/>
                <a:gd name="T100" fmla="*/ 102 w 350"/>
                <a:gd name="T101" fmla="*/ 16 h 221"/>
                <a:gd name="T102" fmla="*/ 121 w 350"/>
                <a:gd name="T103" fmla="*/ 19 h 221"/>
                <a:gd name="T104" fmla="*/ 141 w 350"/>
                <a:gd name="T105" fmla="*/ 22 h 221"/>
                <a:gd name="T106" fmla="*/ 160 w 350"/>
                <a:gd name="T107" fmla="*/ 26 h 221"/>
                <a:gd name="T108" fmla="*/ 180 w 350"/>
                <a:gd name="T109" fmla="*/ 30 h 221"/>
                <a:gd name="T110" fmla="*/ 200 w 350"/>
                <a:gd name="T111" fmla="*/ 34 h 221"/>
                <a:gd name="T112" fmla="*/ 219 w 350"/>
                <a:gd name="T113" fmla="*/ 39 h 221"/>
                <a:gd name="T114" fmla="*/ 238 w 350"/>
                <a:gd name="T115" fmla="*/ 45 h 221"/>
                <a:gd name="T116" fmla="*/ 257 w 350"/>
                <a:gd name="T117" fmla="*/ 53 h 221"/>
                <a:gd name="T118" fmla="*/ 274 w 350"/>
                <a:gd name="T119" fmla="*/ 60 h 221"/>
                <a:gd name="T120" fmla="*/ 290 w 350"/>
                <a:gd name="T121" fmla="*/ 68 h 22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50"/>
                <a:gd name="T184" fmla="*/ 0 h 221"/>
                <a:gd name="T185" fmla="*/ 350 w 350"/>
                <a:gd name="T186" fmla="*/ 221 h 22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8" name="Freeform 54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>
                <a:gd name="T0" fmla="*/ 0 w 142"/>
                <a:gd name="T1" fmla="*/ 114 h 208"/>
                <a:gd name="T2" fmla="*/ 0 w 142"/>
                <a:gd name="T3" fmla="*/ 131 h 208"/>
                <a:gd name="T4" fmla="*/ 6 w 142"/>
                <a:gd name="T5" fmla="*/ 147 h 208"/>
                <a:gd name="T6" fmla="*/ 16 w 142"/>
                <a:gd name="T7" fmla="*/ 162 h 208"/>
                <a:gd name="T8" fmla="*/ 30 w 142"/>
                <a:gd name="T9" fmla="*/ 175 h 208"/>
                <a:gd name="T10" fmla="*/ 48 w 142"/>
                <a:gd name="T11" fmla="*/ 186 h 208"/>
                <a:gd name="T12" fmla="*/ 68 w 142"/>
                <a:gd name="T13" fmla="*/ 196 h 208"/>
                <a:gd name="T14" fmla="*/ 91 w 142"/>
                <a:gd name="T15" fmla="*/ 203 h 208"/>
                <a:gd name="T16" fmla="*/ 114 w 142"/>
                <a:gd name="T17" fmla="*/ 207 h 208"/>
                <a:gd name="T18" fmla="*/ 122 w 142"/>
                <a:gd name="T19" fmla="*/ 208 h 208"/>
                <a:gd name="T20" fmla="*/ 129 w 142"/>
                <a:gd name="T21" fmla="*/ 206 h 208"/>
                <a:gd name="T22" fmla="*/ 135 w 142"/>
                <a:gd name="T23" fmla="*/ 203 h 208"/>
                <a:gd name="T24" fmla="*/ 138 w 142"/>
                <a:gd name="T25" fmla="*/ 199 h 208"/>
                <a:gd name="T26" fmla="*/ 138 w 142"/>
                <a:gd name="T27" fmla="*/ 194 h 208"/>
                <a:gd name="T28" fmla="*/ 136 w 142"/>
                <a:gd name="T29" fmla="*/ 189 h 208"/>
                <a:gd name="T30" fmla="*/ 132 w 142"/>
                <a:gd name="T31" fmla="*/ 185 h 208"/>
                <a:gd name="T32" fmla="*/ 125 w 142"/>
                <a:gd name="T33" fmla="*/ 183 h 208"/>
                <a:gd name="T34" fmla="*/ 101 w 142"/>
                <a:gd name="T35" fmla="*/ 177 h 208"/>
                <a:gd name="T36" fmla="*/ 80 w 142"/>
                <a:gd name="T37" fmla="*/ 169 h 208"/>
                <a:gd name="T38" fmla="*/ 62 w 142"/>
                <a:gd name="T39" fmla="*/ 158 h 208"/>
                <a:gd name="T40" fmla="*/ 49 w 142"/>
                <a:gd name="T41" fmla="*/ 146 h 208"/>
                <a:gd name="T42" fmla="*/ 40 w 142"/>
                <a:gd name="T43" fmla="*/ 131 h 208"/>
                <a:gd name="T44" fmla="*/ 36 w 142"/>
                <a:gd name="T45" fmla="*/ 115 h 208"/>
                <a:gd name="T46" fmla="*/ 36 w 142"/>
                <a:gd name="T47" fmla="*/ 97 h 208"/>
                <a:gd name="T48" fmla="*/ 43 w 142"/>
                <a:gd name="T49" fmla="*/ 79 h 208"/>
                <a:gd name="T50" fmla="*/ 52 w 142"/>
                <a:gd name="T51" fmla="*/ 66 h 208"/>
                <a:gd name="T52" fmla="*/ 64 w 142"/>
                <a:gd name="T53" fmla="*/ 54 h 208"/>
                <a:gd name="T54" fmla="*/ 77 w 142"/>
                <a:gd name="T55" fmla="*/ 43 h 208"/>
                <a:gd name="T56" fmla="*/ 91 w 142"/>
                <a:gd name="T57" fmla="*/ 33 h 208"/>
                <a:gd name="T58" fmla="*/ 104 w 142"/>
                <a:gd name="T59" fmla="*/ 24 h 208"/>
                <a:gd name="T60" fmla="*/ 119 w 142"/>
                <a:gd name="T61" fmla="*/ 16 h 208"/>
                <a:gd name="T62" fmla="*/ 132 w 142"/>
                <a:gd name="T63" fmla="*/ 8 h 208"/>
                <a:gd name="T64" fmla="*/ 142 w 142"/>
                <a:gd name="T65" fmla="*/ 1 h 208"/>
                <a:gd name="T66" fmla="*/ 132 w 142"/>
                <a:gd name="T67" fmla="*/ 0 h 208"/>
                <a:gd name="T68" fmla="*/ 116 w 142"/>
                <a:gd name="T69" fmla="*/ 5 h 208"/>
                <a:gd name="T70" fmla="*/ 94 w 142"/>
                <a:gd name="T71" fmla="*/ 16 h 208"/>
                <a:gd name="T72" fmla="*/ 69 w 142"/>
                <a:gd name="T73" fmla="*/ 31 h 208"/>
                <a:gd name="T74" fmla="*/ 46 w 142"/>
                <a:gd name="T75" fmla="*/ 50 h 208"/>
                <a:gd name="T76" fmla="*/ 24 w 142"/>
                <a:gd name="T77" fmla="*/ 70 h 208"/>
                <a:gd name="T78" fmla="*/ 9 w 142"/>
                <a:gd name="T79" fmla="*/ 92 h 208"/>
                <a:gd name="T80" fmla="*/ 0 w 142"/>
                <a:gd name="T81" fmla="*/ 114 h 20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2"/>
                <a:gd name="T124" fmla="*/ 0 h 208"/>
                <a:gd name="T125" fmla="*/ 142 w 142"/>
                <a:gd name="T126" fmla="*/ 208 h 20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9" name="Freeform 55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>
                <a:gd name="T0" fmla="*/ 257 w 304"/>
                <a:gd name="T1" fmla="*/ 109 h 272"/>
                <a:gd name="T2" fmla="*/ 271 w 304"/>
                <a:gd name="T3" fmla="*/ 126 h 272"/>
                <a:gd name="T4" fmla="*/ 278 w 304"/>
                <a:gd name="T5" fmla="*/ 144 h 272"/>
                <a:gd name="T6" fmla="*/ 274 w 304"/>
                <a:gd name="T7" fmla="*/ 164 h 272"/>
                <a:gd name="T8" fmla="*/ 258 w 304"/>
                <a:gd name="T9" fmla="*/ 183 h 272"/>
                <a:gd name="T10" fmla="*/ 233 w 304"/>
                <a:gd name="T11" fmla="*/ 200 h 272"/>
                <a:gd name="T12" fmla="*/ 206 w 304"/>
                <a:gd name="T13" fmla="*/ 215 h 272"/>
                <a:gd name="T14" fmla="*/ 177 w 304"/>
                <a:gd name="T15" fmla="*/ 232 h 272"/>
                <a:gd name="T16" fmla="*/ 159 w 304"/>
                <a:gd name="T17" fmla="*/ 244 h 272"/>
                <a:gd name="T18" fmla="*/ 154 w 304"/>
                <a:gd name="T19" fmla="*/ 252 h 272"/>
                <a:gd name="T20" fmla="*/ 149 w 304"/>
                <a:gd name="T21" fmla="*/ 260 h 272"/>
                <a:gd name="T22" fmla="*/ 151 w 304"/>
                <a:gd name="T23" fmla="*/ 268 h 272"/>
                <a:gd name="T24" fmla="*/ 161 w 304"/>
                <a:gd name="T25" fmla="*/ 272 h 272"/>
                <a:gd name="T26" fmla="*/ 172 w 304"/>
                <a:gd name="T27" fmla="*/ 271 h 272"/>
                <a:gd name="T28" fmla="*/ 191 w 304"/>
                <a:gd name="T29" fmla="*/ 257 h 272"/>
                <a:gd name="T30" fmla="*/ 223 w 304"/>
                <a:gd name="T31" fmla="*/ 236 h 272"/>
                <a:gd name="T32" fmla="*/ 257 w 304"/>
                <a:gd name="T33" fmla="*/ 215 h 272"/>
                <a:gd name="T34" fmla="*/ 286 w 304"/>
                <a:gd name="T35" fmla="*/ 192 h 272"/>
                <a:gd name="T36" fmla="*/ 303 w 304"/>
                <a:gd name="T37" fmla="*/ 164 h 272"/>
                <a:gd name="T38" fmla="*/ 300 w 304"/>
                <a:gd name="T39" fmla="*/ 134 h 272"/>
                <a:gd name="T40" fmla="*/ 281 w 304"/>
                <a:gd name="T41" fmla="*/ 106 h 272"/>
                <a:gd name="T42" fmla="*/ 249 w 304"/>
                <a:gd name="T43" fmla="*/ 83 h 272"/>
                <a:gd name="T44" fmla="*/ 219 w 304"/>
                <a:gd name="T45" fmla="*/ 65 h 272"/>
                <a:gd name="T46" fmla="*/ 188 w 304"/>
                <a:gd name="T47" fmla="*/ 52 h 272"/>
                <a:gd name="T48" fmla="*/ 157 w 304"/>
                <a:gd name="T49" fmla="*/ 38 h 272"/>
                <a:gd name="T50" fmla="*/ 122 w 304"/>
                <a:gd name="T51" fmla="*/ 25 h 272"/>
                <a:gd name="T52" fmla="*/ 90 w 304"/>
                <a:gd name="T53" fmla="*/ 14 h 272"/>
                <a:gd name="T54" fmla="*/ 58 w 304"/>
                <a:gd name="T55" fmla="*/ 6 h 272"/>
                <a:gd name="T56" fmla="*/ 30 w 304"/>
                <a:gd name="T57" fmla="*/ 1 h 272"/>
                <a:gd name="T58" fmla="*/ 9 w 304"/>
                <a:gd name="T59" fmla="*/ 1 h 272"/>
                <a:gd name="T60" fmla="*/ 10 w 304"/>
                <a:gd name="T61" fmla="*/ 5 h 272"/>
                <a:gd name="T62" fmla="*/ 35 w 304"/>
                <a:gd name="T63" fmla="*/ 12 h 272"/>
                <a:gd name="T64" fmla="*/ 64 w 304"/>
                <a:gd name="T65" fmla="*/ 21 h 272"/>
                <a:gd name="T66" fmla="*/ 97 w 304"/>
                <a:gd name="T67" fmla="*/ 32 h 272"/>
                <a:gd name="T68" fmla="*/ 132 w 304"/>
                <a:gd name="T69" fmla="*/ 45 h 272"/>
                <a:gd name="T70" fmla="*/ 167 w 304"/>
                <a:gd name="T71" fmla="*/ 60 h 272"/>
                <a:gd name="T72" fmla="*/ 201 w 304"/>
                <a:gd name="T73" fmla="*/ 77 h 272"/>
                <a:gd name="T74" fmla="*/ 232 w 304"/>
                <a:gd name="T75" fmla="*/ 93 h 2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4"/>
                <a:gd name="T115" fmla="*/ 0 h 272"/>
                <a:gd name="T116" fmla="*/ 304 w 304"/>
                <a:gd name="T117" fmla="*/ 272 h 2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0" name="Freeform 56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>
                <a:gd name="T0" fmla="*/ 39 w 103"/>
                <a:gd name="T1" fmla="*/ 12 h 164"/>
                <a:gd name="T2" fmla="*/ 37 w 103"/>
                <a:gd name="T3" fmla="*/ 7 h 164"/>
                <a:gd name="T4" fmla="*/ 32 w 103"/>
                <a:gd name="T5" fmla="*/ 3 h 164"/>
                <a:gd name="T6" fmla="*/ 25 w 103"/>
                <a:gd name="T7" fmla="*/ 1 h 164"/>
                <a:gd name="T8" fmla="*/ 18 w 103"/>
                <a:gd name="T9" fmla="*/ 0 h 164"/>
                <a:gd name="T10" fmla="*/ 10 w 103"/>
                <a:gd name="T11" fmla="*/ 2 h 164"/>
                <a:gd name="T12" fmla="*/ 5 w 103"/>
                <a:gd name="T13" fmla="*/ 5 h 164"/>
                <a:gd name="T14" fmla="*/ 0 w 103"/>
                <a:gd name="T15" fmla="*/ 10 h 164"/>
                <a:gd name="T16" fmla="*/ 0 w 103"/>
                <a:gd name="T17" fmla="*/ 15 h 164"/>
                <a:gd name="T18" fmla="*/ 8 w 103"/>
                <a:gd name="T19" fmla="*/ 37 h 164"/>
                <a:gd name="T20" fmla="*/ 19 w 103"/>
                <a:gd name="T21" fmla="*/ 63 h 164"/>
                <a:gd name="T22" fmla="*/ 34 w 103"/>
                <a:gd name="T23" fmla="*/ 88 h 164"/>
                <a:gd name="T24" fmla="*/ 51 w 103"/>
                <a:gd name="T25" fmla="*/ 112 h 164"/>
                <a:gd name="T26" fmla="*/ 68 w 103"/>
                <a:gd name="T27" fmla="*/ 133 h 164"/>
                <a:gd name="T28" fmla="*/ 84 w 103"/>
                <a:gd name="T29" fmla="*/ 150 h 164"/>
                <a:gd name="T30" fmla="*/ 96 w 103"/>
                <a:gd name="T31" fmla="*/ 161 h 164"/>
                <a:gd name="T32" fmla="*/ 103 w 103"/>
                <a:gd name="T33" fmla="*/ 164 h 164"/>
                <a:gd name="T34" fmla="*/ 100 w 103"/>
                <a:gd name="T35" fmla="*/ 153 h 164"/>
                <a:gd name="T36" fmla="*/ 93 w 103"/>
                <a:gd name="T37" fmla="*/ 139 h 164"/>
                <a:gd name="T38" fmla="*/ 84 w 103"/>
                <a:gd name="T39" fmla="*/ 121 h 164"/>
                <a:gd name="T40" fmla="*/ 74 w 103"/>
                <a:gd name="T41" fmla="*/ 100 h 164"/>
                <a:gd name="T42" fmla="*/ 64 w 103"/>
                <a:gd name="T43" fmla="*/ 78 h 164"/>
                <a:gd name="T44" fmla="*/ 54 w 103"/>
                <a:gd name="T45" fmla="*/ 55 h 164"/>
                <a:gd name="T46" fmla="*/ 45 w 103"/>
                <a:gd name="T47" fmla="*/ 33 h 164"/>
                <a:gd name="T48" fmla="*/ 39 w 103"/>
                <a:gd name="T49" fmla="*/ 12 h 1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03"/>
                <a:gd name="T76" fmla="*/ 0 h 164"/>
                <a:gd name="T77" fmla="*/ 103 w 103"/>
                <a:gd name="T78" fmla="*/ 164 h 1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1" name="Freeform 57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>
                <a:gd name="T0" fmla="*/ 28 w 54"/>
                <a:gd name="T1" fmla="*/ 9 h 82"/>
                <a:gd name="T2" fmla="*/ 26 w 54"/>
                <a:gd name="T3" fmla="*/ 5 h 82"/>
                <a:gd name="T4" fmla="*/ 22 w 54"/>
                <a:gd name="T5" fmla="*/ 2 h 82"/>
                <a:gd name="T6" fmla="*/ 18 w 54"/>
                <a:gd name="T7" fmla="*/ 0 h 82"/>
                <a:gd name="T8" fmla="*/ 12 w 54"/>
                <a:gd name="T9" fmla="*/ 0 h 82"/>
                <a:gd name="T10" fmla="*/ 8 w 54"/>
                <a:gd name="T11" fmla="*/ 1 h 82"/>
                <a:gd name="T12" fmla="*/ 3 w 54"/>
                <a:gd name="T13" fmla="*/ 3 h 82"/>
                <a:gd name="T14" fmla="*/ 0 w 54"/>
                <a:gd name="T15" fmla="*/ 6 h 82"/>
                <a:gd name="T16" fmla="*/ 0 w 54"/>
                <a:gd name="T17" fmla="*/ 10 h 82"/>
                <a:gd name="T18" fmla="*/ 0 w 54"/>
                <a:gd name="T19" fmla="*/ 21 h 82"/>
                <a:gd name="T20" fmla="*/ 5 w 54"/>
                <a:gd name="T21" fmla="*/ 33 h 82"/>
                <a:gd name="T22" fmla="*/ 10 w 54"/>
                <a:gd name="T23" fmla="*/ 45 h 82"/>
                <a:gd name="T24" fmla="*/ 18 w 54"/>
                <a:gd name="T25" fmla="*/ 57 h 82"/>
                <a:gd name="T26" fmla="*/ 26 w 54"/>
                <a:gd name="T27" fmla="*/ 68 h 82"/>
                <a:gd name="T28" fmla="*/ 35 w 54"/>
                <a:gd name="T29" fmla="*/ 76 h 82"/>
                <a:gd name="T30" fmla="*/ 45 w 54"/>
                <a:gd name="T31" fmla="*/ 81 h 82"/>
                <a:gd name="T32" fmla="*/ 53 w 54"/>
                <a:gd name="T33" fmla="*/ 82 h 82"/>
                <a:gd name="T34" fmla="*/ 54 w 54"/>
                <a:gd name="T35" fmla="*/ 66 h 82"/>
                <a:gd name="T36" fmla="*/ 47 w 54"/>
                <a:gd name="T37" fmla="*/ 47 h 82"/>
                <a:gd name="T38" fmla="*/ 38 w 54"/>
                <a:gd name="T39" fmla="*/ 28 h 82"/>
                <a:gd name="T40" fmla="*/ 28 w 54"/>
                <a:gd name="T41" fmla="*/ 9 h 8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4"/>
                <a:gd name="T64" fmla="*/ 0 h 82"/>
                <a:gd name="T65" fmla="*/ 54 w 54"/>
                <a:gd name="T66" fmla="*/ 82 h 8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2" name="Freeform 58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>
                <a:gd name="T0" fmla="*/ 24 w 46"/>
                <a:gd name="T1" fmla="*/ 6 h 47"/>
                <a:gd name="T2" fmla="*/ 24 w 46"/>
                <a:gd name="T3" fmla="*/ 7 h 47"/>
                <a:gd name="T4" fmla="*/ 24 w 46"/>
                <a:gd name="T5" fmla="*/ 7 h 47"/>
                <a:gd name="T6" fmla="*/ 24 w 46"/>
                <a:gd name="T7" fmla="*/ 7 h 47"/>
                <a:gd name="T8" fmla="*/ 24 w 46"/>
                <a:gd name="T9" fmla="*/ 7 h 47"/>
                <a:gd name="T10" fmla="*/ 23 w 46"/>
                <a:gd name="T11" fmla="*/ 4 h 47"/>
                <a:gd name="T12" fmla="*/ 19 w 46"/>
                <a:gd name="T13" fmla="*/ 1 h 47"/>
                <a:gd name="T14" fmla="*/ 14 w 46"/>
                <a:gd name="T15" fmla="*/ 0 h 47"/>
                <a:gd name="T16" fmla="*/ 8 w 46"/>
                <a:gd name="T17" fmla="*/ 0 h 47"/>
                <a:gd name="T18" fmla="*/ 4 w 46"/>
                <a:gd name="T19" fmla="*/ 1 h 47"/>
                <a:gd name="T20" fmla="*/ 1 w 46"/>
                <a:gd name="T21" fmla="*/ 4 h 47"/>
                <a:gd name="T22" fmla="*/ 0 w 46"/>
                <a:gd name="T23" fmla="*/ 7 h 47"/>
                <a:gd name="T24" fmla="*/ 0 w 46"/>
                <a:gd name="T25" fmla="*/ 10 h 47"/>
                <a:gd name="T26" fmla="*/ 1 w 46"/>
                <a:gd name="T27" fmla="*/ 15 h 47"/>
                <a:gd name="T28" fmla="*/ 4 w 46"/>
                <a:gd name="T29" fmla="*/ 21 h 47"/>
                <a:gd name="T30" fmla="*/ 10 w 46"/>
                <a:gd name="T31" fmla="*/ 28 h 47"/>
                <a:gd name="T32" fmla="*/ 17 w 46"/>
                <a:gd name="T33" fmla="*/ 34 h 47"/>
                <a:gd name="T34" fmla="*/ 24 w 46"/>
                <a:gd name="T35" fmla="*/ 40 h 47"/>
                <a:gd name="T36" fmla="*/ 33 w 46"/>
                <a:gd name="T37" fmla="*/ 44 h 47"/>
                <a:gd name="T38" fmla="*/ 40 w 46"/>
                <a:gd name="T39" fmla="*/ 47 h 47"/>
                <a:gd name="T40" fmla="*/ 46 w 46"/>
                <a:gd name="T41" fmla="*/ 47 h 47"/>
                <a:gd name="T42" fmla="*/ 45 w 46"/>
                <a:gd name="T43" fmla="*/ 37 h 47"/>
                <a:gd name="T44" fmla="*/ 39 w 46"/>
                <a:gd name="T45" fmla="*/ 25 h 47"/>
                <a:gd name="T46" fmla="*/ 30 w 46"/>
                <a:gd name="T47" fmla="*/ 14 h 47"/>
                <a:gd name="T48" fmla="*/ 24 w 46"/>
                <a:gd name="T49" fmla="*/ 6 h 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"/>
                <a:gd name="T76" fmla="*/ 0 h 47"/>
                <a:gd name="T77" fmla="*/ 46 w 46"/>
                <a:gd name="T78" fmla="*/ 47 h 4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3" name="Freeform 59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>
                <a:gd name="T0" fmla="*/ 50 w 63"/>
                <a:gd name="T1" fmla="*/ 23 h 31"/>
                <a:gd name="T2" fmla="*/ 56 w 63"/>
                <a:gd name="T3" fmla="*/ 21 h 31"/>
                <a:gd name="T4" fmla="*/ 62 w 63"/>
                <a:gd name="T5" fmla="*/ 18 h 31"/>
                <a:gd name="T6" fmla="*/ 63 w 63"/>
                <a:gd name="T7" fmla="*/ 14 h 31"/>
                <a:gd name="T8" fmla="*/ 63 w 63"/>
                <a:gd name="T9" fmla="*/ 10 h 31"/>
                <a:gd name="T10" fmla="*/ 61 w 63"/>
                <a:gd name="T11" fmla="*/ 5 h 31"/>
                <a:gd name="T12" fmla="*/ 56 w 63"/>
                <a:gd name="T13" fmla="*/ 2 h 31"/>
                <a:gd name="T14" fmla="*/ 50 w 63"/>
                <a:gd name="T15" fmla="*/ 0 h 31"/>
                <a:gd name="T16" fmla="*/ 43 w 63"/>
                <a:gd name="T17" fmla="*/ 0 h 31"/>
                <a:gd name="T18" fmla="*/ 40 w 63"/>
                <a:gd name="T19" fmla="*/ 0 h 31"/>
                <a:gd name="T20" fmla="*/ 34 w 63"/>
                <a:gd name="T21" fmla="*/ 1 h 31"/>
                <a:gd name="T22" fmla="*/ 26 w 63"/>
                <a:gd name="T23" fmla="*/ 3 h 31"/>
                <a:gd name="T24" fmla="*/ 16 w 63"/>
                <a:gd name="T25" fmla="*/ 7 h 31"/>
                <a:gd name="T26" fmla="*/ 7 w 63"/>
                <a:gd name="T27" fmla="*/ 13 h 31"/>
                <a:gd name="T28" fmla="*/ 3 w 63"/>
                <a:gd name="T29" fmla="*/ 19 h 31"/>
                <a:gd name="T30" fmla="*/ 0 w 63"/>
                <a:gd name="T31" fmla="*/ 25 h 31"/>
                <a:gd name="T32" fmla="*/ 0 w 63"/>
                <a:gd name="T33" fmla="*/ 27 h 31"/>
                <a:gd name="T34" fmla="*/ 4 w 63"/>
                <a:gd name="T35" fmla="*/ 29 h 31"/>
                <a:gd name="T36" fmla="*/ 10 w 63"/>
                <a:gd name="T37" fmla="*/ 31 h 31"/>
                <a:gd name="T38" fmla="*/ 16 w 63"/>
                <a:gd name="T39" fmla="*/ 31 h 31"/>
                <a:gd name="T40" fmla="*/ 21 w 63"/>
                <a:gd name="T41" fmla="*/ 31 h 31"/>
                <a:gd name="T42" fmla="*/ 29 w 63"/>
                <a:gd name="T43" fmla="*/ 29 h 31"/>
                <a:gd name="T44" fmla="*/ 36 w 63"/>
                <a:gd name="T45" fmla="*/ 28 h 31"/>
                <a:gd name="T46" fmla="*/ 43 w 63"/>
                <a:gd name="T47" fmla="*/ 26 h 31"/>
                <a:gd name="T48" fmla="*/ 50 w 63"/>
                <a:gd name="T49" fmla="*/ 23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3"/>
                <a:gd name="T76" fmla="*/ 0 h 31"/>
                <a:gd name="T77" fmla="*/ 63 w 63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4" name="Freeform 60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>
                <a:gd name="T0" fmla="*/ 90 w 245"/>
                <a:gd name="T1" fmla="*/ 31 h 206"/>
                <a:gd name="T2" fmla="*/ 72 w 245"/>
                <a:gd name="T3" fmla="*/ 40 h 206"/>
                <a:gd name="T4" fmla="*/ 56 w 245"/>
                <a:gd name="T5" fmla="*/ 50 h 206"/>
                <a:gd name="T6" fmla="*/ 40 w 245"/>
                <a:gd name="T7" fmla="*/ 62 h 206"/>
                <a:gd name="T8" fmla="*/ 27 w 245"/>
                <a:gd name="T9" fmla="*/ 74 h 206"/>
                <a:gd name="T10" fmla="*/ 17 w 245"/>
                <a:gd name="T11" fmla="*/ 87 h 206"/>
                <a:gd name="T12" fmla="*/ 8 w 245"/>
                <a:gd name="T13" fmla="*/ 100 h 206"/>
                <a:gd name="T14" fmla="*/ 3 w 245"/>
                <a:gd name="T15" fmla="*/ 113 h 206"/>
                <a:gd name="T16" fmla="*/ 0 w 245"/>
                <a:gd name="T17" fmla="*/ 127 h 206"/>
                <a:gd name="T18" fmla="*/ 3 w 245"/>
                <a:gd name="T19" fmla="*/ 149 h 206"/>
                <a:gd name="T20" fmla="*/ 14 w 245"/>
                <a:gd name="T21" fmla="*/ 166 h 206"/>
                <a:gd name="T22" fmla="*/ 32 w 245"/>
                <a:gd name="T23" fmla="*/ 181 h 206"/>
                <a:gd name="T24" fmla="*/ 53 w 245"/>
                <a:gd name="T25" fmla="*/ 192 h 206"/>
                <a:gd name="T26" fmla="*/ 80 w 245"/>
                <a:gd name="T27" fmla="*/ 200 h 206"/>
                <a:gd name="T28" fmla="*/ 109 w 245"/>
                <a:gd name="T29" fmla="*/ 205 h 206"/>
                <a:gd name="T30" fmla="*/ 136 w 245"/>
                <a:gd name="T31" fmla="*/ 206 h 206"/>
                <a:gd name="T32" fmla="*/ 164 w 245"/>
                <a:gd name="T33" fmla="*/ 203 h 206"/>
                <a:gd name="T34" fmla="*/ 169 w 245"/>
                <a:gd name="T35" fmla="*/ 203 h 206"/>
                <a:gd name="T36" fmla="*/ 175 w 245"/>
                <a:gd name="T37" fmla="*/ 201 h 206"/>
                <a:gd name="T38" fmla="*/ 180 w 245"/>
                <a:gd name="T39" fmla="*/ 197 h 206"/>
                <a:gd name="T40" fmla="*/ 181 w 245"/>
                <a:gd name="T41" fmla="*/ 193 h 206"/>
                <a:gd name="T42" fmla="*/ 180 w 245"/>
                <a:gd name="T43" fmla="*/ 191 h 206"/>
                <a:gd name="T44" fmla="*/ 175 w 245"/>
                <a:gd name="T45" fmla="*/ 191 h 206"/>
                <a:gd name="T46" fmla="*/ 169 w 245"/>
                <a:gd name="T47" fmla="*/ 190 h 206"/>
                <a:gd name="T48" fmla="*/ 162 w 245"/>
                <a:gd name="T49" fmla="*/ 190 h 206"/>
                <a:gd name="T50" fmla="*/ 154 w 245"/>
                <a:gd name="T51" fmla="*/ 190 h 206"/>
                <a:gd name="T52" fmla="*/ 146 w 245"/>
                <a:gd name="T53" fmla="*/ 190 h 206"/>
                <a:gd name="T54" fmla="*/ 139 w 245"/>
                <a:gd name="T55" fmla="*/ 190 h 206"/>
                <a:gd name="T56" fmla="*/ 135 w 245"/>
                <a:gd name="T57" fmla="*/ 190 h 206"/>
                <a:gd name="T58" fmla="*/ 120 w 245"/>
                <a:gd name="T59" fmla="*/ 189 h 206"/>
                <a:gd name="T60" fmla="*/ 107 w 245"/>
                <a:gd name="T61" fmla="*/ 188 h 206"/>
                <a:gd name="T62" fmla="*/ 93 w 245"/>
                <a:gd name="T63" fmla="*/ 187 h 206"/>
                <a:gd name="T64" fmla="*/ 78 w 245"/>
                <a:gd name="T65" fmla="*/ 184 h 206"/>
                <a:gd name="T66" fmla="*/ 64 w 245"/>
                <a:gd name="T67" fmla="*/ 181 h 206"/>
                <a:gd name="T68" fmla="*/ 49 w 245"/>
                <a:gd name="T69" fmla="*/ 174 h 206"/>
                <a:gd name="T70" fmla="*/ 36 w 245"/>
                <a:gd name="T71" fmla="*/ 165 h 206"/>
                <a:gd name="T72" fmla="*/ 22 w 245"/>
                <a:gd name="T73" fmla="*/ 152 h 206"/>
                <a:gd name="T74" fmla="*/ 19 w 245"/>
                <a:gd name="T75" fmla="*/ 136 h 206"/>
                <a:gd name="T76" fmla="*/ 20 w 245"/>
                <a:gd name="T77" fmla="*/ 122 h 206"/>
                <a:gd name="T78" fmla="*/ 26 w 245"/>
                <a:gd name="T79" fmla="*/ 108 h 206"/>
                <a:gd name="T80" fmla="*/ 35 w 245"/>
                <a:gd name="T81" fmla="*/ 95 h 206"/>
                <a:gd name="T82" fmla="*/ 48 w 245"/>
                <a:gd name="T83" fmla="*/ 83 h 206"/>
                <a:gd name="T84" fmla="*/ 62 w 245"/>
                <a:gd name="T85" fmla="*/ 71 h 206"/>
                <a:gd name="T86" fmla="*/ 78 w 245"/>
                <a:gd name="T87" fmla="*/ 61 h 206"/>
                <a:gd name="T88" fmla="*/ 97 w 245"/>
                <a:gd name="T89" fmla="*/ 51 h 206"/>
                <a:gd name="T90" fmla="*/ 116 w 245"/>
                <a:gd name="T91" fmla="*/ 42 h 206"/>
                <a:gd name="T92" fmla="*/ 136 w 245"/>
                <a:gd name="T93" fmla="*/ 34 h 206"/>
                <a:gd name="T94" fmla="*/ 156 w 245"/>
                <a:gd name="T95" fmla="*/ 27 h 206"/>
                <a:gd name="T96" fmla="*/ 175 w 245"/>
                <a:gd name="T97" fmla="*/ 21 h 206"/>
                <a:gd name="T98" fmla="*/ 196 w 245"/>
                <a:gd name="T99" fmla="*/ 16 h 206"/>
                <a:gd name="T100" fmla="*/ 213 w 245"/>
                <a:gd name="T101" fmla="*/ 11 h 206"/>
                <a:gd name="T102" fmla="*/ 230 w 245"/>
                <a:gd name="T103" fmla="*/ 8 h 206"/>
                <a:gd name="T104" fmla="*/ 245 w 245"/>
                <a:gd name="T105" fmla="*/ 6 h 206"/>
                <a:gd name="T106" fmla="*/ 235 w 245"/>
                <a:gd name="T107" fmla="*/ 2 h 206"/>
                <a:gd name="T108" fmla="*/ 219 w 245"/>
                <a:gd name="T109" fmla="*/ 0 h 206"/>
                <a:gd name="T110" fmla="*/ 200 w 245"/>
                <a:gd name="T111" fmla="*/ 2 h 206"/>
                <a:gd name="T112" fmla="*/ 178 w 245"/>
                <a:gd name="T113" fmla="*/ 5 h 206"/>
                <a:gd name="T114" fmla="*/ 154 w 245"/>
                <a:gd name="T115" fmla="*/ 10 h 206"/>
                <a:gd name="T116" fmla="*/ 130 w 245"/>
                <a:gd name="T117" fmla="*/ 16 h 206"/>
                <a:gd name="T118" fmla="*/ 109 w 245"/>
                <a:gd name="T119" fmla="*/ 24 h 206"/>
                <a:gd name="T120" fmla="*/ 90 w 245"/>
                <a:gd name="T121" fmla="*/ 31 h 2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5"/>
                <a:gd name="T184" fmla="*/ 0 h 206"/>
                <a:gd name="T185" fmla="*/ 245 w 245"/>
                <a:gd name="T186" fmla="*/ 206 h 20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5" name="Freeform 61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>
                <a:gd name="T0" fmla="*/ 134 w 159"/>
                <a:gd name="T1" fmla="*/ 53 h 160"/>
                <a:gd name="T2" fmla="*/ 138 w 159"/>
                <a:gd name="T3" fmla="*/ 70 h 160"/>
                <a:gd name="T4" fmla="*/ 135 w 159"/>
                <a:gd name="T5" fmla="*/ 84 h 160"/>
                <a:gd name="T6" fmla="*/ 125 w 159"/>
                <a:gd name="T7" fmla="*/ 96 h 160"/>
                <a:gd name="T8" fmla="*/ 111 w 159"/>
                <a:gd name="T9" fmla="*/ 107 h 160"/>
                <a:gd name="T10" fmla="*/ 93 w 159"/>
                <a:gd name="T11" fmla="*/ 117 h 160"/>
                <a:gd name="T12" fmla="*/ 74 w 159"/>
                <a:gd name="T13" fmla="*/ 126 h 160"/>
                <a:gd name="T14" fmla="*/ 54 w 159"/>
                <a:gd name="T15" fmla="*/ 136 h 160"/>
                <a:gd name="T16" fmla="*/ 37 w 159"/>
                <a:gd name="T17" fmla="*/ 146 h 160"/>
                <a:gd name="T18" fmla="*/ 34 w 159"/>
                <a:gd name="T19" fmla="*/ 149 h 160"/>
                <a:gd name="T20" fmla="*/ 32 w 159"/>
                <a:gd name="T21" fmla="*/ 151 h 160"/>
                <a:gd name="T22" fmla="*/ 32 w 159"/>
                <a:gd name="T23" fmla="*/ 154 h 160"/>
                <a:gd name="T24" fmla="*/ 35 w 159"/>
                <a:gd name="T25" fmla="*/ 157 h 160"/>
                <a:gd name="T26" fmla="*/ 38 w 159"/>
                <a:gd name="T27" fmla="*/ 159 h 160"/>
                <a:gd name="T28" fmla="*/ 43 w 159"/>
                <a:gd name="T29" fmla="*/ 160 h 160"/>
                <a:gd name="T30" fmla="*/ 47 w 159"/>
                <a:gd name="T31" fmla="*/ 160 h 160"/>
                <a:gd name="T32" fmla="*/ 51 w 159"/>
                <a:gd name="T33" fmla="*/ 159 h 160"/>
                <a:gd name="T34" fmla="*/ 73 w 159"/>
                <a:gd name="T35" fmla="*/ 150 h 160"/>
                <a:gd name="T36" fmla="*/ 95 w 159"/>
                <a:gd name="T37" fmla="*/ 139 h 160"/>
                <a:gd name="T38" fmla="*/ 115 w 159"/>
                <a:gd name="T39" fmla="*/ 128 h 160"/>
                <a:gd name="T40" fmla="*/ 134 w 159"/>
                <a:gd name="T41" fmla="*/ 115 h 160"/>
                <a:gd name="T42" fmla="*/ 147 w 159"/>
                <a:gd name="T43" fmla="*/ 101 h 160"/>
                <a:gd name="T44" fmla="*/ 156 w 159"/>
                <a:gd name="T45" fmla="*/ 85 h 160"/>
                <a:gd name="T46" fmla="*/ 159 w 159"/>
                <a:gd name="T47" fmla="*/ 68 h 160"/>
                <a:gd name="T48" fmla="*/ 153 w 159"/>
                <a:gd name="T49" fmla="*/ 50 h 160"/>
                <a:gd name="T50" fmla="*/ 140 w 159"/>
                <a:gd name="T51" fmla="*/ 36 h 160"/>
                <a:gd name="T52" fmla="*/ 122 w 159"/>
                <a:gd name="T53" fmla="*/ 24 h 160"/>
                <a:gd name="T54" fmla="*/ 99 w 159"/>
                <a:gd name="T55" fmla="*/ 14 h 160"/>
                <a:gd name="T56" fmla="*/ 76 w 159"/>
                <a:gd name="T57" fmla="*/ 7 h 160"/>
                <a:gd name="T58" fmla="*/ 51 w 159"/>
                <a:gd name="T59" fmla="*/ 2 h 160"/>
                <a:gd name="T60" fmla="*/ 29 w 159"/>
                <a:gd name="T61" fmla="*/ 0 h 160"/>
                <a:gd name="T62" fmla="*/ 12 w 159"/>
                <a:gd name="T63" fmla="*/ 1 h 160"/>
                <a:gd name="T64" fmla="*/ 0 w 159"/>
                <a:gd name="T65" fmla="*/ 5 h 160"/>
                <a:gd name="T66" fmla="*/ 21 w 159"/>
                <a:gd name="T67" fmla="*/ 9 h 160"/>
                <a:gd name="T68" fmla="*/ 41 w 159"/>
                <a:gd name="T69" fmla="*/ 12 h 160"/>
                <a:gd name="T70" fmla="*/ 60 w 159"/>
                <a:gd name="T71" fmla="*/ 15 h 160"/>
                <a:gd name="T72" fmla="*/ 79 w 159"/>
                <a:gd name="T73" fmla="*/ 19 h 160"/>
                <a:gd name="T74" fmla="*/ 96 w 159"/>
                <a:gd name="T75" fmla="*/ 24 h 160"/>
                <a:gd name="T76" fmla="*/ 112 w 159"/>
                <a:gd name="T77" fmla="*/ 31 h 160"/>
                <a:gd name="T78" fmla="*/ 125 w 159"/>
                <a:gd name="T79" fmla="*/ 40 h 160"/>
                <a:gd name="T80" fmla="*/ 134 w 159"/>
                <a:gd name="T81" fmla="*/ 53 h 1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9"/>
                <a:gd name="T124" fmla="*/ 0 h 160"/>
                <a:gd name="T125" fmla="*/ 159 w 159"/>
                <a:gd name="T126" fmla="*/ 160 h 1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6" name="Freeform 62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>
                <a:gd name="T0" fmla="*/ 125 w 399"/>
                <a:gd name="T1" fmla="*/ 62 h 332"/>
                <a:gd name="T2" fmla="*/ 67 w 399"/>
                <a:gd name="T3" fmla="*/ 101 h 332"/>
                <a:gd name="T4" fmla="*/ 22 w 399"/>
                <a:gd name="T5" fmla="*/ 147 h 332"/>
                <a:gd name="T6" fmla="*/ 0 w 399"/>
                <a:gd name="T7" fmla="*/ 200 h 332"/>
                <a:gd name="T8" fmla="*/ 4 w 399"/>
                <a:gd name="T9" fmla="*/ 235 h 332"/>
                <a:gd name="T10" fmla="*/ 13 w 399"/>
                <a:gd name="T11" fmla="*/ 249 h 332"/>
                <a:gd name="T12" fmla="*/ 26 w 399"/>
                <a:gd name="T13" fmla="*/ 262 h 332"/>
                <a:gd name="T14" fmla="*/ 42 w 399"/>
                <a:gd name="T15" fmla="*/ 273 h 332"/>
                <a:gd name="T16" fmla="*/ 70 w 399"/>
                <a:gd name="T17" fmla="*/ 285 h 332"/>
                <a:gd name="T18" fmla="*/ 107 w 399"/>
                <a:gd name="T19" fmla="*/ 298 h 332"/>
                <a:gd name="T20" fmla="*/ 148 w 399"/>
                <a:gd name="T21" fmla="*/ 308 h 332"/>
                <a:gd name="T22" fmla="*/ 189 w 399"/>
                <a:gd name="T23" fmla="*/ 316 h 332"/>
                <a:gd name="T24" fmla="*/ 231 w 399"/>
                <a:gd name="T25" fmla="*/ 322 h 332"/>
                <a:gd name="T26" fmla="*/ 273 w 399"/>
                <a:gd name="T27" fmla="*/ 326 h 332"/>
                <a:gd name="T28" fmla="*/ 316 w 399"/>
                <a:gd name="T29" fmla="*/ 329 h 332"/>
                <a:gd name="T30" fmla="*/ 358 w 399"/>
                <a:gd name="T31" fmla="*/ 331 h 332"/>
                <a:gd name="T32" fmla="*/ 386 w 399"/>
                <a:gd name="T33" fmla="*/ 332 h 332"/>
                <a:gd name="T34" fmla="*/ 396 w 399"/>
                <a:gd name="T35" fmla="*/ 326 h 332"/>
                <a:gd name="T36" fmla="*/ 399 w 399"/>
                <a:gd name="T37" fmla="*/ 316 h 332"/>
                <a:gd name="T38" fmla="*/ 390 w 399"/>
                <a:gd name="T39" fmla="*/ 309 h 332"/>
                <a:gd name="T40" fmla="*/ 364 w 399"/>
                <a:gd name="T41" fmla="*/ 308 h 332"/>
                <a:gd name="T42" fmla="*/ 325 w 399"/>
                <a:gd name="T43" fmla="*/ 307 h 332"/>
                <a:gd name="T44" fmla="*/ 286 w 399"/>
                <a:gd name="T45" fmla="*/ 305 h 332"/>
                <a:gd name="T46" fmla="*/ 247 w 399"/>
                <a:gd name="T47" fmla="*/ 301 h 332"/>
                <a:gd name="T48" fmla="*/ 208 w 399"/>
                <a:gd name="T49" fmla="*/ 296 h 332"/>
                <a:gd name="T50" fmla="*/ 168 w 399"/>
                <a:gd name="T51" fmla="*/ 289 h 332"/>
                <a:gd name="T52" fmla="*/ 131 w 399"/>
                <a:gd name="T53" fmla="*/ 281 h 332"/>
                <a:gd name="T54" fmla="*/ 94 w 399"/>
                <a:gd name="T55" fmla="*/ 269 h 332"/>
                <a:gd name="T56" fmla="*/ 62 w 399"/>
                <a:gd name="T57" fmla="*/ 256 h 332"/>
                <a:gd name="T58" fmla="*/ 44 w 399"/>
                <a:gd name="T59" fmla="*/ 236 h 332"/>
                <a:gd name="T60" fmla="*/ 38 w 399"/>
                <a:gd name="T61" fmla="*/ 210 h 332"/>
                <a:gd name="T62" fmla="*/ 46 w 399"/>
                <a:gd name="T63" fmla="*/ 173 h 332"/>
                <a:gd name="T64" fmla="*/ 62 w 399"/>
                <a:gd name="T65" fmla="*/ 145 h 332"/>
                <a:gd name="T66" fmla="*/ 84 w 399"/>
                <a:gd name="T67" fmla="*/ 120 h 332"/>
                <a:gd name="T68" fmla="*/ 110 w 399"/>
                <a:gd name="T69" fmla="*/ 98 h 332"/>
                <a:gd name="T70" fmla="*/ 141 w 399"/>
                <a:gd name="T71" fmla="*/ 78 h 332"/>
                <a:gd name="T72" fmla="*/ 179 w 399"/>
                <a:gd name="T73" fmla="*/ 57 h 332"/>
                <a:gd name="T74" fmla="*/ 223 w 399"/>
                <a:gd name="T75" fmla="*/ 37 h 332"/>
                <a:gd name="T76" fmla="*/ 271 w 399"/>
                <a:gd name="T77" fmla="*/ 19 h 332"/>
                <a:gd name="T78" fmla="*/ 313 w 399"/>
                <a:gd name="T79" fmla="*/ 6 h 332"/>
                <a:gd name="T80" fmla="*/ 315 w 399"/>
                <a:gd name="T81" fmla="*/ 0 h 332"/>
                <a:gd name="T82" fmla="*/ 273 w 399"/>
                <a:gd name="T83" fmla="*/ 5 h 332"/>
                <a:gd name="T84" fmla="*/ 223 w 399"/>
                <a:gd name="T85" fmla="*/ 17 h 332"/>
                <a:gd name="T86" fmla="*/ 176 w 399"/>
                <a:gd name="T87" fmla="*/ 35 h 3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9"/>
                <a:gd name="T133" fmla="*/ 0 h 332"/>
                <a:gd name="T134" fmla="*/ 399 w 399"/>
                <a:gd name="T135" fmla="*/ 332 h 3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7" name="Freeform 63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>
                <a:gd name="T0" fmla="*/ 290 w 348"/>
                <a:gd name="T1" fmla="*/ 69 h 222"/>
                <a:gd name="T2" fmla="*/ 306 w 348"/>
                <a:gd name="T3" fmla="*/ 81 h 222"/>
                <a:gd name="T4" fmla="*/ 315 w 348"/>
                <a:gd name="T5" fmla="*/ 95 h 222"/>
                <a:gd name="T6" fmla="*/ 321 w 348"/>
                <a:gd name="T7" fmla="*/ 110 h 222"/>
                <a:gd name="T8" fmla="*/ 321 w 348"/>
                <a:gd name="T9" fmla="*/ 126 h 222"/>
                <a:gd name="T10" fmla="*/ 318 w 348"/>
                <a:gd name="T11" fmla="*/ 139 h 222"/>
                <a:gd name="T12" fmla="*/ 312 w 348"/>
                <a:gd name="T13" fmla="*/ 150 h 222"/>
                <a:gd name="T14" fmla="*/ 302 w 348"/>
                <a:gd name="T15" fmla="*/ 161 h 222"/>
                <a:gd name="T16" fmla="*/ 292 w 348"/>
                <a:gd name="T17" fmla="*/ 170 h 222"/>
                <a:gd name="T18" fmla="*/ 279 w 348"/>
                <a:gd name="T19" fmla="*/ 180 h 222"/>
                <a:gd name="T20" fmla="*/ 265 w 348"/>
                <a:gd name="T21" fmla="*/ 188 h 222"/>
                <a:gd name="T22" fmla="*/ 252 w 348"/>
                <a:gd name="T23" fmla="*/ 198 h 222"/>
                <a:gd name="T24" fmla="*/ 239 w 348"/>
                <a:gd name="T25" fmla="*/ 207 h 222"/>
                <a:gd name="T26" fmla="*/ 236 w 348"/>
                <a:gd name="T27" fmla="*/ 210 h 222"/>
                <a:gd name="T28" fmla="*/ 235 w 348"/>
                <a:gd name="T29" fmla="*/ 213 h 222"/>
                <a:gd name="T30" fmla="*/ 236 w 348"/>
                <a:gd name="T31" fmla="*/ 216 h 222"/>
                <a:gd name="T32" fmla="*/ 239 w 348"/>
                <a:gd name="T33" fmla="*/ 219 h 222"/>
                <a:gd name="T34" fmla="*/ 244 w 348"/>
                <a:gd name="T35" fmla="*/ 221 h 222"/>
                <a:gd name="T36" fmla="*/ 248 w 348"/>
                <a:gd name="T37" fmla="*/ 222 h 222"/>
                <a:gd name="T38" fmla="*/ 254 w 348"/>
                <a:gd name="T39" fmla="*/ 221 h 222"/>
                <a:gd name="T40" fmla="*/ 258 w 348"/>
                <a:gd name="T41" fmla="*/ 219 h 222"/>
                <a:gd name="T42" fmla="*/ 287 w 348"/>
                <a:gd name="T43" fmla="*/ 206 h 222"/>
                <a:gd name="T44" fmla="*/ 310 w 348"/>
                <a:gd name="T45" fmla="*/ 188 h 222"/>
                <a:gd name="T46" fmla="*/ 331 w 348"/>
                <a:gd name="T47" fmla="*/ 168 h 222"/>
                <a:gd name="T48" fmla="*/ 344 w 348"/>
                <a:gd name="T49" fmla="*/ 147 h 222"/>
                <a:gd name="T50" fmla="*/ 348 w 348"/>
                <a:gd name="T51" fmla="*/ 124 h 222"/>
                <a:gd name="T52" fmla="*/ 345 w 348"/>
                <a:gd name="T53" fmla="*/ 102 h 222"/>
                <a:gd name="T54" fmla="*/ 334 w 348"/>
                <a:gd name="T55" fmla="*/ 81 h 222"/>
                <a:gd name="T56" fmla="*/ 310 w 348"/>
                <a:gd name="T57" fmla="*/ 62 h 222"/>
                <a:gd name="T58" fmla="*/ 293 w 348"/>
                <a:gd name="T59" fmla="*/ 52 h 222"/>
                <a:gd name="T60" fmla="*/ 273 w 348"/>
                <a:gd name="T61" fmla="*/ 43 h 222"/>
                <a:gd name="T62" fmla="*/ 249 w 348"/>
                <a:gd name="T63" fmla="*/ 34 h 222"/>
                <a:gd name="T64" fmla="*/ 226 w 348"/>
                <a:gd name="T65" fmla="*/ 27 h 222"/>
                <a:gd name="T66" fmla="*/ 202 w 348"/>
                <a:gd name="T67" fmla="*/ 21 h 222"/>
                <a:gd name="T68" fmla="*/ 176 w 348"/>
                <a:gd name="T69" fmla="*/ 16 h 222"/>
                <a:gd name="T70" fmla="*/ 151 w 348"/>
                <a:gd name="T71" fmla="*/ 11 h 222"/>
                <a:gd name="T72" fmla="*/ 125 w 348"/>
                <a:gd name="T73" fmla="*/ 7 h 222"/>
                <a:gd name="T74" fmla="*/ 102 w 348"/>
                <a:gd name="T75" fmla="*/ 4 h 222"/>
                <a:gd name="T76" fmla="*/ 78 w 348"/>
                <a:gd name="T77" fmla="*/ 2 h 222"/>
                <a:gd name="T78" fmla="*/ 58 w 348"/>
                <a:gd name="T79" fmla="*/ 0 h 222"/>
                <a:gd name="T80" fmla="*/ 39 w 348"/>
                <a:gd name="T81" fmla="*/ 0 h 222"/>
                <a:gd name="T82" fmla="*/ 23 w 348"/>
                <a:gd name="T83" fmla="*/ 0 h 222"/>
                <a:gd name="T84" fmla="*/ 12 w 348"/>
                <a:gd name="T85" fmla="*/ 1 h 222"/>
                <a:gd name="T86" fmla="*/ 4 w 348"/>
                <a:gd name="T87" fmla="*/ 3 h 222"/>
                <a:gd name="T88" fmla="*/ 0 w 348"/>
                <a:gd name="T89" fmla="*/ 5 h 222"/>
                <a:gd name="T90" fmla="*/ 14 w 348"/>
                <a:gd name="T91" fmla="*/ 7 h 222"/>
                <a:gd name="T92" fmla="*/ 30 w 348"/>
                <a:gd name="T93" fmla="*/ 8 h 222"/>
                <a:gd name="T94" fmla="*/ 46 w 348"/>
                <a:gd name="T95" fmla="*/ 10 h 222"/>
                <a:gd name="T96" fmla="*/ 64 w 348"/>
                <a:gd name="T97" fmla="*/ 12 h 222"/>
                <a:gd name="T98" fmla="*/ 83 w 348"/>
                <a:gd name="T99" fmla="*/ 14 h 222"/>
                <a:gd name="T100" fmla="*/ 102 w 348"/>
                <a:gd name="T101" fmla="*/ 16 h 222"/>
                <a:gd name="T102" fmla="*/ 120 w 348"/>
                <a:gd name="T103" fmla="*/ 19 h 222"/>
                <a:gd name="T104" fmla="*/ 141 w 348"/>
                <a:gd name="T105" fmla="*/ 22 h 222"/>
                <a:gd name="T106" fmla="*/ 160 w 348"/>
                <a:gd name="T107" fmla="*/ 26 h 222"/>
                <a:gd name="T108" fmla="*/ 180 w 348"/>
                <a:gd name="T109" fmla="*/ 30 h 222"/>
                <a:gd name="T110" fmla="*/ 200 w 348"/>
                <a:gd name="T111" fmla="*/ 35 h 222"/>
                <a:gd name="T112" fmla="*/ 219 w 348"/>
                <a:gd name="T113" fmla="*/ 41 h 222"/>
                <a:gd name="T114" fmla="*/ 238 w 348"/>
                <a:gd name="T115" fmla="*/ 47 h 222"/>
                <a:gd name="T116" fmla="*/ 257 w 348"/>
                <a:gd name="T117" fmla="*/ 53 h 222"/>
                <a:gd name="T118" fmla="*/ 274 w 348"/>
                <a:gd name="T119" fmla="*/ 61 h 222"/>
                <a:gd name="T120" fmla="*/ 290 w 348"/>
                <a:gd name="T121" fmla="*/ 69 h 22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48"/>
                <a:gd name="T184" fmla="*/ 0 h 222"/>
                <a:gd name="T185" fmla="*/ 348 w 348"/>
                <a:gd name="T186" fmla="*/ 222 h 22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8" name="Freeform 64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>
                <a:gd name="T0" fmla="*/ 0 w 142"/>
                <a:gd name="T1" fmla="*/ 113 h 207"/>
                <a:gd name="T2" fmla="*/ 0 w 142"/>
                <a:gd name="T3" fmla="*/ 130 h 207"/>
                <a:gd name="T4" fmla="*/ 6 w 142"/>
                <a:gd name="T5" fmla="*/ 146 h 207"/>
                <a:gd name="T6" fmla="*/ 16 w 142"/>
                <a:gd name="T7" fmla="*/ 161 h 207"/>
                <a:gd name="T8" fmla="*/ 31 w 142"/>
                <a:gd name="T9" fmla="*/ 174 h 207"/>
                <a:gd name="T10" fmla="*/ 48 w 142"/>
                <a:gd name="T11" fmla="*/ 185 h 207"/>
                <a:gd name="T12" fmla="*/ 68 w 142"/>
                <a:gd name="T13" fmla="*/ 195 h 207"/>
                <a:gd name="T14" fmla="*/ 92 w 142"/>
                <a:gd name="T15" fmla="*/ 202 h 207"/>
                <a:gd name="T16" fmla="*/ 115 w 142"/>
                <a:gd name="T17" fmla="*/ 206 h 207"/>
                <a:gd name="T18" fmla="*/ 122 w 142"/>
                <a:gd name="T19" fmla="*/ 207 h 207"/>
                <a:gd name="T20" fmla="*/ 129 w 142"/>
                <a:gd name="T21" fmla="*/ 205 h 207"/>
                <a:gd name="T22" fmla="*/ 135 w 142"/>
                <a:gd name="T23" fmla="*/ 202 h 207"/>
                <a:gd name="T24" fmla="*/ 138 w 142"/>
                <a:gd name="T25" fmla="*/ 198 h 207"/>
                <a:gd name="T26" fmla="*/ 138 w 142"/>
                <a:gd name="T27" fmla="*/ 193 h 207"/>
                <a:gd name="T28" fmla="*/ 137 w 142"/>
                <a:gd name="T29" fmla="*/ 188 h 207"/>
                <a:gd name="T30" fmla="*/ 132 w 142"/>
                <a:gd name="T31" fmla="*/ 184 h 207"/>
                <a:gd name="T32" fmla="*/ 125 w 142"/>
                <a:gd name="T33" fmla="*/ 182 h 207"/>
                <a:gd name="T34" fmla="*/ 102 w 142"/>
                <a:gd name="T35" fmla="*/ 176 h 207"/>
                <a:gd name="T36" fmla="*/ 80 w 142"/>
                <a:gd name="T37" fmla="*/ 168 h 207"/>
                <a:gd name="T38" fmla="*/ 63 w 142"/>
                <a:gd name="T39" fmla="*/ 157 h 207"/>
                <a:gd name="T40" fmla="*/ 50 w 142"/>
                <a:gd name="T41" fmla="*/ 145 h 207"/>
                <a:gd name="T42" fmla="*/ 41 w 142"/>
                <a:gd name="T43" fmla="*/ 130 h 207"/>
                <a:gd name="T44" fmla="*/ 37 w 142"/>
                <a:gd name="T45" fmla="*/ 114 h 207"/>
                <a:gd name="T46" fmla="*/ 37 w 142"/>
                <a:gd name="T47" fmla="*/ 97 h 207"/>
                <a:gd name="T48" fmla="*/ 44 w 142"/>
                <a:gd name="T49" fmla="*/ 79 h 207"/>
                <a:gd name="T50" fmla="*/ 54 w 142"/>
                <a:gd name="T51" fmla="*/ 65 h 207"/>
                <a:gd name="T52" fmla="*/ 70 w 142"/>
                <a:gd name="T53" fmla="*/ 52 h 207"/>
                <a:gd name="T54" fmla="*/ 87 w 142"/>
                <a:gd name="T55" fmla="*/ 40 h 207"/>
                <a:gd name="T56" fmla="*/ 106 w 142"/>
                <a:gd name="T57" fmla="*/ 29 h 207"/>
                <a:gd name="T58" fmla="*/ 122 w 142"/>
                <a:gd name="T59" fmla="*/ 20 h 207"/>
                <a:gd name="T60" fmla="*/ 135 w 142"/>
                <a:gd name="T61" fmla="*/ 11 h 207"/>
                <a:gd name="T62" fmla="*/ 142 w 142"/>
                <a:gd name="T63" fmla="*/ 5 h 207"/>
                <a:gd name="T64" fmla="*/ 142 w 142"/>
                <a:gd name="T65" fmla="*/ 0 h 207"/>
                <a:gd name="T66" fmla="*/ 126 w 142"/>
                <a:gd name="T67" fmla="*/ 4 h 207"/>
                <a:gd name="T68" fmla="*/ 106 w 142"/>
                <a:gd name="T69" fmla="*/ 11 h 207"/>
                <a:gd name="T70" fmla="*/ 84 w 142"/>
                <a:gd name="T71" fmla="*/ 23 h 207"/>
                <a:gd name="T72" fmla="*/ 61 w 142"/>
                <a:gd name="T73" fmla="*/ 37 h 207"/>
                <a:gd name="T74" fmla="*/ 39 w 142"/>
                <a:gd name="T75" fmla="*/ 53 h 207"/>
                <a:gd name="T76" fmla="*/ 22 w 142"/>
                <a:gd name="T77" fmla="*/ 72 h 207"/>
                <a:gd name="T78" fmla="*/ 8 w 142"/>
                <a:gd name="T79" fmla="*/ 93 h 207"/>
                <a:gd name="T80" fmla="*/ 0 w 142"/>
                <a:gd name="T81" fmla="*/ 113 h 20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2"/>
                <a:gd name="T124" fmla="*/ 0 h 207"/>
                <a:gd name="T125" fmla="*/ 142 w 142"/>
                <a:gd name="T126" fmla="*/ 207 h 20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9" name="Freeform 65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>
                <a:gd name="T0" fmla="*/ 256 w 303"/>
                <a:gd name="T1" fmla="*/ 109 h 272"/>
                <a:gd name="T2" fmla="*/ 271 w 303"/>
                <a:gd name="T3" fmla="*/ 126 h 272"/>
                <a:gd name="T4" fmla="*/ 278 w 303"/>
                <a:gd name="T5" fmla="*/ 144 h 272"/>
                <a:gd name="T6" fmla="*/ 274 w 303"/>
                <a:gd name="T7" fmla="*/ 164 h 272"/>
                <a:gd name="T8" fmla="*/ 256 w 303"/>
                <a:gd name="T9" fmla="*/ 183 h 272"/>
                <a:gd name="T10" fmla="*/ 232 w 303"/>
                <a:gd name="T11" fmla="*/ 200 h 272"/>
                <a:gd name="T12" fmla="*/ 204 w 303"/>
                <a:gd name="T13" fmla="*/ 216 h 272"/>
                <a:gd name="T14" fmla="*/ 175 w 303"/>
                <a:gd name="T15" fmla="*/ 232 h 272"/>
                <a:gd name="T16" fmla="*/ 158 w 303"/>
                <a:gd name="T17" fmla="*/ 244 h 272"/>
                <a:gd name="T18" fmla="*/ 152 w 303"/>
                <a:gd name="T19" fmla="*/ 252 h 272"/>
                <a:gd name="T20" fmla="*/ 148 w 303"/>
                <a:gd name="T21" fmla="*/ 260 h 272"/>
                <a:gd name="T22" fmla="*/ 151 w 303"/>
                <a:gd name="T23" fmla="*/ 268 h 272"/>
                <a:gd name="T24" fmla="*/ 161 w 303"/>
                <a:gd name="T25" fmla="*/ 272 h 272"/>
                <a:gd name="T26" fmla="*/ 171 w 303"/>
                <a:gd name="T27" fmla="*/ 271 h 272"/>
                <a:gd name="T28" fmla="*/ 190 w 303"/>
                <a:gd name="T29" fmla="*/ 256 h 272"/>
                <a:gd name="T30" fmla="*/ 222 w 303"/>
                <a:gd name="T31" fmla="*/ 236 h 272"/>
                <a:gd name="T32" fmla="*/ 255 w 303"/>
                <a:gd name="T33" fmla="*/ 216 h 272"/>
                <a:gd name="T34" fmla="*/ 284 w 303"/>
                <a:gd name="T35" fmla="*/ 192 h 272"/>
                <a:gd name="T36" fmla="*/ 301 w 303"/>
                <a:gd name="T37" fmla="*/ 163 h 272"/>
                <a:gd name="T38" fmla="*/ 300 w 303"/>
                <a:gd name="T39" fmla="*/ 133 h 272"/>
                <a:gd name="T40" fmla="*/ 281 w 303"/>
                <a:gd name="T41" fmla="*/ 105 h 272"/>
                <a:gd name="T42" fmla="*/ 251 w 303"/>
                <a:gd name="T43" fmla="*/ 82 h 272"/>
                <a:gd name="T44" fmla="*/ 217 w 303"/>
                <a:gd name="T45" fmla="*/ 67 h 272"/>
                <a:gd name="T46" fmla="*/ 185 w 303"/>
                <a:gd name="T47" fmla="*/ 54 h 272"/>
                <a:gd name="T48" fmla="*/ 151 w 303"/>
                <a:gd name="T49" fmla="*/ 40 h 272"/>
                <a:gd name="T50" fmla="*/ 114 w 303"/>
                <a:gd name="T51" fmla="*/ 27 h 272"/>
                <a:gd name="T52" fmla="*/ 81 w 303"/>
                <a:gd name="T53" fmla="*/ 16 h 272"/>
                <a:gd name="T54" fmla="*/ 49 w 303"/>
                <a:gd name="T55" fmla="*/ 7 h 272"/>
                <a:gd name="T56" fmla="*/ 24 w 303"/>
                <a:gd name="T57" fmla="*/ 1 h 272"/>
                <a:gd name="T58" fmla="*/ 5 w 303"/>
                <a:gd name="T59" fmla="*/ 0 h 272"/>
                <a:gd name="T60" fmla="*/ 13 w 303"/>
                <a:gd name="T61" fmla="*/ 7 h 272"/>
                <a:gd name="T62" fmla="*/ 43 w 303"/>
                <a:gd name="T63" fmla="*/ 17 h 272"/>
                <a:gd name="T64" fmla="*/ 74 w 303"/>
                <a:gd name="T65" fmla="*/ 27 h 272"/>
                <a:gd name="T66" fmla="*/ 106 w 303"/>
                <a:gd name="T67" fmla="*/ 38 h 272"/>
                <a:gd name="T68" fmla="*/ 139 w 303"/>
                <a:gd name="T69" fmla="*/ 50 h 272"/>
                <a:gd name="T70" fmla="*/ 171 w 303"/>
                <a:gd name="T71" fmla="*/ 63 h 272"/>
                <a:gd name="T72" fmla="*/ 203 w 303"/>
                <a:gd name="T73" fmla="*/ 78 h 272"/>
                <a:gd name="T74" fmla="*/ 232 w 303"/>
                <a:gd name="T75" fmla="*/ 93 h 2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03"/>
                <a:gd name="T115" fmla="*/ 0 h 272"/>
                <a:gd name="T116" fmla="*/ 303 w 303"/>
                <a:gd name="T117" fmla="*/ 272 h 2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1948" name="Group 66"/>
          <p:cNvGrpSpPr>
            <a:grpSpLocks/>
          </p:cNvGrpSpPr>
          <p:nvPr/>
        </p:nvGrpSpPr>
        <p:grpSpPr bwMode="auto">
          <a:xfrm>
            <a:off x="5859463" y="4267200"/>
            <a:ext cx="1325562" cy="588963"/>
            <a:chOff x="1697" y="583"/>
            <a:chExt cx="726" cy="368"/>
          </a:xfrm>
        </p:grpSpPr>
        <p:grpSp>
          <p:nvGrpSpPr>
            <p:cNvPr id="81967" name="Group 67"/>
            <p:cNvGrpSpPr>
              <a:grpSpLocks/>
            </p:cNvGrpSpPr>
            <p:nvPr/>
          </p:nvGrpSpPr>
          <p:grpSpPr bwMode="auto">
            <a:xfrm>
              <a:off x="1809" y="583"/>
              <a:ext cx="348" cy="368"/>
              <a:chOff x="2870" y="1518"/>
              <a:chExt cx="292" cy="320"/>
            </a:xfrm>
          </p:grpSpPr>
          <p:graphicFrame>
            <p:nvGraphicFramePr>
              <p:cNvPr id="81922" name="Object 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81922" name="Clip" r:id="rId9" imgW="819000" imgH="847800" progId="">
                  <p:embed/>
                </p:oleObj>
              </a:graphicData>
            </a:graphic>
          </p:graphicFrame>
          <p:graphicFrame>
            <p:nvGraphicFramePr>
              <p:cNvPr id="81923" name="Object 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81923" name="Clip" r:id="rId10" imgW="1266840" imgH="1200240" progId="">
                  <p:embed/>
                </p:oleObj>
              </a:graphicData>
            </a:graphic>
          </p:graphicFrame>
        </p:grpSp>
        <p:sp>
          <p:nvSpPr>
            <p:cNvPr id="81968" name="Line 70"/>
            <p:cNvSpPr>
              <a:spLocks noChangeShapeType="1"/>
            </p:cNvSpPr>
            <p:nvPr/>
          </p:nvSpPr>
          <p:spPr bwMode="auto">
            <a:xfrm>
              <a:off x="2158" y="793"/>
              <a:ext cx="2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69" name="Line 71"/>
            <p:cNvSpPr>
              <a:spLocks noChangeShapeType="1"/>
            </p:cNvSpPr>
            <p:nvPr/>
          </p:nvSpPr>
          <p:spPr bwMode="auto">
            <a:xfrm flipH="1">
              <a:off x="1734" y="715"/>
              <a:ext cx="16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0" name="Line 72"/>
            <p:cNvSpPr>
              <a:spLocks noChangeShapeType="1"/>
            </p:cNvSpPr>
            <p:nvPr/>
          </p:nvSpPr>
          <p:spPr bwMode="auto">
            <a:xfrm flipH="1">
              <a:off x="1747" y="776"/>
              <a:ext cx="1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1" name="Line 73"/>
            <p:cNvSpPr>
              <a:spLocks noChangeShapeType="1"/>
            </p:cNvSpPr>
            <p:nvPr/>
          </p:nvSpPr>
          <p:spPr bwMode="auto">
            <a:xfrm flipH="1">
              <a:off x="1697" y="830"/>
              <a:ext cx="16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49" name="Rectangle 74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u="sng">
                <a:solidFill>
                  <a:schemeClr val="accent2"/>
                </a:solidFill>
              </a:rPr>
              <a:t>802.11: mobility within same subnet</a:t>
            </a:r>
          </a:p>
        </p:txBody>
      </p:sp>
      <p:grpSp>
        <p:nvGrpSpPr>
          <p:cNvPr id="81950" name="Group 77"/>
          <p:cNvGrpSpPr>
            <a:grpSpLocks/>
          </p:cNvGrpSpPr>
          <p:nvPr/>
        </p:nvGrpSpPr>
        <p:grpSpPr bwMode="auto">
          <a:xfrm>
            <a:off x="6299200" y="1798638"/>
            <a:ext cx="876300" cy="525462"/>
            <a:chOff x="2960" y="1439"/>
            <a:chExt cx="552" cy="331"/>
          </a:xfrm>
        </p:grpSpPr>
        <p:grpSp>
          <p:nvGrpSpPr>
            <p:cNvPr id="81952" name="Group 78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81954" name="Oval 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55" name="Line 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56" name="Line 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957" name="Rectangle 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-111" charset="0"/>
                </a:endParaRPr>
              </a:p>
            </p:txBody>
          </p:sp>
          <p:sp>
            <p:nvSpPr>
              <p:cNvPr id="81958" name="Oval 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81959" name="Group 8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81964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965" name="Line 8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966" name="Line 8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1960" name="Group 8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81961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962" name="Line 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963" name="Line 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81953" name="Text Box 92"/>
            <p:cNvSpPr txBox="1">
              <a:spLocks noChangeArrowheads="1"/>
            </p:cNvSpPr>
            <p:nvPr/>
          </p:nvSpPr>
          <p:spPr bwMode="auto">
            <a:xfrm>
              <a:off x="2960" y="1439"/>
              <a:ext cx="5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router</a:t>
              </a:r>
            </a:p>
          </p:txBody>
        </p:sp>
      </p:grpSp>
      <p:sp>
        <p:nvSpPr>
          <p:cNvPr id="81951" name="Rectangle 9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643313" cy="4648200"/>
          </a:xfrm>
        </p:spPr>
        <p:txBody>
          <a:bodyPr/>
          <a:lstStyle/>
          <a:p>
            <a:pPr>
              <a:tabLst>
                <a:tab pos="746125" algn="l"/>
              </a:tabLst>
            </a:pPr>
            <a:r>
              <a:rPr lang="en-US" sz="2400" smtClean="0"/>
              <a:t>H1 remains in same IP subnet: IP address can remain same</a:t>
            </a:r>
          </a:p>
          <a:p>
            <a:pPr>
              <a:tabLst>
                <a:tab pos="746125" algn="l"/>
              </a:tabLst>
            </a:pPr>
            <a:r>
              <a:rPr lang="en-US" sz="2400" smtClean="0"/>
              <a:t>switch: which AP is associated with H1?</a:t>
            </a:r>
          </a:p>
          <a:p>
            <a:pPr marL="685800" lvl="1" indent="-228600">
              <a:tabLst>
                <a:tab pos="746125" algn="l"/>
              </a:tabLst>
            </a:pPr>
            <a:r>
              <a:rPr lang="en-US" sz="2000" smtClean="0"/>
              <a:t>self-learning (Ch. 5): switch will see frame from H1 and “remember” which switch port can be used to reach H1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839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887F7166-0F32-4FF4-BC74-206C4908C45A}" type="slidenum">
              <a:rPr lang="en-US"/>
              <a:pPr/>
              <a:t>10</a:t>
            </a:fld>
            <a:endParaRPr lang="en-US"/>
          </a:p>
        </p:txBody>
      </p:sp>
      <p:sp>
        <p:nvSpPr>
          <p:cNvPr id="83972" name="Rectangle 73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u="sng">
                <a:solidFill>
                  <a:schemeClr val="accent2"/>
                </a:solidFill>
              </a:rPr>
              <a:t>802.11: advanced capabilities</a:t>
            </a:r>
          </a:p>
        </p:txBody>
      </p:sp>
      <p:sp>
        <p:nvSpPr>
          <p:cNvPr id="83973" name="Rectangle 90"/>
          <p:cNvSpPr>
            <a:spLocks noGrp="1" noChangeArrowheads="1"/>
          </p:cNvSpPr>
          <p:nvPr>
            <p:ph type="body" sz="half" idx="1"/>
          </p:nvPr>
        </p:nvSpPr>
        <p:spPr>
          <a:xfrm>
            <a:off x="509588" y="1365250"/>
            <a:ext cx="3748087" cy="4648200"/>
          </a:xfrm>
        </p:spPr>
        <p:txBody>
          <a:bodyPr/>
          <a:lstStyle/>
          <a:p>
            <a:pPr>
              <a:buFont typeface="ZapfDingbats" pitchFamily="82" charset="2"/>
              <a:buNone/>
              <a:tabLst>
                <a:tab pos="746125" algn="l"/>
              </a:tabLst>
            </a:pPr>
            <a:r>
              <a:rPr lang="en-US" sz="2400" i="1" smtClean="0">
                <a:solidFill>
                  <a:srgbClr val="FF3300"/>
                </a:solidFill>
              </a:rPr>
              <a:t>Rate Adaptation</a:t>
            </a:r>
          </a:p>
          <a:p>
            <a:pPr>
              <a:tabLst>
                <a:tab pos="746125" algn="l"/>
              </a:tabLst>
            </a:pPr>
            <a:r>
              <a:rPr lang="en-US" sz="2400" smtClean="0"/>
              <a:t>base station, mobile dynamically change transmission rate (physical layer modulation technique) as mobile moves, SNR varies </a:t>
            </a:r>
          </a:p>
        </p:txBody>
      </p:sp>
      <p:sp>
        <p:nvSpPr>
          <p:cNvPr id="83974" name="Line 140"/>
          <p:cNvSpPr>
            <a:spLocks noChangeShapeType="1"/>
          </p:cNvSpPr>
          <p:nvPr/>
        </p:nvSpPr>
        <p:spPr bwMode="auto">
          <a:xfrm>
            <a:off x="1997075" y="5237163"/>
            <a:ext cx="29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5" name="Line 141"/>
          <p:cNvSpPr>
            <a:spLocks noChangeShapeType="1"/>
          </p:cNvSpPr>
          <p:nvPr/>
        </p:nvSpPr>
        <p:spPr bwMode="auto">
          <a:xfrm>
            <a:off x="1997075" y="5064125"/>
            <a:ext cx="296863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6" name="Line 142"/>
          <p:cNvSpPr>
            <a:spLocks noChangeShapeType="1"/>
          </p:cNvSpPr>
          <p:nvPr/>
        </p:nvSpPr>
        <p:spPr bwMode="auto">
          <a:xfrm>
            <a:off x="2006600" y="4894263"/>
            <a:ext cx="269875" cy="0"/>
          </a:xfrm>
          <a:prstGeom prst="line">
            <a:avLst/>
          </a:prstGeom>
          <a:noFill/>
          <a:ln w="28575">
            <a:solidFill>
              <a:srgbClr val="0099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7" name="Text Box 143"/>
          <p:cNvSpPr txBox="1">
            <a:spLocks noChangeArrowheads="1"/>
          </p:cNvSpPr>
          <p:nvPr/>
        </p:nvSpPr>
        <p:spPr bwMode="auto">
          <a:xfrm>
            <a:off x="2279650" y="4768850"/>
            <a:ext cx="12176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000">
                <a:latin typeface="Arial" charset="0"/>
              </a:rPr>
              <a:t>QAM256 (8 Mbps)</a:t>
            </a:r>
          </a:p>
        </p:txBody>
      </p:sp>
      <p:sp>
        <p:nvSpPr>
          <p:cNvPr id="83978" name="Text Box 144"/>
          <p:cNvSpPr txBox="1">
            <a:spLocks noChangeArrowheads="1"/>
          </p:cNvSpPr>
          <p:nvPr/>
        </p:nvSpPr>
        <p:spPr bwMode="auto">
          <a:xfrm>
            <a:off x="2271713" y="4922838"/>
            <a:ext cx="11477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000">
                <a:latin typeface="Arial" charset="0"/>
              </a:rPr>
              <a:t>QAM16 (4 Mbps)</a:t>
            </a:r>
          </a:p>
        </p:txBody>
      </p:sp>
      <p:sp>
        <p:nvSpPr>
          <p:cNvPr id="83979" name="Text Box 145"/>
          <p:cNvSpPr txBox="1">
            <a:spLocks noChangeArrowheads="1"/>
          </p:cNvSpPr>
          <p:nvPr/>
        </p:nvSpPr>
        <p:spPr bwMode="auto">
          <a:xfrm>
            <a:off x="2281238" y="5103813"/>
            <a:ext cx="10556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000">
                <a:latin typeface="Arial" charset="0"/>
              </a:rPr>
              <a:t>BPSK (1 Mbps)</a:t>
            </a:r>
          </a:p>
        </p:txBody>
      </p:sp>
      <p:sp>
        <p:nvSpPr>
          <p:cNvPr id="83980" name="Freeform 124"/>
          <p:cNvSpPr>
            <a:spLocks/>
          </p:cNvSpPr>
          <p:nvPr/>
        </p:nvSpPr>
        <p:spPr bwMode="auto">
          <a:xfrm>
            <a:off x="5357813" y="1806575"/>
            <a:ext cx="631825" cy="1687513"/>
          </a:xfrm>
          <a:custGeom>
            <a:avLst/>
            <a:gdLst>
              <a:gd name="T0" fmla="*/ 0 w 384"/>
              <a:gd name="T1" fmla="*/ 0 h 1592"/>
              <a:gd name="T2" fmla="*/ 184 w 384"/>
              <a:gd name="T3" fmla="*/ 384 h 1592"/>
              <a:gd name="T4" fmla="*/ 304 w 384"/>
              <a:gd name="T5" fmla="*/ 984 h 1592"/>
              <a:gd name="T6" fmla="*/ 384 w 384"/>
              <a:gd name="T7" fmla="*/ 1592 h 1592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1592"/>
              <a:gd name="T14" fmla="*/ 384 w 384"/>
              <a:gd name="T15" fmla="*/ 1592 h 15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1592">
                <a:moveTo>
                  <a:pt x="0" y="0"/>
                </a:moveTo>
                <a:cubicBezTo>
                  <a:pt x="66" y="110"/>
                  <a:pt x="133" y="220"/>
                  <a:pt x="184" y="384"/>
                </a:cubicBezTo>
                <a:cubicBezTo>
                  <a:pt x="235" y="548"/>
                  <a:pt x="271" y="783"/>
                  <a:pt x="304" y="984"/>
                </a:cubicBezTo>
                <a:cubicBezTo>
                  <a:pt x="337" y="1185"/>
                  <a:pt x="371" y="1492"/>
                  <a:pt x="384" y="1592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1" name="Freeform 125"/>
          <p:cNvSpPr>
            <a:spLocks/>
          </p:cNvSpPr>
          <p:nvPr/>
        </p:nvSpPr>
        <p:spPr bwMode="auto">
          <a:xfrm>
            <a:off x="5765800" y="1652588"/>
            <a:ext cx="604838" cy="1879600"/>
          </a:xfrm>
          <a:custGeom>
            <a:avLst/>
            <a:gdLst>
              <a:gd name="T0" fmla="*/ 0 w 432"/>
              <a:gd name="T1" fmla="*/ 0 h 1800"/>
              <a:gd name="T2" fmla="*/ 168 w 432"/>
              <a:gd name="T3" fmla="*/ 296 h 1800"/>
              <a:gd name="T4" fmla="*/ 256 w 432"/>
              <a:gd name="T5" fmla="*/ 600 h 1800"/>
              <a:gd name="T6" fmla="*/ 360 w 432"/>
              <a:gd name="T7" fmla="*/ 1192 h 1800"/>
              <a:gd name="T8" fmla="*/ 432 w 432"/>
              <a:gd name="T9" fmla="*/ 1800 h 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2"/>
              <a:gd name="T16" fmla="*/ 0 h 1800"/>
              <a:gd name="T17" fmla="*/ 432 w 432"/>
              <a:gd name="T18" fmla="*/ 1800 h 18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2" h="1800">
                <a:moveTo>
                  <a:pt x="0" y="0"/>
                </a:moveTo>
                <a:cubicBezTo>
                  <a:pt x="62" y="98"/>
                  <a:pt x="125" y="196"/>
                  <a:pt x="168" y="296"/>
                </a:cubicBezTo>
                <a:cubicBezTo>
                  <a:pt x="211" y="396"/>
                  <a:pt x="224" y="451"/>
                  <a:pt x="256" y="600"/>
                </a:cubicBezTo>
                <a:cubicBezTo>
                  <a:pt x="288" y="749"/>
                  <a:pt x="331" y="992"/>
                  <a:pt x="360" y="1192"/>
                </a:cubicBezTo>
                <a:cubicBezTo>
                  <a:pt x="389" y="1392"/>
                  <a:pt x="410" y="1596"/>
                  <a:pt x="432" y="180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2" name="Freeform 126"/>
          <p:cNvSpPr>
            <a:spLocks/>
          </p:cNvSpPr>
          <p:nvPr/>
        </p:nvSpPr>
        <p:spPr bwMode="auto">
          <a:xfrm>
            <a:off x="6203950" y="1652588"/>
            <a:ext cx="571500" cy="1889125"/>
          </a:xfrm>
          <a:custGeom>
            <a:avLst/>
            <a:gdLst>
              <a:gd name="T0" fmla="*/ 0 w 408"/>
              <a:gd name="T1" fmla="*/ 0 h 1792"/>
              <a:gd name="T2" fmla="*/ 152 w 408"/>
              <a:gd name="T3" fmla="*/ 296 h 1792"/>
              <a:gd name="T4" fmla="*/ 232 w 408"/>
              <a:gd name="T5" fmla="*/ 592 h 1792"/>
              <a:gd name="T6" fmla="*/ 344 w 408"/>
              <a:gd name="T7" fmla="*/ 1192 h 1792"/>
              <a:gd name="T8" fmla="*/ 408 w 408"/>
              <a:gd name="T9" fmla="*/ 1792 h 17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8"/>
              <a:gd name="T16" fmla="*/ 0 h 1792"/>
              <a:gd name="T17" fmla="*/ 408 w 408"/>
              <a:gd name="T18" fmla="*/ 1792 h 17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8" h="1792">
                <a:moveTo>
                  <a:pt x="0" y="0"/>
                </a:moveTo>
                <a:cubicBezTo>
                  <a:pt x="56" y="98"/>
                  <a:pt x="113" y="197"/>
                  <a:pt x="152" y="296"/>
                </a:cubicBezTo>
                <a:cubicBezTo>
                  <a:pt x="191" y="395"/>
                  <a:pt x="200" y="443"/>
                  <a:pt x="232" y="592"/>
                </a:cubicBezTo>
                <a:cubicBezTo>
                  <a:pt x="264" y="741"/>
                  <a:pt x="315" y="992"/>
                  <a:pt x="344" y="1192"/>
                </a:cubicBezTo>
                <a:cubicBezTo>
                  <a:pt x="373" y="1392"/>
                  <a:pt x="397" y="1691"/>
                  <a:pt x="408" y="1792"/>
                </a:cubicBezTo>
              </a:path>
            </a:pathLst>
          </a:custGeom>
          <a:noFill/>
          <a:ln w="28575">
            <a:solidFill>
              <a:srgbClr val="0099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3" name="Rectangle 127"/>
          <p:cNvSpPr>
            <a:spLocks noChangeArrowheads="1"/>
          </p:cNvSpPr>
          <p:nvPr/>
        </p:nvSpPr>
        <p:spPr bwMode="auto">
          <a:xfrm>
            <a:off x="5343525" y="1644650"/>
            <a:ext cx="1847850" cy="191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84" name="Line 128"/>
          <p:cNvSpPr>
            <a:spLocks noChangeShapeType="1"/>
          </p:cNvSpPr>
          <p:nvPr/>
        </p:nvSpPr>
        <p:spPr bwMode="auto">
          <a:xfrm>
            <a:off x="5343525" y="1973263"/>
            <a:ext cx="1838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5" name="Line 129"/>
          <p:cNvSpPr>
            <a:spLocks noChangeShapeType="1"/>
          </p:cNvSpPr>
          <p:nvPr/>
        </p:nvSpPr>
        <p:spPr bwMode="auto">
          <a:xfrm>
            <a:off x="5349875" y="2282825"/>
            <a:ext cx="1838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6" name="Line 130"/>
          <p:cNvSpPr>
            <a:spLocks noChangeShapeType="1"/>
          </p:cNvSpPr>
          <p:nvPr/>
        </p:nvSpPr>
        <p:spPr bwMode="auto">
          <a:xfrm>
            <a:off x="5354638" y="2601913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7" name="Line 131"/>
          <p:cNvSpPr>
            <a:spLocks noChangeShapeType="1"/>
          </p:cNvSpPr>
          <p:nvPr/>
        </p:nvSpPr>
        <p:spPr bwMode="auto">
          <a:xfrm>
            <a:off x="5360988" y="2911475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8" name="Line 132"/>
          <p:cNvSpPr>
            <a:spLocks noChangeShapeType="1"/>
          </p:cNvSpPr>
          <p:nvPr/>
        </p:nvSpPr>
        <p:spPr bwMode="auto">
          <a:xfrm>
            <a:off x="5367338" y="3232150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89" name="Line 133"/>
          <p:cNvSpPr>
            <a:spLocks noChangeShapeType="1"/>
          </p:cNvSpPr>
          <p:nvPr/>
        </p:nvSpPr>
        <p:spPr bwMode="auto">
          <a:xfrm>
            <a:off x="5826125" y="1644650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0" name="Line 134"/>
          <p:cNvSpPr>
            <a:spLocks noChangeShapeType="1"/>
          </p:cNvSpPr>
          <p:nvPr/>
        </p:nvSpPr>
        <p:spPr bwMode="auto">
          <a:xfrm>
            <a:off x="6283325" y="1655763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1" name="Line 135"/>
          <p:cNvSpPr>
            <a:spLocks noChangeShapeType="1"/>
          </p:cNvSpPr>
          <p:nvPr/>
        </p:nvSpPr>
        <p:spPr bwMode="auto">
          <a:xfrm>
            <a:off x="6738938" y="1649413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92" name="Text Box 136"/>
          <p:cNvSpPr txBox="1">
            <a:spLocks noChangeArrowheads="1"/>
          </p:cNvSpPr>
          <p:nvPr/>
        </p:nvSpPr>
        <p:spPr bwMode="auto">
          <a:xfrm>
            <a:off x="5707063" y="3541713"/>
            <a:ext cx="3524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endParaRPr lang="en-US" sz="1200" baseline="30000">
              <a:latin typeface="Arial" charset="0"/>
            </a:endParaRPr>
          </a:p>
        </p:txBody>
      </p:sp>
      <p:sp>
        <p:nvSpPr>
          <p:cNvPr id="83993" name="Text Box 137"/>
          <p:cNvSpPr txBox="1">
            <a:spLocks noChangeArrowheads="1"/>
          </p:cNvSpPr>
          <p:nvPr/>
        </p:nvSpPr>
        <p:spPr bwMode="auto">
          <a:xfrm>
            <a:off x="6162675" y="3541713"/>
            <a:ext cx="3524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20</a:t>
            </a:r>
            <a:endParaRPr lang="en-US" sz="1200" baseline="30000">
              <a:latin typeface="Arial" charset="0"/>
            </a:endParaRPr>
          </a:p>
        </p:txBody>
      </p:sp>
      <p:sp>
        <p:nvSpPr>
          <p:cNvPr id="83994" name="Text Box 138"/>
          <p:cNvSpPr txBox="1">
            <a:spLocks noChangeArrowheads="1"/>
          </p:cNvSpPr>
          <p:nvPr/>
        </p:nvSpPr>
        <p:spPr bwMode="auto">
          <a:xfrm>
            <a:off x="6608763" y="3543300"/>
            <a:ext cx="3524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30</a:t>
            </a:r>
            <a:endParaRPr lang="en-US" sz="1200" baseline="30000">
              <a:latin typeface="Arial" charset="0"/>
            </a:endParaRPr>
          </a:p>
        </p:txBody>
      </p:sp>
      <p:sp>
        <p:nvSpPr>
          <p:cNvPr id="83995" name="Text Box 139"/>
          <p:cNvSpPr txBox="1">
            <a:spLocks noChangeArrowheads="1"/>
          </p:cNvSpPr>
          <p:nvPr/>
        </p:nvSpPr>
        <p:spPr bwMode="auto">
          <a:xfrm>
            <a:off x="7075488" y="3546475"/>
            <a:ext cx="3524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40</a:t>
            </a:r>
            <a:endParaRPr lang="en-US" sz="1200" baseline="30000">
              <a:latin typeface="Arial" charset="0"/>
            </a:endParaRPr>
          </a:p>
        </p:txBody>
      </p:sp>
      <p:sp>
        <p:nvSpPr>
          <p:cNvPr id="83996" name="Text Box 146"/>
          <p:cNvSpPr txBox="1">
            <a:spLocks noChangeArrowheads="1"/>
          </p:cNvSpPr>
          <p:nvPr/>
        </p:nvSpPr>
        <p:spPr bwMode="auto">
          <a:xfrm>
            <a:off x="5970588" y="3675063"/>
            <a:ext cx="895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SNR(dB)</a:t>
            </a:r>
          </a:p>
        </p:txBody>
      </p:sp>
      <p:sp>
        <p:nvSpPr>
          <p:cNvPr id="83997" name="Text Box 147"/>
          <p:cNvSpPr txBox="1">
            <a:spLocks noChangeArrowheads="1"/>
          </p:cNvSpPr>
          <p:nvPr/>
        </p:nvSpPr>
        <p:spPr bwMode="auto">
          <a:xfrm rot="-5400000">
            <a:off x="4641057" y="2382044"/>
            <a:ext cx="550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BER</a:t>
            </a:r>
          </a:p>
        </p:txBody>
      </p:sp>
      <p:sp>
        <p:nvSpPr>
          <p:cNvPr id="83998" name="Text Box 148"/>
          <p:cNvSpPr txBox="1">
            <a:spLocks noChangeArrowheads="1"/>
          </p:cNvSpPr>
          <p:nvPr/>
        </p:nvSpPr>
        <p:spPr bwMode="auto">
          <a:xfrm>
            <a:off x="4973638" y="1487488"/>
            <a:ext cx="4429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r>
              <a:rPr lang="en-US" sz="1200" baseline="30000">
                <a:latin typeface="Arial" charset="0"/>
              </a:rPr>
              <a:t>-1</a:t>
            </a:r>
          </a:p>
        </p:txBody>
      </p:sp>
      <p:sp>
        <p:nvSpPr>
          <p:cNvPr id="83999" name="Text Box 149"/>
          <p:cNvSpPr txBox="1">
            <a:spLocks noChangeArrowheads="1"/>
          </p:cNvSpPr>
          <p:nvPr/>
        </p:nvSpPr>
        <p:spPr bwMode="auto">
          <a:xfrm>
            <a:off x="4986338" y="1806575"/>
            <a:ext cx="4429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r>
              <a:rPr lang="en-US" sz="1200" baseline="30000">
                <a:latin typeface="Arial" charset="0"/>
              </a:rPr>
              <a:t>-2</a:t>
            </a:r>
          </a:p>
        </p:txBody>
      </p:sp>
      <p:sp>
        <p:nvSpPr>
          <p:cNvPr id="84000" name="Text Box 150"/>
          <p:cNvSpPr txBox="1">
            <a:spLocks noChangeArrowheads="1"/>
          </p:cNvSpPr>
          <p:nvPr/>
        </p:nvSpPr>
        <p:spPr bwMode="auto">
          <a:xfrm>
            <a:off x="4978400" y="2117725"/>
            <a:ext cx="4429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r>
              <a:rPr lang="en-US" sz="1200" baseline="30000">
                <a:latin typeface="Arial" charset="0"/>
              </a:rPr>
              <a:t>-3</a:t>
            </a:r>
          </a:p>
        </p:txBody>
      </p:sp>
      <p:sp>
        <p:nvSpPr>
          <p:cNvPr id="84001" name="Text Box 151"/>
          <p:cNvSpPr txBox="1">
            <a:spLocks noChangeArrowheads="1"/>
          </p:cNvSpPr>
          <p:nvPr/>
        </p:nvSpPr>
        <p:spPr bwMode="auto">
          <a:xfrm>
            <a:off x="4986338" y="2738438"/>
            <a:ext cx="4429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r>
              <a:rPr lang="en-US" sz="1200" baseline="30000">
                <a:latin typeface="Arial" charset="0"/>
              </a:rPr>
              <a:t>-5</a:t>
            </a:r>
          </a:p>
        </p:txBody>
      </p:sp>
      <p:sp>
        <p:nvSpPr>
          <p:cNvPr id="84002" name="Text Box 152"/>
          <p:cNvSpPr txBox="1">
            <a:spLocks noChangeArrowheads="1"/>
          </p:cNvSpPr>
          <p:nvPr/>
        </p:nvSpPr>
        <p:spPr bwMode="auto">
          <a:xfrm>
            <a:off x="4987925" y="3057525"/>
            <a:ext cx="4429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r>
              <a:rPr lang="en-US" sz="1200" baseline="30000">
                <a:latin typeface="Arial" charset="0"/>
              </a:rPr>
              <a:t>-6</a:t>
            </a:r>
          </a:p>
        </p:txBody>
      </p:sp>
      <p:sp>
        <p:nvSpPr>
          <p:cNvPr id="84003" name="Text Box 153"/>
          <p:cNvSpPr txBox="1">
            <a:spLocks noChangeArrowheads="1"/>
          </p:cNvSpPr>
          <p:nvPr/>
        </p:nvSpPr>
        <p:spPr bwMode="auto">
          <a:xfrm>
            <a:off x="4981575" y="3386138"/>
            <a:ext cx="4429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r>
              <a:rPr lang="en-US" sz="1200" baseline="30000">
                <a:latin typeface="Arial" charset="0"/>
              </a:rPr>
              <a:t>-7</a:t>
            </a:r>
          </a:p>
        </p:txBody>
      </p:sp>
      <p:sp>
        <p:nvSpPr>
          <p:cNvPr id="84004" name="Text Box 154"/>
          <p:cNvSpPr txBox="1">
            <a:spLocks noChangeArrowheads="1"/>
          </p:cNvSpPr>
          <p:nvPr/>
        </p:nvSpPr>
        <p:spPr bwMode="auto">
          <a:xfrm>
            <a:off x="4975225" y="2441575"/>
            <a:ext cx="4429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Arial" charset="0"/>
              </a:rPr>
              <a:t>10</a:t>
            </a:r>
            <a:r>
              <a:rPr lang="en-US" sz="1200" baseline="30000">
                <a:latin typeface="Arial" charset="0"/>
              </a:rPr>
              <a:t>-4</a:t>
            </a:r>
          </a:p>
        </p:txBody>
      </p:sp>
      <p:sp>
        <p:nvSpPr>
          <p:cNvPr id="536734" name="Oval 158"/>
          <p:cNvSpPr>
            <a:spLocks noChangeArrowheads="1"/>
          </p:cNvSpPr>
          <p:nvPr/>
        </p:nvSpPr>
        <p:spPr bwMode="auto">
          <a:xfrm>
            <a:off x="6667500" y="3176588"/>
            <a:ext cx="152400" cy="1619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006" name="Oval 159"/>
          <p:cNvSpPr>
            <a:spLocks noChangeArrowheads="1"/>
          </p:cNvSpPr>
          <p:nvPr/>
        </p:nvSpPr>
        <p:spPr bwMode="auto">
          <a:xfrm>
            <a:off x="2065338" y="5330825"/>
            <a:ext cx="152400" cy="1619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007" name="Text Box 160"/>
          <p:cNvSpPr txBox="1">
            <a:spLocks noChangeArrowheads="1"/>
          </p:cNvSpPr>
          <p:nvPr/>
        </p:nvSpPr>
        <p:spPr bwMode="auto">
          <a:xfrm>
            <a:off x="2290763" y="5294313"/>
            <a:ext cx="10175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000">
                <a:latin typeface="Arial" charset="0"/>
              </a:rPr>
              <a:t>operating point</a:t>
            </a:r>
          </a:p>
        </p:txBody>
      </p:sp>
      <p:sp>
        <p:nvSpPr>
          <p:cNvPr id="536737" name="Text Box 161"/>
          <p:cNvSpPr txBox="1">
            <a:spLocks noChangeArrowheads="1"/>
          </p:cNvSpPr>
          <p:nvPr/>
        </p:nvSpPr>
        <p:spPr bwMode="auto">
          <a:xfrm>
            <a:off x="4983163" y="4121150"/>
            <a:ext cx="32035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1. SNR decreases, BER increase as node moves away from base station</a:t>
            </a:r>
          </a:p>
        </p:txBody>
      </p:sp>
      <p:sp>
        <p:nvSpPr>
          <p:cNvPr id="536738" name="Text Box 162"/>
          <p:cNvSpPr txBox="1">
            <a:spLocks noChangeArrowheads="1"/>
          </p:cNvSpPr>
          <p:nvPr/>
        </p:nvSpPr>
        <p:spPr bwMode="auto">
          <a:xfrm>
            <a:off x="4994275" y="5059363"/>
            <a:ext cx="32035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2. When BER becomes too high, switch to lower transmission rate but with lower BER</a:t>
            </a:r>
          </a:p>
        </p:txBody>
      </p:sp>
      <p:sp>
        <p:nvSpPr>
          <p:cNvPr id="84010" name="Text Box 163"/>
          <p:cNvSpPr txBox="1">
            <a:spLocks noChangeArrowheads="1"/>
          </p:cNvSpPr>
          <p:nvPr/>
        </p:nvSpPr>
        <p:spPr bwMode="auto">
          <a:xfrm>
            <a:off x="376238" y="5873750"/>
            <a:ext cx="4489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Rate adaptation can change rate from </a:t>
            </a:r>
          </a:p>
          <a:p>
            <a:r>
              <a:rPr lang="en-US"/>
              <a:t>100Mbps to 1Mbps !!</a:t>
            </a:r>
          </a:p>
          <a:p>
            <a:r>
              <a:rPr lang="en-US"/>
              <a:t>Does this affect higher protocol layers?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-3.33333E-6 C -0.00138 -0.0162 -0.00277 -0.03217 -0.0052 -0.04792 C -0.00763 -0.06366 -0.01145 -0.08032 -0.01423 -0.09421 C -0.01701 -0.1081 -0.01909 -0.11829 -0.02187 -0.13171 C -0.02465 -0.14514 -0.02847 -0.16505 -0.0309 -0.17454 C -0.03333 -0.18403 -0.03368 -0.18264 -0.03593 -0.18819 C -0.03819 -0.19375 -0.04166 -0.20116 -0.04496 -0.20856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96 -0.20857 C -0.04496 -0.20857 -0.04444 -0.09329 -0.04374 0.02222 " pathEditMode="relative" ptsTypes="aA">
                                      <p:cBhvr>
                                        <p:cTn id="12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0.02222 C -0.04583 0.00856 -0.04791 -0.00486 -0.05017 -0.02223 C -0.05243 -0.03959 -0.05468 -0.06227 -0.05781 -0.08195 C -0.06093 -0.10162 -0.06753 -0.13033 -0.06944 -0.14005 " pathEditMode="relative" ptsTypes="aaaA">
                                      <p:cBhvr>
                                        <p:cTn id="17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734" grpId="0" animBg="1"/>
      <p:bldP spid="536734" grpId="1" animBg="1"/>
      <p:bldP spid="536734" grpId="2" animBg="1"/>
      <p:bldP spid="536737" grpId="0"/>
      <p:bldP spid="5367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25DE8341-BAC6-4FE9-A26D-C834BA1FCE1D}" type="slidenum">
              <a:rPr lang="en-US"/>
              <a:pPr/>
              <a:t>11</a:t>
            </a:fld>
            <a:endParaRPr lang="en-US"/>
          </a:p>
        </p:txBody>
      </p:sp>
      <p:grpSp>
        <p:nvGrpSpPr>
          <p:cNvPr id="96260" name="Group 372"/>
          <p:cNvGrpSpPr>
            <a:grpSpLocks/>
          </p:cNvGrpSpPr>
          <p:nvPr/>
        </p:nvGrpSpPr>
        <p:grpSpPr bwMode="auto">
          <a:xfrm>
            <a:off x="3314700" y="2635250"/>
            <a:ext cx="5368925" cy="3657600"/>
            <a:chOff x="1820" y="1536"/>
            <a:chExt cx="3382" cy="2304"/>
          </a:xfrm>
        </p:grpSpPr>
        <p:sp>
          <p:nvSpPr>
            <p:cNvPr id="96279" name="AutoShape 2"/>
            <p:cNvSpPr>
              <a:spLocks noChangeArrowheads="1"/>
            </p:cNvSpPr>
            <p:nvPr/>
          </p:nvSpPr>
          <p:spPr bwMode="auto">
            <a:xfrm>
              <a:off x="1820" y="1536"/>
              <a:ext cx="666" cy="576"/>
            </a:xfrm>
            <a:prstGeom prst="hexagon">
              <a:avLst>
                <a:gd name="adj" fmla="val 2890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0" name="AutoShape 4"/>
            <p:cNvSpPr>
              <a:spLocks noChangeArrowheads="1"/>
            </p:cNvSpPr>
            <p:nvPr/>
          </p:nvSpPr>
          <p:spPr bwMode="auto">
            <a:xfrm>
              <a:off x="2328" y="1823"/>
              <a:ext cx="666" cy="576"/>
            </a:xfrm>
            <a:prstGeom prst="hexagon">
              <a:avLst>
                <a:gd name="adj" fmla="val 2890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1" name="AutoShape 5"/>
            <p:cNvSpPr>
              <a:spLocks noChangeArrowheads="1"/>
            </p:cNvSpPr>
            <p:nvPr/>
          </p:nvSpPr>
          <p:spPr bwMode="auto">
            <a:xfrm>
              <a:off x="1840" y="2699"/>
              <a:ext cx="666" cy="576"/>
            </a:xfrm>
            <a:prstGeom prst="hexagon">
              <a:avLst>
                <a:gd name="adj" fmla="val 2890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2" name="AutoShape 7"/>
            <p:cNvSpPr>
              <a:spLocks noChangeArrowheads="1"/>
            </p:cNvSpPr>
            <p:nvPr/>
          </p:nvSpPr>
          <p:spPr bwMode="auto">
            <a:xfrm>
              <a:off x="2340" y="2971"/>
              <a:ext cx="666" cy="576"/>
            </a:xfrm>
            <a:prstGeom prst="hexagon">
              <a:avLst>
                <a:gd name="adj" fmla="val 2890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3" name="AutoShape 8"/>
            <p:cNvSpPr>
              <a:spLocks noChangeArrowheads="1"/>
            </p:cNvSpPr>
            <p:nvPr/>
          </p:nvSpPr>
          <p:spPr bwMode="auto">
            <a:xfrm>
              <a:off x="1829" y="2118"/>
              <a:ext cx="666" cy="576"/>
            </a:xfrm>
            <a:prstGeom prst="hexagon">
              <a:avLst>
                <a:gd name="adj" fmla="val 2890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4" name="AutoShape 9"/>
            <p:cNvSpPr>
              <a:spLocks noChangeArrowheads="1"/>
            </p:cNvSpPr>
            <p:nvPr/>
          </p:nvSpPr>
          <p:spPr bwMode="auto">
            <a:xfrm>
              <a:off x="2340" y="2397"/>
              <a:ext cx="666" cy="576"/>
            </a:xfrm>
            <a:prstGeom prst="hexagon">
              <a:avLst>
                <a:gd name="adj" fmla="val 2890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5" name="AutoShape 10"/>
            <p:cNvSpPr>
              <a:spLocks noChangeArrowheads="1"/>
            </p:cNvSpPr>
            <p:nvPr/>
          </p:nvSpPr>
          <p:spPr bwMode="auto">
            <a:xfrm>
              <a:off x="2845" y="3264"/>
              <a:ext cx="666" cy="576"/>
            </a:xfrm>
            <a:prstGeom prst="hexagon">
              <a:avLst>
                <a:gd name="adj" fmla="val 28906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6286" name="Group 11"/>
            <p:cNvGrpSpPr>
              <a:grpSpLocks/>
            </p:cNvGrpSpPr>
            <p:nvPr/>
          </p:nvGrpSpPr>
          <p:grpSpPr bwMode="auto">
            <a:xfrm>
              <a:off x="3110" y="3346"/>
              <a:ext cx="153" cy="306"/>
              <a:chOff x="3796" y="1043"/>
              <a:chExt cx="865" cy="1237"/>
            </a:xfrm>
          </p:grpSpPr>
          <p:sp>
            <p:nvSpPr>
              <p:cNvPr id="96504" name="Line 12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05" name="Line 13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06" name="Line 14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07" name="Line 15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08" name="Line 16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09" name="Line 17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0" name="Line 18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1" name="Line 19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2" name="Line 20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3" name="Line 21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4" name="Line 22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5" name="Line 23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6" name="Line 24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7" name="Line 25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518" name="Line 26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96519" name="Group 27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96530" name="Line 28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31" name="Line 2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32" name="Line 30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33" name="Line 3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520" name="Group 32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96526" name="Line 33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27" name="Line 3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28" name="Line 35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29" name="Line 3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521" name="Group 37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96522" name="Line 38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23" name="Line 3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24" name="Line 40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25" name="Line 4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287" name="Group 42"/>
            <p:cNvGrpSpPr>
              <a:grpSpLocks/>
            </p:cNvGrpSpPr>
            <p:nvPr/>
          </p:nvGrpSpPr>
          <p:grpSpPr bwMode="auto">
            <a:xfrm>
              <a:off x="2590" y="2509"/>
              <a:ext cx="153" cy="306"/>
              <a:chOff x="3796" y="1043"/>
              <a:chExt cx="865" cy="1237"/>
            </a:xfrm>
          </p:grpSpPr>
          <p:sp>
            <p:nvSpPr>
              <p:cNvPr id="96474" name="Line 43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75" name="Line 44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76" name="Line 45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77" name="Line 46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78" name="Line 47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79" name="Line 48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0" name="Line 49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1" name="Line 50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2" name="Line 51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3" name="Line 52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4" name="Line 53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5" name="Line 54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6" name="Line 55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7" name="Line 56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88" name="Line 57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96489" name="Group 58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96500" name="Line 5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01" name="Line 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02" name="Line 6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503" name="Line 6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90" name="Group 63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96496" name="Line 6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97" name="Line 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98" name="Line 6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99" name="Line 6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91" name="Group 68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96492" name="Line 6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93" name="Line 7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94" name="Line 7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95" name="Line 7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288" name="Group 73"/>
            <p:cNvGrpSpPr>
              <a:grpSpLocks/>
            </p:cNvGrpSpPr>
            <p:nvPr/>
          </p:nvGrpSpPr>
          <p:grpSpPr bwMode="auto">
            <a:xfrm>
              <a:off x="2596" y="3076"/>
              <a:ext cx="153" cy="306"/>
              <a:chOff x="3796" y="1043"/>
              <a:chExt cx="865" cy="1237"/>
            </a:xfrm>
          </p:grpSpPr>
          <p:sp>
            <p:nvSpPr>
              <p:cNvPr id="96444" name="Line 74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45" name="Line 75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46" name="Line 76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47" name="Line 77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48" name="Line 78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49" name="Line 79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0" name="Line 80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1" name="Line 81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2" name="Line 82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3" name="Line 83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4" name="Line 84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5" name="Line 85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6" name="Line 86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7" name="Line 87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58" name="Line 88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96459" name="Group 8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96470" name="Line 9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71" name="Line 9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72" name="Line 9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73" name="Line 9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60" name="Group 9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96466" name="Line 9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67" name="Line 9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68" name="Line 9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69" name="Line 9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61" name="Group 9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96462" name="Line 10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63" name="Line 10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64" name="Line 10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65" name="Line 10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289" name="Group 135"/>
            <p:cNvGrpSpPr>
              <a:grpSpLocks/>
            </p:cNvGrpSpPr>
            <p:nvPr/>
          </p:nvGrpSpPr>
          <p:grpSpPr bwMode="auto">
            <a:xfrm>
              <a:off x="2095" y="1649"/>
              <a:ext cx="153" cy="306"/>
              <a:chOff x="3796" y="1043"/>
              <a:chExt cx="865" cy="1237"/>
            </a:xfrm>
          </p:grpSpPr>
          <p:sp>
            <p:nvSpPr>
              <p:cNvPr id="96414" name="Line 136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15" name="Line 137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16" name="Line 138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17" name="Line 139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18" name="Line 140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19" name="Line 141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0" name="Line 142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1" name="Line 143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2" name="Line 144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3" name="Line 145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4" name="Line 146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5" name="Line 147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6" name="Line 148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7" name="Line 149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428" name="Line 150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96429" name="Group 151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96440" name="Line 152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41" name="Line 1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42" name="Line 154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43" name="Line 1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30" name="Group 156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96436" name="Line 157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37" name="Line 1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38" name="Line 159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39" name="Line 1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31" name="Group 161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96432" name="Line 162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33" name="Line 16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34" name="Line 164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35" name="Line 1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290" name="Group 197"/>
            <p:cNvGrpSpPr>
              <a:grpSpLocks/>
            </p:cNvGrpSpPr>
            <p:nvPr/>
          </p:nvGrpSpPr>
          <p:grpSpPr bwMode="auto">
            <a:xfrm>
              <a:off x="2579" y="1941"/>
              <a:ext cx="153" cy="306"/>
              <a:chOff x="3796" y="1043"/>
              <a:chExt cx="865" cy="1237"/>
            </a:xfrm>
          </p:grpSpPr>
          <p:sp>
            <p:nvSpPr>
              <p:cNvPr id="96384" name="Line 198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85" name="Line 199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86" name="Line 200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87" name="Line 201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88" name="Line 202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89" name="Line 203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0" name="Line 204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1" name="Line 205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2" name="Line 206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3" name="Line 207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4" name="Line 208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5" name="Line 209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6" name="Line 210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7" name="Line 211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98" name="Line 212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96399" name="Group 21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96410" name="Line 21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11" name="Line 21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12" name="Line 21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13" name="Line 21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00" name="Group 21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96406" name="Line 21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07" name="Line 22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08" name="Line 22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09" name="Line 22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401" name="Group 22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96402" name="Line 22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03" name="Line 22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04" name="Line 22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405" name="Line 22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291" name="Group 228"/>
            <p:cNvGrpSpPr>
              <a:grpSpLocks/>
            </p:cNvGrpSpPr>
            <p:nvPr/>
          </p:nvGrpSpPr>
          <p:grpSpPr bwMode="auto">
            <a:xfrm>
              <a:off x="2108" y="2790"/>
              <a:ext cx="153" cy="306"/>
              <a:chOff x="3796" y="1043"/>
              <a:chExt cx="865" cy="1237"/>
            </a:xfrm>
          </p:grpSpPr>
          <p:sp>
            <p:nvSpPr>
              <p:cNvPr id="96354" name="Line 229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55" name="Line 230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56" name="Line 231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57" name="Line 232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58" name="Line 233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59" name="Line 234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0" name="Line 235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1" name="Line 236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2" name="Line 237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3" name="Line 238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4" name="Line 239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5" name="Line 240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6" name="Line 241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7" name="Line 242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68" name="Line 243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96369" name="Group 244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96380" name="Line 24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81" name="Line 24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82" name="Line 24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83" name="Line 24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370" name="Group 249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96376" name="Line 25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77" name="Line 25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78" name="Line 25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79" name="Line 2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371" name="Group 254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96372" name="Line 25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73" name="Line 25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74" name="Line 25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75" name="Line 2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6292" name="Group 259"/>
            <p:cNvGrpSpPr>
              <a:grpSpLocks/>
            </p:cNvGrpSpPr>
            <p:nvPr/>
          </p:nvGrpSpPr>
          <p:grpSpPr bwMode="auto">
            <a:xfrm>
              <a:off x="2091" y="2221"/>
              <a:ext cx="153" cy="306"/>
              <a:chOff x="3796" y="1043"/>
              <a:chExt cx="865" cy="1237"/>
            </a:xfrm>
          </p:grpSpPr>
          <p:sp>
            <p:nvSpPr>
              <p:cNvPr id="96324" name="Line 260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5" name="Line 261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6" name="Line 262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7" name="Line 263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8" name="Line 264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9" name="Line 265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0" name="Line 266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1" name="Line 267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2" name="Line 268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3" name="Line 269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4" name="Line 270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5" name="Line 271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6" name="Line 272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7" name="Line 273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8" name="Line 274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96339" name="Group 27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96350" name="Line 27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51" name="Line 27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52" name="Line 27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53" name="Line 27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340" name="Group 28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96346" name="Line 28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47" name="Line 2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48" name="Line 28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49" name="Line 2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6341" name="Group 28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96342" name="Line 28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43" name="Line 2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44" name="Line 28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96345" name="Line 2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96293" name="Line 290"/>
            <p:cNvSpPr>
              <a:spLocks noChangeShapeType="1"/>
            </p:cNvSpPr>
            <p:nvPr/>
          </p:nvSpPr>
          <p:spPr bwMode="auto">
            <a:xfrm flipV="1">
              <a:off x="3223" y="3069"/>
              <a:ext cx="316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94" name="Line 292"/>
            <p:cNvSpPr>
              <a:spLocks noChangeShapeType="1"/>
            </p:cNvSpPr>
            <p:nvPr/>
          </p:nvSpPr>
          <p:spPr bwMode="auto">
            <a:xfrm flipV="1">
              <a:off x="2712" y="3069"/>
              <a:ext cx="519" cy="2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95" name="Line 293"/>
            <p:cNvSpPr>
              <a:spLocks noChangeShapeType="1"/>
            </p:cNvSpPr>
            <p:nvPr/>
          </p:nvSpPr>
          <p:spPr bwMode="auto">
            <a:xfrm flipV="1">
              <a:off x="2225" y="2948"/>
              <a:ext cx="957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96" name="Line 294"/>
            <p:cNvSpPr>
              <a:spLocks noChangeShapeType="1"/>
            </p:cNvSpPr>
            <p:nvPr/>
          </p:nvSpPr>
          <p:spPr bwMode="auto">
            <a:xfrm flipV="1">
              <a:off x="2704" y="2128"/>
              <a:ext cx="568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97" name="Line 295"/>
            <p:cNvSpPr>
              <a:spLocks noChangeShapeType="1"/>
            </p:cNvSpPr>
            <p:nvPr/>
          </p:nvSpPr>
          <p:spPr bwMode="auto">
            <a:xfrm flipV="1">
              <a:off x="2193" y="2047"/>
              <a:ext cx="1079" cy="4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98" name="Line 296"/>
            <p:cNvSpPr>
              <a:spLocks noChangeShapeType="1"/>
            </p:cNvSpPr>
            <p:nvPr/>
          </p:nvSpPr>
          <p:spPr bwMode="auto">
            <a:xfrm flipV="1">
              <a:off x="2696" y="1950"/>
              <a:ext cx="584" cy="2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99" name="Line 297"/>
            <p:cNvSpPr>
              <a:spLocks noChangeShapeType="1"/>
            </p:cNvSpPr>
            <p:nvPr/>
          </p:nvSpPr>
          <p:spPr bwMode="auto">
            <a:xfrm>
              <a:off x="2209" y="1885"/>
              <a:ext cx="10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6300" name="Group 299"/>
            <p:cNvGrpSpPr>
              <a:grpSpLocks/>
            </p:cNvGrpSpPr>
            <p:nvPr/>
          </p:nvGrpSpPr>
          <p:grpSpPr bwMode="auto">
            <a:xfrm>
              <a:off x="3174" y="2654"/>
              <a:ext cx="622" cy="460"/>
              <a:chOff x="2197" y="1155"/>
              <a:chExt cx="622" cy="460"/>
            </a:xfrm>
          </p:grpSpPr>
          <p:grpSp>
            <p:nvGrpSpPr>
              <p:cNvPr id="96320" name="Group 300"/>
              <p:cNvGrpSpPr>
                <a:grpSpLocks/>
              </p:cNvGrpSpPr>
              <p:nvPr/>
            </p:nvGrpSpPr>
            <p:grpSpPr bwMode="auto">
              <a:xfrm>
                <a:off x="2198" y="1176"/>
                <a:ext cx="621" cy="426"/>
                <a:chOff x="3164" y="2556"/>
                <a:chExt cx="901" cy="338"/>
              </a:xfrm>
            </p:grpSpPr>
            <p:sp>
              <p:nvSpPr>
                <p:cNvPr id="96322" name="Rectangle 301"/>
                <p:cNvSpPr>
                  <a:spLocks noChangeArrowheads="1"/>
                </p:cNvSpPr>
                <p:nvPr/>
              </p:nvSpPr>
              <p:spPr bwMode="auto">
                <a:xfrm>
                  <a:off x="3164" y="2556"/>
                  <a:ext cx="901" cy="33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6323" name="Text Box 302"/>
                <p:cNvSpPr txBox="1">
                  <a:spLocks noChangeArrowheads="1"/>
                </p:cNvSpPr>
                <p:nvPr/>
              </p:nvSpPr>
              <p:spPr bwMode="auto">
                <a:xfrm>
                  <a:off x="3212" y="2573"/>
                  <a:ext cx="168" cy="18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endParaRPr lang="en-US">
                    <a:latin typeface="Arial" charset="0"/>
                  </a:endParaRPr>
                </a:p>
              </p:txBody>
            </p:sp>
          </p:grpSp>
          <p:sp>
            <p:nvSpPr>
              <p:cNvPr id="96321" name="Text Box 303"/>
              <p:cNvSpPr txBox="1">
                <a:spLocks noChangeArrowheads="1"/>
              </p:cNvSpPr>
              <p:nvPr/>
            </p:nvSpPr>
            <p:spPr bwMode="auto">
              <a:xfrm>
                <a:off x="2197" y="1155"/>
                <a:ext cx="616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>
                    <a:latin typeface="Arial" charset="0"/>
                  </a:rPr>
                  <a:t>Mobile </a:t>
                </a:r>
              </a:p>
              <a:p>
                <a:pPr algn="ctr" eaLnBrk="1" hangingPunct="1"/>
                <a:r>
                  <a:rPr lang="en-US" sz="1400">
                    <a:latin typeface="Arial" charset="0"/>
                  </a:rPr>
                  <a:t>Switching </a:t>
                </a:r>
              </a:p>
              <a:p>
                <a:pPr algn="ctr" eaLnBrk="1" hangingPunct="1"/>
                <a:r>
                  <a:rPr lang="en-US" sz="1400">
                    <a:latin typeface="Arial" charset="0"/>
                  </a:rPr>
                  <a:t>Center</a:t>
                </a:r>
              </a:p>
            </p:txBody>
          </p:sp>
        </p:grpSp>
        <p:sp>
          <p:nvSpPr>
            <p:cNvPr id="96301" name="Freeform 304"/>
            <p:cNvSpPr>
              <a:spLocks/>
            </p:cNvSpPr>
            <p:nvPr/>
          </p:nvSpPr>
          <p:spPr bwMode="auto">
            <a:xfrm>
              <a:off x="4092" y="1783"/>
              <a:ext cx="1078" cy="1430"/>
            </a:xfrm>
            <a:custGeom>
              <a:avLst/>
              <a:gdLst>
                <a:gd name="T0" fmla="*/ 239 w 1292"/>
                <a:gd name="T1" fmla="*/ 7 h 1255"/>
                <a:gd name="T2" fmla="*/ 35 w 1292"/>
                <a:gd name="T3" fmla="*/ 157 h 1255"/>
                <a:gd name="T4" fmla="*/ 29 w 1292"/>
                <a:gd name="T5" fmla="*/ 523 h 1255"/>
                <a:gd name="T6" fmla="*/ 53 w 1292"/>
                <a:gd name="T7" fmla="*/ 829 h 1255"/>
                <a:gd name="T8" fmla="*/ 245 w 1292"/>
                <a:gd name="T9" fmla="*/ 871 h 1255"/>
                <a:gd name="T10" fmla="*/ 647 w 1292"/>
                <a:gd name="T11" fmla="*/ 1129 h 1255"/>
                <a:gd name="T12" fmla="*/ 995 w 1292"/>
                <a:gd name="T13" fmla="*/ 1237 h 1255"/>
                <a:gd name="T14" fmla="*/ 1199 w 1292"/>
                <a:gd name="T15" fmla="*/ 1021 h 1255"/>
                <a:gd name="T16" fmla="*/ 1271 w 1292"/>
                <a:gd name="T17" fmla="*/ 445 h 1255"/>
                <a:gd name="T18" fmla="*/ 1205 w 1292"/>
                <a:gd name="T19" fmla="*/ 211 h 1255"/>
                <a:gd name="T20" fmla="*/ 749 w 1292"/>
                <a:gd name="T21" fmla="*/ 115 h 1255"/>
                <a:gd name="T22" fmla="*/ 239 w 1292"/>
                <a:gd name="T23" fmla="*/ 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302" name="Text Box 305"/>
            <p:cNvSpPr txBox="1">
              <a:spLocks noChangeArrowheads="1"/>
            </p:cNvSpPr>
            <p:nvPr/>
          </p:nvSpPr>
          <p:spPr bwMode="auto">
            <a:xfrm>
              <a:off x="4120" y="2100"/>
              <a:ext cx="1082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/>
                <a:t>Public telephone</a:t>
              </a:r>
            </a:p>
            <a:p>
              <a:pPr eaLnBrk="1" hangingPunct="1"/>
              <a:r>
                <a:rPr lang="en-US" sz="1600"/>
                <a:t>network, and</a:t>
              </a:r>
            </a:p>
            <a:p>
              <a:pPr eaLnBrk="1" hangingPunct="1"/>
              <a:r>
                <a:rPr lang="en-US" sz="1600"/>
                <a:t>Internet</a:t>
              </a:r>
            </a:p>
          </p:txBody>
        </p:sp>
        <p:pic>
          <p:nvPicPr>
            <p:cNvPr id="96303" name="Picture 309" descr="imgyjavg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90" y="2039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304" name="Picture 310" descr="imgyjavg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86" y="2351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305" name="Picture 311" descr="imgyjavg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06" y="2551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306" name="Picture 312" descr="imgyjavg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82" y="2615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307" name="Picture 313" descr="imgyjavg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26" y="3087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308" name="Picture 316" descr="imgyjavg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98" y="3215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6309" name="Group 317"/>
            <p:cNvGrpSpPr>
              <a:grpSpLocks/>
            </p:cNvGrpSpPr>
            <p:nvPr/>
          </p:nvGrpSpPr>
          <p:grpSpPr bwMode="auto">
            <a:xfrm>
              <a:off x="2249" y="2806"/>
              <a:ext cx="524" cy="114"/>
              <a:chOff x="3072" y="739"/>
              <a:chExt cx="652" cy="146"/>
            </a:xfrm>
          </p:grpSpPr>
          <p:pic>
            <p:nvPicPr>
              <p:cNvPr id="96317" name="Picture 318" descr="lgv_fqmg[1]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6318" name="Line 319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319" name="Line 320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6310" name="Group 321"/>
            <p:cNvGrpSpPr>
              <a:grpSpLocks/>
            </p:cNvGrpSpPr>
            <p:nvPr/>
          </p:nvGrpSpPr>
          <p:grpSpPr bwMode="auto">
            <a:xfrm>
              <a:off x="3270" y="1758"/>
              <a:ext cx="622" cy="460"/>
              <a:chOff x="2197" y="1155"/>
              <a:chExt cx="622" cy="460"/>
            </a:xfrm>
          </p:grpSpPr>
          <p:grpSp>
            <p:nvGrpSpPr>
              <p:cNvPr id="96313" name="Group 322"/>
              <p:cNvGrpSpPr>
                <a:grpSpLocks/>
              </p:cNvGrpSpPr>
              <p:nvPr/>
            </p:nvGrpSpPr>
            <p:grpSpPr bwMode="auto">
              <a:xfrm>
                <a:off x="2198" y="1176"/>
                <a:ext cx="621" cy="426"/>
                <a:chOff x="3164" y="2556"/>
                <a:chExt cx="901" cy="338"/>
              </a:xfrm>
            </p:grpSpPr>
            <p:sp>
              <p:nvSpPr>
                <p:cNvPr id="96315" name="Rectangle 323"/>
                <p:cNvSpPr>
                  <a:spLocks noChangeArrowheads="1"/>
                </p:cNvSpPr>
                <p:nvPr/>
              </p:nvSpPr>
              <p:spPr bwMode="auto">
                <a:xfrm>
                  <a:off x="3164" y="2556"/>
                  <a:ext cx="901" cy="33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6316" name="Text Box 324"/>
                <p:cNvSpPr txBox="1">
                  <a:spLocks noChangeArrowheads="1"/>
                </p:cNvSpPr>
                <p:nvPr/>
              </p:nvSpPr>
              <p:spPr bwMode="auto">
                <a:xfrm>
                  <a:off x="3212" y="2573"/>
                  <a:ext cx="168" cy="18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endParaRPr lang="en-US">
                    <a:latin typeface="Arial" charset="0"/>
                  </a:endParaRPr>
                </a:p>
              </p:txBody>
            </p:sp>
          </p:grpSp>
          <p:sp>
            <p:nvSpPr>
              <p:cNvPr id="96314" name="Text Box 325"/>
              <p:cNvSpPr txBox="1">
                <a:spLocks noChangeArrowheads="1"/>
              </p:cNvSpPr>
              <p:nvPr/>
            </p:nvSpPr>
            <p:spPr bwMode="auto">
              <a:xfrm>
                <a:off x="2197" y="1155"/>
                <a:ext cx="616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>
                    <a:latin typeface="Arial" charset="0"/>
                  </a:rPr>
                  <a:t>Mobile </a:t>
                </a:r>
              </a:p>
              <a:p>
                <a:pPr algn="ctr" eaLnBrk="1" hangingPunct="1"/>
                <a:r>
                  <a:rPr lang="en-US" sz="1400">
                    <a:latin typeface="Arial" charset="0"/>
                  </a:rPr>
                  <a:t>Switching </a:t>
                </a:r>
              </a:p>
              <a:p>
                <a:pPr algn="ctr" eaLnBrk="1" hangingPunct="1"/>
                <a:r>
                  <a:rPr lang="en-US" sz="1400">
                    <a:latin typeface="Arial" charset="0"/>
                  </a:rPr>
                  <a:t>Center</a:t>
                </a:r>
              </a:p>
            </p:txBody>
          </p:sp>
        </p:grpSp>
        <p:sp>
          <p:nvSpPr>
            <p:cNvPr id="96311" name="Line 326"/>
            <p:cNvSpPr>
              <a:spLocks noChangeShapeType="1"/>
            </p:cNvSpPr>
            <p:nvPr/>
          </p:nvSpPr>
          <p:spPr bwMode="auto">
            <a:xfrm>
              <a:off x="3897" y="2011"/>
              <a:ext cx="232" cy="1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12" name="Line 327"/>
            <p:cNvSpPr>
              <a:spLocks noChangeShapeType="1"/>
            </p:cNvSpPr>
            <p:nvPr/>
          </p:nvSpPr>
          <p:spPr bwMode="auto">
            <a:xfrm flipV="1">
              <a:off x="3793" y="2715"/>
              <a:ext cx="320" cy="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261" name="Rectangle 364"/>
          <p:cNvSpPr>
            <a:spLocks noChangeArrowheads="1"/>
          </p:cNvSpPr>
          <p:nvPr/>
        </p:nvSpPr>
        <p:spPr bwMode="auto">
          <a:xfrm>
            <a:off x="298450" y="306388"/>
            <a:ext cx="8658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>
                <a:solidFill>
                  <a:schemeClr val="accent2"/>
                </a:solidFill>
              </a:rPr>
              <a:t>Components of cellular network architecture</a:t>
            </a:r>
          </a:p>
        </p:txBody>
      </p:sp>
      <p:grpSp>
        <p:nvGrpSpPr>
          <p:cNvPr id="418827" name="Group 381"/>
          <p:cNvGrpSpPr>
            <a:grpSpLocks/>
          </p:cNvGrpSpPr>
          <p:nvPr/>
        </p:nvGrpSpPr>
        <p:grpSpPr bwMode="auto">
          <a:xfrm>
            <a:off x="4495800" y="1006475"/>
            <a:ext cx="4022725" cy="1981200"/>
            <a:chOff x="2380" y="634"/>
            <a:chExt cx="2534" cy="1248"/>
          </a:xfrm>
        </p:grpSpPr>
        <p:sp>
          <p:nvSpPr>
            <p:cNvPr id="96273" name="Text Box 366"/>
            <p:cNvSpPr txBox="1">
              <a:spLocks noChangeArrowheads="1"/>
            </p:cNvSpPr>
            <p:nvPr/>
          </p:nvSpPr>
          <p:spPr bwMode="auto">
            <a:xfrm>
              <a:off x="2457" y="843"/>
              <a:ext cx="239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Clr>
                  <a:schemeClr val="accent2"/>
                </a:buClr>
                <a:buSzPct val="85000"/>
                <a:buFont typeface="Wingdings" pitchFamily="-111" charset="2"/>
                <a:buChar char="q"/>
              </a:pPr>
              <a:r>
                <a:rPr lang="en-US"/>
                <a:t> connects cells to wide area net</a:t>
              </a:r>
            </a:p>
            <a:p>
              <a:pPr>
                <a:buClr>
                  <a:schemeClr val="accent2"/>
                </a:buClr>
                <a:buSzPct val="85000"/>
                <a:buFont typeface="Wingdings" pitchFamily="-111" charset="2"/>
                <a:buChar char="q"/>
              </a:pPr>
              <a:r>
                <a:rPr lang="en-US"/>
                <a:t> manages call setup (more later!)</a:t>
              </a:r>
            </a:p>
            <a:p>
              <a:pPr>
                <a:buClr>
                  <a:schemeClr val="accent2"/>
                </a:buClr>
                <a:buSzPct val="85000"/>
                <a:buFont typeface="Wingdings" pitchFamily="-111" charset="2"/>
                <a:buChar char="q"/>
              </a:pPr>
              <a:r>
                <a:rPr lang="en-US"/>
                <a:t> handles mobility (more later!)</a:t>
              </a:r>
            </a:p>
          </p:txBody>
        </p:sp>
        <p:sp>
          <p:nvSpPr>
            <p:cNvPr id="96274" name="Rectangle 368"/>
            <p:cNvSpPr>
              <a:spLocks noChangeArrowheads="1"/>
            </p:cNvSpPr>
            <p:nvPr/>
          </p:nvSpPr>
          <p:spPr bwMode="auto">
            <a:xfrm>
              <a:off x="2380" y="777"/>
              <a:ext cx="2534" cy="6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6275" name="Group 371"/>
            <p:cNvGrpSpPr>
              <a:grpSpLocks/>
            </p:cNvGrpSpPr>
            <p:nvPr/>
          </p:nvGrpSpPr>
          <p:grpSpPr bwMode="auto">
            <a:xfrm>
              <a:off x="2544" y="634"/>
              <a:ext cx="547" cy="288"/>
              <a:chOff x="442" y="3293"/>
              <a:chExt cx="547" cy="288"/>
            </a:xfrm>
          </p:grpSpPr>
          <p:sp>
            <p:nvSpPr>
              <p:cNvPr id="96277" name="Rectangle 370"/>
              <p:cNvSpPr>
                <a:spLocks noChangeArrowheads="1"/>
              </p:cNvSpPr>
              <p:nvPr/>
            </p:nvSpPr>
            <p:spPr bwMode="auto">
              <a:xfrm>
                <a:off x="442" y="3321"/>
                <a:ext cx="547" cy="22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278" name="Text Box 369"/>
              <p:cNvSpPr txBox="1">
                <a:spLocks noChangeArrowheads="1"/>
              </p:cNvSpPr>
              <p:nvPr/>
            </p:nvSpPr>
            <p:spPr bwMode="auto">
              <a:xfrm>
                <a:off x="450" y="3293"/>
                <a:ext cx="53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FF0000"/>
                    </a:solidFill>
                  </a:rPr>
                  <a:t>MSC</a:t>
                </a:r>
              </a:p>
            </p:txBody>
          </p:sp>
        </p:grpSp>
        <p:sp>
          <p:nvSpPr>
            <p:cNvPr id="96276" name="Line 374"/>
            <p:cNvSpPr>
              <a:spLocks noChangeShapeType="1"/>
            </p:cNvSpPr>
            <p:nvPr/>
          </p:nvSpPr>
          <p:spPr bwMode="auto">
            <a:xfrm>
              <a:off x="3293" y="1450"/>
              <a:ext cx="278" cy="43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18848" name="Group 383"/>
          <p:cNvGrpSpPr>
            <a:grpSpLocks/>
          </p:cNvGrpSpPr>
          <p:nvPr/>
        </p:nvGrpSpPr>
        <p:grpSpPr bwMode="auto">
          <a:xfrm>
            <a:off x="274638" y="2071688"/>
            <a:ext cx="3170237" cy="3243262"/>
            <a:chOff x="173" y="1305"/>
            <a:chExt cx="1997" cy="2043"/>
          </a:xfrm>
        </p:grpSpPr>
        <p:sp>
          <p:nvSpPr>
            <p:cNvPr id="96267" name="Text Box 376"/>
            <p:cNvSpPr txBox="1">
              <a:spLocks noChangeArrowheads="1"/>
            </p:cNvSpPr>
            <p:nvPr/>
          </p:nvSpPr>
          <p:spPr bwMode="auto">
            <a:xfrm>
              <a:off x="250" y="1514"/>
              <a:ext cx="1662" cy="1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Clr>
                  <a:schemeClr val="accent2"/>
                </a:buClr>
                <a:buSzPct val="85000"/>
                <a:buFont typeface="Wingdings" pitchFamily="-111" charset="2"/>
                <a:buChar char="q"/>
              </a:pPr>
              <a:r>
                <a:rPr lang="en-US"/>
                <a:t> covers geographical region</a:t>
              </a:r>
            </a:p>
            <a:p>
              <a:pPr>
                <a:buClr>
                  <a:schemeClr val="accent2"/>
                </a:buClr>
                <a:buSzPct val="85000"/>
                <a:buFont typeface="Wingdings" pitchFamily="-111" charset="2"/>
                <a:buChar char="q"/>
              </a:pPr>
              <a:r>
                <a:rPr lang="en-US"/>
                <a:t> </a:t>
              </a:r>
              <a:r>
                <a:rPr lang="en-US" i="1">
                  <a:solidFill>
                    <a:srgbClr val="FF0000"/>
                  </a:solidFill>
                </a:rPr>
                <a:t>base station</a:t>
              </a:r>
              <a:r>
                <a:rPr lang="en-US"/>
                <a:t> (BS) analogous to 802.11 AP</a:t>
              </a:r>
            </a:p>
            <a:p>
              <a:pPr>
                <a:buClr>
                  <a:schemeClr val="accent2"/>
                </a:buClr>
                <a:buSzPct val="85000"/>
                <a:buFont typeface="Wingdings" pitchFamily="-111" charset="2"/>
                <a:buChar char="q"/>
              </a:pPr>
              <a:r>
                <a:rPr lang="en-US"/>
                <a:t> </a:t>
              </a:r>
              <a:r>
                <a:rPr lang="en-US" i="1">
                  <a:solidFill>
                    <a:srgbClr val="FF0000"/>
                  </a:solidFill>
                </a:rPr>
                <a:t>mobile users</a:t>
              </a:r>
              <a:r>
                <a:rPr lang="en-US"/>
                <a:t> attach to network through BS</a:t>
              </a:r>
            </a:p>
            <a:p>
              <a:pPr>
                <a:buClr>
                  <a:schemeClr val="accent2"/>
                </a:buClr>
                <a:buSzPct val="85000"/>
                <a:buFont typeface="Wingdings" pitchFamily="-111" charset="2"/>
                <a:buChar char="q"/>
              </a:pPr>
              <a:r>
                <a:rPr lang="en-US"/>
                <a:t> </a:t>
              </a:r>
              <a:r>
                <a:rPr lang="en-US" i="1">
                  <a:solidFill>
                    <a:srgbClr val="FF0000"/>
                  </a:solidFill>
                </a:rPr>
                <a:t>air-interface:</a:t>
              </a:r>
              <a:r>
                <a:rPr lang="en-US"/>
                <a:t> physical and link layer protocol between mobile and BS</a:t>
              </a:r>
            </a:p>
          </p:txBody>
        </p:sp>
        <p:sp>
          <p:nvSpPr>
            <p:cNvPr id="96268" name="Rectangle 377"/>
            <p:cNvSpPr>
              <a:spLocks noChangeArrowheads="1"/>
            </p:cNvSpPr>
            <p:nvPr/>
          </p:nvSpPr>
          <p:spPr bwMode="auto">
            <a:xfrm>
              <a:off x="173" y="1448"/>
              <a:ext cx="1727" cy="19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6269" name="Group 378"/>
            <p:cNvGrpSpPr>
              <a:grpSpLocks/>
            </p:cNvGrpSpPr>
            <p:nvPr/>
          </p:nvGrpSpPr>
          <p:grpSpPr bwMode="auto">
            <a:xfrm>
              <a:off x="337" y="1305"/>
              <a:ext cx="547" cy="288"/>
              <a:chOff x="442" y="3293"/>
              <a:chExt cx="547" cy="288"/>
            </a:xfrm>
          </p:grpSpPr>
          <p:sp>
            <p:nvSpPr>
              <p:cNvPr id="96271" name="Rectangle 379"/>
              <p:cNvSpPr>
                <a:spLocks noChangeArrowheads="1"/>
              </p:cNvSpPr>
              <p:nvPr/>
            </p:nvSpPr>
            <p:spPr bwMode="auto">
              <a:xfrm>
                <a:off x="442" y="3321"/>
                <a:ext cx="547" cy="22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272" name="Text Box 380"/>
              <p:cNvSpPr txBox="1">
                <a:spLocks noChangeArrowheads="1"/>
              </p:cNvSpPr>
              <p:nvPr/>
            </p:nvSpPr>
            <p:spPr bwMode="auto">
              <a:xfrm>
                <a:off x="450" y="3293"/>
                <a:ext cx="42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FF0000"/>
                    </a:solidFill>
                  </a:rPr>
                  <a:t>cell</a:t>
                </a:r>
              </a:p>
            </p:txBody>
          </p:sp>
        </p:grpSp>
        <p:sp>
          <p:nvSpPr>
            <p:cNvPr id="96270" name="Line 382"/>
            <p:cNvSpPr>
              <a:spLocks noChangeShapeType="1"/>
            </p:cNvSpPr>
            <p:nvPr/>
          </p:nvSpPr>
          <p:spPr bwMode="auto">
            <a:xfrm>
              <a:off x="1891" y="1622"/>
              <a:ext cx="279" cy="18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18858" name="Group 386"/>
          <p:cNvGrpSpPr>
            <a:grpSpLocks/>
          </p:cNvGrpSpPr>
          <p:nvPr/>
        </p:nvGrpSpPr>
        <p:grpSpPr bwMode="auto">
          <a:xfrm>
            <a:off x="6567488" y="4556125"/>
            <a:ext cx="2209800" cy="1401763"/>
            <a:chOff x="4137" y="2870"/>
            <a:chExt cx="1392" cy="883"/>
          </a:xfrm>
        </p:grpSpPr>
        <p:sp>
          <p:nvSpPr>
            <p:cNvPr id="96265" name="Text Box 384"/>
            <p:cNvSpPr txBox="1">
              <a:spLocks noChangeArrowheads="1"/>
            </p:cNvSpPr>
            <p:nvPr/>
          </p:nvSpPr>
          <p:spPr bwMode="auto">
            <a:xfrm>
              <a:off x="4137" y="3465"/>
              <a:ext cx="1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</a:rPr>
                <a:t>wired network</a:t>
              </a:r>
            </a:p>
          </p:txBody>
        </p:sp>
        <p:sp>
          <p:nvSpPr>
            <p:cNvPr id="96266" name="Line 385"/>
            <p:cNvSpPr>
              <a:spLocks noChangeShapeType="1"/>
            </p:cNvSpPr>
            <p:nvPr/>
          </p:nvSpPr>
          <p:spPr bwMode="auto">
            <a:xfrm flipV="1">
              <a:off x="4560" y="2870"/>
              <a:ext cx="384" cy="6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24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62CCCAC4-FF0E-4F85-A871-77B0980A9DEA}" type="slidenum">
              <a:rPr lang="en-US"/>
              <a:pPr/>
              <a:t>12</a:t>
            </a:fld>
            <a:endParaRPr lang="en-US"/>
          </a:p>
        </p:txBody>
      </p:sp>
      <p:pic>
        <p:nvPicPr>
          <p:cNvPr id="10240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434975"/>
            <a:ext cx="6477000" cy="598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044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4AABA261-DAB6-4E20-B97E-CB6D514A7153}" type="slidenum">
              <a:rPr lang="en-US"/>
              <a:pPr/>
              <a:t>13</a:t>
            </a:fld>
            <a:endParaRPr lang="en-US"/>
          </a:p>
        </p:txBody>
      </p:sp>
      <p:sp>
        <p:nvSpPr>
          <p:cNvPr id="1044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Cellular Comm./Networking Terminology</a:t>
            </a:r>
          </a:p>
        </p:txBody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Hand-off: the process of transferring the mobile from one base station to another</a:t>
            </a:r>
          </a:p>
          <a:p>
            <a:pPr>
              <a:buFontTx/>
              <a:buChar char="-"/>
            </a:pPr>
            <a:r>
              <a:rPr lang="en-US" noProof="1" smtClean="0"/>
              <a:t>Roamer: a mobile operating in a coverage area other than the one in which it subscribed (moving to another MSC)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05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922A5885-7735-43C9-BEC4-365C603F7143}" type="slidenum">
              <a:rPr lang="en-US"/>
              <a:pPr/>
              <a:t>14</a:t>
            </a:fld>
            <a:endParaRPr lang="en-US"/>
          </a:p>
        </p:txBody>
      </p:sp>
      <p:sp>
        <p:nvSpPr>
          <p:cNvPr id="1105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Design concepts: The Cellular Concept and Frequency Re-use</a:t>
            </a:r>
          </a:p>
        </p:txBody>
      </p:sp>
      <p:sp>
        <p:nvSpPr>
          <p:cNvPr id="1105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The cellular concept was introduced to solve the problem of frequency limitation (or spectral congestion) and user capacity</a:t>
            </a:r>
          </a:p>
          <a:p>
            <a:pPr>
              <a:buFontTx/>
              <a:buChar char="-"/>
            </a:pPr>
            <a:r>
              <a:rPr lang="en-US" noProof="1" smtClean="0"/>
              <a:t>Replace a single high power base station with several lower power base stations, each covering a smaller geographical area, a ‘cell’.</a:t>
            </a:r>
          </a:p>
          <a:p>
            <a:pPr>
              <a:buFontTx/>
              <a:buChar char="-"/>
            </a:pPr>
            <a:r>
              <a:rPr lang="en-US" noProof="1" smtClean="0"/>
              <a:t>Each of the base stations is allocated a number of channels (portion of the overall system channels)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74F7D888-DC06-4585-A55B-4C07132F39EB}" type="slidenum">
              <a:rPr lang="en-US"/>
              <a:pPr/>
              <a:t>15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57400" y="304800"/>
            <a:ext cx="2057400" cy="2286000"/>
            <a:chOff x="2544" y="528"/>
            <a:chExt cx="1296" cy="1440"/>
          </a:xfrm>
        </p:grpSpPr>
        <p:sp>
          <p:nvSpPr>
            <p:cNvPr id="116802" name="AutoShape 3"/>
            <p:cNvSpPr>
              <a:spLocks noChangeArrowheads="1"/>
            </p:cNvSpPr>
            <p:nvPr/>
          </p:nvSpPr>
          <p:spPr bwMode="auto">
            <a:xfrm>
              <a:off x="2544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F</a:t>
              </a:r>
            </a:p>
          </p:txBody>
        </p:sp>
        <p:sp>
          <p:nvSpPr>
            <p:cNvPr id="116803" name="AutoShape 4"/>
            <p:cNvSpPr>
              <a:spLocks noChangeArrowheads="1"/>
            </p:cNvSpPr>
            <p:nvPr/>
          </p:nvSpPr>
          <p:spPr bwMode="auto">
            <a:xfrm>
              <a:off x="3312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C</a:t>
              </a:r>
            </a:p>
          </p:txBody>
        </p:sp>
        <p:sp>
          <p:nvSpPr>
            <p:cNvPr id="116804" name="AutoShape 5"/>
            <p:cNvSpPr>
              <a:spLocks noChangeArrowheads="1"/>
            </p:cNvSpPr>
            <p:nvPr/>
          </p:nvSpPr>
          <p:spPr bwMode="auto">
            <a:xfrm>
              <a:off x="2928" y="52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B</a:t>
              </a:r>
            </a:p>
          </p:txBody>
        </p:sp>
        <p:sp>
          <p:nvSpPr>
            <p:cNvPr id="116805" name="AutoShape 6"/>
            <p:cNvSpPr>
              <a:spLocks noChangeArrowheads="1"/>
            </p:cNvSpPr>
            <p:nvPr/>
          </p:nvSpPr>
          <p:spPr bwMode="auto">
            <a:xfrm>
              <a:off x="3312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D</a:t>
              </a:r>
            </a:p>
          </p:txBody>
        </p:sp>
        <p:sp>
          <p:nvSpPr>
            <p:cNvPr id="116806" name="AutoShape 7"/>
            <p:cNvSpPr>
              <a:spLocks noChangeArrowheads="1"/>
            </p:cNvSpPr>
            <p:nvPr/>
          </p:nvSpPr>
          <p:spPr bwMode="auto">
            <a:xfrm>
              <a:off x="2928" y="148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E</a:t>
              </a:r>
            </a:p>
          </p:txBody>
        </p:sp>
        <p:sp>
          <p:nvSpPr>
            <p:cNvPr id="116807" name="AutoShape 8"/>
            <p:cNvSpPr>
              <a:spLocks noChangeArrowheads="1"/>
            </p:cNvSpPr>
            <p:nvPr/>
          </p:nvSpPr>
          <p:spPr bwMode="auto">
            <a:xfrm>
              <a:off x="2928" y="100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A</a:t>
              </a:r>
            </a:p>
          </p:txBody>
        </p:sp>
        <p:sp>
          <p:nvSpPr>
            <p:cNvPr id="116808" name="AutoShape 9"/>
            <p:cNvSpPr>
              <a:spLocks noChangeArrowheads="1"/>
            </p:cNvSpPr>
            <p:nvPr/>
          </p:nvSpPr>
          <p:spPr bwMode="auto">
            <a:xfrm>
              <a:off x="2544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G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715000" y="1066800"/>
            <a:ext cx="2057400" cy="2286000"/>
            <a:chOff x="2544" y="528"/>
            <a:chExt cx="1296" cy="1440"/>
          </a:xfrm>
        </p:grpSpPr>
        <p:sp>
          <p:nvSpPr>
            <p:cNvPr id="116795" name="AutoShape 11"/>
            <p:cNvSpPr>
              <a:spLocks noChangeArrowheads="1"/>
            </p:cNvSpPr>
            <p:nvPr/>
          </p:nvSpPr>
          <p:spPr bwMode="auto">
            <a:xfrm>
              <a:off x="2544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F</a:t>
              </a:r>
            </a:p>
          </p:txBody>
        </p:sp>
        <p:sp>
          <p:nvSpPr>
            <p:cNvPr id="116796" name="AutoShape 12"/>
            <p:cNvSpPr>
              <a:spLocks noChangeArrowheads="1"/>
            </p:cNvSpPr>
            <p:nvPr/>
          </p:nvSpPr>
          <p:spPr bwMode="auto">
            <a:xfrm>
              <a:off x="3312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C</a:t>
              </a:r>
            </a:p>
          </p:txBody>
        </p:sp>
        <p:sp>
          <p:nvSpPr>
            <p:cNvPr id="116797" name="AutoShape 13"/>
            <p:cNvSpPr>
              <a:spLocks noChangeArrowheads="1"/>
            </p:cNvSpPr>
            <p:nvPr/>
          </p:nvSpPr>
          <p:spPr bwMode="auto">
            <a:xfrm>
              <a:off x="2928" y="52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B</a:t>
              </a:r>
            </a:p>
          </p:txBody>
        </p:sp>
        <p:sp>
          <p:nvSpPr>
            <p:cNvPr id="116798" name="AutoShape 14"/>
            <p:cNvSpPr>
              <a:spLocks noChangeArrowheads="1"/>
            </p:cNvSpPr>
            <p:nvPr/>
          </p:nvSpPr>
          <p:spPr bwMode="auto">
            <a:xfrm>
              <a:off x="3312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D</a:t>
              </a:r>
            </a:p>
          </p:txBody>
        </p:sp>
        <p:sp>
          <p:nvSpPr>
            <p:cNvPr id="116799" name="AutoShape 15"/>
            <p:cNvSpPr>
              <a:spLocks noChangeArrowheads="1"/>
            </p:cNvSpPr>
            <p:nvPr/>
          </p:nvSpPr>
          <p:spPr bwMode="auto">
            <a:xfrm>
              <a:off x="2928" y="148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E</a:t>
              </a:r>
            </a:p>
          </p:txBody>
        </p:sp>
        <p:sp>
          <p:nvSpPr>
            <p:cNvPr id="116800" name="AutoShape 16"/>
            <p:cNvSpPr>
              <a:spLocks noChangeArrowheads="1"/>
            </p:cNvSpPr>
            <p:nvPr/>
          </p:nvSpPr>
          <p:spPr bwMode="auto">
            <a:xfrm>
              <a:off x="2928" y="100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A</a:t>
              </a:r>
            </a:p>
          </p:txBody>
        </p:sp>
        <p:sp>
          <p:nvSpPr>
            <p:cNvPr id="116801" name="AutoShape 17"/>
            <p:cNvSpPr>
              <a:spLocks noChangeArrowheads="1"/>
            </p:cNvSpPr>
            <p:nvPr/>
          </p:nvSpPr>
          <p:spPr bwMode="auto">
            <a:xfrm>
              <a:off x="2544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G</a:t>
              </a: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4495800" y="2590800"/>
            <a:ext cx="2057400" cy="2286000"/>
            <a:chOff x="2544" y="528"/>
            <a:chExt cx="1296" cy="1440"/>
          </a:xfrm>
        </p:grpSpPr>
        <p:sp>
          <p:nvSpPr>
            <p:cNvPr id="116788" name="AutoShape 19"/>
            <p:cNvSpPr>
              <a:spLocks noChangeArrowheads="1"/>
            </p:cNvSpPr>
            <p:nvPr/>
          </p:nvSpPr>
          <p:spPr bwMode="auto">
            <a:xfrm>
              <a:off x="2544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F</a:t>
              </a:r>
            </a:p>
          </p:txBody>
        </p:sp>
        <p:sp>
          <p:nvSpPr>
            <p:cNvPr id="116789" name="AutoShape 20"/>
            <p:cNvSpPr>
              <a:spLocks noChangeArrowheads="1"/>
            </p:cNvSpPr>
            <p:nvPr/>
          </p:nvSpPr>
          <p:spPr bwMode="auto">
            <a:xfrm>
              <a:off x="3312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C</a:t>
              </a:r>
            </a:p>
          </p:txBody>
        </p:sp>
        <p:sp>
          <p:nvSpPr>
            <p:cNvPr id="116790" name="AutoShape 21"/>
            <p:cNvSpPr>
              <a:spLocks noChangeArrowheads="1"/>
            </p:cNvSpPr>
            <p:nvPr/>
          </p:nvSpPr>
          <p:spPr bwMode="auto">
            <a:xfrm>
              <a:off x="2928" y="52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B</a:t>
              </a:r>
            </a:p>
          </p:txBody>
        </p:sp>
        <p:sp>
          <p:nvSpPr>
            <p:cNvPr id="116791" name="AutoShape 22"/>
            <p:cNvSpPr>
              <a:spLocks noChangeArrowheads="1"/>
            </p:cNvSpPr>
            <p:nvPr/>
          </p:nvSpPr>
          <p:spPr bwMode="auto">
            <a:xfrm>
              <a:off x="3312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D</a:t>
              </a:r>
            </a:p>
          </p:txBody>
        </p:sp>
        <p:sp>
          <p:nvSpPr>
            <p:cNvPr id="116792" name="AutoShape 23"/>
            <p:cNvSpPr>
              <a:spLocks noChangeArrowheads="1"/>
            </p:cNvSpPr>
            <p:nvPr/>
          </p:nvSpPr>
          <p:spPr bwMode="auto">
            <a:xfrm>
              <a:off x="2928" y="148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E</a:t>
              </a:r>
            </a:p>
          </p:txBody>
        </p:sp>
        <p:sp>
          <p:nvSpPr>
            <p:cNvPr id="116793" name="AutoShape 24"/>
            <p:cNvSpPr>
              <a:spLocks noChangeArrowheads="1"/>
            </p:cNvSpPr>
            <p:nvPr/>
          </p:nvSpPr>
          <p:spPr bwMode="auto">
            <a:xfrm>
              <a:off x="2928" y="100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A</a:t>
              </a:r>
            </a:p>
          </p:txBody>
        </p:sp>
        <p:sp>
          <p:nvSpPr>
            <p:cNvPr id="116794" name="AutoShape 25"/>
            <p:cNvSpPr>
              <a:spLocks noChangeArrowheads="1"/>
            </p:cNvSpPr>
            <p:nvPr/>
          </p:nvSpPr>
          <p:spPr bwMode="auto">
            <a:xfrm>
              <a:off x="2544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G</a:t>
              </a:r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2667000" y="2209800"/>
            <a:ext cx="2057400" cy="2286000"/>
            <a:chOff x="2544" y="528"/>
            <a:chExt cx="1296" cy="1440"/>
          </a:xfrm>
        </p:grpSpPr>
        <p:sp>
          <p:nvSpPr>
            <p:cNvPr id="116781" name="AutoShape 27"/>
            <p:cNvSpPr>
              <a:spLocks noChangeArrowheads="1"/>
            </p:cNvSpPr>
            <p:nvPr/>
          </p:nvSpPr>
          <p:spPr bwMode="auto">
            <a:xfrm>
              <a:off x="2544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F</a:t>
              </a:r>
            </a:p>
          </p:txBody>
        </p:sp>
        <p:sp>
          <p:nvSpPr>
            <p:cNvPr id="116782" name="AutoShape 28"/>
            <p:cNvSpPr>
              <a:spLocks noChangeArrowheads="1"/>
            </p:cNvSpPr>
            <p:nvPr/>
          </p:nvSpPr>
          <p:spPr bwMode="auto">
            <a:xfrm>
              <a:off x="3312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C</a:t>
              </a:r>
            </a:p>
          </p:txBody>
        </p:sp>
        <p:sp>
          <p:nvSpPr>
            <p:cNvPr id="116783" name="AutoShape 29"/>
            <p:cNvSpPr>
              <a:spLocks noChangeArrowheads="1"/>
            </p:cNvSpPr>
            <p:nvPr/>
          </p:nvSpPr>
          <p:spPr bwMode="auto">
            <a:xfrm>
              <a:off x="2928" y="52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B</a:t>
              </a:r>
            </a:p>
          </p:txBody>
        </p:sp>
        <p:sp>
          <p:nvSpPr>
            <p:cNvPr id="116784" name="AutoShape 30"/>
            <p:cNvSpPr>
              <a:spLocks noChangeArrowheads="1"/>
            </p:cNvSpPr>
            <p:nvPr/>
          </p:nvSpPr>
          <p:spPr bwMode="auto">
            <a:xfrm>
              <a:off x="3312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D</a:t>
              </a:r>
            </a:p>
          </p:txBody>
        </p:sp>
        <p:sp>
          <p:nvSpPr>
            <p:cNvPr id="116785" name="AutoShape 31"/>
            <p:cNvSpPr>
              <a:spLocks noChangeArrowheads="1"/>
            </p:cNvSpPr>
            <p:nvPr/>
          </p:nvSpPr>
          <p:spPr bwMode="auto">
            <a:xfrm>
              <a:off x="2928" y="148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E</a:t>
              </a:r>
            </a:p>
          </p:txBody>
        </p:sp>
        <p:sp>
          <p:nvSpPr>
            <p:cNvPr id="116786" name="AutoShape 32"/>
            <p:cNvSpPr>
              <a:spLocks noChangeArrowheads="1"/>
            </p:cNvSpPr>
            <p:nvPr/>
          </p:nvSpPr>
          <p:spPr bwMode="auto">
            <a:xfrm>
              <a:off x="2928" y="100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A</a:t>
              </a:r>
            </a:p>
          </p:txBody>
        </p:sp>
        <p:sp>
          <p:nvSpPr>
            <p:cNvPr id="116787" name="AutoShape 33"/>
            <p:cNvSpPr>
              <a:spLocks noChangeArrowheads="1"/>
            </p:cNvSpPr>
            <p:nvPr/>
          </p:nvSpPr>
          <p:spPr bwMode="auto">
            <a:xfrm>
              <a:off x="2544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G</a:t>
              </a:r>
            </a:p>
          </p:txBody>
        </p:sp>
      </p:grpSp>
      <p:sp>
        <p:nvSpPr>
          <p:cNvPr id="588834" name="AutoShape 34"/>
          <p:cNvSpPr>
            <a:spLocks noChangeArrowheads="1"/>
          </p:cNvSpPr>
          <p:nvPr/>
        </p:nvSpPr>
        <p:spPr bwMode="auto">
          <a:xfrm>
            <a:off x="3886200" y="1828800"/>
            <a:ext cx="838200" cy="762000"/>
          </a:xfrm>
          <a:prstGeom prst="hexagon">
            <a:avLst>
              <a:gd name="adj" fmla="val 275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-111" charset="0"/>
              </a:rPr>
              <a:t>F</a:t>
            </a:r>
          </a:p>
        </p:txBody>
      </p:sp>
      <p:sp>
        <p:nvSpPr>
          <p:cNvPr id="588835" name="AutoShape 35"/>
          <p:cNvSpPr>
            <a:spLocks noChangeArrowheads="1"/>
          </p:cNvSpPr>
          <p:nvPr/>
        </p:nvSpPr>
        <p:spPr bwMode="auto">
          <a:xfrm>
            <a:off x="5105400" y="1066800"/>
            <a:ext cx="838200" cy="762000"/>
          </a:xfrm>
          <a:prstGeom prst="hexagon">
            <a:avLst>
              <a:gd name="adj" fmla="val 275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-111" charset="0"/>
              </a:rPr>
              <a:t>C</a:t>
            </a:r>
          </a:p>
        </p:txBody>
      </p:sp>
      <p:sp>
        <p:nvSpPr>
          <p:cNvPr id="588836" name="AutoShape 36"/>
          <p:cNvSpPr>
            <a:spLocks noChangeArrowheads="1"/>
          </p:cNvSpPr>
          <p:nvPr/>
        </p:nvSpPr>
        <p:spPr bwMode="auto">
          <a:xfrm>
            <a:off x="4495800" y="685800"/>
            <a:ext cx="838200" cy="762000"/>
          </a:xfrm>
          <a:prstGeom prst="hexagon">
            <a:avLst>
              <a:gd name="adj" fmla="val 275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-111" charset="0"/>
              </a:rPr>
              <a:t>B</a:t>
            </a:r>
          </a:p>
        </p:txBody>
      </p:sp>
      <p:sp>
        <p:nvSpPr>
          <p:cNvPr id="588837" name="AutoShape 37"/>
          <p:cNvSpPr>
            <a:spLocks noChangeArrowheads="1"/>
          </p:cNvSpPr>
          <p:nvPr/>
        </p:nvSpPr>
        <p:spPr bwMode="auto">
          <a:xfrm>
            <a:off x="5105400" y="1828800"/>
            <a:ext cx="838200" cy="762000"/>
          </a:xfrm>
          <a:prstGeom prst="hexagon">
            <a:avLst>
              <a:gd name="adj" fmla="val 275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-111" charset="0"/>
              </a:rPr>
              <a:t>D</a:t>
            </a:r>
          </a:p>
        </p:txBody>
      </p:sp>
      <p:sp>
        <p:nvSpPr>
          <p:cNvPr id="588838" name="AutoShape 38"/>
          <p:cNvSpPr>
            <a:spLocks noChangeArrowheads="1"/>
          </p:cNvSpPr>
          <p:nvPr/>
        </p:nvSpPr>
        <p:spPr bwMode="auto">
          <a:xfrm>
            <a:off x="4495800" y="2209800"/>
            <a:ext cx="838200" cy="762000"/>
          </a:xfrm>
          <a:prstGeom prst="hexagon">
            <a:avLst>
              <a:gd name="adj" fmla="val 275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-111" charset="0"/>
              </a:rPr>
              <a:t>E</a:t>
            </a:r>
          </a:p>
        </p:txBody>
      </p:sp>
      <p:sp>
        <p:nvSpPr>
          <p:cNvPr id="588839" name="AutoShape 39"/>
          <p:cNvSpPr>
            <a:spLocks noChangeArrowheads="1"/>
          </p:cNvSpPr>
          <p:nvPr/>
        </p:nvSpPr>
        <p:spPr bwMode="auto">
          <a:xfrm>
            <a:off x="4495800" y="1447800"/>
            <a:ext cx="838200" cy="762000"/>
          </a:xfrm>
          <a:prstGeom prst="hexagon">
            <a:avLst>
              <a:gd name="adj" fmla="val 275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-111" charset="0"/>
              </a:rPr>
              <a:t>A</a:t>
            </a:r>
          </a:p>
        </p:txBody>
      </p:sp>
      <p:sp>
        <p:nvSpPr>
          <p:cNvPr id="588840" name="AutoShape 40"/>
          <p:cNvSpPr>
            <a:spLocks noChangeArrowheads="1"/>
          </p:cNvSpPr>
          <p:nvPr/>
        </p:nvSpPr>
        <p:spPr bwMode="auto">
          <a:xfrm>
            <a:off x="3886200" y="1066800"/>
            <a:ext cx="838200" cy="762000"/>
          </a:xfrm>
          <a:prstGeom prst="hexagon">
            <a:avLst>
              <a:gd name="adj" fmla="val 275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Times New Roman" pitchFamily="-111" charset="0"/>
              </a:rPr>
              <a:t>G</a:t>
            </a:r>
          </a:p>
        </p:txBody>
      </p:sp>
      <p:sp>
        <p:nvSpPr>
          <p:cNvPr id="116751" name="Text Box 41"/>
          <p:cNvSpPr txBox="1">
            <a:spLocks noChangeArrowheads="1"/>
          </p:cNvSpPr>
          <p:nvPr/>
        </p:nvSpPr>
        <p:spPr bwMode="auto">
          <a:xfrm>
            <a:off x="1219200" y="5105400"/>
            <a:ext cx="675481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-111" charset="0"/>
              </a:rPr>
              <a:t>Cellular frequency re-use concept: cells with the same letter use the same set of frequencies.</a:t>
            </a:r>
          </a:p>
          <a:p>
            <a:r>
              <a:rPr lang="en-US" sz="1400">
                <a:latin typeface="Times New Roman" pitchFamily="-111" charset="0"/>
              </a:rPr>
              <a:t>A cluster of cells (highlighted in bold) is replicated over the coverage area. The cluster size,</a:t>
            </a:r>
          </a:p>
          <a:p>
            <a:r>
              <a:rPr lang="en-US" sz="1400" i="1">
                <a:latin typeface="Times New Roman" pitchFamily="-111" charset="0"/>
              </a:rPr>
              <a:t>N</a:t>
            </a:r>
            <a:r>
              <a:rPr lang="en-US" sz="1400">
                <a:latin typeface="Times New Roman" pitchFamily="-111" charset="0"/>
              </a:rPr>
              <a:t>, is equal to 7. Since each cell contains one-seventh of the overall channels, the cell</a:t>
            </a:r>
          </a:p>
          <a:p>
            <a:r>
              <a:rPr lang="en-US" sz="1400">
                <a:latin typeface="Times New Roman" pitchFamily="-111" charset="0"/>
              </a:rPr>
              <a:t>frequency re-use factor is 1/7.</a:t>
            </a:r>
            <a:endParaRPr lang="en-US" sz="2400">
              <a:latin typeface="Times New Roman" pitchFamily="-111" charset="0"/>
            </a:endParaRPr>
          </a:p>
        </p:txBody>
      </p:sp>
      <p:grpSp>
        <p:nvGrpSpPr>
          <p:cNvPr id="6" name="Group 42"/>
          <p:cNvGrpSpPr>
            <a:grpSpLocks/>
          </p:cNvGrpSpPr>
          <p:nvPr/>
        </p:nvGrpSpPr>
        <p:grpSpPr bwMode="auto">
          <a:xfrm>
            <a:off x="3784600" y="685800"/>
            <a:ext cx="2263775" cy="2286000"/>
            <a:chOff x="2384" y="432"/>
            <a:chExt cx="1426" cy="1440"/>
          </a:xfrm>
        </p:grpSpPr>
        <p:grpSp>
          <p:nvGrpSpPr>
            <p:cNvPr id="116760" name="Group 43"/>
            <p:cNvGrpSpPr>
              <a:grpSpLocks/>
            </p:cNvGrpSpPr>
            <p:nvPr/>
          </p:nvGrpSpPr>
          <p:grpSpPr bwMode="auto">
            <a:xfrm>
              <a:off x="2832" y="1632"/>
              <a:ext cx="528" cy="240"/>
              <a:chOff x="2832" y="1632"/>
              <a:chExt cx="528" cy="240"/>
            </a:xfrm>
          </p:grpSpPr>
          <p:sp>
            <p:nvSpPr>
              <p:cNvPr id="116778" name="Line 44"/>
              <p:cNvSpPr>
                <a:spLocks noChangeShapeType="1"/>
              </p:cNvSpPr>
              <p:nvPr/>
            </p:nvSpPr>
            <p:spPr bwMode="auto">
              <a:xfrm>
                <a:off x="2976" y="1872"/>
                <a:ext cx="240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779" name="Line 45"/>
              <p:cNvSpPr>
                <a:spLocks noChangeShapeType="1"/>
              </p:cNvSpPr>
              <p:nvPr/>
            </p:nvSpPr>
            <p:spPr bwMode="auto">
              <a:xfrm flipV="1">
                <a:off x="3216" y="1632"/>
                <a:ext cx="144" cy="24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780" name="Line 46"/>
              <p:cNvSpPr>
                <a:spLocks noChangeShapeType="1"/>
              </p:cNvSpPr>
              <p:nvPr/>
            </p:nvSpPr>
            <p:spPr bwMode="auto">
              <a:xfrm flipH="1" flipV="1">
                <a:off x="2832" y="1632"/>
                <a:ext cx="144" cy="24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761" name="Group 47"/>
            <p:cNvGrpSpPr>
              <a:grpSpLocks/>
            </p:cNvGrpSpPr>
            <p:nvPr/>
          </p:nvGrpSpPr>
          <p:grpSpPr bwMode="auto">
            <a:xfrm flipV="1">
              <a:off x="2832" y="432"/>
              <a:ext cx="528" cy="240"/>
              <a:chOff x="2832" y="1632"/>
              <a:chExt cx="528" cy="240"/>
            </a:xfrm>
          </p:grpSpPr>
          <p:sp>
            <p:nvSpPr>
              <p:cNvPr id="116775" name="Line 48"/>
              <p:cNvSpPr>
                <a:spLocks noChangeShapeType="1"/>
              </p:cNvSpPr>
              <p:nvPr/>
            </p:nvSpPr>
            <p:spPr bwMode="auto">
              <a:xfrm>
                <a:off x="2976" y="1872"/>
                <a:ext cx="240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776" name="Line 49"/>
              <p:cNvSpPr>
                <a:spLocks noChangeShapeType="1"/>
              </p:cNvSpPr>
              <p:nvPr/>
            </p:nvSpPr>
            <p:spPr bwMode="auto">
              <a:xfrm flipV="1">
                <a:off x="3216" y="1632"/>
                <a:ext cx="144" cy="24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777" name="Line 50"/>
              <p:cNvSpPr>
                <a:spLocks noChangeShapeType="1"/>
              </p:cNvSpPr>
              <p:nvPr/>
            </p:nvSpPr>
            <p:spPr bwMode="auto">
              <a:xfrm flipH="1" flipV="1">
                <a:off x="2832" y="1632"/>
                <a:ext cx="144" cy="24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762" name="Line 51"/>
            <p:cNvSpPr>
              <a:spLocks noChangeShapeType="1"/>
            </p:cNvSpPr>
            <p:nvPr/>
          </p:nvSpPr>
          <p:spPr bwMode="auto">
            <a:xfrm rot="-7342051">
              <a:off x="3557" y="775"/>
              <a:ext cx="240" cy="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63" name="Line 52"/>
            <p:cNvSpPr>
              <a:spLocks noChangeShapeType="1"/>
            </p:cNvSpPr>
            <p:nvPr/>
          </p:nvSpPr>
          <p:spPr bwMode="auto">
            <a:xfrm rot="14257949" flipV="1">
              <a:off x="3403" y="558"/>
              <a:ext cx="144" cy="23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64" name="Line 53"/>
            <p:cNvSpPr>
              <a:spLocks noChangeShapeType="1"/>
            </p:cNvSpPr>
            <p:nvPr/>
          </p:nvSpPr>
          <p:spPr bwMode="auto">
            <a:xfrm rot="-7342051" flipH="1" flipV="1">
              <a:off x="3576" y="882"/>
              <a:ext cx="174" cy="294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65" name="Line 54"/>
            <p:cNvSpPr>
              <a:spLocks noChangeShapeType="1"/>
            </p:cNvSpPr>
            <p:nvPr/>
          </p:nvSpPr>
          <p:spPr bwMode="auto">
            <a:xfrm rot="7342051" flipH="1">
              <a:off x="2394" y="775"/>
              <a:ext cx="240" cy="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66" name="Line 55"/>
            <p:cNvSpPr>
              <a:spLocks noChangeShapeType="1"/>
            </p:cNvSpPr>
            <p:nvPr/>
          </p:nvSpPr>
          <p:spPr bwMode="auto">
            <a:xfrm rot="7342051" flipH="1" flipV="1">
              <a:off x="2646" y="557"/>
              <a:ext cx="144" cy="24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67" name="Line 56"/>
            <p:cNvSpPr>
              <a:spLocks noChangeShapeType="1"/>
            </p:cNvSpPr>
            <p:nvPr/>
          </p:nvSpPr>
          <p:spPr bwMode="auto">
            <a:xfrm rot="7342051" flipV="1">
              <a:off x="2421" y="892"/>
              <a:ext cx="174" cy="247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6768" name="Group 57"/>
            <p:cNvGrpSpPr>
              <a:grpSpLocks/>
            </p:cNvGrpSpPr>
            <p:nvPr/>
          </p:nvGrpSpPr>
          <p:grpSpPr bwMode="auto">
            <a:xfrm>
              <a:off x="2384" y="1200"/>
              <a:ext cx="430" cy="485"/>
              <a:chOff x="2384" y="1200"/>
              <a:chExt cx="430" cy="485"/>
            </a:xfrm>
          </p:grpSpPr>
          <p:sp>
            <p:nvSpPr>
              <p:cNvPr id="116772" name="Line 58"/>
              <p:cNvSpPr>
                <a:spLocks noChangeShapeType="1"/>
              </p:cNvSpPr>
              <p:nvPr/>
            </p:nvSpPr>
            <p:spPr bwMode="auto">
              <a:xfrm rot="-7342051" flipH="1" flipV="1">
                <a:off x="2394" y="1528"/>
                <a:ext cx="240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773" name="Line 59"/>
              <p:cNvSpPr>
                <a:spLocks noChangeShapeType="1"/>
              </p:cNvSpPr>
              <p:nvPr/>
            </p:nvSpPr>
            <p:spPr bwMode="auto">
              <a:xfrm rot="14257949" flipH="1">
                <a:off x="2625" y="1496"/>
                <a:ext cx="147" cy="231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774" name="Line 60"/>
              <p:cNvSpPr>
                <a:spLocks noChangeShapeType="1"/>
              </p:cNvSpPr>
              <p:nvPr/>
            </p:nvSpPr>
            <p:spPr bwMode="auto">
              <a:xfrm rot="-7342051">
                <a:off x="2421" y="1163"/>
                <a:ext cx="173" cy="247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769" name="Line 61"/>
            <p:cNvSpPr>
              <a:spLocks noChangeShapeType="1"/>
            </p:cNvSpPr>
            <p:nvPr/>
          </p:nvSpPr>
          <p:spPr bwMode="auto">
            <a:xfrm rot="7342051" flipV="1">
              <a:off x="3520" y="1491"/>
              <a:ext cx="304" cy="12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70" name="Line 62"/>
            <p:cNvSpPr>
              <a:spLocks noChangeShapeType="1"/>
            </p:cNvSpPr>
            <p:nvPr/>
          </p:nvSpPr>
          <p:spPr bwMode="auto">
            <a:xfrm rot="7342051">
              <a:off x="3402" y="1496"/>
              <a:ext cx="147" cy="231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71" name="Line 63"/>
            <p:cNvSpPr>
              <a:spLocks noChangeShapeType="1"/>
            </p:cNvSpPr>
            <p:nvPr/>
          </p:nvSpPr>
          <p:spPr bwMode="auto">
            <a:xfrm rot="7342051" flipH="1">
              <a:off x="3590" y="1156"/>
              <a:ext cx="154" cy="238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4"/>
          <p:cNvGrpSpPr>
            <a:grpSpLocks/>
          </p:cNvGrpSpPr>
          <p:nvPr/>
        </p:nvGrpSpPr>
        <p:grpSpPr bwMode="auto">
          <a:xfrm>
            <a:off x="5181600" y="574675"/>
            <a:ext cx="1208088" cy="1101725"/>
            <a:chOff x="3264" y="362"/>
            <a:chExt cx="761" cy="694"/>
          </a:xfrm>
        </p:grpSpPr>
        <p:sp>
          <p:nvSpPr>
            <p:cNvPr id="116758" name="Line 65"/>
            <p:cNvSpPr>
              <a:spLocks noChangeShapeType="1"/>
            </p:cNvSpPr>
            <p:nvPr/>
          </p:nvSpPr>
          <p:spPr bwMode="auto">
            <a:xfrm flipH="1">
              <a:off x="3264" y="576"/>
              <a:ext cx="33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59" name="Text Box 66"/>
            <p:cNvSpPr txBox="1">
              <a:spLocks noChangeArrowheads="1"/>
            </p:cNvSpPr>
            <p:nvPr/>
          </p:nvSpPr>
          <p:spPr bwMode="auto">
            <a:xfrm>
              <a:off x="3590" y="362"/>
              <a:ext cx="4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pitchFamily="-111" charset="0"/>
                </a:rPr>
                <a:t>Cell</a:t>
              </a:r>
            </a:p>
          </p:txBody>
        </p:sp>
      </p:grpSp>
      <p:grpSp>
        <p:nvGrpSpPr>
          <p:cNvPr id="11" name="Group 67"/>
          <p:cNvGrpSpPr>
            <a:grpSpLocks/>
          </p:cNvGrpSpPr>
          <p:nvPr/>
        </p:nvGrpSpPr>
        <p:grpSpPr bwMode="auto">
          <a:xfrm>
            <a:off x="5257800" y="117475"/>
            <a:ext cx="1200150" cy="873125"/>
            <a:chOff x="3312" y="74"/>
            <a:chExt cx="756" cy="550"/>
          </a:xfrm>
        </p:grpSpPr>
        <p:sp>
          <p:nvSpPr>
            <p:cNvPr id="116756" name="Line 68"/>
            <p:cNvSpPr>
              <a:spLocks noChangeShapeType="1"/>
            </p:cNvSpPr>
            <p:nvPr/>
          </p:nvSpPr>
          <p:spPr bwMode="auto">
            <a:xfrm flipH="1">
              <a:off x="3312" y="288"/>
              <a:ext cx="9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57" name="Text Box 69"/>
            <p:cNvSpPr txBox="1">
              <a:spLocks noChangeArrowheads="1"/>
            </p:cNvSpPr>
            <p:nvPr/>
          </p:nvSpPr>
          <p:spPr bwMode="auto">
            <a:xfrm>
              <a:off x="3398" y="74"/>
              <a:ext cx="6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Times New Roman" pitchFamily="-111" charset="0"/>
                </a:rPr>
                <a:t>Cluster</a:t>
              </a:r>
            </a:p>
          </p:txBody>
        </p:sp>
      </p:grpSp>
      <p:sp>
        <p:nvSpPr>
          <p:cNvPr id="116755" name="Text Box 70"/>
          <p:cNvSpPr txBox="1">
            <a:spLocks noChangeArrowheads="1"/>
          </p:cNvSpPr>
          <p:nvPr/>
        </p:nvSpPr>
        <p:spPr bwMode="auto">
          <a:xfrm>
            <a:off x="1165225" y="6057900"/>
            <a:ext cx="6126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This requires channel/frequency planning and allocation!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34" grpId="0" animBg="1" autoUpdateAnimBg="0"/>
      <p:bldP spid="588835" grpId="0" animBg="1" autoUpdateAnimBg="0"/>
      <p:bldP spid="588836" grpId="0" animBg="1" autoUpdateAnimBg="0"/>
      <p:bldP spid="588837" grpId="0" animBg="1" autoUpdateAnimBg="0"/>
      <p:bldP spid="588838" grpId="0" animBg="1" autoUpdateAnimBg="0"/>
      <p:bldP spid="588839" grpId="0" animBg="1" autoUpdateAnimBg="0"/>
      <p:bldP spid="588840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18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232CA3ED-CA77-447E-A91D-4D53C8B606E6}" type="slidenum">
              <a:rPr lang="en-US"/>
              <a:pPr/>
              <a:t>16</a:t>
            </a:fld>
            <a:endParaRPr lang="en-US"/>
          </a:p>
        </p:txBody>
      </p:sp>
      <p:sp>
        <p:nvSpPr>
          <p:cNvPr id="12186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noProof="1" smtClean="0"/>
              <a:t>Channel assignment strategies</a:t>
            </a:r>
          </a:p>
        </p:txBody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r>
              <a:rPr lang="en-US" noProof="1" smtClean="0"/>
              <a:t>Channel assignment affects handoff </a:t>
            </a:r>
          </a:p>
          <a:p>
            <a:r>
              <a:rPr lang="en-US" noProof="1" smtClean="0"/>
              <a:t>(1) Fixed Assignment: </a:t>
            </a:r>
          </a:p>
          <a:p>
            <a:pPr lvl="1"/>
            <a:r>
              <a:rPr lang="en-US" noProof="1" smtClean="0"/>
              <a:t>Each cell is allocated a pre-determined set of channels or frequencies</a:t>
            </a:r>
          </a:p>
          <a:p>
            <a:pPr lvl="1">
              <a:buFontTx/>
              <a:buChar char="-"/>
            </a:pPr>
            <a:r>
              <a:rPr lang="en-US" noProof="1" smtClean="0"/>
              <a:t>If a call request is made and no available channels exist, then it will be blocked (may lead to high blocking probability)</a:t>
            </a:r>
          </a:p>
          <a:p>
            <a:pPr>
              <a:buFontTx/>
              <a:buChar char="-"/>
            </a:pPr>
            <a:r>
              <a:rPr lang="en-US" noProof="1" smtClean="0"/>
              <a:t>The notion of ‘borrowing’ may be used to alleviate blocking.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28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B09DDE90-A18C-4CA5-9901-A7199D787A8A}" type="slidenum">
              <a:rPr lang="en-US"/>
              <a:pPr/>
              <a:t>17</a:t>
            </a:fld>
            <a:endParaRPr lang="en-US"/>
          </a:p>
        </p:txBody>
      </p:sp>
      <p:sp>
        <p:nvSpPr>
          <p:cNvPr id="1228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001000" cy="4114800"/>
          </a:xfrm>
        </p:spPr>
        <p:txBody>
          <a:bodyPr/>
          <a:lstStyle/>
          <a:p>
            <a:r>
              <a:rPr lang="en-US" smtClean="0"/>
              <a:t>(2) D</a:t>
            </a:r>
            <a:r>
              <a:rPr lang="en-US" noProof="1" smtClean="0"/>
              <a:t>ynamic Assignment: </a:t>
            </a:r>
          </a:p>
          <a:p>
            <a:pPr lvl="1"/>
            <a:r>
              <a:rPr lang="en-US" noProof="1" smtClean="0"/>
              <a:t>channels allocated on-demand</a:t>
            </a:r>
          </a:p>
          <a:p>
            <a:pPr>
              <a:buFontTx/>
              <a:buChar char="-"/>
            </a:pPr>
            <a:r>
              <a:rPr lang="en-US" noProof="1" smtClean="0"/>
              <a:t>Reduces blocking (similar in concept to the shared buffer switch)</a:t>
            </a:r>
          </a:p>
          <a:p>
            <a:pPr>
              <a:buFontTx/>
              <a:buChar char="-"/>
            </a:pPr>
            <a:r>
              <a:rPr lang="en-US" noProof="1" smtClean="0"/>
              <a:t>Requires that the MSC collects real-time iformation about channel occupancy, traffic distribution, radio signal strength indications (RSSI), periodically for all channels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39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D120515E-7763-4AF5-BC76-68DA4FE3ACE8}" type="slidenum">
              <a:rPr lang="en-US"/>
              <a:pPr/>
              <a:t>18</a:t>
            </a:fld>
            <a:endParaRPr lang="en-US"/>
          </a:p>
        </p:txBody>
      </p:sp>
      <p:sp>
        <p:nvSpPr>
          <p:cNvPr id="1239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Hand-off strategies</a:t>
            </a:r>
          </a:p>
        </p:txBody>
      </p:sp>
      <p:sp>
        <p:nvSpPr>
          <p:cNvPr id="1239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Mobile moves into a different cell</a:t>
            </a:r>
          </a:p>
          <a:p>
            <a:pPr>
              <a:buFontTx/>
              <a:buChar char="-"/>
            </a:pPr>
            <a:r>
              <a:rPr lang="en-US" noProof="1" smtClean="0"/>
              <a:t>It monitors the signal strength from the current base station</a:t>
            </a:r>
          </a:p>
          <a:p>
            <a:pPr>
              <a:buFontTx/>
              <a:buChar char="-"/>
            </a:pPr>
            <a:r>
              <a:rPr lang="en-US" noProof="1" smtClean="0"/>
              <a:t>When power drops below a certain threshold we need hand off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49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D6222025-B2ED-4083-A580-40078BF86E5C}" type="slidenum">
              <a:rPr lang="en-US"/>
              <a:pPr/>
              <a:t>19</a:t>
            </a:fld>
            <a:endParaRPr lang="en-US"/>
          </a:p>
        </p:txBody>
      </p:sp>
      <p:pic>
        <p:nvPicPr>
          <p:cNvPr id="12493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52400"/>
            <a:ext cx="6477000" cy="642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59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8313EA3C-7802-47A9-BA6D-B57A1E5926E0}" type="slidenum">
              <a:rPr lang="en-US"/>
              <a:pPr/>
              <a:t>20</a:t>
            </a:fld>
            <a:endParaRPr lang="en-US"/>
          </a:p>
        </p:txBody>
      </p:sp>
      <p:sp>
        <p:nvSpPr>
          <p:cNvPr id="1259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During handoff: to avoid call termination, allow a safety margin</a:t>
            </a:r>
          </a:p>
          <a:p>
            <a:pPr lvl="1">
              <a:buFontTx/>
              <a:buChar char="-"/>
            </a:pPr>
            <a:r>
              <a:rPr lang="en-US" noProof="1" smtClean="0">
                <a:sym typeface="Symbol" pitchFamily="-111" charset="2"/>
              </a:rPr>
              <a:t></a:t>
            </a:r>
            <a:r>
              <a:rPr lang="en-US" noProof="1" smtClean="0"/>
              <a:t>=Power_</a:t>
            </a:r>
            <a:r>
              <a:rPr lang="en-US" baseline="-25000" noProof="1" smtClean="0"/>
              <a:t>handoff</a:t>
            </a:r>
            <a:r>
              <a:rPr lang="en-US" noProof="1" smtClean="0"/>
              <a:t> – Power_</a:t>
            </a:r>
            <a:r>
              <a:rPr lang="en-US" baseline="-25000" noProof="1" smtClean="0"/>
              <a:t>min usable</a:t>
            </a:r>
            <a:endParaRPr lang="en-US" noProof="1" smtClean="0"/>
          </a:p>
          <a:p>
            <a:pPr>
              <a:buFontTx/>
              <a:buChar char="-"/>
            </a:pPr>
            <a:r>
              <a:rPr lang="en-US" noProof="1" smtClean="0"/>
              <a:t>Note: </a:t>
            </a:r>
          </a:p>
          <a:p>
            <a:pPr lvl="1">
              <a:buFontTx/>
              <a:buChar char="-"/>
            </a:pPr>
            <a:r>
              <a:rPr lang="en-US" noProof="1" smtClean="0"/>
              <a:t>Does handoff occur only during movement?</a:t>
            </a:r>
          </a:p>
        </p:txBody>
      </p:sp>
      <p:sp>
        <p:nvSpPr>
          <p:cNvPr id="702467" name="Text Box 3"/>
          <p:cNvSpPr txBox="1">
            <a:spLocks noChangeArrowheads="1"/>
          </p:cNvSpPr>
          <p:nvPr/>
        </p:nvSpPr>
        <p:spPr bwMode="auto">
          <a:xfrm>
            <a:off x="533400" y="4114800"/>
            <a:ext cx="83470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2400" noProof="1">
                <a:latin typeface="Times New Roman" pitchFamily="-111" charset="0"/>
              </a:rPr>
              <a:t>Even if the mobile is stationary, the signal strength may vary </a:t>
            </a:r>
          </a:p>
          <a:p>
            <a:pPr lvl="1"/>
            <a:r>
              <a:rPr lang="en-US" sz="2400" noProof="1">
                <a:latin typeface="Times New Roman" pitchFamily="-111" charset="0"/>
              </a:rPr>
              <a:t>with changes in the surrounding environment, so we may need </a:t>
            </a:r>
          </a:p>
          <a:p>
            <a:pPr lvl="1"/>
            <a:r>
              <a:rPr lang="en-US" sz="2400" noProof="1">
                <a:latin typeface="Times New Roman" pitchFamily="-111" charset="0"/>
              </a:rPr>
              <a:t>a handoff</a:t>
            </a:r>
          </a:p>
          <a:p>
            <a:endParaRPr lang="en-US" sz="2400">
              <a:latin typeface="Times New Roman" pitchFamily="-11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246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69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44FE00AB-6669-4232-AED3-58476F040A6D}" type="slidenum">
              <a:rPr lang="en-US"/>
              <a:pPr/>
              <a:t>21</a:t>
            </a:fld>
            <a:endParaRPr lang="en-US"/>
          </a:p>
        </p:txBody>
      </p:sp>
      <p:sp>
        <p:nvSpPr>
          <p:cNvPr id="1269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6096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Handoff in 1</a:t>
            </a:r>
            <a:r>
              <a:rPr lang="en-US" baseline="30000" noProof="1" smtClean="0"/>
              <a:t>st</a:t>
            </a:r>
            <a:r>
              <a:rPr lang="en-US" noProof="1" smtClean="0"/>
              <a:t> generation:</a:t>
            </a:r>
          </a:p>
          <a:p>
            <a:pPr lvl="1">
              <a:buFontTx/>
              <a:buChar char="-"/>
            </a:pPr>
            <a:r>
              <a:rPr lang="en-US" noProof="1" smtClean="0"/>
              <a:t>Strength of signal measurement is done by the base station and supervised by MSC</a:t>
            </a:r>
          </a:p>
          <a:p>
            <a:pPr>
              <a:buFontTx/>
              <a:buChar char="-"/>
            </a:pPr>
            <a:r>
              <a:rPr lang="en-US" noProof="1" smtClean="0"/>
              <a:t>Hand off in 2</a:t>
            </a:r>
            <a:r>
              <a:rPr lang="en-US" baseline="30000" noProof="1" smtClean="0"/>
              <a:t>nd</a:t>
            </a:r>
            <a:r>
              <a:rPr lang="en-US" noProof="1" smtClean="0"/>
              <a:t> generation: </a:t>
            </a:r>
          </a:p>
          <a:p>
            <a:pPr>
              <a:buFontTx/>
              <a:buChar char="-"/>
            </a:pPr>
            <a:r>
              <a:rPr lang="en-US" noProof="1" smtClean="0"/>
              <a:t>In TDMA: it is mobile assisted handoff (MAHO). </a:t>
            </a:r>
          </a:p>
          <a:p>
            <a:pPr lvl="1">
              <a:buFontTx/>
              <a:buChar char="-"/>
            </a:pPr>
            <a:r>
              <a:rPr lang="en-US" noProof="1" smtClean="0"/>
              <a:t>Every mobile measures the strength of signal to base stations and reports to the serving base station</a:t>
            </a:r>
          </a:p>
          <a:p>
            <a:pPr lvl="1">
              <a:buFontTx/>
              <a:buChar char="-"/>
            </a:pPr>
            <a:r>
              <a:rPr lang="en-US" noProof="1" smtClean="0"/>
              <a:t>Mobile performs measurement during idle time slots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80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C65A4A94-EAAB-469B-AB77-C58B8574D9D7}" type="slidenum">
              <a:rPr lang="en-US"/>
              <a:pPr/>
              <a:t>22</a:t>
            </a:fld>
            <a:endParaRPr lang="en-US"/>
          </a:p>
        </p:txBody>
      </p:sp>
      <p:sp>
        <p:nvSpPr>
          <p:cNvPr id="1280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7630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In CDMA: (code division  multiple access)</a:t>
            </a:r>
          </a:p>
          <a:p>
            <a:pPr lvl="1">
              <a:buFontTx/>
              <a:buChar char="-"/>
            </a:pPr>
            <a:r>
              <a:rPr lang="en-US" noProof="1" smtClean="0"/>
              <a:t>Soft handoff:</a:t>
            </a:r>
          </a:p>
          <a:p>
            <a:pPr lvl="1">
              <a:buFontTx/>
              <a:buChar char="-"/>
            </a:pPr>
            <a:r>
              <a:rPr lang="en-US" noProof="1" smtClean="0"/>
              <a:t>No change of channel, only change of base station</a:t>
            </a:r>
          </a:p>
          <a:p>
            <a:pPr lvl="1">
              <a:buFontTx/>
              <a:buChar char="-"/>
            </a:pPr>
            <a:r>
              <a:rPr lang="en-US" noProof="1" smtClean="0"/>
              <a:t>The cells use the same frequency and channels</a:t>
            </a:r>
          </a:p>
          <a:p>
            <a:pPr>
              <a:buFontTx/>
              <a:buChar char="-"/>
            </a:pPr>
            <a:r>
              <a:rPr lang="en-US" noProof="1" smtClean="0"/>
              <a:t>[More later when we talk about CDMA/TDMA]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290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0E169AF1-51CC-4D70-8C8A-99B637BDB85F}" type="slidenum">
              <a:rPr lang="en-US"/>
              <a:pPr/>
              <a:t>23</a:t>
            </a:fld>
            <a:endParaRPr lang="en-US"/>
          </a:p>
        </p:txBody>
      </p:sp>
      <p:sp>
        <p:nvSpPr>
          <p:cNvPr id="129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Interference in Cellular Networks</a:t>
            </a:r>
          </a:p>
        </p:txBody>
      </p:sp>
      <p:sp>
        <p:nvSpPr>
          <p:cNvPr id="1290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1" smtClean="0"/>
              <a:t>Main types on interference:</a:t>
            </a:r>
          </a:p>
          <a:p>
            <a:pPr lvl="1"/>
            <a:r>
              <a:rPr lang="en-US" smtClean="0"/>
              <a:t>‘C</a:t>
            </a:r>
            <a:r>
              <a:rPr lang="en-US" noProof="1" smtClean="0"/>
              <a:t>o-channel’ interference</a:t>
            </a:r>
          </a:p>
          <a:p>
            <a:pPr lvl="1"/>
            <a:r>
              <a:rPr lang="en-US" smtClean="0"/>
              <a:t>‘A</a:t>
            </a:r>
            <a:r>
              <a:rPr lang="en-US" noProof="1" smtClean="0"/>
              <a:t>djacent channel’ interference</a:t>
            </a:r>
          </a:p>
          <a:p>
            <a:pPr lvl="1"/>
            <a:r>
              <a:rPr lang="en-US" smtClean="0"/>
              <a:t>E</a:t>
            </a:r>
            <a:r>
              <a:rPr lang="en-US" noProof="1" smtClean="0"/>
              <a:t>xternal sources</a:t>
            </a:r>
          </a:p>
          <a:p>
            <a:pPr lvl="1"/>
            <a:r>
              <a:rPr lang="en-US" smtClean="0"/>
              <a:t>E</a:t>
            </a:r>
            <a:r>
              <a:rPr lang="en-US" noProof="1" smtClean="0"/>
              <a:t>ffects of fading</a:t>
            </a:r>
          </a:p>
          <a:p>
            <a:pPr lvl="1"/>
            <a:r>
              <a:rPr lang="en-US" noProof="1" smtClean="0"/>
              <a:t>…</a:t>
            </a:r>
          </a:p>
        </p:txBody>
      </p:sp>
      <p:pic>
        <p:nvPicPr>
          <p:cNvPr id="1290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4191000"/>
            <a:ext cx="266700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00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664F4E32-D722-4BD1-8C9E-FC268D87B497}" type="slidenum">
              <a:rPr lang="en-US"/>
              <a:pPr/>
              <a:t>24</a:t>
            </a:fld>
            <a:endParaRPr lang="en-US"/>
          </a:p>
        </p:txBody>
      </p:sp>
      <p:sp>
        <p:nvSpPr>
          <p:cNvPr id="130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Co-channel Interference</a:t>
            </a:r>
          </a:p>
        </p:txBody>
      </p:sp>
      <p:sp>
        <p:nvSpPr>
          <p:cNvPr id="1300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Exists between signals from co-channel cells (in different clusters)</a:t>
            </a:r>
          </a:p>
          <a:p>
            <a:pPr>
              <a:buFontTx/>
              <a:buChar char="-"/>
            </a:pPr>
            <a:r>
              <a:rPr lang="en-US" noProof="1" smtClean="0"/>
              <a:t>Co-channel cells are those cells that use the same set of frequencies</a:t>
            </a:r>
          </a:p>
          <a:p>
            <a:pPr>
              <a:buFontTx/>
              <a:buChar char="-"/>
            </a:pPr>
            <a:r>
              <a:rPr lang="en-US" noProof="1" smtClean="0"/>
              <a:t>Co-channel interference cannot be reduced by strengthening the signal.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1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0E0C34B2-19AB-4491-B91E-7FC9014CCA0E}" type="slidenum">
              <a:rPr lang="en-US"/>
              <a:pPr/>
              <a:t>25</a:t>
            </a:fld>
            <a:endParaRPr lang="en-US"/>
          </a:p>
        </p:txBody>
      </p:sp>
      <p:sp>
        <p:nvSpPr>
          <p:cNvPr id="131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noProof="1" smtClean="0"/>
          </a:p>
        </p:txBody>
      </p:sp>
      <p:sp>
        <p:nvSpPr>
          <p:cNvPr id="131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It is a function of the radius of the cell (R) and the distance between centers of the nearest co-channel cells (D)</a:t>
            </a:r>
          </a:p>
          <a:p>
            <a:pPr>
              <a:buFontTx/>
              <a:buChar char="-"/>
            </a:pPr>
            <a:r>
              <a:rPr lang="en-US" noProof="1" smtClean="0"/>
              <a:t>Q=D/R, “Q: channel re-use ratio” </a:t>
            </a:r>
          </a:p>
          <a:p>
            <a:pPr>
              <a:buFontTx/>
              <a:buChar char="-"/>
            </a:pPr>
            <a:r>
              <a:rPr lang="en-US" noProof="1" smtClean="0"/>
              <a:t>As Q increases, the spatial separation between co-channels relative to the cell size increases, so interference decreases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2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3C4803A9-01C3-4E64-8166-0F78ECF81D72}" type="slidenum">
              <a:rPr lang="en-US"/>
              <a:pPr/>
              <a:t>26</a:t>
            </a:fld>
            <a:endParaRPr lang="en-US"/>
          </a:p>
        </p:txBody>
      </p:sp>
      <p:pic>
        <p:nvPicPr>
          <p:cNvPr id="13210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52400"/>
            <a:ext cx="6477000" cy="616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1" name="Text Box 3"/>
          <p:cNvSpPr txBox="1">
            <a:spLocks noChangeArrowheads="1"/>
          </p:cNvSpPr>
          <p:nvPr/>
        </p:nvSpPr>
        <p:spPr bwMode="auto">
          <a:xfrm>
            <a:off x="762000" y="5486400"/>
            <a:ext cx="7377113" cy="1187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Illustration of co-channel cells for a cluster size of N=7.</a:t>
            </a:r>
          </a:p>
          <a:p>
            <a:r>
              <a:rPr lang="en-US" sz="2400">
                <a:latin typeface="Times New Roman" pitchFamily="-111" charset="0"/>
              </a:rPr>
              <a:t>When the mobile is at the cell boundary (A), it experiences</a:t>
            </a:r>
          </a:p>
          <a:p>
            <a:r>
              <a:rPr lang="en-US" sz="2400">
                <a:latin typeface="Times New Roman" pitchFamily="-111" charset="0"/>
              </a:rPr>
              <a:t>worst case co-channel interference on the forward channel.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3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A8247021-AFC8-44CD-B272-1B7AF422ED7E}" type="slidenum">
              <a:rPr lang="en-US"/>
              <a:pPr/>
              <a:t>27</a:t>
            </a:fld>
            <a:endParaRPr lang="en-US"/>
          </a:p>
        </p:txBody>
      </p:sp>
      <p:sp>
        <p:nvSpPr>
          <p:cNvPr id="133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noProof="1" smtClean="0"/>
              <a:t>Adjacent Channel Interference</a:t>
            </a:r>
          </a:p>
        </p:txBody>
      </p:sp>
      <p:sp>
        <p:nvSpPr>
          <p:cNvPr id="133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Signals that occupy frequency spectrum adjacent to the desired signal, may cause interference due to imperfect filtering (at the receivers). </a:t>
            </a:r>
          </a:p>
          <a:p>
            <a:pPr>
              <a:buFontTx/>
              <a:buChar char="-"/>
            </a:pPr>
            <a:r>
              <a:rPr lang="en-US" noProof="1" smtClean="0"/>
              <a:t>The worst interference occurs when the adjacent frequencies are used within the same cell</a:t>
            </a:r>
          </a:p>
          <a:p>
            <a:pPr>
              <a:buFontTx/>
              <a:buChar char="-"/>
            </a:pPr>
            <a:r>
              <a:rPr lang="en-US" noProof="1" smtClean="0"/>
              <a:t>Can be reduced by filtering and careful channel assignment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4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3099FFBA-7D63-4F64-85FE-2807932FD6D5}" type="slidenum">
              <a:rPr lang="en-US"/>
              <a:pPr/>
              <a:t>28</a:t>
            </a:fld>
            <a:endParaRPr lang="en-US"/>
          </a:p>
        </p:txBody>
      </p:sp>
      <p:sp>
        <p:nvSpPr>
          <p:cNvPr id="1341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(1) Channel assignment in a cell: </a:t>
            </a:r>
          </a:p>
          <a:p>
            <a:pPr lvl="1">
              <a:buFontTx/>
              <a:buChar char="-"/>
            </a:pPr>
            <a:r>
              <a:rPr lang="en-US" noProof="1" smtClean="0"/>
              <a:t>Instead of assigning channels from a contiguous band of frequencies</a:t>
            </a:r>
          </a:p>
          <a:p>
            <a:pPr lvl="1">
              <a:buFontTx/>
              <a:buChar char="-"/>
            </a:pPr>
            <a:r>
              <a:rPr lang="en-US" noProof="1" smtClean="0"/>
              <a:t>Channels are assigned such that frequency separations between channels are maximized. </a:t>
            </a:r>
          </a:p>
          <a:p>
            <a:pPr lvl="1">
              <a:buFontTx/>
              <a:buChar char="-"/>
            </a:pPr>
            <a:r>
              <a:rPr lang="en-US" noProof="1" smtClean="0"/>
              <a:t>For example, by sequentially assigning adjacent bands to different cells</a:t>
            </a:r>
          </a:p>
          <a:p>
            <a:pPr lvl="1">
              <a:buFontTx/>
              <a:buChar char="-"/>
            </a:pPr>
            <a:r>
              <a:rPr lang="en-US" noProof="1" smtClean="0"/>
              <a:t>This is called ‘frequency planning’.</a:t>
            </a:r>
          </a:p>
          <a:p>
            <a:pPr>
              <a:buFontTx/>
              <a:buChar char="-"/>
            </a:pPr>
            <a:r>
              <a:rPr lang="en-US" noProof="1" smtClean="0"/>
              <a:t>(2) A filter is used in the base station to reject power from adjacent channels.</a:t>
            </a:r>
          </a:p>
          <a:p>
            <a:pPr>
              <a:buFontTx/>
              <a:buChar char="-"/>
            </a:pPr>
            <a:endParaRPr lang="en-US" noProof="1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51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C32795DB-12D9-47E6-A937-3A5D383AF452}" type="slidenum">
              <a:rPr lang="en-US"/>
              <a:pPr/>
              <a:t>29</a:t>
            </a:fld>
            <a:endParaRPr lang="en-US"/>
          </a:p>
        </p:txBody>
      </p:sp>
      <p:grpSp>
        <p:nvGrpSpPr>
          <p:cNvPr id="135172" name="Group 2"/>
          <p:cNvGrpSpPr>
            <a:grpSpLocks/>
          </p:cNvGrpSpPr>
          <p:nvPr/>
        </p:nvGrpSpPr>
        <p:grpSpPr bwMode="auto">
          <a:xfrm>
            <a:off x="2286000" y="1981200"/>
            <a:ext cx="3810000" cy="3657600"/>
            <a:chOff x="2544" y="528"/>
            <a:chExt cx="1296" cy="1440"/>
          </a:xfrm>
        </p:grpSpPr>
        <p:sp>
          <p:nvSpPr>
            <p:cNvPr id="135219" name="AutoShape 3"/>
            <p:cNvSpPr>
              <a:spLocks noChangeArrowheads="1"/>
            </p:cNvSpPr>
            <p:nvPr/>
          </p:nvSpPr>
          <p:spPr bwMode="auto">
            <a:xfrm>
              <a:off x="2544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F</a:t>
              </a:r>
            </a:p>
          </p:txBody>
        </p:sp>
        <p:sp>
          <p:nvSpPr>
            <p:cNvPr id="135220" name="AutoShape 4"/>
            <p:cNvSpPr>
              <a:spLocks noChangeArrowheads="1"/>
            </p:cNvSpPr>
            <p:nvPr/>
          </p:nvSpPr>
          <p:spPr bwMode="auto">
            <a:xfrm>
              <a:off x="3312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C</a:t>
              </a:r>
            </a:p>
          </p:txBody>
        </p:sp>
        <p:sp>
          <p:nvSpPr>
            <p:cNvPr id="135221" name="AutoShape 5"/>
            <p:cNvSpPr>
              <a:spLocks noChangeArrowheads="1"/>
            </p:cNvSpPr>
            <p:nvPr/>
          </p:nvSpPr>
          <p:spPr bwMode="auto">
            <a:xfrm>
              <a:off x="2928" y="52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B</a:t>
              </a:r>
            </a:p>
          </p:txBody>
        </p:sp>
        <p:sp>
          <p:nvSpPr>
            <p:cNvPr id="135222" name="AutoShape 6"/>
            <p:cNvSpPr>
              <a:spLocks noChangeArrowheads="1"/>
            </p:cNvSpPr>
            <p:nvPr/>
          </p:nvSpPr>
          <p:spPr bwMode="auto">
            <a:xfrm>
              <a:off x="3312" y="124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D</a:t>
              </a:r>
            </a:p>
          </p:txBody>
        </p:sp>
        <p:sp>
          <p:nvSpPr>
            <p:cNvPr id="135223" name="AutoShape 7"/>
            <p:cNvSpPr>
              <a:spLocks noChangeArrowheads="1"/>
            </p:cNvSpPr>
            <p:nvPr/>
          </p:nvSpPr>
          <p:spPr bwMode="auto">
            <a:xfrm>
              <a:off x="2928" y="148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E</a:t>
              </a:r>
            </a:p>
          </p:txBody>
        </p:sp>
        <p:sp>
          <p:nvSpPr>
            <p:cNvPr id="135224" name="AutoShape 8"/>
            <p:cNvSpPr>
              <a:spLocks noChangeArrowheads="1"/>
            </p:cNvSpPr>
            <p:nvPr/>
          </p:nvSpPr>
          <p:spPr bwMode="auto">
            <a:xfrm>
              <a:off x="2928" y="100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A</a:t>
              </a:r>
            </a:p>
          </p:txBody>
        </p:sp>
        <p:sp>
          <p:nvSpPr>
            <p:cNvPr id="135225" name="AutoShape 9"/>
            <p:cNvSpPr>
              <a:spLocks noChangeArrowheads="1"/>
            </p:cNvSpPr>
            <p:nvPr/>
          </p:nvSpPr>
          <p:spPr bwMode="auto">
            <a:xfrm>
              <a:off x="2544" y="768"/>
              <a:ext cx="528" cy="480"/>
            </a:xfrm>
            <a:prstGeom prst="hexagon">
              <a:avLst>
                <a:gd name="adj" fmla="val 2750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>
                  <a:latin typeface="Times New Roman" pitchFamily="-111" charset="0"/>
                </a:rPr>
                <a:t>G</a:t>
              </a:r>
            </a:p>
          </p:txBody>
        </p:sp>
      </p:grpSp>
      <p:sp>
        <p:nvSpPr>
          <p:cNvPr id="135173" name="Line 10"/>
          <p:cNvSpPr>
            <a:spLocks noChangeShapeType="1"/>
          </p:cNvSpPr>
          <p:nvPr/>
        </p:nvSpPr>
        <p:spPr bwMode="auto">
          <a:xfrm>
            <a:off x="1981200" y="9906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74" name="Text Box 11"/>
          <p:cNvSpPr txBox="1">
            <a:spLocks noChangeArrowheads="1"/>
          </p:cNvSpPr>
          <p:nvPr/>
        </p:nvSpPr>
        <p:spPr bwMode="auto">
          <a:xfrm>
            <a:off x="6781800" y="914400"/>
            <a:ext cx="674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freq</a:t>
            </a:r>
          </a:p>
        </p:txBody>
      </p:sp>
      <p:sp>
        <p:nvSpPr>
          <p:cNvPr id="135175" name="Line 12"/>
          <p:cNvSpPr>
            <a:spLocks noChangeShapeType="1"/>
          </p:cNvSpPr>
          <p:nvPr/>
        </p:nvSpPr>
        <p:spPr bwMode="auto">
          <a:xfrm>
            <a:off x="24384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76" name="Line 13"/>
          <p:cNvSpPr>
            <a:spLocks noChangeShapeType="1"/>
          </p:cNvSpPr>
          <p:nvPr/>
        </p:nvSpPr>
        <p:spPr bwMode="auto">
          <a:xfrm>
            <a:off x="27432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77" name="Line 14"/>
          <p:cNvSpPr>
            <a:spLocks noChangeShapeType="1"/>
          </p:cNvSpPr>
          <p:nvPr/>
        </p:nvSpPr>
        <p:spPr bwMode="auto">
          <a:xfrm>
            <a:off x="31242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78" name="Line 15"/>
          <p:cNvSpPr>
            <a:spLocks noChangeShapeType="1"/>
          </p:cNvSpPr>
          <p:nvPr/>
        </p:nvSpPr>
        <p:spPr bwMode="auto">
          <a:xfrm>
            <a:off x="35052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79" name="Line 16"/>
          <p:cNvSpPr>
            <a:spLocks noChangeShapeType="1"/>
          </p:cNvSpPr>
          <p:nvPr/>
        </p:nvSpPr>
        <p:spPr bwMode="auto">
          <a:xfrm>
            <a:off x="38862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0" name="Line 17"/>
          <p:cNvSpPr>
            <a:spLocks noChangeShapeType="1"/>
          </p:cNvSpPr>
          <p:nvPr/>
        </p:nvSpPr>
        <p:spPr bwMode="auto">
          <a:xfrm>
            <a:off x="42672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1" name="Line 18"/>
          <p:cNvSpPr>
            <a:spLocks noChangeShapeType="1"/>
          </p:cNvSpPr>
          <p:nvPr/>
        </p:nvSpPr>
        <p:spPr bwMode="auto">
          <a:xfrm>
            <a:off x="45720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2" name="Line 19"/>
          <p:cNvSpPr>
            <a:spLocks noChangeShapeType="1"/>
          </p:cNvSpPr>
          <p:nvPr/>
        </p:nvSpPr>
        <p:spPr bwMode="auto">
          <a:xfrm>
            <a:off x="49530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3" name="Line 20"/>
          <p:cNvSpPr>
            <a:spLocks noChangeShapeType="1"/>
          </p:cNvSpPr>
          <p:nvPr/>
        </p:nvSpPr>
        <p:spPr bwMode="auto">
          <a:xfrm>
            <a:off x="52578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4" name="Line 21"/>
          <p:cNvSpPr>
            <a:spLocks noChangeShapeType="1"/>
          </p:cNvSpPr>
          <p:nvPr/>
        </p:nvSpPr>
        <p:spPr bwMode="auto">
          <a:xfrm>
            <a:off x="55626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5" name="Line 22"/>
          <p:cNvSpPr>
            <a:spLocks noChangeShapeType="1"/>
          </p:cNvSpPr>
          <p:nvPr/>
        </p:nvSpPr>
        <p:spPr bwMode="auto">
          <a:xfrm>
            <a:off x="58674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6" name="Line 23"/>
          <p:cNvSpPr>
            <a:spLocks noChangeShapeType="1"/>
          </p:cNvSpPr>
          <p:nvPr/>
        </p:nvSpPr>
        <p:spPr bwMode="auto">
          <a:xfrm>
            <a:off x="61722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7" name="Text Box 24"/>
          <p:cNvSpPr txBox="1">
            <a:spLocks noChangeArrowheads="1"/>
          </p:cNvSpPr>
          <p:nvPr/>
        </p:nvSpPr>
        <p:spPr bwMode="auto">
          <a:xfrm>
            <a:off x="21336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</a:t>
            </a:r>
          </a:p>
        </p:txBody>
      </p:sp>
      <p:sp>
        <p:nvSpPr>
          <p:cNvPr id="135188" name="Line 25"/>
          <p:cNvSpPr>
            <a:spLocks noChangeShapeType="1"/>
          </p:cNvSpPr>
          <p:nvPr/>
        </p:nvSpPr>
        <p:spPr bwMode="auto">
          <a:xfrm>
            <a:off x="21336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189" name="Text Box 26"/>
          <p:cNvSpPr txBox="1">
            <a:spLocks noChangeArrowheads="1"/>
          </p:cNvSpPr>
          <p:nvPr/>
        </p:nvSpPr>
        <p:spPr bwMode="auto">
          <a:xfrm>
            <a:off x="24384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2</a:t>
            </a:r>
          </a:p>
        </p:txBody>
      </p:sp>
      <p:sp>
        <p:nvSpPr>
          <p:cNvPr id="135190" name="Text Box 27"/>
          <p:cNvSpPr txBox="1">
            <a:spLocks noChangeArrowheads="1"/>
          </p:cNvSpPr>
          <p:nvPr/>
        </p:nvSpPr>
        <p:spPr bwMode="auto">
          <a:xfrm>
            <a:off x="27432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3</a:t>
            </a:r>
          </a:p>
        </p:txBody>
      </p:sp>
      <p:sp>
        <p:nvSpPr>
          <p:cNvPr id="135191" name="Text Box 28"/>
          <p:cNvSpPr txBox="1">
            <a:spLocks noChangeArrowheads="1"/>
          </p:cNvSpPr>
          <p:nvPr/>
        </p:nvSpPr>
        <p:spPr bwMode="auto">
          <a:xfrm>
            <a:off x="31242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4</a:t>
            </a:r>
          </a:p>
        </p:txBody>
      </p:sp>
      <p:sp>
        <p:nvSpPr>
          <p:cNvPr id="135192" name="Text Box 29"/>
          <p:cNvSpPr txBox="1">
            <a:spLocks noChangeArrowheads="1"/>
          </p:cNvSpPr>
          <p:nvPr/>
        </p:nvSpPr>
        <p:spPr bwMode="auto">
          <a:xfrm>
            <a:off x="35052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5</a:t>
            </a:r>
          </a:p>
        </p:txBody>
      </p:sp>
      <p:sp>
        <p:nvSpPr>
          <p:cNvPr id="135193" name="Text Box 30"/>
          <p:cNvSpPr txBox="1">
            <a:spLocks noChangeArrowheads="1"/>
          </p:cNvSpPr>
          <p:nvPr/>
        </p:nvSpPr>
        <p:spPr bwMode="auto">
          <a:xfrm>
            <a:off x="38862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6</a:t>
            </a:r>
          </a:p>
        </p:txBody>
      </p:sp>
      <p:sp>
        <p:nvSpPr>
          <p:cNvPr id="135194" name="Text Box 31"/>
          <p:cNvSpPr txBox="1">
            <a:spLocks noChangeArrowheads="1"/>
          </p:cNvSpPr>
          <p:nvPr/>
        </p:nvSpPr>
        <p:spPr bwMode="auto">
          <a:xfrm>
            <a:off x="42672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7</a:t>
            </a:r>
          </a:p>
        </p:txBody>
      </p:sp>
      <p:sp>
        <p:nvSpPr>
          <p:cNvPr id="135195" name="Text Box 32"/>
          <p:cNvSpPr txBox="1">
            <a:spLocks noChangeArrowheads="1"/>
          </p:cNvSpPr>
          <p:nvPr/>
        </p:nvSpPr>
        <p:spPr bwMode="auto">
          <a:xfrm>
            <a:off x="46482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8</a:t>
            </a:r>
          </a:p>
        </p:txBody>
      </p:sp>
      <p:sp>
        <p:nvSpPr>
          <p:cNvPr id="135196" name="Text Box 33"/>
          <p:cNvSpPr txBox="1">
            <a:spLocks noChangeArrowheads="1"/>
          </p:cNvSpPr>
          <p:nvPr/>
        </p:nvSpPr>
        <p:spPr bwMode="auto">
          <a:xfrm>
            <a:off x="4953000" y="457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9</a:t>
            </a:r>
          </a:p>
        </p:txBody>
      </p:sp>
      <p:sp>
        <p:nvSpPr>
          <p:cNvPr id="135197" name="Text Box 34"/>
          <p:cNvSpPr txBox="1">
            <a:spLocks noChangeArrowheads="1"/>
          </p:cNvSpPr>
          <p:nvPr/>
        </p:nvSpPr>
        <p:spPr bwMode="auto">
          <a:xfrm>
            <a:off x="5181600" y="4572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10</a:t>
            </a:r>
          </a:p>
        </p:txBody>
      </p:sp>
      <p:sp>
        <p:nvSpPr>
          <p:cNvPr id="135198" name="Text Box 35"/>
          <p:cNvSpPr txBox="1">
            <a:spLocks noChangeArrowheads="1"/>
          </p:cNvSpPr>
          <p:nvPr/>
        </p:nvSpPr>
        <p:spPr bwMode="auto">
          <a:xfrm>
            <a:off x="5486400" y="381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11</a:t>
            </a:r>
          </a:p>
        </p:txBody>
      </p:sp>
      <p:sp>
        <p:nvSpPr>
          <p:cNvPr id="135199" name="Text Box 36"/>
          <p:cNvSpPr txBox="1">
            <a:spLocks noChangeArrowheads="1"/>
          </p:cNvSpPr>
          <p:nvPr/>
        </p:nvSpPr>
        <p:spPr bwMode="auto">
          <a:xfrm>
            <a:off x="5791200" y="4572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12</a:t>
            </a:r>
          </a:p>
        </p:txBody>
      </p:sp>
      <p:sp>
        <p:nvSpPr>
          <p:cNvPr id="712741" name="Text Box 37"/>
          <p:cNvSpPr txBox="1">
            <a:spLocks noChangeArrowheads="1"/>
          </p:cNvSpPr>
          <p:nvPr/>
        </p:nvSpPr>
        <p:spPr bwMode="auto">
          <a:xfrm>
            <a:off x="4114800" y="3124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</a:t>
            </a:r>
          </a:p>
        </p:txBody>
      </p:sp>
      <p:sp>
        <p:nvSpPr>
          <p:cNvPr id="712742" name="Text Box 38"/>
          <p:cNvSpPr txBox="1">
            <a:spLocks noChangeArrowheads="1"/>
          </p:cNvSpPr>
          <p:nvPr/>
        </p:nvSpPr>
        <p:spPr bwMode="auto">
          <a:xfrm>
            <a:off x="4038600" y="1981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2</a:t>
            </a:r>
          </a:p>
        </p:txBody>
      </p:sp>
      <p:sp>
        <p:nvSpPr>
          <p:cNvPr id="712743" name="Text Box 39"/>
          <p:cNvSpPr txBox="1">
            <a:spLocks noChangeArrowheads="1"/>
          </p:cNvSpPr>
          <p:nvPr/>
        </p:nvSpPr>
        <p:spPr bwMode="auto">
          <a:xfrm>
            <a:off x="3962400" y="44196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3</a:t>
            </a:r>
          </a:p>
        </p:txBody>
      </p:sp>
      <p:sp>
        <p:nvSpPr>
          <p:cNvPr id="712744" name="Text Box 40"/>
          <p:cNvSpPr txBox="1">
            <a:spLocks noChangeArrowheads="1"/>
          </p:cNvSpPr>
          <p:nvPr/>
        </p:nvSpPr>
        <p:spPr bwMode="auto">
          <a:xfrm>
            <a:off x="2819400" y="25908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4</a:t>
            </a:r>
          </a:p>
        </p:txBody>
      </p:sp>
      <p:sp>
        <p:nvSpPr>
          <p:cNvPr id="712745" name="Text Box 41"/>
          <p:cNvSpPr txBox="1">
            <a:spLocks noChangeArrowheads="1"/>
          </p:cNvSpPr>
          <p:nvPr/>
        </p:nvSpPr>
        <p:spPr bwMode="auto">
          <a:xfrm>
            <a:off x="5181600" y="25908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5</a:t>
            </a:r>
          </a:p>
        </p:txBody>
      </p:sp>
      <p:sp>
        <p:nvSpPr>
          <p:cNvPr id="712746" name="Text Box 42"/>
          <p:cNvSpPr txBox="1">
            <a:spLocks noChangeArrowheads="1"/>
          </p:cNvSpPr>
          <p:nvPr/>
        </p:nvSpPr>
        <p:spPr bwMode="auto">
          <a:xfrm>
            <a:off x="2895600" y="3810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6</a:t>
            </a:r>
          </a:p>
        </p:txBody>
      </p:sp>
      <p:sp>
        <p:nvSpPr>
          <p:cNvPr id="712747" name="Text Box 43"/>
          <p:cNvSpPr txBox="1">
            <a:spLocks noChangeArrowheads="1"/>
          </p:cNvSpPr>
          <p:nvPr/>
        </p:nvSpPr>
        <p:spPr bwMode="auto">
          <a:xfrm>
            <a:off x="5105400" y="3810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7</a:t>
            </a:r>
          </a:p>
        </p:txBody>
      </p:sp>
      <p:sp>
        <p:nvSpPr>
          <p:cNvPr id="712748" name="Text Box 44"/>
          <p:cNvSpPr txBox="1">
            <a:spLocks noChangeArrowheads="1"/>
          </p:cNvSpPr>
          <p:nvPr/>
        </p:nvSpPr>
        <p:spPr bwMode="auto">
          <a:xfrm>
            <a:off x="4419600" y="3581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8</a:t>
            </a:r>
          </a:p>
        </p:txBody>
      </p:sp>
      <p:sp>
        <p:nvSpPr>
          <p:cNvPr id="712749" name="Text Box 45"/>
          <p:cNvSpPr txBox="1">
            <a:spLocks noChangeArrowheads="1"/>
          </p:cNvSpPr>
          <p:nvPr/>
        </p:nvSpPr>
        <p:spPr bwMode="auto">
          <a:xfrm>
            <a:off x="4419600" y="2362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9</a:t>
            </a:r>
          </a:p>
        </p:txBody>
      </p:sp>
      <p:sp>
        <p:nvSpPr>
          <p:cNvPr id="712750" name="Text Box 46"/>
          <p:cNvSpPr txBox="1">
            <a:spLocks noChangeArrowheads="1"/>
          </p:cNvSpPr>
          <p:nvPr/>
        </p:nvSpPr>
        <p:spPr bwMode="auto">
          <a:xfrm>
            <a:off x="4343400" y="48006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10</a:t>
            </a:r>
          </a:p>
        </p:txBody>
      </p:sp>
      <p:sp>
        <p:nvSpPr>
          <p:cNvPr id="712751" name="Text Box 47"/>
          <p:cNvSpPr txBox="1">
            <a:spLocks noChangeArrowheads="1"/>
          </p:cNvSpPr>
          <p:nvPr/>
        </p:nvSpPr>
        <p:spPr bwMode="auto">
          <a:xfrm>
            <a:off x="3200400" y="29718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11</a:t>
            </a:r>
          </a:p>
        </p:txBody>
      </p:sp>
      <p:sp>
        <p:nvSpPr>
          <p:cNvPr id="712752" name="Text Box 48"/>
          <p:cNvSpPr txBox="1">
            <a:spLocks noChangeArrowheads="1"/>
          </p:cNvSpPr>
          <p:nvPr/>
        </p:nvSpPr>
        <p:spPr bwMode="auto">
          <a:xfrm>
            <a:off x="5486400" y="29718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12</a:t>
            </a:r>
          </a:p>
        </p:txBody>
      </p:sp>
      <p:sp>
        <p:nvSpPr>
          <p:cNvPr id="135212" name="Text Box 49"/>
          <p:cNvSpPr txBox="1">
            <a:spLocks noChangeArrowheads="1"/>
          </p:cNvSpPr>
          <p:nvPr/>
        </p:nvSpPr>
        <p:spPr bwMode="auto">
          <a:xfrm>
            <a:off x="6096000" y="4572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13</a:t>
            </a:r>
          </a:p>
        </p:txBody>
      </p:sp>
      <p:sp>
        <p:nvSpPr>
          <p:cNvPr id="135213" name="Text Box 50"/>
          <p:cNvSpPr txBox="1">
            <a:spLocks noChangeArrowheads="1"/>
          </p:cNvSpPr>
          <p:nvPr/>
        </p:nvSpPr>
        <p:spPr bwMode="auto">
          <a:xfrm>
            <a:off x="6400800" y="4572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14</a:t>
            </a:r>
          </a:p>
        </p:txBody>
      </p:sp>
      <p:sp>
        <p:nvSpPr>
          <p:cNvPr id="135214" name="Line 51"/>
          <p:cNvSpPr>
            <a:spLocks noChangeShapeType="1"/>
          </p:cNvSpPr>
          <p:nvPr/>
        </p:nvSpPr>
        <p:spPr bwMode="auto">
          <a:xfrm>
            <a:off x="64770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5215" name="Line 52"/>
          <p:cNvSpPr>
            <a:spLocks noChangeShapeType="1"/>
          </p:cNvSpPr>
          <p:nvPr/>
        </p:nvSpPr>
        <p:spPr bwMode="auto">
          <a:xfrm>
            <a:off x="67818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2757" name="Text Box 53"/>
          <p:cNvSpPr txBox="1">
            <a:spLocks noChangeArrowheads="1"/>
          </p:cNvSpPr>
          <p:nvPr/>
        </p:nvSpPr>
        <p:spPr bwMode="auto">
          <a:xfrm>
            <a:off x="3200400" y="41148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13</a:t>
            </a:r>
          </a:p>
        </p:txBody>
      </p:sp>
      <p:sp>
        <p:nvSpPr>
          <p:cNvPr id="712758" name="Text Box 54"/>
          <p:cNvSpPr txBox="1">
            <a:spLocks noChangeArrowheads="1"/>
          </p:cNvSpPr>
          <p:nvPr/>
        </p:nvSpPr>
        <p:spPr bwMode="auto">
          <a:xfrm>
            <a:off x="5562600" y="4191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14</a:t>
            </a:r>
          </a:p>
        </p:txBody>
      </p:sp>
      <p:sp>
        <p:nvSpPr>
          <p:cNvPr id="135218" name="Text Box 55"/>
          <p:cNvSpPr txBox="1">
            <a:spLocks noChangeArrowheads="1"/>
          </p:cNvSpPr>
          <p:nvPr/>
        </p:nvSpPr>
        <p:spPr bwMode="auto">
          <a:xfrm>
            <a:off x="1828800" y="5867400"/>
            <a:ext cx="5259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Frequency Planning/Channel Assignment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741" grpId="0" autoUpdateAnimBg="0"/>
      <p:bldP spid="712742" grpId="0" autoUpdateAnimBg="0"/>
      <p:bldP spid="712743" grpId="0" autoUpdateAnimBg="0"/>
      <p:bldP spid="712744" grpId="0" autoUpdateAnimBg="0"/>
      <p:bldP spid="712745" grpId="0" autoUpdateAnimBg="0"/>
      <p:bldP spid="712746" grpId="0" autoUpdateAnimBg="0"/>
      <p:bldP spid="712747" grpId="0" autoUpdateAnimBg="0"/>
      <p:bldP spid="712748" grpId="0" autoUpdateAnimBg="0"/>
      <p:bldP spid="712749" grpId="0" autoUpdateAnimBg="0"/>
      <p:bldP spid="712750" grpId="0" autoUpdateAnimBg="0"/>
      <p:bldP spid="712751" grpId="0" autoUpdateAnimBg="0"/>
      <p:bldP spid="712752" grpId="0" autoUpdateAnimBg="0"/>
      <p:bldP spid="712757" grpId="0" autoUpdateAnimBg="0"/>
      <p:bldP spid="712758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6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C7F39605-EA7A-4B38-94A6-D018A0F9D5BA}" type="slidenum">
              <a:rPr lang="en-US"/>
              <a:pPr/>
              <a:t>30</a:t>
            </a:fld>
            <a:endParaRPr lang="en-US"/>
          </a:p>
        </p:txBody>
      </p:sp>
      <p:sp>
        <p:nvSpPr>
          <p:cNvPr id="1361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153400" cy="1143000"/>
          </a:xfrm>
        </p:spPr>
        <p:txBody>
          <a:bodyPr/>
          <a:lstStyle/>
          <a:p>
            <a:r>
              <a:rPr lang="en-US" noProof="1" smtClean="0"/>
              <a:t>Multiple Access (MA) Techniques for Wireless Communications</a:t>
            </a:r>
          </a:p>
        </p:txBody>
      </p:sp>
      <p:sp>
        <p:nvSpPr>
          <p:cNvPr id="136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550" y="1989138"/>
            <a:ext cx="7772400" cy="31623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MA schemes allow multiple mobile users to share a limited frequency spectrum.</a:t>
            </a:r>
          </a:p>
          <a:p>
            <a:pPr>
              <a:buFontTx/>
              <a:buChar char="-"/>
            </a:pPr>
            <a:r>
              <a:rPr lang="en-US" noProof="1" smtClean="0"/>
              <a:t>Main MA schemes: FDMA, TDMA, SSMA (FHMA, CDMA [DSMA]), SDMA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38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2ED12CA9-C49A-41A9-B8CD-34F1707F3794}" type="slidenum">
              <a:rPr lang="en-US"/>
              <a:pPr/>
              <a:t>31</a:t>
            </a:fld>
            <a:endParaRPr lang="en-US"/>
          </a:p>
        </p:txBody>
      </p:sp>
      <p:pic>
        <p:nvPicPr>
          <p:cNvPr id="13824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371600"/>
            <a:ext cx="5762625" cy="394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45" name="Text Box 3"/>
          <p:cNvSpPr txBox="1">
            <a:spLocks noChangeArrowheads="1"/>
          </p:cNvSpPr>
          <p:nvPr/>
        </p:nvSpPr>
        <p:spPr bwMode="auto">
          <a:xfrm>
            <a:off x="3184525" y="5527675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FDMA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0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D0C26E8C-0544-4A01-A90C-0AE80328C639}" type="slidenum">
              <a:rPr lang="en-US"/>
              <a:pPr/>
              <a:t>32</a:t>
            </a:fld>
            <a:endParaRPr lang="en-US"/>
          </a:p>
        </p:txBody>
      </p:sp>
      <p:sp>
        <p:nvSpPr>
          <p:cNvPr id="140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Frequency Division Multiple Access (FDMA) </a:t>
            </a:r>
          </a:p>
        </p:txBody>
      </p:sp>
      <p:sp>
        <p:nvSpPr>
          <p:cNvPr id="140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Assigns individual channels to individual users on demand</a:t>
            </a:r>
          </a:p>
          <a:p>
            <a:pPr>
              <a:buFontTx/>
              <a:buChar char="-"/>
            </a:pPr>
            <a:r>
              <a:rPr lang="en-US" noProof="1" smtClean="0"/>
              <a:t>Only 1 user utilizes the channel at a time. Idle times are wasted. Capacity is not shared.</a:t>
            </a:r>
          </a:p>
          <a:p>
            <a:pPr>
              <a:buFontTx/>
              <a:buChar char="-"/>
            </a:pPr>
            <a:r>
              <a:rPr lang="en-US" noProof="1" smtClean="0"/>
              <a:t>Communication is continuous</a:t>
            </a:r>
          </a:p>
          <a:p>
            <a:pPr>
              <a:buFontTx/>
              <a:buChar char="-"/>
            </a:pPr>
            <a:r>
              <a:rPr lang="en-US" noProof="1" smtClean="0"/>
              <a:t>Does not need synchronization </a:t>
            </a:r>
          </a:p>
          <a:p>
            <a:pPr>
              <a:buFontTx/>
              <a:buChar char="-"/>
            </a:pPr>
            <a:r>
              <a:rPr lang="en-US" noProof="1" smtClean="0"/>
              <a:t>Costly filters at the base station</a:t>
            </a:r>
          </a:p>
          <a:p>
            <a:pPr>
              <a:buFontTx/>
              <a:buChar char="-"/>
            </a:pPr>
            <a:r>
              <a:rPr lang="en-US" noProof="1" smtClean="0"/>
              <a:t>Need guard bands to alleviate interference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2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4F769D2B-CB59-4455-AB00-F3DE37790F9F}" type="slidenum">
              <a:rPr lang="en-US"/>
              <a:pPr/>
              <a:t>33</a:t>
            </a:fld>
            <a:endParaRPr lang="en-US"/>
          </a:p>
        </p:txBody>
      </p:sp>
      <p:pic>
        <p:nvPicPr>
          <p:cNvPr id="1423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066800"/>
            <a:ext cx="57912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41" name="Text Box 3"/>
          <p:cNvSpPr txBox="1">
            <a:spLocks noChangeArrowheads="1"/>
          </p:cNvSpPr>
          <p:nvPr/>
        </p:nvSpPr>
        <p:spPr bwMode="auto">
          <a:xfrm>
            <a:off x="3184525" y="5603875"/>
            <a:ext cx="1082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TDMA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4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2708400C-C6DB-4522-9AA2-3B106D241786}" type="slidenum">
              <a:rPr lang="en-US"/>
              <a:pPr/>
              <a:t>34</a:t>
            </a:fld>
            <a:endParaRPr lang="en-US"/>
          </a:p>
        </p:txBody>
      </p:sp>
      <p:sp>
        <p:nvSpPr>
          <p:cNvPr id="144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Time Division Multiple Access (TDMA)</a:t>
            </a:r>
          </a:p>
        </p:txBody>
      </p:sp>
      <p:sp>
        <p:nvSpPr>
          <p:cNvPr id="144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4582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In a time slot only 1 user transmits (or receives)</a:t>
            </a:r>
          </a:p>
          <a:p>
            <a:pPr>
              <a:buFontTx/>
              <a:buChar char="-"/>
            </a:pPr>
            <a:r>
              <a:rPr lang="en-US" noProof="1" smtClean="0"/>
              <a:t>Several users share a single frequency channel </a:t>
            </a:r>
          </a:p>
          <a:p>
            <a:pPr>
              <a:buFontTx/>
              <a:buChar char="-"/>
            </a:pPr>
            <a:r>
              <a:rPr lang="en-US" noProof="1" smtClean="0"/>
              <a:t>Transmission is non-continuous</a:t>
            </a:r>
          </a:p>
          <a:p>
            <a:pPr>
              <a:buFontTx/>
              <a:buChar char="-"/>
            </a:pPr>
            <a:r>
              <a:rPr lang="en-US" noProof="1" smtClean="0"/>
              <a:t>Power consumption is lower than FDMA (e.g., the transmitter can be turned off when idle)</a:t>
            </a:r>
          </a:p>
          <a:p>
            <a:pPr>
              <a:buFontTx/>
              <a:buChar char="-"/>
            </a:pPr>
            <a:r>
              <a:rPr lang="en-US" noProof="1" smtClean="0"/>
              <a:t>During idle time, a mobile performs MAHO</a:t>
            </a:r>
          </a:p>
          <a:p>
            <a:pPr>
              <a:buFontTx/>
              <a:buChar char="-"/>
            </a:pPr>
            <a:r>
              <a:rPr lang="en-US" noProof="1" smtClean="0"/>
              <a:t>Synchronization is needed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6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495CBD7D-4FBF-4879-ADD4-DFE612D74E67}" type="slidenum">
              <a:rPr lang="en-US"/>
              <a:pPr/>
              <a:t>35</a:t>
            </a:fld>
            <a:endParaRPr lang="en-US"/>
          </a:p>
        </p:txBody>
      </p:sp>
      <p:sp>
        <p:nvSpPr>
          <p:cNvPr id="146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Spread Spectrum Multiple Access (SSMA)</a:t>
            </a:r>
          </a:p>
        </p:txBody>
      </p:sp>
      <p:sp>
        <p:nvSpPr>
          <p:cNvPr id="146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Traditional communication techniques </a:t>
            </a:r>
          </a:p>
          <a:p>
            <a:pPr lvl="1">
              <a:buFontTx/>
              <a:buChar char="-"/>
            </a:pPr>
            <a:r>
              <a:rPr lang="en-US" noProof="1" smtClean="0"/>
              <a:t>Strive to conserve bandwidth  </a:t>
            </a:r>
          </a:p>
          <a:p>
            <a:pPr>
              <a:buFontTx/>
              <a:buChar char="-"/>
            </a:pPr>
            <a:r>
              <a:rPr lang="en-US" noProof="1" smtClean="0"/>
              <a:t>By contrast, Spread spectrum techniques</a:t>
            </a:r>
          </a:p>
          <a:p>
            <a:pPr lvl="1">
              <a:buFontTx/>
              <a:buChar char="-"/>
            </a:pPr>
            <a:r>
              <a:rPr lang="en-US" noProof="1" smtClean="0"/>
              <a:t>use bandwidth several orders of magnitude larger than the min. required bandwidth</a:t>
            </a:r>
            <a:r>
              <a:rPr lang="en-US" smtClean="0"/>
              <a:t> !!</a:t>
            </a:r>
            <a:endParaRPr lang="en-US" noProof="1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48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D47EB93B-3CA3-4AAA-86F3-A7E1C1851556}" type="slidenum">
              <a:rPr lang="en-US"/>
              <a:pPr/>
              <a:t>36</a:t>
            </a:fld>
            <a:endParaRPr lang="en-US"/>
          </a:p>
        </p:txBody>
      </p:sp>
      <p:sp>
        <p:nvSpPr>
          <p:cNvPr id="148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Spread Spectrum Multiple Access (SSMA)</a:t>
            </a:r>
          </a:p>
        </p:txBody>
      </p:sp>
      <p:sp>
        <p:nvSpPr>
          <p:cNvPr id="148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72400" cy="9906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Spread spectrum techniques use bandwidth larger than the min. required bandwidth</a:t>
            </a:r>
          </a:p>
        </p:txBody>
      </p:sp>
      <p:sp>
        <p:nvSpPr>
          <p:cNvPr id="148486" name="Rectangle 4"/>
          <p:cNvSpPr>
            <a:spLocks noChangeArrowheads="1"/>
          </p:cNvSpPr>
          <p:nvPr/>
        </p:nvSpPr>
        <p:spPr bwMode="auto">
          <a:xfrm>
            <a:off x="228600" y="2590800"/>
            <a:ext cx="868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Tx/>
              <a:buChar char="-"/>
            </a:pPr>
            <a:r>
              <a:rPr lang="en-US" sz="2800" noProof="1"/>
              <a:t>Modulation: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US" sz="2400" noProof="1"/>
              <a:t>Uses pseudo-noise (PN) sequence to convert the signal into wideband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US" sz="2400" noProof="1"/>
              <a:t>The PN is random, but can be re-produced by receiver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Tx/>
              <a:buChar char="-"/>
            </a:pPr>
            <a:r>
              <a:rPr lang="en-US" sz="2800" noProof="1"/>
              <a:t>Demodulation: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US" sz="2400" noProof="1"/>
              <a:t>Correct correlation using a PN re-produces the signal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US" sz="2400" noProof="1"/>
              <a:t>Using wrong PN sequence produces noise, hence this scheme is ‘secure’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4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F079499B-1948-4B07-BB83-C06A74E6402C}" type="slidenum">
              <a:rPr lang="en-US"/>
              <a:pPr/>
              <a:t>37</a:t>
            </a:fld>
            <a:endParaRPr lang="en-US"/>
          </a:p>
        </p:txBody>
      </p:sp>
      <p:sp>
        <p:nvSpPr>
          <p:cNvPr id="154628" name="Rectangle 2"/>
          <p:cNvSpPr>
            <a:spLocks noGrp="1" noChangeArrowheads="1"/>
          </p:cNvSpPr>
          <p:nvPr>
            <p:ph type="title"/>
          </p:nvPr>
        </p:nvSpPr>
        <p:spPr>
          <a:xfrm>
            <a:off x="365125" y="257175"/>
            <a:ext cx="8364538" cy="1143000"/>
          </a:xfrm>
        </p:spPr>
        <p:txBody>
          <a:bodyPr/>
          <a:lstStyle/>
          <a:p>
            <a:r>
              <a:rPr lang="en-US" sz="3600" smtClean="0"/>
              <a:t>Code Division Multiple Access (CDMA)</a:t>
            </a:r>
          </a:p>
        </p:txBody>
      </p:sp>
      <p:sp>
        <p:nvSpPr>
          <p:cNvPr id="154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934325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smtClean="0"/>
              <a:t>used  in several wireless broadcast channels (cellular, satellite, etc) standards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unique “code” assigned to each user; i.e., code set partitioning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all users share same frequency, but each user has own “chipping” sequence (i.e., code) to encode data</a:t>
            </a:r>
          </a:p>
          <a:p>
            <a:pPr>
              <a:lnSpc>
                <a:spcPct val="80000"/>
              </a:lnSpc>
            </a:pPr>
            <a:r>
              <a:rPr lang="en-US" sz="2400" i="1" smtClean="0">
                <a:solidFill>
                  <a:srgbClr val="FF0000"/>
                </a:solidFill>
              </a:rPr>
              <a:t>encoded signal</a:t>
            </a:r>
            <a:r>
              <a:rPr lang="en-US" sz="2400" smtClean="0"/>
              <a:t> = (original data) X (chipping sequence)</a:t>
            </a:r>
          </a:p>
          <a:p>
            <a:pPr>
              <a:lnSpc>
                <a:spcPct val="80000"/>
              </a:lnSpc>
            </a:pPr>
            <a:r>
              <a:rPr lang="en-US" sz="2400" i="1" smtClean="0">
                <a:solidFill>
                  <a:srgbClr val="FF0000"/>
                </a:solidFill>
              </a:rPr>
              <a:t>decoding:</a:t>
            </a:r>
            <a:r>
              <a:rPr lang="en-US" sz="2400" smtClean="0"/>
              <a:t> inner-product of encoded signal and chipping sequence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allows multiple users to “coexist” and transmit simultaneously with minimal interference (if codes are “orthogonal”)</a:t>
            </a:r>
            <a:endParaRPr lang="en-US" sz="3200" smtClean="0"/>
          </a:p>
          <a:p>
            <a:pPr>
              <a:lnSpc>
                <a:spcPct val="80000"/>
              </a:lnSpc>
            </a:pP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56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FAE719AC-7178-43CF-A54A-813E0BD9D5BD}" type="slidenum">
              <a:rPr lang="en-US"/>
              <a:pPr/>
              <a:t>38</a:t>
            </a:fld>
            <a:endParaRPr lang="en-US"/>
          </a:p>
        </p:txBody>
      </p:sp>
      <p:sp>
        <p:nvSpPr>
          <p:cNvPr id="156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381000"/>
            <a:ext cx="8305800" cy="41148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Speading the signal power over a wide spread of the frequency spectrum reduces fading effects</a:t>
            </a:r>
          </a:p>
          <a:p>
            <a:pPr lvl="1">
              <a:buFontTx/>
              <a:buChar char="-"/>
            </a:pPr>
            <a:r>
              <a:rPr lang="en-US" noProof="1" smtClean="0"/>
              <a:t>only part of the spectrum, hence only part of the signal, is affected by fading</a:t>
            </a:r>
          </a:p>
          <a:p>
            <a:pPr>
              <a:buFontTx/>
              <a:buChar char="-"/>
            </a:pPr>
            <a:r>
              <a:rPr lang="en-US" noProof="1" smtClean="0"/>
              <a:t>No frequency planning required since users use the same frequency</a:t>
            </a:r>
          </a:p>
          <a:p>
            <a:pPr>
              <a:buFontTx/>
              <a:buChar char="-"/>
            </a:pPr>
            <a:r>
              <a:rPr lang="en-US" noProof="1" smtClean="0"/>
              <a:t>Soft hand-off can be provided since all the cells use the same frequency. MSC monitors signals.</a:t>
            </a:r>
          </a:p>
          <a:p>
            <a:pPr>
              <a:buFontTx/>
              <a:buChar char="-"/>
            </a:pPr>
            <a:r>
              <a:rPr lang="en-US" noProof="1" smtClean="0"/>
              <a:t>In soft hand-off the channel (or frequency) remains the same and the base station changes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68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8D4A7F86-4987-4F6A-BCB3-BFE1A9C89DE8}" type="slidenum">
              <a:rPr lang="en-US"/>
              <a:pPr/>
              <a:t>39</a:t>
            </a:fld>
            <a:endParaRPr lang="en-US"/>
          </a:p>
        </p:txBody>
      </p:sp>
      <p:sp>
        <p:nvSpPr>
          <p:cNvPr id="168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Space Division MA (SDMA)</a:t>
            </a:r>
          </a:p>
        </p:txBody>
      </p:sp>
      <p:sp>
        <p:nvSpPr>
          <p:cNvPr id="168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07375" cy="4648200"/>
          </a:xfrm>
        </p:spPr>
        <p:txBody>
          <a:bodyPr/>
          <a:lstStyle/>
          <a:p>
            <a:r>
              <a:rPr lang="en-US" noProof="1" smtClean="0"/>
              <a:t>Controls the radiated energy for each user in space using spot beam </a:t>
            </a:r>
            <a:r>
              <a:rPr lang="en-US" smtClean="0"/>
              <a:t>(directional) </a:t>
            </a:r>
            <a:r>
              <a:rPr lang="en-US" noProof="1" smtClean="0"/>
              <a:t>antennas</a:t>
            </a:r>
          </a:p>
        </p:txBody>
      </p:sp>
      <p:pic>
        <p:nvPicPr>
          <p:cNvPr id="16896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3070225"/>
            <a:ext cx="6019800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71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7CB9B2D0-0057-4E62-821F-98C15F20F83A}" type="slidenum">
              <a:rPr lang="en-US"/>
              <a:pPr/>
              <a:t>40</a:t>
            </a:fld>
            <a:endParaRPr lang="en-US"/>
          </a:p>
        </p:txBody>
      </p:sp>
      <p:sp>
        <p:nvSpPr>
          <p:cNvPr id="171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Hybrid Multiple Access Systems</a:t>
            </a:r>
          </a:p>
        </p:txBody>
      </p:sp>
      <p:sp>
        <p:nvSpPr>
          <p:cNvPr id="171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noProof="1" smtClean="0"/>
              <a:t>Time division frequency hopping (TDFH): (used in </a:t>
            </a:r>
            <a:r>
              <a:rPr lang="en-US" smtClean="0"/>
              <a:t>some versions of </a:t>
            </a:r>
            <a:r>
              <a:rPr lang="en-US" noProof="1" smtClean="0"/>
              <a:t>GSM)</a:t>
            </a:r>
          </a:p>
          <a:p>
            <a:pPr>
              <a:buFontTx/>
              <a:buChar char="-"/>
            </a:pPr>
            <a:r>
              <a:rPr lang="en-US" noProof="1" smtClean="0"/>
              <a:t>User can hop to new frequency at the start of a new TDMA frame</a:t>
            </a:r>
          </a:p>
          <a:p>
            <a:pPr>
              <a:buFontTx/>
              <a:buChar char="-"/>
            </a:pPr>
            <a:r>
              <a:rPr lang="en-US" noProof="1" smtClean="0"/>
              <a:t>Hence reducing interference and fading effects</a:t>
            </a:r>
          </a:p>
          <a:p>
            <a:pPr>
              <a:buFontTx/>
              <a:buChar char="-"/>
            </a:pPr>
            <a:r>
              <a:rPr lang="en-US" noProof="1" smtClean="0"/>
              <a:t>User hops over pre-defined frequencies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894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BEDFF215-6E27-4252-B9F3-C94DC08D57BE}" type="slidenum">
              <a:rPr lang="en-US"/>
              <a:pPr/>
              <a:t>41</a:t>
            </a:fld>
            <a:endParaRPr lang="en-US"/>
          </a:p>
        </p:txBody>
      </p:sp>
      <p:sp>
        <p:nvSpPr>
          <p:cNvPr id="189447" name="Freeform 2"/>
          <p:cNvSpPr>
            <a:spLocks/>
          </p:cNvSpPr>
          <p:nvPr/>
        </p:nvSpPr>
        <p:spPr bwMode="auto">
          <a:xfrm>
            <a:off x="1612900" y="2616200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9448" name="Group 3"/>
          <p:cNvGrpSpPr>
            <a:grpSpLocks/>
          </p:cNvGrpSpPr>
          <p:nvPr/>
        </p:nvGrpSpPr>
        <p:grpSpPr bwMode="auto">
          <a:xfrm>
            <a:off x="2668588" y="3609975"/>
            <a:ext cx="501650" cy="233363"/>
            <a:chOff x="3600" y="219"/>
            <a:chExt cx="360" cy="175"/>
          </a:xfrm>
        </p:grpSpPr>
        <p:sp>
          <p:nvSpPr>
            <p:cNvPr id="189556" name="Oval 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57" name="Line 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58" name="Line 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59" name="Rectangle 7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89560" name="Oval 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9561" name="Group 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89566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567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568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9562" name="Group 1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89563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564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565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9449" name="Group 17"/>
          <p:cNvGrpSpPr>
            <a:grpSpLocks/>
          </p:cNvGrpSpPr>
          <p:nvPr/>
        </p:nvGrpSpPr>
        <p:grpSpPr bwMode="auto">
          <a:xfrm>
            <a:off x="1771650" y="3263900"/>
            <a:ext cx="1333500" cy="342900"/>
            <a:chOff x="8025" y="5070"/>
            <a:chExt cx="2100" cy="540"/>
          </a:xfrm>
        </p:grpSpPr>
        <p:sp>
          <p:nvSpPr>
            <p:cNvPr id="189553" name="Line 18"/>
            <p:cNvSpPr>
              <a:spLocks noChangeShapeType="1"/>
            </p:cNvSpPr>
            <p:nvPr/>
          </p:nvSpPr>
          <p:spPr bwMode="auto">
            <a:xfrm>
              <a:off x="8025" y="5325"/>
              <a:ext cx="21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554" name="Line 19"/>
            <p:cNvSpPr>
              <a:spLocks noChangeShapeType="1"/>
            </p:cNvSpPr>
            <p:nvPr/>
          </p:nvSpPr>
          <p:spPr bwMode="auto">
            <a:xfrm>
              <a:off x="8355" y="507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555" name="Line 20"/>
            <p:cNvSpPr>
              <a:spLocks noChangeShapeType="1"/>
            </p:cNvSpPr>
            <p:nvPr/>
          </p:nvSpPr>
          <p:spPr bwMode="auto">
            <a:xfrm>
              <a:off x="9765" y="534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9450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Mobility: Vocabulary</a:t>
            </a:r>
          </a:p>
        </p:txBody>
      </p:sp>
      <p:sp>
        <p:nvSpPr>
          <p:cNvPr id="189451" name="Text Box 22"/>
          <p:cNvSpPr txBox="1">
            <a:spLocks noChangeArrowheads="1"/>
          </p:cNvSpPr>
          <p:nvPr/>
        </p:nvSpPr>
        <p:spPr bwMode="auto">
          <a:xfrm>
            <a:off x="593725" y="1350963"/>
            <a:ext cx="33496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home network:</a:t>
            </a:r>
            <a:r>
              <a:rPr lang="en-US" sz="2000"/>
              <a:t> permanent “home” of mobile</a:t>
            </a:r>
          </a:p>
          <a:p>
            <a:r>
              <a:rPr lang="en-US" sz="1600"/>
              <a:t>(e.g., 128.119.40/24)</a:t>
            </a:r>
          </a:p>
        </p:txBody>
      </p:sp>
      <p:sp>
        <p:nvSpPr>
          <p:cNvPr id="189452" name="Text Box 23"/>
          <p:cNvSpPr txBox="1">
            <a:spLocks noChangeArrowheads="1"/>
          </p:cNvSpPr>
          <p:nvPr/>
        </p:nvSpPr>
        <p:spPr bwMode="auto">
          <a:xfrm>
            <a:off x="320675" y="4257675"/>
            <a:ext cx="290512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Permanent address:</a:t>
            </a:r>
            <a:r>
              <a:rPr lang="en-US" sz="2000"/>
              <a:t> address in home network, </a:t>
            </a:r>
            <a:r>
              <a:rPr lang="en-US" sz="2000" i="1"/>
              <a:t>can always</a:t>
            </a:r>
            <a:r>
              <a:rPr lang="en-US" sz="2000"/>
              <a:t> be used to reach mobile</a:t>
            </a:r>
          </a:p>
          <a:p>
            <a:r>
              <a:rPr lang="en-US" sz="1600"/>
              <a:t>e.g., 128.119.40.186</a:t>
            </a:r>
          </a:p>
        </p:txBody>
      </p:sp>
      <p:sp>
        <p:nvSpPr>
          <p:cNvPr id="189453" name="Text Box 24"/>
          <p:cNvSpPr txBox="1">
            <a:spLocks noChangeArrowheads="1"/>
          </p:cNvSpPr>
          <p:nvPr/>
        </p:nvSpPr>
        <p:spPr bwMode="auto">
          <a:xfrm>
            <a:off x="4232275" y="1423988"/>
            <a:ext cx="39147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home agent: </a:t>
            </a:r>
            <a:r>
              <a:rPr lang="en-US" sz="2000" i="1"/>
              <a:t>entity that will perform mobility functions on behalf of mobile, when mobile is remote</a:t>
            </a:r>
            <a:endParaRPr lang="en-US" sz="2000"/>
          </a:p>
        </p:txBody>
      </p:sp>
      <p:grpSp>
        <p:nvGrpSpPr>
          <p:cNvPr id="189454" name="Group 25"/>
          <p:cNvGrpSpPr>
            <a:grpSpLocks/>
          </p:cNvGrpSpPr>
          <p:nvPr/>
        </p:nvGrpSpPr>
        <p:grpSpPr bwMode="auto">
          <a:xfrm>
            <a:off x="1520825" y="2822575"/>
            <a:ext cx="914400" cy="590550"/>
            <a:chOff x="10665" y="3225"/>
            <a:chExt cx="1440" cy="930"/>
          </a:xfrm>
        </p:grpSpPr>
        <p:sp>
          <p:nvSpPr>
            <p:cNvPr id="189483" name="Oval 26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9484" name="Group 27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189485" name="Freeform 28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298 w 788"/>
                  <a:gd name="T1" fmla="*/ 0 h 1138"/>
                  <a:gd name="T2" fmla="*/ 263 w 788"/>
                  <a:gd name="T3" fmla="*/ 0 h 1138"/>
                  <a:gd name="T4" fmla="*/ 219 w 788"/>
                  <a:gd name="T5" fmla="*/ 4 h 1138"/>
                  <a:gd name="T6" fmla="*/ 167 w 788"/>
                  <a:gd name="T7" fmla="*/ 12 h 1138"/>
                  <a:gd name="T8" fmla="*/ 116 w 788"/>
                  <a:gd name="T9" fmla="*/ 25 h 1138"/>
                  <a:gd name="T10" fmla="*/ 67 w 788"/>
                  <a:gd name="T11" fmla="*/ 45 h 1138"/>
                  <a:gd name="T12" fmla="*/ 29 w 788"/>
                  <a:gd name="T13" fmla="*/ 73 h 1138"/>
                  <a:gd name="T14" fmla="*/ 6 w 788"/>
                  <a:gd name="T15" fmla="*/ 109 h 1138"/>
                  <a:gd name="T16" fmla="*/ 0 w 788"/>
                  <a:gd name="T17" fmla="*/ 137 h 1138"/>
                  <a:gd name="T18" fmla="*/ 3 w 788"/>
                  <a:gd name="T19" fmla="*/ 152 h 1138"/>
                  <a:gd name="T20" fmla="*/ 13 w 788"/>
                  <a:gd name="T21" fmla="*/ 197 h 1138"/>
                  <a:gd name="T22" fmla="*/ 39 w 788"/>
                  <a:gd name="T23" fmla="*/ 290 h 1138"/>
                  <a:gd name="T24" fmla="*/ 76 w 788"/>
                  <a:gd name="T25" fmla="*/ 410 h 1138"/>
                  <a:gd name="T26" fmla="*/ 123 w 788"/>
                  <a:gd name="T27" fmla="*/ 543 h 1138"/>
                  <a:gd name="T28" fmla="*/ 176 w 788"/>
                  <a:gd name="T29" fmla="*/ 684 h 1138"/>
                  <a:gd name="T30" fmla="*/ 235 w 788"/>
                  <a:gd name="T31" fmla="*/ 822 h 1138"/>
                  <a:gd name="T32" fmla="*/ 293 w 788"/>
                  <a:gd name="T33" fmla="*/ 949 h 1138"/>
                  <a:gd name="T34" fmla="*/ 352 w 788"/>
                  <a:gd name="T35" fmla="*/ 1055 h 1138"/>
                  <a:gd name="T36" fmla="*/ 389 w 788"/>
                  <a:gd name="T37" fmla="*/ 1109 h 1138"/>
                  <a:gd name="T38" fmla="*/ 406 w 788"/>
                  <a:gd name="T39" fmla="*/ 1130 h 1138"/>
                  <a:gd name="T40" fmla="*/ 436 w 788"/>
                  <a:gd name="T41" fmla="*/ 1130 h 1138"/>
                  <a:gd name="T42" fmla="*/ 487 w 788"/>
                  <a:gd name="T43" fmla="*/ 1111 h 1138"/>
                  <a:gd name="T44" fmla="*/ 547 w 788"/>
                  <a:gd name="T45" fmla="*/ 1088 h 1138"/>
                  <a:gd name="T46" fmla="*/ 609 w 788"/>
                  <a:gd name="T47" fmla="*/ 1062 h 1138"/>
                  <a:gd name="T48" fmla="*/ 669 w 788"/>
                  <a:gd name="T49" fmla="*/ 1036 h 1138"/>
                  <a:gd name="T50" fmla="*/ 722 w 788"/>
                  <a:gd name="T51" fmla="*/ 1012 h 1138"/>
                  <a:gd name="T52" fmla="*/ 762 w 788"/>
                  <a:gd name="T53" fmla="*/ 987 h 1138"/>
                  <a:gd name="T54" fmla="*/ 785 w 788"/>
                  <a:gd name="T55" fmla="*/ 967 h 1138"/>
                  <a:gd name="T56" fmla="*/ 756 w 788"/>
                  <a:gd name="T57" fmla="*/ 915 h 1138"/>
                  <a:gd name="T58" fmla="*/ 687 w 788"/>
                  <a:gd name="T59" fmla="*/ 813 h 1138"/>
                  <a:gd name="T60" fmla="*/ 612 w 788"/>
                  <a:gd name="T61" fmla="*/ 693 h 1138"/>
                  <a:gd name="T62" fmla="*/ 537 w 788"/>
                  <a:gd name="T63" fmla="*/ 561 h 1138"/>
                  <a:gd name="T64" fmla="*/ 467 w 788"/>
                  <a:gd name="T65" fmla="*/ 423 h 1138"/>
                  <a:gd name="T66" fmla="*/ 404 w 788"/>
                  <a:gd name="T67" fmla="*/ 287 h 1138"/>
                  <a:gd name="T68" fmla="*/ 352 w 788"/>
                  <a:gd name="T69" fmla="*/ 161 h 1138"/>
                  <a:gd name="T70" fmla="*/ 318 w 788"/>
                  <a:gd name="T71" fmla="*/ 49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8"/>
                  <a:gd name="T109" fmla="*/ 0 h 1138"/>
                  <a:gd name="T110" fmla="*/ 788 w 788"/>
                  <a:gd name="T111" fmla="*/ 1138 h 1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86" name="Freeform 29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48 w 425"/>
                  <a:gd name="T1" fmla="*/ 0 h 936"/>
                  <a:gd name="T2" fmla="*/ 48 w 425"/>
                  <a:gd name="T3" fmla="*/ 2 h 936"/>
                  <a:gd name="T4" fmla="*/ 48 w 425"/>
                  <a:gd name="T5" fmla="*/ 5 h 936"/>
                  <a:gd name="T6" fmla="*/ 47 w 425"/>
                  <a:gd name="T7" fmla="*/ 11 h 936"/>
                  <a:gd name="T8" fmla="*/ 44 w 425"/>
                  <a:gd name="T9" fmla="*/ 19 h 936"/>
                  <a:gd name="T10" fmla="*/ 39 w 425"/>
                  <a:gd name="T11" fmla="*/ 35 h 936"/>
                  <a:gd name="T12" fmla="*/ 32 w 425"/>
                  <a:gd name="T13" fmla="*/ 55 h 936"/>
                  <a:gd name="T14" fmla="*/ 20 w 425"/>
                  <a:gd name="T15" fmla="*/ 82 h 936"/>
                  <a:gd name="T16" fmla="*/ 6 w 425"/>
                  <a:gd name="T17" fmla="*/ 117 h 936"/>
                  <a:gd name="T18" fmla="*/ 0 w 425"/>
                  <a:gd name="T19" fmla="*/ 141 h 936"/>
                  <a:gd name="T20" fmla="*/ 0 w 425"/>
                  <a:gd name="T21" fmla="*/ 177 h 936"/>
                  <a:gd name="T22" fmla="*/ 4 w 425"/>
                  <a:gd name="T23" fmla="*/ 220 h 936"/>
                  <a:gd name="T24" fmla="*/ 13 w 425"/>
                  <a:gd name="T25" fmla="*/ 271 h 936"/>
                  <a:gd name="T26" fmla="*/ 26 w 425"/>
                  <a:gd name="T27" fmla="*/ 325 h 936"/>
                  <a:gd name="T28" fmla="*/ 41 w 425"/>
                  <a:gd name="T29" fmla="*/ 386 h 936"/>
                  <a:gd name="T30" fmla="*/ 58 w 425"/>
                  <a:gd name="T31" fmla="*/ 446 h 936"/>
                  <a:gd name="T32" fmla="*/ 78 w 425"/>
                  <a:gd name="T33" fmla="*/ 509 h 936"/>
                  <a:gd name="T34" fmla="*/ 98 w 425"/>
                  <a:gd name="T35" fmla="*/ 570 h 936"/>
                  <a:gd name="T36" fmla="*/ 119 w 425"/>
                  <a:gd name="T37" fmla="*/ 628 h 936"/>
                  <a:gd name="T38" fmla="*/ 138 w 425"/>
                  <a:gd name="T39" fmla="*/ 683 h 936"/>
                  <a:gd name="T40" fmla="*/ 157 w 425"/>
                  <a:gd name="T41" fmla="*/ 733 h 936"/>
                  <a:gd name="T42" fmla="*/ 174 w 425"/>
                  <a:gd name="T43" fmla="*/ 775 h 936"/>
                  <a:gd name="T44" fmla="*/ 189 w 425"/>
                  <a:gd name="T45" fmla="*/ 808 h 936"/>
                  <a:gd name="T46" fmla="*/ 201 w 425"/>
                  <a:gd name="T47" fmla="*/ 831 h 936"/>
                  <a:gd name="T48" fmla="*/ 210 w 425"/>
                  <a:gd name="T49" fmla="*/ 843 h 936"/>
                  <a:gd name="T50" fmla="*/ 223 w 425"/>
                  <a:gd name="T51" fmla="*/ 853 h 936"/>
                  <a:gd name="T52" fmla="*/ 239 w 425"/>
                  <a:gd name="T53" fmla="*/ 861 h 936"/>
                  <a:gd name="T54" fmla="*/ 258 w 425"/>
                  <a:gd name="T55" fmla="*/ 873 h 936"/>
                  <a:gd name="T56" fmla="*/ 282 w 425"/>
                  <a:gd name="T57" fmla="*/ 883 h 936"/>
                  <a:gd name="T58" fmla="*/ 310 w 425"/>
                  <a:gd name="T59" fmla="*/ 896 h 936"/>
                  <a:gd name="T60" fmla="*/ 342 w 425"/>
                  <a:gd name="T61" fmla="*/ 907 h 936"/>
                  <a:gd name="T62" fmla="*/ 380 w 425"/>
                  <a:gd name="T63" fmla="*/ 922 h 936"/>
                  <a:gd name="T64" fmla="*/ 425 w 425"/>
                  <a:gd name="T65" fmla="*/ 936 h 936"/>
                  <a:gd name="T66" fmla="*/ 396 w 425"/>
                  <a:gd name="T67" fmla="*/ 893 h 936"/>
                  <a:gd name="T68" fmla="*/ 367 w 425"/>
                  <a:gd name="T69" fmla="*/ 843 h 936"/>
                  <a:gd name="T70" fmla="*/ 337 w 425"/>
                  <a:gd name="T71" fmla="*/ 787 h 936"/>
                  <a:gd name="T72" fmla="*/ 308 w 425"/>
                  <a:gd name="T73" fmla="*/ 725 h 936"/>
                  <a:gd name="T74" fmla="*/ 279 w 425"/>
                  <a:gd name="T75" fmla="*/ 660 h 936"/>
                  <a:gd name="T76" fmla="*/ 249 w 425"/>
                  <a:gd name="T77" fmla="*/ 591 h 936"/>
                  <a:gd name="T78" fmla="*/ 220 w 425"/>
                  <a:gd name="T79" fmla="*/ 522 h 936"/>
                  <a:gd name="T80" fmla="*/ 194 w 425"/>
                  <a:gd name="T81" fmla="*/ 450 h 936"/>
                  <a:gd name="T82" fmla="*/ 167 w 425"/>
                  <a:gd name="T83" fmla="*/ 381 h 936"/>
                  <a:gd name="T84" fmla="*/ 144 w 425"/>
                  <a:gd name="T85" fmla="*/ 312 h 936"/>
                  <a:gd name="T86" fmla="*/ 120 w 425"/>
                  <a:gd name="T87" fmla="*/ 248 h 936"/>
                  <a:gd name="T88" fmla="*/ 101 w 425"/>
                  <a:gd name="T89" fmla="*/ 186 h 936"/>
                  <a:gd name="T90" fmla="*/ 83 w 425"/>
                  <a:gd name="T91" fmla="*/ 128 h 936"/>
                  <a:gd name="T92" fmla="*/ 69 w 425"/>
                  <a:gd name="T93" fmla="*/ 78 h 936"/>
                  <a:gd name="T94" fmla="*/ 57 w 425"/>
                  <a:gd name="T95" fmla="*/ 35 h 936"/>
                  <a:gd name="T96" fmla="*/ 48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5"/>
                  <a:gd name="T148" fmla="*/ 0 h 936"/>
                  <a:gd name="T149" fmla="*/ 425 w 425"/>
                  <a:gd name="T150" fmla="*/ 936 h 9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87" name="Freeform 30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26 w 192"/>
                  <a:gd name="T1" fmla="*/ 11 h 208"/>
                  <a:gd name="T2" fmla="*/ 13 w 192"/>
                  <a:gd name="T3" fmla="*/ 24 h 208"/>
                  <a:gd name="T4" fmla="*/ 4 w 192"/>
                  <a:gd name="T5" fmla="*/ 43 h 208"/>
                  <a:gd name="T6" fmla="*/ 0 w 192"/>
                  <a:gd name="T7" fmla="*/ 67 h 208"/>
                  <a:gd name="T8" fmla="*/ 0 w 192"/>
                  <a:gd name="T9" fmla="*/ 93 h 208"/>
                  <a:gd name="T10" fmla="*/ 3 w 192"/>
                  <a:gd name="T11" fmla="*/ 120 h 208"/>
                  <a:gd name="T12" fmla="*/ 10 w 192"/>
                  <a:gd name="T13" fmla="*/ 148 h 208"/>
                  <a:gd name="T14" fmla="*/ 20 w 192"/>
                  <a:gd name="T15" fmla="*/ 171 h 208"/>
                  <a:gd name="T16" fmla="*/ 35 w 192"/>
                  <a:gd name="T17" fmla="*/ 189 h 208"/>
                  <a:gd name="T18" fmla="*/ 51 w 192"/>
                  <a:gd name="T19" fmla="*/ 201 h 208"/>
                  <a:gd name="T20" fmla="*/ 70 w 192"/>
                  <a:gd name="T21" fmla="*/ 206 h 208"/>
                  <a:gd name="T22" fmla="*/ 91 w 192"/>
                  <a:gd name="T23" fmla="*/ 208 h 208"/>
                  <a:gd name="T24" fmla="*/ 111 w 192"/>
                  <a:gd name="T25" fmla="*/ 204 h 208"/>
                  <a:gd name="T26" fmla="*/ 130 w 192"/>
                  <a:gd name="T27" fmla="*/ 196 h 208"/>
                  <a:gd name="T28" fmla="*/ 148 w 192"/>
                  <a:gd name="T29" fmla="*/ 186 h 208"/>
                  <a:gd name="T30" fmla="*/ 163 w 192"/>
                  <a:gd name="T31" fmla="*/ 176 h 208"/>
                  <a:gd name="T32" fmla="*/ 174 w 192"/>
                  <a:gd name="T33" fmla="*/ 163 h 208"/>
                  <a:gd name="T34" fmla="*/ 189 w 192"/>
                  <a:gd name="T35" fmla="*/ 130 h 208"/>
                  <a:gd name="T36" fmla="*/ 192 w 192"/>
                  <a:gd name="T37" fmla="*/ 89 h 208"/>
                  <a:gd name="T38" fmla="*/ 185 w 192"/>
                  <a:gd name="T39" fmla="*/ 50 h 208"/>
                  <a:gd name="T40" fmla="*/ 166 w 192"/>
                  <a:gd name="T41" fmla="*/ 27 h 208"/>
                  <a:gd name="T42" fmla="*/ 152 w 192"/>
                  <a:gd name="T43" fmla="*/ 21 h 208"/>
                  <a:gd name="T44" fmla="*/ 138 w 192"/>
                  <a:gd name="T45" fmla="*/ 14 h 208"/>
                  <a:gd name="T46" fmla="*/ 122 w 192"/>
                  <a:gd name="T47" fmla="*/ 8 h 208"/>
                  <a:gd name="T48" fmla="*/ 104 w 192"/>
                  <a:gd name="T49" fmla="*/ 2 h 208"/>
                  <a:gd name="T50" fmla="*/ 85 w 192"/>
                  <a:gd name="T51" fmla="*/ 0 h 208"/>
                  <a:gd name="T52" fmla="*/ 66 w 192"/>
                  <a:gd name="T53" fmla="*/ 0 h 208"/>
                  <a:gd name="T54" fmla="*/ 47 w 192"/>
                  <a:gd name="T55" fmla="*/ 2 h 208"/>
                  <a:gd name="T56" fmla="*/ 26 w 192"/>
                  <a:gd name="T57" fmla="*/ 11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92"/>
                  <a:gd name="T88" fmla="*/ 0 h 208"/>
                  <a:gd name="T89" fmla="*/ 192 w 192"/>
                  <a:gd name="T90" fmla="*/ 208 h 2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88" name="Freeform 31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33 w 247"/>
                  <a:gd name="T1" fmla="*/ 29 h 251"/>
                  <a:gd name="T2" fmla="*/ 21 w 247"/>
                  <a:gd name="T3" fmla="*/ 44 h 251"/>
                  <a:gd name="T4" fmla="*/ 12 w 247"/>
                  <a:gd name="T5" fmla="*/ 60 h 251"/>
                  <a:gd name="T6" fmla="*/ 5 w 247"/>
                  <a:gd name="T7" fmla="*/ 79 h 251"/>
                  <a:gd name="T8" fmla="*/ 0 w 247"/>
                  <a:gd name="T9" fmla="*/ 97 h 251"/>
                  <a:gd name="T10" fmla="*/ 0 w 247"/>
                  <a:gd name="T11" fmla="*/ 116 h 251"/>
                  <a:gd name="T12" fmla="*/ 5 w 247"/>
                  <a:gd name="T13" fmla="*/ 135 h 251"/>
                  <a:gd name="T14" fmla="*/ 12 w 247"/>
                  <a:gd name="T15" fmla="*/ 152 h 251"/>
                  <a:gd name="T16" fmla="*/ 25 w 247"/>
                  <a:gd name="T17" fmla="*/ 169 h 251"/>
                  <a:gd name="T18" fmla="*/ 42 w 247"/>
                  <a:gd name="T19" fmla="*/ 187 h 251"/>
                  <a:gd name="T20" fmla="*/ 58 w 247"/>
                  <a:gd name="T21" fmla="*/ 202 h 251"/>
                  <a:gd name="T22" fmla="*/ 77 w 247"/>
                  <a:gd name="T23" fmla="*/ 220 h 251"/>
                  <a:gd name="T24" fmla="*/ 96 w 247"/>
                  <a:gd name="T25" fmla="*/ 233 h 251"/>
                  <a:gd name="T26" fmla="*/ 114 w 247"/>
                  <a:gd name="T27" fmla="*/ 244 h 251"/>
                  <a:gd name="T28" fmla="*/ 133 w 247"/>
                  <a:gd name="T29" fmla="*/ 251 h 251"/>
                  <a:gd name="T30" fmla="*/ 149 w 247"/>
                  <a:gd name="T31" fmla="*/ 251 h 251"/>
                  <a:gd name="T32" fmla="*/ 165 w 247"/>
                  <a:gd name="T33" fmla="*/ 246 h 251"/>
                  <a:gd name="T34" fmla="*/ 180 w 247"/>
                  <a:gd name="T35" fmla="*/ 237 h 251"/>
                  <a:gd name="T36" fmla="*/ 196 w 247"/>
                  <a:gd name="T37" fmla="*/ 228 h 251"/>
                  <a:gd name="T38" fmla="*/ 209 w 247"/>
                  <a:gd name="T39" fmla="*/ 220 h 251"/>
                  <a:gd name="T40" fmla="*/ 222 w 247"/>
                  <a:gd name="T41" fmla="*/ 212 h 251"/>
                  <a:gd name="T42" fmla="*/ 232 w 247"/>
                  <a:gd name="T43" fmla="*/ 202 h 251"/>
                  <a:gd name="T44" fmla="*/ 240 w 247"/>
                  <a:gd name="T45" fmla="*/ 191 h 251"/>
                  <a:gd name="T46" fmla="*/ 246 w 247"/>
                  <a:gd name="T47" fmla="*/ 178 h 251"/>
                  <a:gd name="T48" fmla="*/ 247 w 247"/>
                  <a:gd name="T49" fmla="*/ 162 h 251"/>
                  <a:gd name="T50" fmla="*/ 244 w 247"/>
                  <a:gd name="T51" fmla="*/ 142 h 251"/>
                  <a:gd name="T52" fmla="*/ 238 w 247"/>
                  <a:gd name="T53" fmla="*/ 120 h 251"/>
                  <a:gd name="T54" fmla="*/ 228 w 247"/>
                  <a:gd name="T55" fmla="*/ 96 h 251"/>
                  <a:gd name="T56" fmla="*/ 215 w 247"/>
                  <a:gd name="T57" fmla="*/ 72 h 251"/>
                  <a:gd name="T58" fmla="*/ 200 w 247"/>
                  <a:gd name="T59" fmla="*/ 50 h 251"/>
                  <a:gd name="T60" fmla="*/ 184 w 247"/>
                  <a:gd name="T61" fmla="*/ 30 h 251"/>
                  <a:gd name="T62" fmla="*/ 165 w 247"/>
                  <a:gd name="T63" fmla="*/ 16 h 251"/>
                  <a:gd name="T64" fmla="*/ 147 w 247"/>
                  <a:gd name="T65" fmla="*/ 7 h 251"/>
                  <a:gd name="T66" fmla="*/ 130 w 247"/>
                  <a:gd name="T67" fmla="*/ 3 h 251"/>
                  <a:gd name="T68" fmla="*/ 112 w 247"/>
                  <a:gd name="T69" fmla="*/ 0 h 251"/>
                  <a:gd name="T70" fmla="*/ 94 w 247"/>
                  <a:gd name="T71" fmla="*/ 1 h 251"/>
                  <a:gd name="T72" fmla="*/ 80 w 247"/>
                  <a:gd name="T73" fmla="*/ 3 h 251"/>
                  <a:gd name="T74" fmla="*/ 65 w 247"/>
                  <a:gd name="T75" fmla="*/ 7 h 251"/>
                  <a:gd name="T76" fmla="*/ 52 w 247"/>
                  <a:gd name="T77" fmla="*/ 13 h 251"/>
                  <a:gd name="T78" fmla="*/ 42 w 247"/>
                  <a:gd name="T79" fmla="*/ 20 h 251"/>
                  <a:gd name="T80" fmla="*/ 33 w 247"/>
                  <a:gd name="T81" fmla="*/ 29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47"/>
                  <a:gd name="T124" fmla="*/ 0 h 251"/>
                  <a:gd name="T125" fmla="*/ 247 w 247"/>
                  <a:gd name="T126" fmla="*/ 251 h 2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89" name="Freeform 32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115 w 226"/>
                  <a:gd name="T1" fmla="*/ 3 h 240"/>
                  <a:gd name="T2" fmla="*/ 93 w 226"/>
                  <a:gd name="T3" fmla="*/ 0 h 240"/>
                  <a:gd name="T4" fmla="*/ 66 w 226"/>
                  <a:gd name="T5" fmla="*/ 2 h 240"/>
                  <a:gd name="T6" fmla="*/ 43 w 226"/>
                  <a:gd name="T7" fmla="*/ 12 h 240"/>
                  <a:gd name="T8" fmla="*/ 16 w 226"/>
                  <a:gd name="T9" fmla="*/ 37 h 240"/>
                  <a:gd name="T10" fmla="*/ 0 w 226"/>
                  <a:gd name="T11" fmla="*/ 79 h 240"/>
                  <a:gd name="T12" fmla="*/ 2 w 226"/>
                  <a:gd name="T13" fmla="*/ 124 h 240"/>
                  <a:gd name="T14" fmla="*/ 15 w 226"/>
                  <a:gd name="T15" fmla="*/ 168 h 240"/>
                  <a:gd name="T16" fmla="*/ 32 w 226"/>
                  <a:gd name="T17" fmla="*/ 201 h 240"/>
                  <a:gd name="T18" fmla="*/ 56 w 226"/>
                  <a:gd name="T19" fmla="*/ 223 h 240"/>
                  <a:gd name="T20" fmla="*/ 84 w 226"/>
                  <a:gd name="T21" fmla="*/ 237 h 240"/>
                  <a:gd name="T22" fmla="*/ 113 w 226"/>
                  <a:gd name="T23" fmla="*/ 240 h 240"/>
                  <a:gd name="T24" fmla="*/ 151 w 226"/>
                  <a:gd name="T25" fmla="*/ 229 h 240"/>
                  <a:gd name="T26" fmla="*/ 189 w 226"/>
                  <a:gd name="T27" fmla="*/ 204 h 240"/>
                  <a:gd name="T28" fmla="*/ 216 w 226"/>
                  <a:gd name="T29" fmla="*/ 171 h 240"/>
                  <a:gd name="T30" fmla="*/ 226 w 226"/>
                  <a:gd name="T31" fmla="*/ 131 h 240"/>
                  <a:gd name="T32" fmla="*/ 222 w 226"/>
                  <a:gd name="T33" fmla="*/ 104 h 240"/>
                  <a:gd name="T34" fmla="*/ 213 w 226"/>
                  <a:gd name="T35" fmla="*/ 95 h 240"/>
                  <a:gd name="T36" fmla="*/ 201 w 226"/>
                  <a:gd name="T37" fmla="*/ 96 h 240"/>
                  <a:gd name="T38" fmla="*/ 194 w 226"/>
                  <a:gd name="T39" fmla="*/ 105 h 240"/>
                  <a:gd name="T40" fmla="*/ 191 w 226"/>
                  <a:gd name="T41" fmla="*/ 127 h 240"/>
                  <a:gd name="T42" fmla="*/ 182 w 226"/>
                  <a:gd name="T43" fmla="*/ 158 h 240"/>
                  <a:gd name="T44" fmla="*/ 162 w 226"/>
                  <a:gd name="T45" fmla="*/ 183 h 240"/>
                  <a:gd name="T46" fmla="*/ 131 w 226"/>
                  <a:gd name="T47" fmla="*/ 197 h 240"/>
                  <a:gd name="T48" fmla="*/ 90 w 226"/>
                  <a:gd name="T49" fmla="*/ 197 h 240"/>
                  <a:gd name="T50" fmla="*/ 60 w 226"/>
                  <a:gd name="T51" fmla="*/ 177 h 240"/>
                  <a:gd name="T52" fmla="*/ 44 w 226"/>
                  <a:gd name="T53" fmla="*/ 144 h 240"/>
                  <a:gd name="T54" fmla="*/ 34 w 226"/>
                  <a:gd name="T55" fmla="*/ 105 h 240"/>
                  <a:gd name="T56" fmla="*/ 32 w 226"/>
                  <a:gd name="T57" fmla="*/ 76 h 240"/>
                  <a:gd name="T58" fmla="*/ 41 w 226"/>
                  <a:gd name="T59" fmla="*/ 56 h 240"/>
                  <a:gd name="T60" fmla="*/ 54 w 226"/>
                  <a:gd name="T61" fmla="*/ 39 h 240"/>
                  <a:gd name="T62" fmla="*/ 74 w 226"/>
                  <a:gd name="T63" fmla="*/ 26 h 240"/>
                  <a:gd name="T64" fmla="*/ 87 w 226"/>
                  <a:gd name="T65" fmla="*/ 25 h 240"/>
                  <a:gd name="T66" fmla="*/ 106 w 226"/>
                  <a:gd name="T67" fmla="*/ 25 h 240"/>
                  <a:gd name="T68" fmla="*/ 126 w 226"/>
                  <a:gd name="T69" fmla="*/ 25 h 240"/>
                  <a:gd name="T70" fmla="*/ 129 w 226"/>
                  <a:gd name="T71" fmla="*/ 12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26"/>
                  <a:gd name="T109" fmla="*/ 0 h 240"/>
                  <a:gd name="T110" fmla="*/ 226 w 226"/>
                  <a:gd name="T111" fmla="*/ 240 h 24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0" name="Freeform 33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60 w 279"/>
                  <a:gd name="T1" fmla="*/ 8 h 270"/>
                  <a:gd name="T2" fmla="*/ 34 w 279"/>
                  <a:gd name="T3" fmla="*/ 27 h 270"/>
                  <a:gd name="T4" fmla="*/ 15 w 279"/>
                  <a:gd name="T5" fmla="*/ 50 h 270"/>
                  <a:gd name="T6" fmla="*/ 3 w 279"/>
                  <a:gd name="T7" fmla="*/ 80 h 270"/>
                  <a:gd name="T8" fmla="*/ 0 w 279"/>
                  <a:gd name="T9" fmla="*/ 112 h 270"/>
                  <a:gd name="T10" fmla="*/ 6 w 279"/>
                  <a:gd name="T11" fmla="*/ 145 h 270"/>
                  <a:gd name="T12" fmla="*/ 18 w 279"/>
                  <a:gd name="T13" fmla="*/ 175 h 270"/>
                  <a:gd name="T14" fmla="*/ 37 w 279"/>
                  <a:gd name="T15" fmla="*/ 204 h 270"/>
                  <a:gd name="T16" fmla="*/ 65 w 279"/>
                  <a:gd name="T17" fmla="*/ 231 h 270"/>
                  <a:gd name="T18" fmla="*/ 101 w 279"/>
                  <a:gd name="T19" fmla="*/ 257 h 270"/>
                  <a:gd name="T20" fmla="*/ 142 w 279"/>
                  <a:gd name="T21" fmla="*/ 270 h 270"/>
                  <a:gd name="T22" fmla="*/ 185 w 279"/>
                  <a:gd name="T23" fmla="*/ 263 h 270"/>
                  <a:gd name="T24" fmla="*/ 219 w 279"/>
                  <a:gd name="T25" fmla="*/ 240 h 270"/>
                  <a:gd name="T26" fmla="*/ 244 w 279"/>
                  <a:gd name="T27" fmla="*/ 215 h 270"/>
                  <a:gd name="T28" fmla="*/ 263 w 279"/>
                  <a:gd name="T29" fmla="*/ 188 h 270"/>
                  <a:gd name="T30" fmla="*/ 276 w 279"/>
                  <a:gd name="T31" fmla="*/ 158 h 270"/>
                  <a:gd name="T32" fmla="*/ 279 w 279"/>
                  <a:gd name="T33" fmla="*/ 133 h 270"/>
                  <a:gd name="T34" fmla="*/ 273 w 279"/>
                  <a:gd name="T35" fmla="*/ 120 h 270"/>
                  <a:gd name="T36" fmla="*/ 258 w 279"/>
                  <a:gd name="T37" fmla="*/ 116 h 270"/>
                  <a:gd name="T38" fmla="*/ 245 w 279"/>
                  <a:gd name="T39" fmla="*/ 122 h 270"/>
                  <a:gd name="T40" fmla="*/ 241 w 279"/>
                  <a:gd name="T41" fmla="*/ 132 h 270"/>
                  <a:gd name="T42" fmla="*/ 235 w 279"/>
                  <a:gd name="T43" fmla="*/ 151 h 270"/>
                  <a:gd name="T44" fmla="*/ 220 w 279"/>
                  <a:gd name="T45" fmla="*/ 176 h 270"/>
                  <a:gd name="T46" fmla="*/ 198 w 279"/>
                  <a:gd name="T47" fmla="*/ 201 h 270"/>
                  <a:gd name="T48" fmla="*/ 154 w 279"/>
                  <a:gd name="T49" fmla="*/ 211 h 270"/>
                  <a:gd name="T50" fmla="*/ 100 w 279"/>
                  <a:gd name="T51" fmla="*/ 197 h 270"/>
                  <a:gd name="T52" fmla="*/ 59 w 279"/>
                  <a:gd name="T53" fmla="*/ 162 h 270"/>
                  <a:gd name="T54" fmla="*/ 40 w 279"/>
                  <a:gd name="T55" fmla="*/ 113 h 270"/>
                  <a:gd name="T56" fmla="*/ 44 w 279"/>
                  <a:gd name="T57" fmla="*/ 73 h 270"/>
                  <a:gd name="T58" fmla="*/ 60 w 279"/>
                  <a:gd name="T59" fmla="*/ 50 h 270"/>
                  <a:gd name="T60" fmla="*/ 81 w 279"/>
                  <a:gd name="T61" fmla="*/ 30 h 270"/>
                  <a:gd name="T62" fmla="*/ 103 w 279"/>
                  <a:gd name="T63" fmla="*/ 16 h 270"/>
                  <a:gd name="T64" fmla="*/ 109 w 279"/>
                  <a:gd name="T65" fmla="*/ 4 h 270"/>
                  <a:gd name="T66" fmla="*/ 88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9"/>
                  <a:gd name="T103" fmla="*/ 0 h 270"/>
                  <a:gd name="T104" fmla="*/ 279 w 279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1" name="Freeform 34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7 w 72"/>
                  <a:gd name="T1" fmla="*/ 65 h 75"/>
                  <a:gd name="T2" fmla="*/ 15 w 72"/>
                  <a:gd name="T3" fmla="*/ 72 h 75"/>
                  <a:gd name="T4" fmla="*/ 25 w 72"/>
                  <a:gd name="T5" fmla="*/ 75 h 75"/>
                  <a:gd name="T6" fmla="*/ 32 w 72"/>
                  <a:gd name="T7" fmla="*/ 75 h 75"/>
                  <a:gd name="T8" fmla="*/ 37 w 72"/>
                  <a:gd name="T9" fmla="*/ 73 h 75"/>
                  <a:gd name="T10" fmla="*/ 39 w 72"/>
                  <a:gd name="T11" fmla="*/ 72 h 75"/>
                  <a:gd name="T12" fmla="*/ 47 w 72"/>
                  <a:gd name="T13" fmla="*/ 71 h 75"/>
                  <a:gd name="T14" fmla="*/ 56 w 72"/>
                  <a:gd name="T15" fmla="*/ 66 h 75"/>
                  <a:gd name="T16" fmla="*/ 64 w 72"/>
                  <a:gd name="T17" fmla="*/ 60 h 75"/>
                  <a:gd name="T18" fmla="*/ 69 w 72"/>
                  <a:gd name="T19" fmla="*/ 56 h 75"/>
                  <a:gd name="T20" fmla="*/ 72 w 72"/>
                  <a:gd name="T21" fmla="*/ 52 h 75"/>
                  <a:gd name="T22" fmla="*/ 72 w 72"/>
                  <a:gd name="T23" fmla="*/ 49 h 75"/>
                  <a:gd name="T24" fmla="*/ 70 w 72"/>
                  <a:gd name="T25" fmla="*/ 45 h 75"/>
                  <a:gd name="T26" fmla="*/ 67 w 72"/>
                  <a:gd name="T27" fmla="*/ 40 h 75"/>
                  <a:gd name="T28" fmla="*/ 63 w 72"/>
                  <a:gd name="T29" fmla="*/ 39 h 75"/>
                  <a:gd name="T30" fmla="*/ 59 w 72"/>
                  <a:gd name="T31" fmla="*/ 38 h 75"/>
                  <a:gd name="T32" fmla="*/ 54 w 72"/>
                  <a:gd name="T33" fmla="*/ 39 h 75"/>
                  <a:gd name="T34" fmla="*/ 48 w 72"/>
                  <a:gd name="T35" fmla="*/ 42 h 75"/>
                  <a:gd name="T36" fmla="*/ 39 w 72"/>
                  <a:gd name="T37" fmla="*/ 46 h 75"/>
                  <a:gd name="T38" fmla="*/ 32 w 72"/>
                  <a:gd name="T39" fmla="*/ 50 h 75"/>
                  <a:gd name="T40" fmla="*/ 29 w 72"/>
                  <a:gd name="T41" fmla="*/ 52 h 75"/>
                  <a:gd name="T42" fmla="*/ 26 w 72"/>
                  <a:gd name="T43" fmla="*/ 43 h 75"/>
                  <a:gd name="T44" fmla="*/ 20 w 72"/>
                  <a:gd name="T45" fmla="*/ 25 h 75"/>
                  <a:gd name="T46" fmla="*/ 12 w 72"/>
                  <a:gd name="T47" fmla="*/ 7 h 75"/>
                  <a:gd name="T48" fmla="*/ 1 w 72"/>
                  <a:gd name="T49" fmla="*/ 0 h 75"/>
                  <a:gd name="T50" fmla="*/ 0 w 72"/>
                  <a:gd name="T51" fmla="*/ 17 h 75"/>
                  <a:gd name="T52" fmla="*/ 3 w 72"/>
                  <a:gd name="T53" fmla="*/ 39 h 75"/>
                  <a:gd name="T54" fmla="*/ 6 w 72"/>
                  <a:gd name="T55" fmla="*/ 58 h 75"/>
                  <a:gd name="T56" fmla="*/ 7 w 72"/>
                  <a:gd name="T57" fmla="*/ 65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2"/>
                  <a:gd name="T88" fmla="*/ 0 h 75"/>
                  <a:gd name="T89" fmla="*/ 72 w 72"/>
                  <a:gd name="T90" fmla="*/ 75 h 7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2" name="Freeform 35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15 w 70"/>
                  <a:gd name="T1" fmla="*/ 53 h 59"/>
                  <a:gd name="T2" fmla="*/ 16 w 70"/>
                  <a:gd name="T3" fmla="*/ 55 h 59"/>
                  <a:gd name="T4" fmla="*/ 20 w 70"/>
                  <a:gd name="T5" fmla="*/ 57 h 59"/>
                  <a:gd name="T6" fmla="*/ 25 w 70"/>
                  <a:gd name="T7" fmla="*/ 59 h 59"/>
                  <a:gd name="T8" fmla="*/ 26 w 70"/>
                  <a:gd name="T9" fmla="*/ 59 h 59"/>
                  <a:gd name="T10" fmla="*/ 35 w 70"/>
                  <a:gd name="T11" fmla="*/ 59 h 59"/>
                  <a:gd name="T12" fmla="*/ 45 w 70"/>
                  <a:gd name="T13" fmla="*/ 56 h 59"/>
                  <a:gd name="T14" fmla="*/ 54 w 70"/>
                  <a:gd name="T15" fmla="*/ 55 h 59"/>
                  <a:gd name="T16" fmla="*/ 63 w 70"/>
                  <a:gd name="T17" fmla="*/ 50 h 59"/>
                  <a:gd name="T18" fmla="*/ 66 w 70"/>
                  <a:gd name="T19" fmla="*/ 47 h 59"/>
                  <a:gd name="T20" fmla="*/ 69 w 70"/>
                  <a:gd name="T21" fmla="*/ 44 h 59"/>
                  <a:gd name="T22" fmla="*/ 70 w 70"/>
                  <a:gd name="T23" fmla="*/ 40 h 59"/>
                  <a:gd name="T24" fmla="*/ 69 w 70"/>
                  <a:gd name="T25" fmla="*/ 37 h 59"/>
                  <a:gd name="T26" fmla="*/ 56 w 70"/>
                  <a:gd name="T27" fmla="*/ 32 h 59"/>
                  <a:gd name="T28" fmla="*/ 42 w 70"/>
                  <a:gd name="T29" fmla="*/ 33 h 59"/>
                  <a:gd name="T30" fmla="*/ 32 w 70"/>
                  <a:gd name="T31" fmla="*/ 37 h 59"/>
                  <a:gd name="T32" fmla="*/ 28 w 70"/>
                  <a:gd name="T33" fmla="*/ 40 h 59"/>
                  <a:gd name="T34" fmla="*/ 20 w 70"/>
                  <a:gd name="T35" fmla="*/ 30 h 59"/>
                  <a:gd name="T36" fmla="*/ 16 w 70"/>
                  <a:gd name="T37" fmla="*/ 14 h 59"/>
                  <a:gd name="T38" fmla="*/ 10 w 70"/>
                  <a:gd name="T39" fmla="*/ 3 h 59"/>
                  <a:gd name="T40" fmla="*/ 3 w 70"/>
                  <a:gd name="T41" fmla="*/ 0 h 59"/>
                  <a:gd name="T42" fmla="*/ 0 w 70"/>
                  <a:gd name="T43" fmla="*/ 19 h 59"/>
                  <a:gd name="T44" fmla="*/ 4 w 70"/>
                  <a:gd name="T45" fmla="*/ 36 h 59"/>
                  <a:gd name="T46" fmla="*/ 12 w 70"/>
                  <a:gd name="T47" fmla="*/ 49 h 59"/>
                  <a:gd name="T48" fmla="*/ 15 w 70"/>
                  <a:gd name="T49" fmla="*/ 53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0"/>
                  <a:gd name="T76" fmla="*/ 0 h 59"/>
                  <a:gd name="T77" fmla="*/ 70 w 70"/>
                  <a:gd name="T78" fmla="*/ 59 h 5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3" name="Freeform 36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4 w 65"/>
                  <a:gd name="T1" fmla="*/ 46 h 60"/>
                  <a:gd name="T2" fmla="*/ 9 w 65"/>
                  <a:gd name="T3" fmla="*/ 56 h 60"/>
                  <a:gd name="T4" fmla="*/ 21 w 65"/>
                  <a:gd name="T5" fmla="*/ 60 h 60"/>
                  <a:gd name="T6" fmla="*/ 31 w 65"/>
                  <a:gd name="T7" fmla="*/ 60 h 60"/>
                  <a:gd name="T8" fmla="*/ 35 w 65"/>
                  <a:gd name="T9" fmla="*/ 60 h 60"/>
                  <a:gd name="T10" fmla="*/ 44 w 65"/>
                  <a:gd name="T11" fmla="*/ 57 h 60"/>
                  <a:gd name="T12" fmla="*/ 54 w 65"/>
                  <a:gd name="T13" fmla="*/ 51 h 60"/>
                  <a:gd name="T14" fmla="*/ 62 w 65"/>
                  <a:gd name="T15" fmla="*/ 46 h 60"/>
                  <a:gd name="T16" fmla="*/ 65 w 65"/>
                  <a:gd name="T17" fmla="*/ 40 h 60"/>
                  <a:gd name="T18" fmla="*/ 63 w 65"/>
                  <a:gd name="T19" fmla="*/ 36 h 60"/>
                  <a:gd name="T20" fmla="*/ 60 w 65"/>
                  <a:gd name="T21" fmla="*/ 34 h 60"/>
                  <a:gd name="T22" fmla="*/ 56 w 65"/>
                  <a:gd name="T23" fmla="*/ 33 h 60"/>
                  <a:gd name="T24" fmla="*/ 51 w 65"/>
                  <a:gd name="T25" fmla="*/ 33 h 60"/>
                  <a:gd name="T26" fmla="*/ 26 w 65"/>
                  <a:gd name="T27" fmla="*/ 37 h 60"/>
                  <a:gd name="T28" fmla="*/ 24 w 65"/>
                  <a:gd name="T29" fmla="*/ 30 h 60"/>
                  <a:gd name="T30" fmla="*/ 18 w 65"/>
                  <a:gd name="T31" fmla="*/ 15 h 60"/>
                  <a:gd name="T32" fmla="*/ 9 w 65"/>
                  <a:gd name="T33" fmla="*/ 2 h 60"/>
                  <a:gd name="T34" fmla="*/ 0 w 65"/>
                  <a:gd name="T35" fmla="*/ 0 h 60"/>
                  <a:gd name="T36" fmla="*/ 0 w 65"/>
                  <a:gd name="T37" fmla="*/ 14 h 60"/>
                  <a:gd name="T38" fmla="*/ 2 w 65"/>
                  <a:gd name="T39" fmla="*/ 30 h 60"/>
                  <a:gd name="T40" fmla="*/ 3 w 65"/>
                  <a:gd name="T41" fmla="*/ 41 h 60"/>
                  <a:gd name="T42" fmla="*/ 4 w 65"/>
                  <a:gd name="T43" fmla="*/ 46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60"/>
                  <a:gd name="T68" fmla="*/ 65 w 65"/>
                  <a:gd name="T69" fmla="*/ 60 h 6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4" name="Freeform 37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9 w 69"/>
                  <a:gd name="T1" fmla="*/ 46 h 47"/>
                  <a:gd name="T2" fmla="*/ 12 w 69"/>
                  <a:gd name="T3" fmla="*/ 47 h 47"/>
                  <a:gd name="T4" fmla="*/ 16 w 69"/>
                  <a:gd name="T5" fmla="*/ 47 h 47"/>
                  <a:gd name="T6" fmla="*/ 22 w 69"/>
                  <a:gd name="T7" fmla="*/ 47 h 47"/>
                  <a:gd name="T8" fmla="*/ 23 w 69"/>
                  <a:gd name="T9" fmla="*/ 47 h 47"/>
                  <a:gd name="T10" fmla="*/ 31 w 69"/>
                  <a:gd name="T11" fmla="*/ 46 h 47"/>
                  <a:gd name="T12" fmla="*/ 40 w 69"/>
                  <a:gd name="T13" fmla="*/ 45 h 47"/>
                  <a:gd name="T14" fmla="*/ 48 w 69"/>
                  <a:gd name="T15" fmla="*/ 42 h 47"/>
                  <a:gd name="T16" fmla="*/ 56 w 69"/>
                  <a:gd name="T17" fmla="*/ 37 h 47"/>
                  <a:gd name="T18" fmla="*/ 63 w 69"/>
                  <a:gd name="T19" fmla="*/ 34 h 47"/>
                  <a:gd name="T20" fmla="*/ 67 w 69"/>
                  <a:gd name="T21" fmla="*/ 30 h 47"/>
                  <a:gd name="T22" fmla="*/ 69 w 69"/>
                  <a:gd name="T23" fmla="*/ 26 h 47"/>
                  <a:gd name="T24" fmla="*/ 66 w 69"/>
                  <a:gd name="T25" fmla="*/ 20 h 47"/>
                  <a:gd name="T26" fmla="*/ 62 w 69"/>
                  <a:gd name="T27" fmla="*/ 17 h 47"/>
                  <a:gd name="T28" fmla="*/ 56 w 69"/>
                  <a:gd name="T29" fmla="*/ 17 h 47"/>
                  <a:gd name="T30" fmla="*/ 48 w 69"/>
                  <a:gd name="T31" fmla="*/ 17 h 47"/>
                  <a:gd name="T32" fmla="*/ 40 w 69"/>
                  <a:gd name="T33" fmla="*/ 19 h 47"/>
                  <a:gd name="T34" fmla="*/ 32 w 69"/>
                  <a:gd name="T35" fmla="*/ 22 h 47"/>
                  <a:gd name="T36" fmla="*/ 26 w 69"/>
                  <a:gd name="T37" fmla="*/ 23 h 47"/>
                  <a:gd name="T38" fmla="*/ 22 w 69"/>
                  <a:gd name="T39" fmla="*/ 26 h 47"/>
                  <a:gd name="T40" fmla="*/ 20 w 69"/>
                  <a:gd name="T41" fmla="*/ 26 h 47"/>
                  <a:gd name="T42" fmla="*/ 19 w 69"/>
                  <a:gd name="T43" fmla="*/ 22 h 47"/>
                  <a:gd name="T44" fmla="*/ 16 w 69"/>
                  <a:gd name="T45" fmla="*/ 14 h 47"/>
                  <a:gd name="T46" fmla="*/ 12 w 69"/>
                  <a:gd name="T47" fmla="*/ 7 h 47"/>
                  <a:gd name="T48" fmla="*/ 10 w 69"/>
                  <a:gd name="T49" fmla="*/ 4 h 47"/>
                  <a:gd name="T50" fmla="*/ 7 w 69"/>
                  <a:gd name="T51" fmla="*/ 1 h 47"/>
                  <a:gd name="T52" fmla="*/ 6 w 69"/>
                  <a:gd name="T53" fmla="*/ 0 h 47"/>
                  <a:gd name="T54" fmla="*/ 3 w 69"/>
                  <a:gd name="T55" fmla="*/ 0 h 47"/>
                  <a:gd name="T56" fmla="*/ 0 w 69"/>
                  <a:gd name="T57" fmla="*/ 3 h 47"/>
                  <a:gd name="T58" fmla="*/ 0 w 69"/>
                  <a:gd name="T59" fmla="*/ 11 h 47"/>
                  <a:gd name="T60" fmla="*/ 3 w 69"/>
                  <a:gd name="T61" fmla="*/ 26 h 47"/>
                  <a:gd name="T62" fmla="*/ 7 w 69"/>
                  <a:gd name="T63" fmla="*/ 40 h 47"/>
                  <a:gd name="T64" fmla="*/ 9 w 69"/>
                  <a:gd name="T65" fmla="*/ 46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47"/>
                  <a:gd name="T101" fmla="*/ 69 w 69"/>
                  <a:gd name="T102" fmla="*/ 47 h 4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5" name="Freeform 38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13 w 60"/>
                  <a:gd name="T1" fmla="*/ 52 h 58"/>
                  <a:gd name="T2" fmla="*/ 20 w 60"/>
                  <a:gd name="T3" fmla="*/ 55 h 58"/>
                  <a:gd name="T4" fmla="*/ 32 w 60"/>
                  <a:gd name="T5" fmla="*/ 58 h 58"/>
                  <a:gd name="T6" fmla="*/ 45 w 60"/>
                  <a:gd name="T7" fmla="*/ 56 h 58"/>
                  <a:gd name="T8" fmla="*/ 55 w 60"/>
                  <a:gd name="T9" fmla="*/ 50 h 58"/>
                  <a:gd name="T10" fmla="*/ 58 w 60"/>
                  <a:gd name="T11" fmla="*/ 49 h 58"/>
                  <a:gd name="T12" fmla="*/ 60 w 60"/>
                  <a:gd name="T13" fmla="*/ 46 h 58"/>
                  <a:gd name="T14" fmla="*/ 60 w 60"/>
                  <a:gd name="T15" fmla="*/ 42 h 58"/>
                  <a:gd name="T16" fmla="*/ 60 w 60"/>
                  <a:gd name="T17" fmla="*/ 39 h 58"/>
                  <a:gd name="T18" fmla="*/ 58 w 60"/>
                  <a:gd name="T19" fmla="*/ 36 h 58"/>
                  <a:gd name="T20" fmla="*/ 54 w 60"/>
                  <a:gd name="T21" fmla="*/ 33 h 58"/>
                  <a:gd name="T22" fmla="*/ 49 w 60"/>
                  <a:gd name="T23" fmla="*/ 32 h 58"/>
                  <a:gd name="T24" fmla="*/ 45 w 60"/>
                  <a:gd name="T25" fmla="*/ 32 h 58"/>
                  <a:gd name="T26" fmla="*/ 36 w 60"/>
                  <a:gd name="T27" fmla="*/ 35 h 58"/>
                  <a:gd name="T28" fmla="*/ 27 w 60"/>
                  <a:gd name="T29" fmla="*/ 36 h 58"/>
                  <a:gd name="T30" fmla="*/ 20 w 60"/>
                  <a:gd name="T31" fmla="*/ 35 h 58"/>
                  <a:gd name="T32" fmla="*/ 17 w 60"/>
                  <a:gd name="T33" fmla="*/ 35 h 58"/>
                  <a:gd name="T34" fmla="*/ 17 w 60"/>
                  <a:gd name="T35" fmla="*/ 29 h 58"/>
                  <a:gd name="T36" fmla="*/ 17 w 60"/>
                  <a:gd name="T37" fmla="*/ 16 h 58"/>
                  <a:gd name="T38" fmla="*/ 14 w 60"/>
                  <a:gd name="T39" fmla="*/ 3 h 58"/>
                  <a:gd name="T40" fmla="*/ 5 w 60"/>
                  <a:gd name="T41" fmla="*/ 0 h 58"/>
                  <a:gd name="T42" fmla="*/ 1 w 60"/>
                  <a:gd name="T43" fmla="*/ 12 h 58"/>
                  <a:gd name="T44" fmla="*/ 0 w 60"/>
                  <a:gd name="T45" fmla="*/ 26 h 58"/>
                  <a:gd name="T46" fmla="*/ 3 w 60"/>
                  <a:gd name="T47" fmla="*/ 40 h 58"/>
                  <a:gd name="T48" fmla="*/ 13 w 60"/>
                  <a:gd name="T49" fmla="*/ 52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0"/>
                  <a:gd name="T76" fmla="*/ 0 h 58"/>
                  <a:gd name="T77" fmla="*/ 60 w 60"/>
                  <a:gd name="T78" fmla="*/ 58 h 5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6" name="Freeform 39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19 w 59"/>
                  <a:gd name="T1" fmla="*/ 52 h 55"/>
                  <a:gd name="T2" fmla="*/ 31 w 59"/>
                  <a:gd name="T3" fmla="*/ 55 h 55"/>
                  <a:gd name="T4" fmla="*/ 43 w 59"/>
                  <a:gd name="T5" fmla="*/ 54 h 55"/>
                  <a:gd name="T6" fmla="*/ 53 w 59"/>
                  <a:gd name="T7" fmla="*/ 46 h 55"/>
                  <a:gd name="T8" fmla="*/ 59 w 59"/>
                  <a:gd name="T9" fmla="*/ 35 h 55"/>
                  <a:gd name="T10" fmla="*/ 57 w 59"/>
                  <a:gd name="T11" fmla="*/ 31 h 55"/>
                  <a:gd name="T12" fmla="*/ 54 w 59"/>
                  <a:gd name="T13" fmla="*/ 29 h 55"/>
                  <a:gd name="T14" fmla="*/ 49 w 59"/>
                  <a:gd name="T15" fmla="*/ 28 h 55"/>
                  <a:gd name="T16" fmla="*/ 44 w 59"/>
                  <a:gd name="T17" fmla="*/ 29 h 55"/>
                  <a:gd name="T18" fmla="*/ 41 w 59"/>
                  <a:gd name="T19" fmla="*/ 32 h 55"/>
                  <a:gd name="T20" fmla="*/ 38 w 59"/>
                  <a:gd name="T21" fmla="*/ 35 h 55"/>
                  <a:gd name="T22" fmla="*/ 34 w 59"/>
                  <a:gd name="T23" fmla="*/ 36 h 55"/>
                  <a:gd name="T24" fmla="*/ 31 w 59"/>
                  <a:gd name="T25" fmla="*/ 39 h 55"/>
                  <a:gd name="T26" fmla="*/ 28 w 59"/>
                  <a:gd name="T27" fmla="*/ 32 h 55"/>
                  <a:gd name="T28" fmla="*/ 21 w 59"/>
                  <a:gd name="T29" fmla="*/ 18 h 55"/>
                  <a:gd name="T30" fmla="*/ 10 w 59"/>
                  <a:gd name="T31" fmla="*/ 5 h 55"/>
                  <a:gd name="T32" fmla="*/ 0 w 59"/>
                  <a:gd name="T33" fmla="*/ 0 h 55"/>
                  <a:gd name="T34" fmla="*/ 2 w 59"/>
                  <a:gd name="T35" fmla="*/ 18 h 55"/>
                  <a:gd name="T36" fmla="*/ 9 w 59"/>
                  <a:gd name="T37" fmla="*/ 35 h 55"/>
                  <a:gd name="T38" fmla="*/ 16 w 59"/>
                  <a:gd name="T39" fmla="*/ 46 h 55"/>
                  <a:gd name="T40" fmla="*/ 19 w 59"/>
                  <a:gd name="T41" fmla="*/ 52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55"/>
                  <a:gd name="T65" fmla="*/ 59 w 59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7" name="Freeform 40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32 w 82"/>
                  <a:gd name="T1" fmla="*/ 75 h 76"/>
                  <a:gd name="T2" fmla="*/ 38 w 82"/>
                  <a:gd name="T3" fmla="*/ 76 h 76"/>
                  <a:gd name="T4" fmla="*/ 44 w 82"/>
                  <a:gd name="T5" fmla="*/ 76 h 76"/>
                  <a:gd name="T6" fmla="*/ 50 w 82"/>
                  <a:gd name="T7" fmla="*/ 76 h 76"/>
                  <a:gd name="T8" fmla="*/ 57 w 82"/>
                  <a:gd name="T9" fmla="*/ 75 h 76"/>
                  <a:gd name="T10" fmla="*/ 61 w 82"/>
                  <a:gd name="T11" fmla="*/ 72 h 76"/>
                  <a:gd name="T12" fmla="*/ 67 w 82"/>
                  <a:gd name="T13" fmla="*/ 67 h 76"/>
                  <a:gd name="T14" fmla="*/ 72 w 82"/>
                  <a:gd name="T15" fmla="*/ 64 h 76"/>
                  <a:gd name="T16" fmla="*/ 76 w 82"/>
                  <a:gd name="T17" fmla="*/ 59 h 76"/>
                  <a:gd name="T18" fmla="*/ 80 w 82"/>
                  <a:gd name="T19" fmla="*/ 56 h 76"/>
                  <a:gd name="T20" fmla="*/ 82 w 82"/>
                  <a:gd name="T21" fmla="*/ 52 h 76"/>
                  <a:gd name="T22" fmla="*/ 82 w 82"/>
                  <a:gd name="T23" fmla="*/ 47 h 76"/>
                  <a:gd name="T24" fmla="*/ 79 w 82"/>
                  <a:gd name="T25" fmla="*/ 43 h 76"/>
                  <a:gd name="T26" fmla="*/ 70 w 82"/>
                  <a:gd name="T27" fmla="*/ 39 h 76"/>
                  <a:gd name="T28" fmla="*/ 63 w 82"/>
                  <a:gd name="T29" fmla="*/ 37 h 76"/>
                  <a:gd name="T30" fmla="*/ 54 w 82"/>
                  <a:gd name="T31" fmla="*/ 39 h 76"/>
                  <a:gd name="T32" fmla="*/ 47 w 82"/>
                  <a:gd name="T33" fmla="*/ 41 h 76"/>
                  <a:gd name="T34" fmla="*/ 39 w 82"/>
                  <a:gd name="T35" fmla="*/ 44 h 76"/>
                  <a:gd name="T36" fmla="*/ 35 w 82"/>
                  <a:gd name="T37" fmla="*/ 49 h 76"/>
                  <a:gd name="T38" fmla="*/ 32 w 82"/>
                  <a:gd name="T39" fmla="*/ 50 h 76"/>
                  <a:gd name="T40" fmla="*/ 30 w 82"/>
                  <a:gd name="T41" fmla="*/ 52 h 76"/>
                  <a:gd name="T42" fmla="*/ 29 w 82"/>
                  <a:gd name="T43" fmla="*/ 43 h 76"/>
                  <a:gd name="T44" fmla="*/ 23 w 82"/>
                  <a:gd name="T45" fmla="*/ 23 h 76"/>
                  <a:gd name="T46" fmla="*/ 14 w 82"/>
                  <a:gd name="T47" fmla="*/ 6 h 76"/>
                  <a:gd name="T48" fmla="*/ 4 w 82"/>
                  <a:gd name="T49" fmla="*/ 0 h 76"/>
                  <a:gd name="T50" fmla="*/ 0 w 82"/>
                  <a:gd name="T51" fmla="*/ 17 h 76"/>
                  <a:gd name="T52" fmla="*/ 0 w 82"/>
                  <a:gd name="T53" fmla="*/ 31 h 76"/>
                  <a:gd name="T54" fmla="*/ 4 w 82"/>
                  <a:gd name="T55" fmla="*/ 44 h 76"/>
                  <a:gd name="T56" fmla="*/ 11 w 82"/>
                  <a:gd name="T57" fmla="*/ 54 h 76"/>
                  <a:gd name="T58" fmla="*/ 19 w 82"/>
                  <a:gd name="T59" fmla="*/ 63 h 76"/>
                  <a:gd name="T60" fmla="*/ 25 w 82"/>
                  <a:gd name="T61" fmla="*/ 70 h 76"/>
                  <a:gd name="T62" fmla="*/ 30 w 82"/>
                  <a:gd name="T63" fmla="*/ 73 h 76"/>
                  <a:gd name="T64" fmla="*/ 32 w 82"/>
                  <a:gd name="T65" fmla="*/ 75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2"/>
                  <a:gd name="T100" fmla="*/ 0 h 76"/>
                  <a:gd name="T101" fmla="*/ 82 w 82"/>
                  <a:gd name="T102" fmla="*/ 76 h 7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8" name="Freeform 41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12 w 75"/>
                  <a:gd name="T1" fmla="*/ 53 h 66"/>
                  <a:gd name="T2" fmla="*/ 15 w 75"/>
                  <a:gd name="T3" fmla="*/ 56 h 66"/>
                  <a:gd name="T4" fmla="*/ 19 w 75"/>
                  <a:gd name="T5" fmla="*/ 60 h 66"/>
                  <a:gd name="T6" fmla="*/ 25 w 75"/>
                  <a:gd name="T7" fmla="*/ 62 h 66"/>
                  <a:gd name="T8" fmla="*/ 27 w 75"/>
                  <a:gd name="T9" fmla="*/ 63 h 66"/>
                  <a:gd name="T10" fmla="*/ 32 w 75"/>
                  <a:gd name="T11" fmla="*/ 65 h 66"/>
                  <a:gd name="T12" fmla="*/ 40 w 75"/>
                  <a:gd name="T13" fmla="*/ 65 h 66"/>
                  <a:gd name="T14" fmla="*/ 49 w 75"/>
                  <a:gd name="T15" fmla="*/ 66 h 66"/>
                  <a:gd name="T16" fmla="*/ 57 w 75"/>
                  <a:gd name="T17" fmla="*/ 65 h 66"/>
                  <a:gd name="T18" fmla="*/ 65 w 75"/>
                  <a:gd name="T19" fmla="*/ 63 h 66"/>
                  <a:gd name="T20" fmla="*/ 71 w 75"/>
                  <a:gd name="T21" fmla="*/ 60 h 66"/>
                  <a:gd name="T22" fmla="*/ 75 w 75"/>
                  <a:gd name="T23" fmla="*/ 55 h 66"/>
                  <a:gd name="T24" fmla="*/ 75 w 75"/>
                  <a:gd name="T25" fmla="*/ 46 h 66"/>
                  <a:gd name="T26" fmla="*/ 72 w 75"/>
                  <a:gd name="T27" fmla="*/ 39 h 66"/>
                  <a:gd name="T28" fmla="*/ 66 w 75"/>
                  <a:gd name="T29" fmla="*/ 35 h 66"/>
                  <a:gd name="T30" fmla="*/ 59 w 75"/>
                  <a:gd name="T31" fmla="*/ 33 h 66"/>
                  <a:gd name="T32" fmla="*/ 50 w 75"/>
                  <a:gd name="T33" fmla="*/ 33 h 66"/>
                  <a:gd name="T34" fmla="*/ 41 w 75"/>
                  <a:gd name="T35" fmla="*/ 35 h 66"/>
                  <a:gd name="T36" fmla="*/ 34 w 75"/>
                  <a:gd name="T37" fmla="*/ 36 h 66"/>
                  <a:gd name="T38" fmla="*/ 28 w 75"/>
                  <a:gd name="T39" fmla="*/ 39 h 66"/>
                  <a:gd name="T40" fmla="*/ 27 w 75"/>
                  <a:gd name="T41" fmla="*/ 39 h 66"/>
                  <a:gd name="T42" fmla="*/ 25 w 75"/>
                  <a:gd name="T43" fmla="*/ 32 h 66"/>
                  <a:gd name="T44" fmla="*/ 19 w 75"/>
                  <a:gd name="T45" fmla="*/ 16 h 66"/>
                  <a:gd name="T46" fmla="*/ 10 w 75"/>
                  <a:gd name="T47" fmla="*/ 3 h 66"/>
                  <a:gd name="T48" fmla="*/ 0 w 75"/>
                  <a:gd name="T49" fmla="*/ 0 h 66"/>
                  <a:gd name="T50" fmla="*/ 0 w 75"/>
                  <a:gd name="T51" fmla="*/ 22 h 66"/>
                  <a:gd name="T52" fmla="*/ 5 w 75"/>
                  <a:gd name="T53" fmla="*/ 39 h 66"/>
                  <a:gd name="T54" fmla="*/ 9 w 75"/>
                  <a:gd name="T55" fmla="*/ 49 h 66"/>
                  <a:gd name="T56" fmla="*/ 12 w 75"/>
                  <a:gd name="T57" fmla="*/ 53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6"/>
                  <a:gd name="T89" fmla="*/ 75 w 75"/>
                  <a:gd name="T90" fmla="*/ 66 h 6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499" name="Freeform 42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3 w 75"/>
                  <a:gd name="T1" fmla="*/ 41 h 63"/>
                  <a:gd name="T2" fmla="*/ 4 w 75"/>
                  <a:gd name="T3" fmla="*/ 46 h 63"/>
                  <a:gd name="T4" fmla="*/ 10 w 75"/>
                  <a:gd name="T5" fmla="*/ 50 h 63"/>
                  <a:gd name="T6" fmla="*/ 14 w 75"/>
                  <a:gd name="T7" fmla="*/ 56 h 63"/>
                  <a:gd name="T8" fmla="*/ 16 w 75"/>
                  <a:gd name="T9" fmla="*/ 57 h 63"/>
                  <a:gd name="T10" fmla="*/ 23 w 75"/>
                  <a:gd name="T11" fmla="*/ 60 h 63"/>
                  <a:gd name="T12" fmla="*/ 32 w 75"/>
                  <a:gd name="T13" fmla="*/ 63 h 63"/>
                  <a:gd name="T14" fmla="*/ 42 w 75"/>
                  <a:gd name="T15" fmla="*/ 63 h 63"/>
                  <a:gd name="T16" fmla="*/ 54 w 75"/>
                  <a:gd name="T17" fmla="*/ 61 h 63"/>
                  <a:gd name="T18" fmla="*/ 64 w 75"/>
                  <a:gd name="T19" fmla="*/ 58 h 63"/>
                  <a:gd name="T20" fmla="*/ 72 w 75"/>
                  <a:gd name="T21" fmla="*/ 54 h 63"/>
                  <a:gd name="T22" fmla="*/ 75 w 75"/>
                  <a:gd name="T23" fmla="*/ 47 h 63"/>
                  <a:gd name="T24" fmla="*/ 73 w 75"/>
                  <a:gd name="T25" fmla="*/ 40 h 63"/>
                  <a:gd name="T26" fmla="*/ 67 w 75"/>
                  <a:gd name="T27" fmla="*/ 34 h 63"/>
                  <a:gd name="T28" fmla="*/ 60 w 75"/>
                  <a:gd name="T29" fmla="*/ 30 h 63"/>
                  <a:gd name="T30" fmla="*/ 53 w 75"/>
                  <a:gd name="T31" fmla="*/ 28 h 63"/>
                  <a:gd name="T32" fmla="*/ 45 w 75"/>
                  <a:gd name="T33" fmla="*/ 30 h 63"/>
                  <a:gd name="T34" fmla="*/ 36 w 75"/>
                  <a:gd name="T35" fmla="*/ 31 h 63"/>
                  <a:gd name="T36" fmla="*/ 31 w 75"/>
                  <a:gd name="T37" fmla="*/ 33 h 63"/>
                  <a:gd name="T38" fmla="*/ 26 w 75"/>
                  <a:gd name="T39" fmla="*/ 36 h 63"/>
                  <a:gd name="T40" fmla="*/ 25 w 75"/>
                  <a:gd name="T41" fmla="*/ 36 h 63"/>
                  <a:gd name="T42" fmla="*/ 23 w 75"/>
                  <a:gd name="T43" fmla="*/ 30 h 63"/>
                  <a:gd name="T44" fmla="*/ 17 w 75"/>
                  <a:gd name="T45" fmla="*/ 15 h 63"/>
                  <a:gd name="T46" fmla="*/ 10 w 75"/>
                  <a:gd name="T47" fmla="*/ 2 h 63"/>
                  <a:gd name="T48" fmla="*/ 0 w 75"/>
                  <a:gd name="T49" fmla="*/ 0 h 63"/>
                  <a:gd name="T50" fmla="*/ 0 w 75"/>
                  <a:gd name="T51" fmla="*/ 15 h 63"/>
                  <a:gd name="T52" fmla="*/ 1 w 75"/>
                  <a:gd name="T53" fmla="*/ 28 h 63"/>
                  <a:gd name="T54" fmla="*/ 3 w 75"/>
                  <a:gd name="T55" fmla="*/ 38 h 63"/>
                  <a:gd name="T56" fmla="*/ 3 w 75"/>
                  <a:gd name="T57" fmla="*/ 41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3"/>
                  <a:gd name="T89" fmla="*/ 75 w 75"/>
                  <a:gd name="T90" fmla="*/ 63 h 6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0" name="Freeform 43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88 w 250"/>
                  <a:gd name="T1" fmla="*/ 37 h 290"/>
                  <a:gd name="T2" fmla="*/ 69 w 250"/>
                  <a:gd name="T3" fmla="*/ 49 h 290"/>
                  <a:gd name="T4" fmla="*/ 53 w 250"/>
                  <a:gd name="T5" fmla="*/ 63 h 290"/>
                  <a:gd name="T6" fmla="*/ 39 w 250"/>
                  <a:gd name="T7" fmla="*/ 79 h 290"/>
                  <a:gd name="T8" fmla="*/ 25 w 250"/>
                  <a:gd name="T9" fmla="*/ 96 h 290"/>
                  <a:gd name="T10" fmla="*/ 15 w 250"/>
                  <a:gd name="T11" fmla="*/ 115 h 290"/>
                  <a:gd name="T12" fmla="*/ 8 w 250"/>
                  <a:gd name="T13" fmla="*/ 135 h 290"/>
                  <a:gd name="T14" fmla="*/ 3 w 250"/>
                  <a:gd name="T15" fmla="*/ 157 h 290"/>
                  <a:gd name="T16" fmla="*/ 0 w 250"/>
                  <a:gd name="T17" fmla="*/ 178 h 290"/>
                  <a:gd name="T18" fmla="*/ 3 w 250"/>
                  <a:gd name="T19" fmla="*/ 208 h 290"/>
                  <a:gd name="T20" fmla="*/ 15 w 250"/>
                  <a:gd name="T21" fmla="*/ 233 h 290"/>
                  <a:gd name="T22" fmla="*/ 33 w 250"/>
                  <a:gd name="T23" fmla="*/ 254 h 290"/>
                  <a:gd name="T24" fmla="*/ 56 w 250"/>
                  <a:gd name="T25" fmla="*/ 270 h 290"/>
                  <a:gd name="T26" fmla="*/ 83 w 250"/>
                  <a:gd name="T27" fmla="*/ 283 h 290"/>
                  <a:gd name="T28" fmla="*/ 110 w 250"/>
                  <a:gd name="T29" fmla="*/ 289 h 290"/>
                  <a:gd name="T30" fmla="*/ 140 w 250"/>
                  <a:gd name="T31" fmla="*/ 290 h 290"/>
                  <a:gd name="T32" fmla="*/ 168 w 250"/>
                  <a:gd name="T33" fmla="*/ 286 h 290"/>
                  <a:gd name="T34" fmla="*/ 174 w 250"/>
                  <a:gd name="T35" fmla="*/ 286 h 290"/>
                  <a:gd name="T36" fmla="*/ 179 w 250"/>
                  <a:gd name="T37" fmla="*/ 283 h 290"/>
                  <a:gd name="T38" fmla="*/ 184 w 250"/>
                  <a:gd name="T39" fmla="*/ 279 h 290"/>
                  <a:gd name="T40" fmla="*/ 185 w 250"/>
                  <a:gd name="T41" fmla="*/ 273 h 290"/>
                  <a:gd name="T42" fmla="*/ 182 w 250"/>
                  <a:gd name="T43" fmla="*/ 266 h 290"/>
                  <a:gd name="T44" fmla="*/ 176 w 250"/>
                  <a:gd name="T45" fmla="*/ 260 h 290"/>
                  <a:gd name="T46" fmla="*/ 169 w 250"/>
                  <a:gd name="T47" fmla="*/ 254 h 290"/>
                  <a:gd name="T48" fmla="*/ 162 w 250"/>
                  <a:gd name="T49" fmla="*/ 252 h 290"/>
                  <a:gd name="T50" fmla="*/ 147 w 250"/>
                  <a:gd name="T51" fmla="*/ 247 h 290"/>
                  <a:gd name="T52" fmla="*/ 132 w 250"/>
                  <a:gd name="T53" fmla="*/ 244 h 290"/>
                  <a:gd name="T54" fmla="*/ 118 w 250"/>
                  <a:gd name="T55" fmla="*/ 242 h 290"/>
                  <a:gd name="T56" fmla="*/ 105 w 250"/>
                  <a:gd name="T57" fmla="*/ 239 h 290"/>
                  <a:gd name="T58" fmla="*/ 91 w 250"/>
                  <a:gd name="T59" fmla="*/ 234 h 290"/>
                  <a:gd name="T60" fmla="*/ 78 w 250"/>
                  <a:gd name="T61" fmla="*/ 229 h 290"/>
                  <a:gd name="T62" fmla="*/ 66 w 250"/>
                  <a:gd name="T63" fmla="*/ 221 h 290"/>
                  <a:gd name="T64" fmla="*/ 55 w 250"/>
                  <a:gd name="T65" fmla="*/ 210 h 290"/>
                  <a:gd name="T66" fmla="*/ 50 w 250"/>
                  <a:gd name="T67" fmla="*/ 161 h 290"/>
                  <a:gd name="T68" fmla="*/ 62 w 250"/>
                  <a:gd name="T69" fmla="*/ 121 h 290"/>
                  <a:gd name="T70" fmla="*/ 85 w 250"/>
                  <a:gd name="T71" fmla="*/ 89 h 290"/>
                  <a:gd name="T72" fmla="*/ 118 w 250"/>
                  <a:gd name="T73" fmla="*/ 63 h 290"/>
                  <a:gd name="T74" fmla="*/ 153 w 250"/>
                  <a:gd name="T75" fmla="*/ 43 h 290"/>
                  <a:gd name="T76" fmla="*/ 190 w 250"/>
                  <a:gd name="T77" fmla="*/ 27 h 290"/>
                  <a:gd name="T78" fmla="*/ 223 w 250"/>
                  <a:gd name="T79" fmla="*/ 16 h 290"/>
                  <a:gd name="T80" fmla="*/ 250 w 250"/>
                  <a:gd name="T81" fmla="*/ 6 h 290"/>
                  <a:gd name="T82" fmla="*/ 234 w 250"/>
                  <a:gd name="T83" fmla="*/ 2 h 290"/>
                  <a:gd name="T84" fmla="*/ 216 w 250"/>
                  <a:gd name="T85" fmla="*/ 0 h 290"/>
                  <a:gd name="T86" fmla="*/ 196 w 250"/>
                  <a:gd name="T87" fmla="*/ 3 h 290"/>
                  <a:gd name="T88" fmla="*/ 174 w 250"/>
                  <a:gd name="T89" fmla="*/ 6 h 290"/>
                  <a:gd name="T90" fmla="*/ 152 w 250"/>
                  <a:gd name="T91" fmla="*/ 13 h 290"/>
                  <a:gd name="T92" fmla="*/ 130 w 250"/>
                  <a:gd name="T93" fmla="*/ 20 h 290"/>
                  <a:gd name="T94" fmla="*/ 107 w 250"/>
                  <a:gd name="T95" fmla="*/ 29 h 290"/>
                  <a:gd name="T96" fmla="*/ 88 w 250"/>
                  <a:gd name="T97" fmla="*/ 37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50"/>
                  <a:gd name="T148" fmla="*/ 0 h 290"/>
                  <a:gd name="T149" fmla="*/ 250 w 250"/>
                  <a:gd name="T150" fmla="*/ 290 h 29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1" name="Freeform 44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135 w 160"/>
                  <a:gd name="T1" fmla="*/ 73 h 225"/>
                  <a:gd name="T2" fmla="*/ 141 w 160"/>
                  <a:gd name="T3" fmla="*/ 96 h 225"/>
                  <a:gd name="T4" fmla="*/ 140 w 160"/>
                  <a:gd name="T5" fmla="*/ 118 h 225"/>
                  <a:gd name="T6" fmla="*/ 129 w 160"/>
                  <a:gd name="T7" fmla="*/ 135 h 225"/>
                  <a:gd name="T8" fmla="*/ 115 w 160"/>
                  <a:gd name="T9" fmla="*/ 151 h 225"/>
                  <a:gd name="T10" fmla="*/ 97 w 160"/>
                  <a:gd name="T11" fmla="*/ 165 h 225"/>
                  <a:gd name="T12" fmla="*/ 76 w 160"/>
                  <a:gd name="T13" fmla="*/ 179 h 225"/>
                  <a:gd name="T14" fmla="*/ 56 w 160"/>
                  <a:gd name="T15" fmla="*/ 192 h 225"/>
                  <a:gd name="T16" fmla="*/ 38 w 160"/>
                  <a:gd name="T17" fmla="*/ 205 h 225"/>
                  <a:gd name="T18" fmla="*/ 35 w 160"/>
                  <a:gd name="T19" fmla="*/ 210 h 225"/>
                  <a:gd name="T20" fmla="*/ 34 w 160"/>
                  <a:gd name="T21" fmla="*/ 212 h 225"/>
                  <a:gd name="T22" fmla="*/ 34 w 160"/>
                  <a:gd name="T23" fmla="*/ 217 h 225"/>
                  <a:gd name="T24" fmla="*/ 35 w 160"/>
                  <a:gd name="T25" fmla="*/ 221 h 225"/>
                  <a:gd name="T26" fmla="*/ 40 w 160"/>
                  <a:gd name="T27" fmla="*/ 224 h 225"/>
                  <a:gd name="T28" fmla="*/ 44 w 160"/>
                  <a:gd name="T29" fmla="*/ 225 h 225"/>
                  <a:gd name="T30" fmla="*/ 47 w 160"/>
                  <a:gd name="T31" fmla="*/ 225 h 225"/>
                  <a:gd name="T32" fmla="*/ 51 w 160"/>
                  <a:gd name="T33" fmla="*/ 224 h 225"/>
                  <a:gd name="T34" fmla="*/ 75 w 160"/>
                  <a:gd name="T35" fmla="*/ 211 h 225"/>
                  <a:gd name="T36" fmla="*/ 97 w 160"/>
                  <a:gd name="T37" fmla="*/ 197 h 225"/>
                  <a:gd name="T38" fmla="*/ 117 w 160"/>
                  <a:gd name="T39" fmla="*/ 181 h 225"/>
                  <a:gd name="T40" fmla="*/ 137 w 160"/>
                  <a:gd name="T41" fmla="*/ 162 h 225"/>
                  <a:gd name="T42" fmla="*/ 150 w 160"/>
                  <a:gd name="T43" fmla="*/ 142 h 225"/>
                  <a:gd name="T44" fmla="*/ 159 w 160"/>
                  <a:gd name="T45" fmla="*/ 119 h 225"/>
                  <a:gd name="T46" fmla="*/ 160 w 160"/>
                  <a:gd name="T47" fmla="*/ 95 h 225"/>
                  <a:gd name="T48" fmla="*/ 154 w 160"/>
                  <a:gd name="T49" fmla="*/ 69 h 225"/>
                  <a:gd name="T50" fmla="*/ 141 w 160"/>
                  <a:gd name="T51" fmla="*/ 49 h 225"/>
                  <a:gd name="T52" fmla="*/ 122 w 160"/>
                  <a:gd name="T53" fmla="*/ 31 h 225"/>
                  <a:gd name="T54" fmla="*/ 98 w 160"/>
                  <a:gd name="T55" fmla="*/ 18 h 225"/>
                  <a:gd name="T56" fmla="*/ 72 w 160"/>
                  <a:gd name="T57" fmla="*/ 8 h 225"/>
                  <a:gd name="T58" fmla="*/ 46 w 160"/>
                  <a:gd name="T59" fmla="*/ 3 h 225"/>
                  <a:gd name="T60" fmla="*/ 24 w 160"/>
                  <a:gd name="T61" fmla="*/ 0 h 225"/>
                  <a:gd name="T62" fmla="*/ 7 w 160"/>
                  <a:gd name="T63" fmla="*/ 0 h 225"/>
                  <a:gd name="T64" fmla="*/ 0 w 160"/>
                  <a:gd name="T65" fmla="*/ 4 h 225"/>
                  <a:gd name="T66" fmla="*/ 18 w 160"/>
                  <a:gd name="T67" fmla="*/ 11 h 225"/>
                  <a:gd name="T68" fmla="*/ 37 w 160"/>
                  <a:gd name="T69" fmla="*/ 17 h 225"/>
                  <a:gd name="T70" fmla="*/ 57 w 160"/>
                  <a:gd name="T71" fmla="*/ 23 h 225"/>
                  <a:gd name="T72" fmla="*/ 76 w 160"/>
                  <a:gd name="T73" fmla="*/ 29 h 225"/>
                  <a:gd name="T74" fmla="*/ 95 w 160"/>
                  <a:gd name="T75" fmla="*/ 36 h 225"/>
                  <a:gd name="T76" fmla="*/ 112 w 160"/>
                  <a:gd name="T77" fmla="*/ 46 h 225"/>
                  <a:gd name="T78" fmla="*/ 125 w 160"/>
                  <a:gd name="T79" fmla="*/ 57 h 225"/>
                  <a:gd name="T80" fmla="*/ 135 w 160"/>
                  <a:gd name="T81" fmla="*/ 73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60"/>
                  <a:gd name="T124" fmla="*/ 0 h 225"/>
                  <a:gd name="T125" fmla="*/ 160 w 160"/>
                  <a:gd name="T126" fmla="*/ 225 h 22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2" name="Freeform 45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127 w 404"/>
                  <a:gd name="T1" fmla="*/ 87 h 472"/>
                  <a:gd name="T2" fmla="*/ 68 w 404"/>
                  <a:gd name="T3" fmla="*/ 143 h 472"/>
                  <a:gd name="T4" fmla="*/ 22 w 404"/>
                  <a:gd name="T5" fmla="*/ 208 h 472"/>
                  <a:gd name="T6" fmla="*/ 0 w 404"/>
                  <a:gd name="T7" fmla="*/ 283 h 472"/>
                  <a:gd name="T8" fmla="*/ 5 w 404"/>
                  <a:gd name="T9" fmla="*/ 333 h 472"/>
                  <a:gd name="T10" fmla="*/ 12 w 404"/>
                  <a:gd name="T11" fmla="*/ 353 h 472"/>
                  <a:gd name="T12" fmla="*/ 25 w 404"/>
                  <a:gd name="T13" fmla="*/ 372 h 472"/>
                  <a:gd name="T14" fmla="*/ 41 w 404"/>
                  <a:gd name="T15" fmla="*/ 388 h 472"/>
                  <a:gd name="T16" fmla="*/ 71 w 404"/>
                  <a:gd name="T17" fmla="*/ 405 h 472"/>
                  <a:gd name="T18" fmla="*/ 109 w 404"/>
                  <a:gd name="T19" fmla="*/ 424 h 472"/>
                  <a:gd name="T20" fmla="*/ 150 w 404"/>
                  <a:gd name="T21" fmla="*/ 438 h 472"/>
                  <a:gd name="T22" fmla="*/ 191 w 404"/>
                  <a:gd name="T23" fmla="*/ 449 h 472"/>
                  <a:gd name="T24" fmla="*/ 234 w 404"/>
                  <a:gd name="T25" fmla="*/ 458 h 472"/>
                  <a:gd name="T26" fmla="*/ 276 w 404"/>
                  <a:gd name="T27" fmla="*/ 464 h 472"/>
                  <a:gd name="T28" fmla="*/ 319 w 404"/>
                  <a:gd name="T29" fmla="*/ 468 h 472"/>
                  <a:gd name="T30" fmla="*/ 363 w 404"/>
                  <a:gd name="T31" fmla="*/ 471 h 472"/>
                  <a:gd name="T32" fmla="*/ 391 w 404"/>
                  <a:gd name="T33" fmla="*/ 472 h 472"/>
                  <a:gd name="T34" fmla="*/ 401 w 404"/>
                  <a:gd name="T35" fmla="*/ 464 h 472"/>
                  <a:gd name="T36" fmla="*/ 404 w 404"/>
                  <a:gd name="T37" fmla="*/ 451 h 472"/>
                  <a:gd name="T38" fmla="*/ 395 w 404"/>
                  <a:gd name="T39" fmla="*/ 441 h 472"/>
                  <a:gd name="T40" fmla="*/ 369 w 404"/>
                  <a:gd name="T41" fmla="*/ 434 h 472"/>
                  <a:gd name="T42" fmla="*/ 331 w 404"/>
                  <a:gd name="T43" fmla="*/ 426 h 472"/>
                  <a:gd name="T44" fmla="*/ 291 w 404"/>
                  <a:gd name="T45" fmla="*/ 421 h 472"/>
                  <a:gd name="T46" fmla="*/ 251 w 404"/>
                  <a:gd name="T47" fmla="*/ 415 h 472"/>
                  <a:gd name="T48" fmla="*/ 213 w 404"/>
                  <a:gd name="T49" fmla="*/ 408 h 472"/>
                  <a:gd name="T50" fmla="*/ 175 w 404"/>
                  <a:gd name="T51" fmla="*/ 398 h 472"/>
                  <a:gd name="T52" fmla="*/ 138 w 404"/>
                  <a:gd name="T53" fmla="*/ 386 h 472"/>
                  <a:gd name="T54" fmla="*/ 102 w 404"/>
                  <a:gd name="T55" fmla="*/ 372 h 472"/>
                  <a:gd name="T56" fmla="*/ 69 w 404"/>
                  <a:gd name="T57" fmla="*/ 352 h 472"/>
                  <a:gd name="T58" fmla="*/ 49 w 404"/>
                  <a:gd name="T59" fmla="*/ 324 h 472"/>
                  <a:gd name="T60" fmla="*/ 43 w 404"/>
                  <a:gd name="T61" fmla="*/ 290 h 472"/>
                  <a:gd name="T62" fmla="*/ 49 w 404"/>
                  <a:gd name="T63" fmla="*/ 250 h 472"/>
                  <a:gd name="T64" fmla="*/ 65 w 404"/>
                  <a:gd name="T65" fmla="*/ 212 h 472"/>
                  <a:gd name="T66" fmla="*/ 90 w 404"/>
                  <a:gd name="T67" fmla="*/ 172 h 472"/>
                  <a:gd name="T68" fmla="*/ 119 w 404"/>
                  <a:gd name="T69" fmla="*/ 138 h 472"/>
                  <a:gd name="T70" fmla="*/ 154 w 404"/>
                  <a:gd name="T71" fmla="*/ 103 h 472"/>
                  <a:gd name="T72" fmla="*/ 193 w 404"/>
                  <a:gd name="T73" fmla="*/ 71 h 472"/>
                  <a:gd name="T74" fmla="*/ 245 w 404"/>
                  <a:gd name="T75" fmla="*/ 47 h 472"/>
                  <a:gd name="T76" fmla="*/ 298 w 404"/>
                  <a:gd name="T77" fmla="*/ 25 h 472"/>
                  <a:gd name="T78" fmla="*/ 332 w 404"/>
                  <a:gd name="T79" fmla="*/ 8 h 472"/>
                  <a:gd name="T80" fmla="*/ 322 w 404"/>
                  <a:gd name="T81" fmla="*/ 0 h 472"/>
                  <a:gd name="T82" fmla="*/ 278 w 404"/>
                  <a:gd name="T83" fmla="*/ 5 h 472"/>
                  <a:gd name="T84" fmla="*/ 226 w 404"/>
                  <a:gd name="T85" fmla="*/ 23 h 472"/>
                  <a:gd name="T86" fmla="*/ 178 w 404"/>
                  <a:gd name="T87" fmla="*/ 47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04"/>
                  <a:gd name="T133" fmla="*/ 0 h 472"/>
                  <a:gd name="T134" fmla="*/ 404 w 404"/>
                  <a:gd name="T135" fmla="*/ 472 h 47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3" name="Freeform 46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294 w 354"/>
                  <a:gd name="T1" fmla="*/ 96 h 315"/>
                  <a:gd name="T2" fmla="*/ 310 w 354"/>
                  <a:gd name="T3" fmla="*/ 113 h 315"/>
                  <a:gd name="T4" fmla="*/ 320 w 354"/>
                  <a:gd name="T5" fmla="*/ 133 h 315"/>
                  <a:gd name="T6" fmla="*/ 325 w 354"/>
                  <a:gd name="T7" fmla="*/ 155 h 315"/>
                  <a:gd name="T8" fmla="*/ 325 w 354"/>
                  <a:gd name="T9" fmla="*/ 178 h 315"/>
                  <a:gd name="T10" fmla="*/ 322 w 354"/>
                  <a:gd name="T11" fmla="*/ 197 h 315"/>
                  <a:gd name="T12" fmla="*/ 316 w 354"/>
                  <a:gd name="T13" fmla="*/ 212 h 315"/>
                  <a:gd name="T14" fmla="*/ 306 w 354"/>
                  <a:gd name="T15" fmla="*/ 228 h 315"/>
                  <a:gd name="T16" fmla="*/ 295 w 354"/>
                  <a:gd name="T17" fmla="*/ 241 h 315"/>
                  <a:gd name="T18" fmla="*/ 282 w 354"/>
                  <a:gd name="T19" fmla="*/ 256 h 315"/>
                  <a:gd name="T20" fmla="*/ 269 w 354"/>
                  <a:gd name="T21" fmla="*/ 267 h 315"/>
                  <a:gd name="T22" fmla="*/ 256 w 354"/>
                  <a:gd name="T23" fmla="*/ 280 h 315"/>
                  <a:gd name="T24" fmla="*/ 243 w 354"/>
                  <a:gd name="T25" fmla="*/ 293 h 315"/>
                  <a:gd name="T26" fmla="*/ 240 w 354"/>
                  <a:gd name="T27" fmla="*/ 297 h 315"/>
                  <a:gd name="T28" fmla="*/ 240 w 354"/>
                  <a:gd name="T29" fmla="*/ 302 h 315"/>
                  <a:gd name="T30" fmla="*/ 240 w 354"/>
                  <a:gd name="T31" fmla="*/ 306 h 315"/>
                  <a:gd name="T32" fmla="*/ 243 w 354"/>
                  <a:gd name="T33" fmla="*/ 310 h 315"/>
                  <a:gd name="T34" fmla="*/ 247 w 354"/>
                  <a:gd name="T35" fmla="*/ 313 h 315"/>
                  <a:gd name="T36" fmla="*/ 253 w 354"/>
                  <a:gd name="T37" fmla="*/ 315 h 315"/>
                  <a:gd name="T38" fmla="*/ 257 w 354"/>
                  <a:gd name="T39" fmla="*/ 313 h 315"/>
                  <a:gd name="T40" fmla="*/ 262 w 354"/>
                  <a:gd name="T41" fmla="*/ 310 h 315"/>
                  <a:gd name="T42" fmla="*/ 291 w 354"/>
                  <a:gd name="T43" fmla="*/ 292 h 315"/>
                  <a:gd name="T44" fmla="*/ 316 w 354"/>
                  <a:gd name="T45" fmla="*/ 267 h 315"/>
                  <a:gd name="T46" fmla="*/ 335 w 354"/>
                  <a:gd name="T47" fmla="*/ 240 h 315"/>
                  <a:gd name="T48" fmla="*/ 348 w 354"/>
                  <a:gd name="T49" fmla="*/ 208 h 315"/>
                  <a:gd name="T50" fmla="*/ 354 w 354"/>
                  <a:gd name="T51" fmla="*/ 177 h 315"/>
                  <a:gd name="T52" fmla="*/ 351 w 354"/>
                  <a:gd name="T53" fmla="*/ 143 h 315"/>
                  <a:gd name="T54" fmla="*/ 339 w 354"/>
                  <a:gd name="T55" fmla="*/ 113 h 315"/>
                  <a:gd name="T56" fmla="*/ 316 w 354"/>
                  <a:gd name="T57" fmla="*/ 86 h 315"/>
                  <a:gd name="T58" fmla="*/ 298 w 354"/>
                  <a:gd name="T59" fmla="*/ 72 h 315"/>
                  <a:gd name="T60" fmla="*/ 278 w 354"/>
                  <a:gd name="T61" fmla="*/ 60 h 315"/>
                  <a:gd name="T62" fmla="*/ 256 w 354"/>
                  <a:gd name="T63" fmla="*/ 49 h 315"/>
                  <a:gd name="T64" fmla="*/ 231 w 354"/>
                  <a:gd name="T65" fmla="*/ 39 h 315"/>
                  <a:gd name="T66" fmla="*/ 206 w 354"/>
                  <a:gd name="T67" fmla="*/ 29 h 315"/>
                  <a:gd name="T68" fmla="*/ 181 w 354"/>
                  <a:gd name="T69" fmla="*/ 21 h 315"/>
                  <a:gd name="T70" fmla="*/ 155 w 354"/>
                  <a:gd name="T71" fmla="*/ 16 h 315"/>
                  <a:gd name="T72" fmla="*/ 130 w 354"/>
                  <a:gd name="T73" fmla="*/ 10 h 315"/>
                  <a:gd name="T74" fmla="*/ 105 w 354"/>
                  <a:gd name="T75" fmla="*/ 6 h 315"/>
                  <a:gd name="T76" fmla="*/ 83 w 354"/>
                  <a:gd name="T77" fmla="*/ 3 h 315"/>
                  <a:gd name="T78" fmla="*/ 61 w 354"/>
                  <a:gd name="T79" fmla="*/ 0 h 315"/>
                  <a:gd name="T80" fmla="*/ 43 w 354"/>
                  <a:gd name="T81" fmla="*/ 0 h 315"/>
                  <a:gd name="T82" fmla="*/ 27 w 354"/>
                  <a:gd name="T83" fmla="*/ 0 h 315"/>
                  <a:gd name="T84" fmla="*/ 14 w 354"/>
                  <a:gd name="T85" fmla="*/ 0 h 315"/>
                  <a:gd name="T86" fmla="*/ 5 w 354"/>
                  <a:gd name="T87" fmla="*/ 3 h 315"/>
                  <a:gd name="T88" fmla="*/ 0 w 354"/>
                  <a:gd name="T89" fmla="*/ 6 h 315"/>
                  <a:gd name="T90" fmla="*/ 15 w 354"/>
                  <a:gd name="T91" fmla="*/ 8 h 315"/>
                  <a:gd name="T92" fmla="*/ 30 w 354"/>
                  <a:gd name="T93" fmla="*/ 10 h 315"/>
                  <a:gd name="T94" fmla="*/ 47 w 354"/>
                  <a:gd name="T95" fmla="*/ 13 h 315"/>
                  <a:gd name="T96" fmla="*/ 65 w 354"/>
                  <a:gd name="T97" fmla="*/ 16 h 315"/>
                  <a:gd name="T98" fmla="*/ 83 w 354"/>
                  <a:gd name="T99" fmla="*/ 20 h 315"/>
                  <a:gd name="T100" fmla="*/ 103 w 354"/>
                  <a:gd name="T101" fmla="*/ 23 h 315"/>
                  <a:gd name="T102" fmla="*/ 122 w 354"/>
                  <a:gd name="T103" fmla="*/ 27 h 315"/>
                  <a:gd name="T104" fmla="*/ 143 w 354"/>
                  <a:gd name="T105" fmla="*/ 31 h 315"/>
                  <a:gd name="T106" fmla="*/ 162 w 354"/>
                  <a:gd name="T107" fmla="*/ 37 h 315"/>
                  <a:gd name="T108" fmla="*/ 182 w 354"/>
                  <a:gd name="T109" fmla="*/ 43 h 315"/>
                  <a:gd name="T110" fmla="*/ 203 w 354"/>
                  <a:gd name="T111" fmla="*/ 49 h 315"/>
                  <a:gd name="T112" fmla="*/ 222 w 354"/>
                  <a:gd name="T113" fmla="*/ 56 h 315"/>
                  <a:gd name="T114" fmla="*/ 241 w 354"/>
                  <a:gd name="T115" fmla="*/ 64 h 315"/>
                  <a:gd name="T116" fmla="*/ 260 w 354"/>
                  <a:gd name="T117" fmla="*/ 75 h 315"/>
                  <a:gd name="T118" fmla="*/ 278 w 354"/>
                  <a:gd name="T119" fmla="*/ 85 h 315"/>
                  <a:gd name="T120" fmla="*/ 294 w 354"/>
                  <a:gd name="T121" fmla="*/ 96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54"/>
                  <a:gd name="T184" fmla="*/ 0 h 315"/>
                  <a:gd name="T185" fmla="*/ 354 w 354"/>
                  <a:gd name="T186" fmla="*/ 315 h 31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4" name="Freeform 47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162 h 297"/>
                  <a:gd name="T2" fmla="*/ 0 w 143"/>
                  <a:gd name="T3" fmla="*/ 187 h 297"/>
                  <a:gd name="T4" fmla="*/ 5 w 143"/>
                  <a:gd name="T5" fmla="*/ 210 h 297"/>
                  <a:gd name="T6" fmla="*/ 16 w 143"/>
                  <a:gd name="T7" fmla="*/ 231 h 297"/>
                  <a:gd name="T8" fmla="*/ 30 w 143"/>
                  <a:gd name="T9" fmla="*/ 250 h 297"/>
                  <a:gd name="T10" fmla="*/ 48 w 143"/>
                  <a:gd name="T11" fmla="*/ 266 h 297"/>
                  <a:gd name="T12" fmla="*/ 69 w 143"/>
                  <a:gd name="T13" fmla="*/ 280 h 297"/>
                  <a:gd name="T14" fmla="*/ 92 w 143"/>
                  <a:gd name="T15" fmla="*/ 290 h 297"/>
                  <a:gd name="T16" fmla="*/ 116 w 143"/>
                  <a:gd name="T17" fmla="*/ 296 h 297"/>
                  <a:gd name="T18" fmla="*/ 123 w 143"/>
                  <a:gd name="T19" fmla="*/ 297 h 297"/>
                  <a:gd name="T20" fmla="*/ 130 w 143"/>
                  <a:gd name="T21" fmla="*/ 295 h 297"/>
                  <a:gd name="T22" fmla="*/ 136 w 143"/>
                  <a:gd name="T23" fmla="*/ 290 h 297"/>
                  <a:gd name="T24" fmla="*/ 139 w 143"/>
                  <a:gd name="T25" fmla="*/ 284 h 297"/>
                  <a:gd name="T26" fmla="*/ 139 w 143"/>
                  <a:gd name="T27" fmla="*/ 277 h 297"/>
                  <a:gd name="T28" fmla="*/ 138 w 143"/>
                  <a:gd name="T29" fmla="*/ 270 h 297"/>
                  <a:gd name="T30" fmla="*/ 133 w 143"/>
                  <a:gd name="T31" fmla="*/ 264 h 297"/>
                  <a:gd name="T32" fmla="*/ 126 w 143"/>
                  <a:gd name="T33" fmla="*/ 261 h 297"/>
                  <a:gd name="T34" fmla="*/ 102 w 143"/>
                  <a:gd name="T35" fmla="*/ 253 h 297"/>
                  <a:gd name="T36" fmla="*/ 80 w 143"/>
                  <a:gd name="T37" fmla="*/ 241 h 297"/>
                  <a:gd name="T38" fmla="*/ 63 w 143"/>
                  <a:gd name="T39" fmla="*/ 226 h 297"/>
                  <a:gd name="T40" fmla="*/ 50 w 143"/>
                  <a:gd name="T41" fmla="*/ 208 h 297"/>
                  <a:gd name="T42" fmla="*/ 41 w 143"/>
                  <a:gd name="T43" fmla="*/ 187 h 297"/>
                  <a:gd name="T44" fmla="*/ 36 w 143"/>
                  <a:gd name="T45" fmla="*/ 164 h 297"/>
                  <a:gd name="T46" fmla="*/ 36 w 143"/>
                  <a:gd name="T47" fmla="*/ 139 h 297"/>
                  <a:gd name="T48" fmla="*/ 44 w 143"/>
                  <a:gd name="T49" fmla="*/ 113 h 297"/>
                  <a:gd name="T50" fmla="*/ 52 w 143"/>
                  <a:gd name="T51" fmla="*/ 95 h 297"/>
                  <a:gd name="T52" fmla="*/ 64 w 143"/>
                  <a:gd name="T53" fmla="*/ 78 h 297"/>
                  <a:gd name="T54" fmla="*/ 77 w 143"/>
                  <a:gd name="T55" fmla="*/ 62 h 297"/>
                  <a:gd name="T56" fmla="*/ 92 w 143"/>
                  <a:gd name="T57" fmla="*/ 47 h 297"/>
                  <a:gd name="T58" fmla="*/ 105 w 143"/>
                  <a:gd name="T59" fmla="*/ 34 h 297"/>
                  <a:gd name="T60" fmla="*/ 120 w 143"/>
                  <a:gd name="T61" fmla="*/ 23 h 297"/>
                  <a:gd name="T62" fmla="*/ 133 w 143"/>
                  <a:gd name="T63" fmla="*/ 11 h 297"/>
                  <a:gd name="T64" fmla="*/ 143 w 143"/>
                  <a:gd name="T65" fmla="*/ 1 h 297"/>
                  <a:gd name="T66" fmla="*/ 133 w 143"/>
                  <a:gd name="T67" fmla="*/ 0 h 297"/>
                  <a:gd name="T68" fmla="*/ 117 w 143"/>
                  <a:gd name="T69" fmla="*/ 7 h 297"/>
                  <a:gd name="T70" fmla="*/ 95 w 143"/>
                  <a:gd name="T71" fmla="*/ 23 h 297"/>
                  <a:gd name="T72" fmla="*/ 70 w 143"/>
                  <a:gd name="T73" fmla="*/ 44 h 297"/>
                  <a:gd name="T74" fmla="*/ 47 w 143"/>
                  <a:gd name="T75" fmla="*/ 72 h 297"/>
                  <a:gd name="T76" fmla="*/ 25 w 143"/>
                  <a:gd name="T77" fmla="*/ 101 h 297"/>
                  <a:gd name="T78" fmla="*/ 8 w 143"/>
                  <a:gd name="T79" fmla="*/ 132 h 297"/>
                  <a:gd name="T80" fmla="*/ 0 w 143"/>
                  <a:gd name="T81" fmla="*/ 162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297"/>
                  <a:gd name="T125" fmla="*/ 143 w 143"/>
                  <a:gd name="T126" fmla="*/ 297 h 29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5" name="Freeform 48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260 w 309"/>
                  <a:gd name="T1" fmla="*/ 155 h 388"/>
                  <a:gd name="T2" fmla="*/ 275 w 309"/>
                  <a:gd name="T3" fmla="*/ 180 h 388"/>
                  <a:gd name="T4" fmla="*/ 282 w 309"/>
                  <a:gd name="T5" fmla="*/ 206 h 388"/>
                  <a:gd name="T6" fmla="*/ 278 w 309"/>
                  <a:gd name="T7" fmla="*/ 234 h 388"/>
                  <a:gd name="T8" fmla="*/ 262 w 309"/>
                  <a:gd name="T9" fmla="*/ 262 h 388"/>
                  <a:gd name="T10" fmla="*/ 237 w 309"/>
                  <a:gd name="T11" fmla="*/ 286 h 388"/>
                  <a:gd name="T12" fmla="*/ 209 w 309"/>
                  <a:gd name="T13" fmla="*/ 308 h 388"/>
                  <a:gd name="T14" fmla="*/ 180 w 309"/>
                  <a:gd name="T15" fmla="*/ 331 h 388"/>
                  <a:gd name="T16" fmla="*/ 162 w 309"/>
                  <a:gd name="T17" fmla="*/ 348 h 388"/>
                  <a:gd name="T18" fmla="*/ 156 w 309"/>
                  <a:gd name="T19" fmla="*/ 359 h 388"/>
                  <a:gd name="T20" fmla="*/ 152 w 309"/>
                  <a:gd name="T21" fmla="*/ 371 h 388"/>
                  <a:gd name="T22" fmla="*/ 153 w 309"/>
                  <a:gd name="T23" fmla="*/ 382 h 388"/>
                  <a:gd name="T24" fmla="*/ 163 w 309"/>
                  <a:gd name="T25" fmla="*/ 388 h 388"/>
                  <a:gd name="T26" fmla="*/ 175 w 309"/>
                  <a:gd name="T27" fmla="*/ 387 h 388"/>
                  <a:gd name="T28" fmla="*/ 194 w 309"/>
                  <a:gd name="T29" fmla="*/ 367 h 388"/>
                  <a:gd name="T30" fmla="*/ 227 w 309"/>
                  <a:gd name="T31" fmla="*/ 337 h 388"/>
                  <a:gd name="T32" fmla="*/ 260 w 309"/>
                  <a:gd name="T33" fmla="*/ 308 h 388"/>
                  <a:gd name="T34" fmla="*/ 290 w 309"/>
                  <a:gd name="T35" fmla="*/ 275 h 388"/>
                  <a:gd name="T36" fmla="*/ 307 w 309"/>
                  <a:gd name="T37" fmla="*/ 234 h 388"/>
                  <a:gd name="T38" fmla="*/ 304 w 309"/>
                  <a:gd name="T39" fmla="*/ 191 h 388"/>
                  <a:gd name="T40" fmla="*/ 285 w 309"/>
                  <a:gd name="T41" fmla="*/ 151 h 388"/>
                  <a:gd name="T42" fmla="*/ 253 w 309"/>
                  <a:gd name="T43" fmla="*/ 118 h 388"/>
                  <a:gd name="T44" fmla="*/ 222 w 309"/>
                  <a:gd name="T45" fmla="*/ 94 h 388"/>
                  <a:gd name="T46" fmla="*/ 191 w 309"/>
                  <a:gd name="T47" fmla="*/ 75 h 388"/>
                  <a:gd name="T48" fmla="*/ 159 w 309"/>
                  <a:gd name="T49" fmla="*/ 55 h 388"/>
                  <a:gd name="T50" fmla="*/ 124 w 309"/>
                  <a:gd name="T51" fmla="*/ 36 h 388"/>
                  <a:gd name="T52" fmla="*/ 92 w 309"/>
                  <a:gd name="T53" fmla="*/ 20 h 388"/>
                  <a:gd name="T54" fmla="*/ 59 w 309"/>
                  <a:gd name="T55" fmla="*/ 9 h 388"/>
                  <a:gd name="T56" fmla="*/ 31 w 309"/>
                  <a:gd name="T57" fmla="*/ 2 h 388"/>
                  <a:gd name="T58" fmla="*/ 9 w 309"/>
                  <a:gd name="T59" fmla="*/ 2 h 388"/>
                  <a:gd name="T60" fmla="*/ 11 w 309"/>
                  <a:gd name="T61" fmla="*/ 7 h 388"/>
                  <a:gd name="T62" fmla="*/ 36 w 309"/>
                  <a:gd name="T63" fmla="*/ 17 h 388"/>
                  <a:gd name="T64" fmla="*/ 65 w 309"/>
                  <a:gd name="T65" fmla="*/ 30 h 388"/>
                  <a:gd name="T66" fmla="*/ 99 w 309"/>
                  <a:gd name="T67" fmla="*/ 46 h 388"/>
                  <a:gd name="T68" fmla="*/ 134 w 309"/>
                  <a:gd name="T69" fmla="*/ 65 h 388"/>
                  <a:gd name="T70" fmla="*/ 169 w 309"/>
                  <a:gd name="T71" fmla="*/ 86 h 388"/>
                  <a:gd name="T72" fmla="*/ 205 w 309"/>
                  <a:gd name="T73" fmla="*/ 109 h 388"/>
                  <a:gd name="T74" fmla="*/ 235 w 309"/>
                  <a:gd name="T75" fmla="*/ 132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9"/>
                  <a:gd name="T115" fmla="*/ 0 h 388"/>
                  <a:gd name="T116" fmla="*/ 309 w 309"/>
                  <a:gd name="T117" fmla="*/ 388 h 3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6" name="Freeform 49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332 w 406"/>
                  <a:gd name="T1" fmla="*/ 65 h 292"/>
                  <a:gd name="T2" fmla="*/ 351 w 406"/>
                  <a:gd name="T3" fmla="*/ 123 h 292"/>
                  <a:gd name="T4" fmla="*/ 373 w 406"/>
                  <a:gd name="T5" fmla="*/ 181 h 292"/>
                  <a:gd name="T6" fmla="*/ 395 w 406"/>
                  <a:gd name="T7" fmla="*/ 237 h 292"/>
                  <a:gd name="T8" fmla="*/ 406 w 406"/>
                  <a:gd name="T9" fmla="*/ 273 h 292"/>
                  <a:gd name="T10" fmla="*/ 404 w 406"/>
                  <a:gd name="T11" fmla="*/ 284 h 292"/>
                  <a:gd name="T12" fmla="*/ 393 w 406"/>
                  <a:gd name="T13" fmla="*/ 292 h 292"/>
                  <a:gd name="T14" fmla="*/ 381 w 406"/>
                  <a:gd name="T15" fmla="*/ 289 h 292"/>
                  <a:gd name="T16" fmla="*/ 364 w 406"/>
                  <a:gd name="T17" fmla="*/ 251 h 292"/>
                  <a:gd name="T18" fmla="*/ 339 w 406"/>
                  <a:gd name="T19" fmla="*/ 171 h 292"/>
                  <a:gd name="T20" fmla="*/ 318 w 406"/>
                  <a:gd name="T21" fmla="*/ 93 h 292"/>
                  <a:gd name="T22" fmla="*/ 307 w 406"/>
                  <a:gd name="T23" fmla="*/ 42 h 292"/>
                  <a:gd name="T24" fmla="*/ 283 w 406"/>
                  <a:gd name="T25" fmla="*/ 34 h 292"/>
                  <a:gd name="T26" fmla="*/ 239 w 406"/>
                  <a:gd name="T27" fmla="*/ 39 h 292"/>
                  <a:gd name="T28" fmla="*/ 192 w 406"/>
                  <a:gd name="T29" fmla="*/ 50 h 292"/>
                  <a:gd name="T30" fmla="*/ 148 w 406"/>
                  <a:gd name="T31" fmla="*/ 65 h 292"/>
                  <a:gd name="T32" fmla="*/ 106 w 406"/>
                  <a:gd name="T33" fmla="*/ 83 h 292"/>
                  <a:gd name="T34" fmla="*/ 67 w 406"/>
                  <a:gd name="T35" fmla="*/ 103 h 292"/>
                  <a:gd name="T36" fmla="*/ 34 w 406"/>
                  <a:gd name="T37" fmla="*/ 122 h 292"/>
                  <a:gd name="T38" fmla="*/ 9 w 406"/>
                  <a:gd name="T39" fmla="*/ 141 h 292"/>
                  <a:gd name="T40" fmla="*/ 0 w 406"/>
                  <a:gd name="T41" fmla="*/ 133 h 292"/>
                  <a:gd name="T42" fmla="*/ 19 w 406"/>
                  <a:gd name="T43" fmla="*/ 102 h 292"/>
                  <a:gd name="T44" fmla="*/ 53 w 406"/>
                  <a:gd name="T45" fmla="*/ 70 h 292"/>
                  <a:gd name="T46" fmla="*/ 92 w 406"/>
                  <a:gd name="T47" fmla="*/ 43 h 292"/>
                  <a:gd name="T48" fmla="*/ 139 w 406"/>
                  <a:gd name="T49" fmla="*/ 23 h 292"/>
                  <a:gd name="T50" fmla="*/ 210 w 406"/>
                  <a:gd name="T51" fmla="*/ 8 h 292"/>
                  <a:gd name="T52" fmla="*/ 277 w 406"/>
                  <a:gd name="T53" fmla="*/ 1 h 292"/>
                  <a:gd name="T54" fmla="*/ 321 w 406"/>
                  <a:gd name="T55" fmla="*/ 0 h 292"/>
                  <a:gd name="T56" fmla="*/ 336 w 406"/>
                  <a:gd name="T57" fmla="*/ 1 h 292"/>
                  <a:gd name="T58" fmla="*/ 345 w 406"/>
                  <a:gd name="T59" fmla="*/ 11 h 292"/>
                  <a:gd name="T60" fmla="*/ 345 w 406"/>
                  <a:gd name="T61" fmla="*/ 26 h 292"/>
                  <a:gd name="T62" fmla="*/ 335 w 406"/>
                  <a:gd name="T63" fmla="*/ 34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06"/>
                  <a:gd name="T97" fmla="*/ 0 h 292"/>
                  <a:gd name="T98" fmla="*/ 406 w 406"/>
                  <a:gd name="T99" fmla="*/ 292 h 2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7" name="Freeform 50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82 w 439"/>
                  <a:gd name="T1" fmla="*/ 289 h 960"/>
                  <a:gd name="T2" fmla="*/ 87 w 439"/>
                  <a:gd name="T3" fmla="*/ 316 h 960"/>
                  <a:gd name="T4" fmla="*/ 107 w 439"/>
                  <a:gd name="T5" fmla="*/ 376 h 960"/>
                  <a:gd name="T6" fmla="*/ 141 w 439"/>
                  <a:gd name="T7" fmla="*/ 455 h 960"/>
                  <a:gd name="T8" fmla="*/ 175 w 439"/>
                  <a:gd name="T9" fmla="*/ 533 h 960"/>
                  <a:gd name="T10" fmla="*/ 210 w 439"/>
                  <a:gd name="T11" fmla="*/ 611 h 960"/>
                  <a:gd name="T12" fmla="*/ 248 w 439"/>
                  <a:gd name="T13" fmla="*/ 687 h 960"/>
                  <a:gd name="T14" fmla="*/ 287 w 439"/>
                  <a:gd name="T15" fmla="*/ 763 h 960"/>
                  <a:gd name="T16" fmla="*/ 326 w 439"/>
                  <a:gd name="T17" fmla="*/ 839 h 960"/>
                  <a:gd name="T18" fmla="*/ 367 w 439"/>
                  <a:gd name="T19" fmla="*/ 915 h 960"/>
                  <a:gd name="T20" fmla="*/ 391 w 439"/>
                  <a:gd name="T21" fmla="*/ 957 h 960"/>
                  <a:gd name="T22" fmla="*/ 404 w 439"/>
                  <a:gd name="T23" fmla="*/ 960 h 960"/>
                  <a:gd name="T24" fmla="*/ 420 w 439"/>
                  <a:gd name="T25" fmla="*/ 960 h 960"/>
                  <a:gd name="T26" fmla="*/ 433 w 439"/>
                  <a:gd name="T27" fmla="*/ 957 h 960"/>
                  <a:gd name="T28" fmla="*/ 439 w 439"/>
                  <a:gd name="T29" fmla="*/ 948 h 960"/>
                  <a:gd name="T30" fmla="*/ 436 w 439"/>
                  <a:gd name="T31" fmla="*/ 937 h 960"/>
                  <a:gd name="T32" fmla="*/ 414 w 439"/>
                  <a:gd name="T33" fmla="*/ 902 h 960"/>
                  <a:gd name="T34" fmla="*/ 380 w 439"/>
                  <a:gd name="T35" fmla="*/ 843 h 960"/>
                  <a:gd name="T36" fmla="*/ 348 w 439"/>
                  <a:gd name="T37" fmla="*/ 784 h 960"/>
                  <a:gd name="T38" fmla="*/ 314 w 439"/>
                  <a:gd name="T39" fmla="*/ 724 h 960"/>
                  <a:gd name="T40" fmla="*/ 269 w 439"/>
                  <a:gd name="T41" fmla="*/ 638 h 960"/>
                  <a:gd name="T42" fmla="*/ 216 w 439"/>
                  <a:gd name="T43" fmla="*/ 532 h 960"/>
                  <a:gd name="T44" fmla="*/ 169 w 439"/>
                  <a:gd name="T45" fmla="*/ 424 h 960"/>
                  <a:gd name="T46" fmla="*/ 128 w 439"/>
                  <a:gd name="T47" fmla="*/ 312 h 960"/>
                  <a:gd name="T48" fmla="*/ 91 w 439"/>
                  <a:gd name="T49" fmla="*/ 220 h 960"/>
                  <a:gd name="T50" fmla="*/ 60 w 439"/>
                  <a:gd name="T51" fmla="*/ 139 h 960"/>
                  <a:gd name="T52" fmla="*/ 35 w 439"/>
                  <a:gd name="T53" fmla="*/ 62 h 960"/>
                  <a:gd name="T54" fmla="*/ 15 w 439"/>
                  <a:gd name="T55" fmla="*/ 10 h 960"/>
                  <a:gd name="T56" fmla="*/ 5 w 439"/>
                  <a:gd name="T57" fmla="*/ 1 h 960"/>
                  <a:gd name="T58" fmla="*/ 0 w 439"/>
                  <a:gd name="T59" fmla="*/ 10 h 960"/>
                  <a:gd name="T60" fmla="*/ 6 w 439"/>
                  <a:gd name="T61" fmla="*/ 47 h 960"/>
                  <a:gd name="T62" fmla="*/ 16 w 439"/>
                  <a:gd name="T63" fmla="*/ 115 h 960"/>
                  <a:gd name="T64" fmla="*/ 33 w 439"/>
                  <a:gd name="T65" fmla="*/ 179 h 960"/>
                  <a:gd name="T66" fmla="*/ 56 w 439"/>
                  <a:gd name="T67" fmla="*/ 241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39"/>
                  <a:gd name="T103" fmla="*/ 0 h 960"/>
                  <a:gd name="T104" fmla="*/ 439 w 439"/>
                  <a:gd name="T105" fmla="*/ 960 h 9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8" name="Freeform 51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2 w 382"/>
                  <a:gd name="T1" fmla="*/ 182 h 198"/>
                  <a:gd name="T2" fmla="*/ 0 w 382"/>
                  <a:gd name="T3" fmla="*/ 187 h 198"/>
                  <a:gd name="T4" fmla="*/ 0 w 382"/>
                  <a:gd name="T5" fmla="*/ 191 h 198"/>
                  <a:gd name="T6" fmla="*/ 2 w 382"/>
                  <a:gd name="T7" fmla="*/ 195 h 198"/>
                  <a:gd name="T8" fmla="*/ 6 w 382"/>
                  <a:gd name="T9" fmla="*/ 198 h 198"/>
                  <a:gd name="T10" fmla="*/ 30 w 382"/>
                  <a:gd name="T11" fmla="*/ 187 h 198"/>
                  <a:gd name="T12" fmla="*/ 52 w 382"/>
                  <a:gd name="T13" fmla="*/ 176 h 198"/>
                  <a:gd name="T14" fmla="*/ 75 w 382"/>
                  <a:gd name="T15" fmla="*/ 166 h 198"/>
                  <a:gd name="T16" fmla="*/ 99 w 382"/>
                  <a:gd name="T17" fmla="*/ 156 h 198"/>
                  <a:gd name="T18" fmla="*/ 124 w 382"/>
                  <a:gd name="T19" fmla="*/ 146 h 198"/>
                  <a:gd name="T20" fmla="*/ 147 w 382"/>
                  <a:gd name="T21" fmla="*/ 138 h 198"/>
                  <a:gd name="T22" fmla="*/ 171 w 382"/>
                  <a:gd name="T23" fmla="*/ 128 h 198"/>
                  <a:gd name="T24" fmla="*/ 194 w 382"/>
                  <a:gd name="T25" fmla="*/ 119 h 198"/>
                  <a:gd name="T26" fmla="*/ 218 w 382"/>
                  <a:gd name="T27" fmla="*/ 109 h 198"/>
                  <a:gd name="T28" fmla="*/ 241 w 382"/>
                  <a:gd name="T29" fmla="*/ 99 h 198"/>
                  <a:gd name="T30" fmla="*/ 265 w 382"/>
                  <a:gd name="T31" fmla="*/ 89 h 198"/>
                  <a:gd name="T32" fmla="*/ 287 w 382"/>
                  <a:gd name="T33" fmla="*/ 77 h 198"/>
                  <a:gd name="T34" fmla="*/ 310 w 382"/>
                  <a:gd name="T35" fmla="*/ 66 h 198"/>
                  <a:gd name="T36" fmla="*/ 332 w 382"/>
                  <a:gd name="T37" fmla="*/ 54 h 198"/>
                  <a:gd name="T38" fmla="*/ 354 w 382"/>
                  <a:gd name="T39" fmla="*/ 41 h 198"/>
                  <a:gd name="T40" fmla="*/ 376 w 382"/>
                  <a:gd name="T41" fmla="*/ 27 h 198"/>
                  <a:gd name="T42" fmla="*/ 381 w 382"/>
                  <a:gd name="T43" fmla="*/ 23 h 198"/>
                  <a:gd name="T44" fmla="*/ 382 w 382"/>
                  <a:gd name="T45" fmla="*/ 17 h 198"/>
                  <a:gd name="T46" fmla="*/ 382 w 382"/>
                  <a:gd name="T47" fmla="*/ 11 h 198"/>
                  <a:gd name="T48" fmla="*/ 379 w 382"/>
                  <a:gd name="T49" fmla="*/ 7 h 198"/>
                  <a:gd name="T50" fmla="*/ 375 w 382"/>
                  <a:gd name="T51" fmla="*/ 3 h 198"/>
                  <a:gd name="T52" fmla="*/ 369 w 382"/>
                  <a:gd name="T53" fmla="*/ 0 h 198"/>
                  <a:gd name="T54" fmla="*/ 363 w 382"/>
                  <a:gd name="T55" fmla="*/ 0 h 198"/>
                  <a:gd name="T56" fmla="*/ 359 w 382"/>
                  <a:gd name="T57" fmla="*/ 3 h 198"/>
                  <a:gd name="T58" fmla="*/ 335 w 382"/>
                  <a:gd name="T59" fmla="*/ 16 h 198"/>
                  <a:gd name="T60" fmla="*/ 309 w 382"/>
                  <a:gd name="T61" fmla="*/ 28 h 198"/>
                  <a:gd name="T62" fmla="*/ 281 w 382"/>
                  <a:gd name="T63" fmla="*/ 41 h 198"/>
                  <a:gd name="T64" fmla="*/ 253 w 382"/>
                  <a:gd name="T65" fmla="*/ 56 h 198"/>
                  <a:gd name="T66" fmla="*/ 223 w 382"/>
                  <a:gd name="T67" fmla="*/ 70 h 198"/>
                  <a:gd name="T68" fmla="*/ 193 w 382"/>
                  <a:gd name="T69" fmla="*/ 84 h 198"/>
                  <a:gd name="T70" fmla="*/ 163 w 382"/>
                  <a:gd name="T71" fmla="*/ 97 h 198"/>
                  <a:gd name="T72" fmla="*/ 135 w 382"/>
                  <a:gd name="T73" fmla="*/ 112 h 198"/>
                  <a:gd name="T74" fmla="*/ 107 w 382"/>
                  <a:gd name="T75" fmla="*/ 125 h 198"/>
                  <a:gd name="T76" fmla="*/ 83 w 382"/>
                  <a:gd name="T77" fmla="*/ 136 h 198"/>
                  <a:gd name="T78" fmla="*/ 61 w 382"/>
                  <a:gd name="T79" fmla="*/ 148 h 198"/>
                  <a:gd name="T80" fmla="*/ 40 w 382"/>
                  <a:gd name="T81" fmla="*/ 158 h 198"/>
                  <a:gd name="T82" fmla="*/ 24 w 382"/>
                  <a:gd name="T83" fmla="*/ 166 h 198"/>
                  <a:gd name="T84" fmla="*/ 12 w 382"/>
                  <a:gd name="T85" fmla="*/ 174 h 198"/>
                  <a:gd name="T86" fmla="*/ 5 w 382"/>
                  <a:gd name="T87" fmla="*/ 179 h 198"/>
                  <a:gd name="T88" fmla="*/ 2 w 382"/>
                  <a:gd name="T89" fmla="*/ 182 h 198"/>
                  <a:gd name="T90" fmla="*/ 2 w 382"/>
                  <a:gd name="T91" fmla="*/ 182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82"/>
                  <a:gd name="T139" fmla="*/ 0 h 198"/>
                  <a:gd name="T140" fmla="*/ 382 w 382"/>
                  <a:gd name="T141" fmla="*/ 198 h 19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09" name="Freeform 52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119 w 229"/>
                  <a:gd name="T1" fmla="*/ 3 h 240"/>
                  <a:gd name="T2" fmla="*/ 105 w 229"/>
                  <a:gd name="T3" fmla="*/ 1 h 240"/>
                  <a:gd name="T4" fmla="*/ 94 w 229"/>
                  <a:gd name="T5" fmla="*/ 0 h 240"/>
                  <a:gd name="T6" fmla="*/ 75 w 229"/>
                  <a:gd name="T7" fmla="*/ 1 h 240"/>
                  <a:gd name="T8" fmla="*/ 57 w 229"/>
                  <a:gd name="T9" fmla="*/ 4 h 240"/>
                  <a:gd name="T10" fmla="*/ 41 w 229"/>
                  <a:gd name="T11" fmla="*/ 13 h 240"/>
                  <a:gd name="T12" fmla="*/ 17 w 229"/>
                  <a:gd name="T13" fmla="*/ 34 h 240"/>
                  <a:gd name="T14" fmla="*/ 1 w 229"/>
                  <a:gd name="T15" fmla="*/ 76 h 240"/>
                  <a:gd name="T16" fmla="*/ 3 w 229"/>
                  <a:gd name="T17" fmla="*/ 121 h 240"/>
                  <a:gd name="T18" fmla="*/ 16 w 229"/>
                  <a:gd name="T19" fmla="*/ 167 h 240"/>
                  <a:gd name="T20" fmla="*/ 35 w 229"/>
                  <a:gd name="T21" fmla="*/ 200 h 240"/>
                  <a:gd name="T22" fmla="*/ 57 w 229"/>
                  <a:gd name="T23" fmla="*/ 223 h 240"/>
                  <a:gd name="T24" fmla="*/ 85 w 229"/>
                  <a:gd name="T25" fmla="*/ 236 h 240"/>
                  <a:gd name="T26" fmla="*/ 116 w 229"/>
                  <a:gd name="T27" fmla="*/ 240 h 240"/>
                  <a:gd name="T28" fmla="*/ 154 w 229"/>
                  <a:gd name="T29" fmla="*/ 228 h 240"/>
                  <a:gd name="T30" fmla="*/ 192 w 229"/>
                  <a:gd name="T31" fmla="*/ 204 h 240"/>
                  <a:gd name="T32" fmla="*/ 218 w 229"/>
                  <a:gd name="T33" fmla="*/ 171 h 240"/>
                  <a:gd name="T34" fmla="*/ 229 w 229"/>
                  <a:gd name="T35" fmla="*/ 131 h 240"/>
                  <a:gd name="T36" fmla="*/ 224 w 229"/>
                  <a:gd name="T37" fmla="*/ 103 h 240"/>
                  <a:gd name="T38" fmla="*/ 215 w 229"/>
                  <a:gd name="T39" fmla="*/ 95 h 240"/>
                  <a:gd name="T40" fmla="*/ 204 w 229"/>
                  <a:gd name="T41" fmla="*/ 95 h 240"/>
                  <a:gd name="T42" fmla="*/ 195 w 229"/>
                  <a:gd name="T43" fmla="*/ 105 h 240"/>
                  <a:gd name="T44" fmla="*/ 193 w 229"/>
                  <a:gd name="T45" fmla="*/ 126 h 240"/>
                  <a:gd name="T46" fmla="*/ 183 w 229"/>
                  <a:gd name="T47" fmla="*/ 158 h 240"/>
                  <a:gd name="T48" fmla="*/ 164 w 229"/>
                  <a:gd name="T49" fmla="*/ 181 h 240"/>
                  <a:gd name="T50" fmla="*/ 133 w 229"/>
                  <a:gd name="T51" fmla="*/ 195 h 240"/>
                  <a:gd name="T52" fmla="*/ 92 w 229"/>
                  <a:gd name="T53" fmla="*/ 197 h 240"/>
                  <a:gd name="T54" fmla="*/ 63 w 229"/>
                  <a:gd name="T55" fmla="*/ 177 h 240"/>
                  <a:gd name="T56" fmla="*/ 47 w 229"/>
                  <a:gd name="T57" fmla="*/ 142 h 240"/>
                  <a:gd name="T58" fmla="*/ 36 w 229"/>
                  <a:gd name="T59" fmla="*/ 103 h 240"/>
                  <a:gd name="T60" fmla="*/ 35 w 229"/>
                  <a:gd name="T61" fmla="*/ 73 h 240"/>
                  <a:gd name="T62" fmla="*/ 41 w 229"/>
                  <a:gd name="T63" fmla="*/ 50 h 240"/>
                  <a:gd name="T64" fmla="*/ 55 w 229"/>
                  <a:gd name="T65" fmla="*/ 33 h 240"/>
                  <a:gd name="T66" fmla="*/ 77 w 229"/>
                  <a:gd name="T67" fmla="*/ 21 h 240"/>
                  <a:gd name="T68" fmla="*/ 97 w 229"/>
                  <a:gd name="T69" fmla="*/ 19 h 240"/>
                  <a:gd name="T70" fmla="*/ 120 w 229"/>
                  <a:gd name="T71" fmla="*/ 19 h 240"/>
                  <a:gd name="T72" fmla="*/ 139 w 229"/>
                  <a:gd name="T73" fmla="*/ 20 h 240"/>
                  <a:gd name="T74" fmla="*/ 133 w 229"/>
                  <a:gd name="T75" fmla="*/ 9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29"/>
                  <a:gd name="T115" fmla="*/ 0 h 240"/>
                  <a:gd name="T116" fmla="*/ 229 w 229"/>
                  <a:gd name="T117" fmla="*/ 240 h 24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0" name="Freeform 53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61 w 281"/>
                  <a:gd name="T1" fmla="*/ 10 h 270"/>
                  <a:gd name="T2" fmla="*/ 34 w 281"/>
                  <a:gd name="T3" fmla="*/ 28 h 270"/>
                  <a:gd name="T4" fmla="*/ 15 w 281"/>
                  <a:gd name="T5" fmla="*/ 52 h 270"/>
                  <a:gd name="T6" fmla="*/ 3 w 281"/>
                  <a:gd name="T7" fmla="*/ 81 h 270"/>
                  <a:gd name="T8" fmla="*/ 0 w 281"/>
                  <a:gd name="T9" fmla="*/ 114 h 270"/>
                  <a:gd name="T10" fmla="*/ 6 w 281"/>
                  <a:gd name="T11" fmla="*/ 145 h 270"/>
                  <a:gd name="T12" fmla="*/ 18 w 281"/>
                  <a:gd name="T13" fmla="*/ 176 h 270"/>
                  <a:gd name="T14" fmla="*/ 37 w 281"/>
                  <a:gd name="T15" fmla="*/ 204 h 270"/>
                  <a:gd name="T16" fmla="*/ 65 w 281"/>
                  <a:gd name="T17" fmla="*/ 232 h 270"/>
                  <a:gd name="T18" fmla="*/ 102 w 281"/>
                  <a:gd name="T19" fmla="*/ 258 h 270"/>
                  <a:gd name="T20" fmla="*/ 143 w 281"/>
                  <a:gd name="T21" fmla="*/ 270 h 270"/>
                  <a:gd name="T22" fmla="*/ 185 w 281"/>
                  <a:gd name="T23" fmla="*/ 265 h 270"/>
                  <a:gd name="T24" fmla="*/ 219 w 281"/>
                  <a:gd name="T25" fmla="*/ 240 h 270"/>
                  <a:gd name="T26" fmla="*/ 244 w 281"/>
                  <a:gd name="T27" fmla="*/ 216 h 270"/>
                  <a:gd name="T28" fmla="*/ 263 w 281"/>
                  <a:gd name="T29" fmla="*/ 189 h 270"/>
                  <a:gd name="T30" fmla="*/ 276 w 281"/>
                  <a:gd name="T31" fmla="*/ 158 h 270"/>
                  <a:gd name="T32" fmla="*/ 281 w 281"/>
                  <a:gd name="T33" fmla="*/ 134 h 270"/>
                  <a:gd name="T34" fmla="*/ 275 w 281"/>
                  <a:gd name="T35" fmla="*/ 121 h 270"/>
                  <a:gd name="T36" fmla="*/ 259 w 281"/>
                  <a:gd name="T37" fmla="*/ 117 h 270"/>
                  <a:gd name="T38" fmla="*/ 245 w 281"/>
                  <a:gd name="T39" fmla="*/ 122 h 270"/>
                  <a:gd name="T40" fmla="*/ 243 w 281"/>
                  <a:gd name="T41" fmla="*/ 133 h 270"/>
                  <a:gd name="T42" fmla="*/ 235 w 281"/>
                  <a:gd name="T43" fmla="*/ 151 h 270"/>
                  <a:gd name="T44" fmla="*/ 222 w 281"/>
                  <a:gd name="T45" fmla="*/ 179 h 270"/>
                  <a:gd name="T46" fmla="*/ 199 w 281"/>
                  <a:gd name="T47" fmla="*/ 203 h 270"/>
                  <a:gd name="T48" fmla="*/ 154 w 281"/>
                  <a:gd name="T49" fmla="*/ 212 h 270"/>
                  <a:gd name="T50" fmla="*/ 100 w 281"/>
                  <a:gd name="T51" fmla="*/ 197 h 270"/>
                  <a:gd name="T52" fmla="*/ 59 w 281"/>
                  <a:gd name="T53" fmla="*/ 163 h 270"/>
                  <a:gd name="T54" fmla="*/ 40 w 281"/>
                  <a:gd name="T55" fmla="*/ 114 h 270"/>
                  <a:gd name="T56" fmla="*/ 44 w 281"/>
                  <a:gd name="T57" fmla="*/ 74 h 270"/>
                  <a:gd name="T58" fmla="*/ 59 w 281"/>
                  <a:gd name="T59" fmla="*/ 51 h 270"/>
                  <a:gd name="T60" fmla="*/ 80 w 281"/>
                  <a:gd name="T61" fmla="*/ 31 h 270"/>
                  <a:gd name="T62" fmla="*/ 102 w 281"/>
                  <a:gd name="T63" fmla="*/ 19 h 270"/>
                  <a:gd name="T64" fmla="*/ 110 w 281"/>
                  <a:gd name="T65" fmla="*/ 5 h 270"/>
                  <a:gd name="T66" fmla="*/ 88 w 281"/>
                  <a:gd name="T67" fmla="*/ 2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1"/>
                  <a:gd name="T103" fmla="*/ 0 h 270"/>
                  <a:gd name="T104" fmla="*/ 281 w 281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1" name="Freeform 54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6 h 13"/>
                  <a:gd name="T2" fmla="*/ 2 w 15"/>
                  <a:gd name="T3" fmla="*/ 9 h 13"/>
                  <a:gd name="T4" fmla="*/ 3 w 15"/>
                  <a:gd name="T5" fmla="*/ 11 h 13"/>
                  <a:gd name="T6" fmla="*/ 5 w 15"/>
                  <a:gd name="T7" fmla="*/ 13 h 13"/>
                  <a:gd name="T8" fmla="*/ 8 w 15"/>
                  <a:gd name="T9" fmla="*/ 13 h 13"/>
                  <a:gd name="T10" fmla="*/ 11 w 15"/>
                  <a:gd name="T11" fmla="*/ 13 h 13"/>
                  <a:gd name="T12" fmla="*/ 14 w 15"/>
                  <a:gd name="T13" fmla="*/ 11 h 13"/>
                  <a:gd name="T14" fmla="*/ 15 w 15"/>
                  <a:gd name="T15" fmla="*/ 9 h 13"/>
                  <a:gd name="T16" fmla="*/ 15 w 15"/>
                  <a:gd name="T17" fmla="*/ 6 h 13"/>
                  <a:gd name="T18" fmla="*/ 15 w 15"/>
                  <a:gd name="T19" fmla="*/ 4 h 13"/>
                  <a:gd name="T20" fmla="*/ 14 w 15"/>
                  <a:gd name="T21" fmla="*/ 1 h 13"/>
                  <a:gd name="T22" fmla="*/ 11 w 15"/>
                  <a:gd name="T23" fmla="*/ 0 h 13"/>
                  <a:gd name="T24" fmla="*/ 8 w 15"/>
                  <a:gd name="T25" fmla="*/ 0 h 13"/>
                  <a:gd name="T26" fmla="*/ 5 w 15"/>
                  <a:gd name="T27" fmla="*/ 0 h 13"/>
                  <a:gd name="T28" fmla="*/ 3 w 15"/>
                  <a:gd name="T29" fmla="*/ 1 h 13"/>
                  <a:gd name="T30" fmla="*/ 2 w 15"/>
                  <a:gd name="T31" fmla="*/ 4 h 13"/>
                  <a:gd name="T32" fmla="*/ 0 w 15"/>
                  <a:gd name="T33" fmla="*/ 6 h 13"/>
                  <a:gd name="T34" fmla="*/ 0 w 15"/>
                  <a:gd name="T35" fmla="*/ 6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"/>
                  <a:gd name="T55" fmla="*/ 0 h 13"/>
                  <a:gd name="T56" fmla="*/ 15 w 15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2" name="Freeform 55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9 h 17"/>
                  <a:gd name="T2" fmla="*/ 1 w 17"/>
                  <a:gd name="T3" fmla="*/ 13 h 17"/>
                  <a:gd name="T4" fmla="*/ 3 w 17"/>
                  <a:gd name="T5" fmla="*/ 15 h 17"/>
                  <a:gd name="T6" fmla="*/ 6 w 17"/>
                  <a:gd name="T7" fmla="*/ 17 h 17"/>
                  <a:gd name="T8" fmla="*/ 9 w 17"/>
                  <a:gd name="T9" fmla="*/ 17 h 17"/>
                  <a:gd name="T10" fmla="*/ 13 w 17"/>
                  <a:gd name="T11" fmla="*/ 17 h 17"/>
                  <a:gd name="T12" fmla="*/ 16 w 17"/>
                  <a:gd name="T13" fmla="*/ 15 h 17"/>
                  <a:gd name="T14" fmla="*/ 17 w 17"/>
                  <a:gd name="T15" fmla="*/ 13 h 17"/>
                  <a:gd name="T16" fmla="*/ 17 w 17"/>
                  <a:gd name="T17" fmla="*/ 9 h 17"/>
                  <a:gd name="T18" fmla="*/ 17 w 17"/>
                  <a:gd name="T19" fmla="*/ 6 h 17"/>
                  <a:gd name="T20" fmla="*/ 16 w 17"/>
                  <a:gd name="T21" fmla="*/ 3 h 17"/>
                  <a:gd name="T22" fmla="*/ 13 w 17"/>
                  <a:gd name="T23" fmla="*/ 2 h 17"/>
                  <a:gd name="T24" fmla="*/ 9 w 17"/>
                  <a:gd name="T25" fmla="*/ 0 h 17"/>
                  <a:gd name="T26" fmla="*/ 6 w 17"/>
                  <a:gd name="T27" fmla="*/ 2 h 17"/>
                  <a:gd name="T28" fmla="*/ 3 w 17"/>
                  <a:gd name="T29" fmla="*/ 3 h 17"/>
                  <a:gd name="T30" fmla="*/ 1 w 17"/>
                  <a:gd name="T31" fmla="*/ 6 h 17"/>
                  <a:gd name="T32" fmla="*/ 0 w 17"/>
                  <a:gd name="T33" fmla="*/ 9 h 17"/>
                  <a:gd name="T34" fmla="*/ 0 w 17"/>
                  <a:gd name="T35" fmla="*/ 9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3" name="Freeform 56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4 h 9"/>
                  <a:gd name="T2" fmla="*/ 0 w 9"/>
                  <a:gd name="T3" fmla="*/ 6 h 9"/>
                  <a:gd name="T4" fmla="*/ 1 w 9"/>
                  <a:gd name="T5" fmla="*/ 7 h 9"/>
                  <a:gd name="T6" fmla="*/ 3 w 9"/>
                  <a:gd name="T7" fmla="*/ 9 h 9"/>
                  <a:gd name="T8" fmla="*/ 4 w 9"/>
                  <a:gd name="T9" fmla="*/ 9 h 9"/>
                  <a:gd name="T10" fmla="*/ 6 w 9"/>
                  <a:gd name="T11" fmla="*/ 9 h 9"/>
                  <a:gd name="T12" fmla="*/ 7 w 9"/>
                  <a:gd name="T13" fmla="*/ 7 h 9"/>
                  <a:gd name="T14" fmla="*/ 9 w 9"/>
                  <a:gd name="T15" fmla="*/ 6 h 9"/>
                  <a:gd name="T16" fmla="*/ 9 w 9"/>
                  <a:gd name="T17" fmla="*/ 4 h 9"/>
                  <a:gd name="T18" fmla="*/ 9 w 9"/>
                  <a:gd name="T19" fmla="*/ 3 h 9"/>
                  <a:gd name="T20" fmla="*/ 7 w 9"/>
                  <a:gd name="T21" fmla="*/ 2 h 9"/>
                  <a:gd name="T22" fmla="*/ 6 w 9"/>
                  <a:gd name="T23" fmla="*/ 0 h 9"/>
                  <a:gd name="T24" fmla="*/ 4 w 9"/>
                  <a:gd name="T25" fmla="*/ 0 h 9"/>
                  <a:gd name="T26" fmla="*/ 3 w 9"/>
                  <a:gd name="T27" fmla="*/ 0 h 9"/>
                  <a:gd name="T28" fmla="*/ 1 w 9"/>
                  <a:gd name="T29" fmla="*/ 2 h 9"/>
                  <a:gd name="T30" fmla="*/ 0 w 9"/>
                  <a:gd name="T31" fmla="*/ 3 h 9"/>
                  <a:gd name="T32" fmla="*/ 0 w 9"/>
                  <a:gd name="T33" fmla="*/ 4 h 9"/>
                  <a:gd name="T34" fmla="*/ 0 w 9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"/>
                  <a:gd name="T55" fmla="*/ 0 h 9"/>
                  <a:gd name="T56" fmla="*/ 9 w 9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4" name="Freeform 57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5 h 8"/>
                  <a:gd name="T4" fmla="*/ 1 w 7"/>
                  <a:gd name="T5" fmla="*/ 7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7 h 8"/>
                  <a:gd name="T14" fmla="*/ 7 w 7"/>
                  <a:gd name="T15" fmla="*/ 5 h 8"/>
                  <a:gd name="T16" fmla="*/ 7 w 7"/>
                  <a:gd name="T17" fmla="*/ 4 h 8"/>
                  <a:gd name="T18" fmla="*/ 7 w 7"/>
                  <a:gd name="T19" fmla="*/ 2 h 8"/>
                  <a:gd name="T20" fmla="*/ 6 w 7"/>
                  <a:gd name="T21" fmla="*/ 1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1 h 8"/>
                  <a:gd name="T30" fmla="*/ 0 w 7"/>
                  <a:gd name="T31" fmla="*/ 2 h 8"/>
                  <a:gd name="T32" fmla="*/ 0 w 7"/>
                  <a:gd name="T33" fmla="*/ 4 h 8"/>
                  <a:gd name="T34" fmla="*/ 0 w 7"/>
                  <a:gd name="T35" fmla="*/ 4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5" name="Freeform 58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4 h 9"/>
                  <a:gd name="T2" fmla="*/ 0 w 7"/>
                  <a:gd name="T3" fmla="*/ 6 h 9"/>
                  <a:gd name="T4" fmla="*/ 1 w 7"/>
                  <a:gd name="T5" fmla="*/ 7 h 9"/>
                  <a:gd name="T6" fmla="*/ 3 w 7"/>
                  <a:gd name="T7" fmla="*/ 9 h 9"/>
                  <a:gd name="T8" fmla="*/ 4 w 7"/>
                  <a:gd name="T9" fmla="*/ 9 h 9"/>
                  <a:gd name="T10" fmla="*/ 5 w 7"/>
                  <a:gd name="T11" fmla="*/ 9 h 9"/>
                  <a:gd name="T12" fmla="*/ 5 w 7"/>
                  <a:gd name="T13" fmla="*/ 7 h 9"/>
                  <a:gd name="T14" fmla="*/ 7 w 7"/>
                  <a:gd name="T15" fmla="*/ 6 h 9"/>
                  <a:gd name="T16" fmla="*/ 7 w 7"/>
                  <a:gd name="T17" fmla="*/ 4 h 9"/>
                  <a:gd name="T18" fmla="*/ 7 w 7"/>
                  <a:gd name="T19" fmla="*/ 3 h 9"/>
                  <a:gd name="T20" fmla="*/ 5 w 7"/>
                  <a:gd name="T21" fmla="*/ 1 h 9"/>
                  <a:gd name="T22" fmla="*/ 5 w 7"/>
                  <a:gd name="T23" fmla="*/ 0 h 9"/>
                  <a:gd name="T24" fmla="*/ 4 w 7"/>
                  <a:gd name="T25" fmla="*/ 0 h 9"/>
                  <a:gd name="T26" fmla="*/ 3 w 7"/>
                  <a:gd name="T27" fmla="*/ 0 h 9"/>
                  <a:gd name="T28" fmla="*/ 1 w 7"/>
                  <a:gd name="T29" fmla="*/ 1 h 9"/>
                  <a:gd name="T30" fmla="*/ 0 w 7"/>
                  <a:gd name="T31" fmla="*/ 3 h 9"/>
                  <a:gd name="T32" fmla="*/ 0 w 7"/>
                  <a:gd name="T33" fmla="*/ 4 h 9"/>
                  <a:gd name="T34" fmla="*/ 0 w 7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9"/>
                  <a:gd name="T56" fmla="*/ 7 w 7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6" name="Freeform 59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10 h 20"/>
                  <a:gd name="T2" fmla="*/ 0 w 20"/>
                  <a:gd name="T3" fmla="*/ 15 h 20"/>
                  <a:gd name="T4" fmla="*/ 2 w 20"/>
                  <a:gd name="T5" fmla="*/ 17 h 20"/>
                  <a:gd name="T6" fmla="*/ 5 w 20"/>
                  <a:gd name="T7" fmla="*/ 20 h 20"/>
                  <a:gd name="T8" fmla="*/ 10 w 20"/>
                  <a:gd name="T9" fmla="*/ 20 h 20"/>
                  <a:gd name="T10" fmla="*/ 14 w 20"/>
                  <a:gd name="T11" fmla="*/ 20 h 20"/>
                  <a:gd name="T12" fmla="*/ 17 w 20"/>
                  <a:gd name="T13" fmla="*/ 17 h 20"/>
                  <a:gd name="T14" fmla="*/ 20 w 20"/>
                  <a:gd name="T15" fmla="*/ 15 h 20"/>
                  <a:gd name="T16" fmla="*/ 20 w 20"/>
                  <a:gd name="T17" fmla="*/ 10 h 20"/>
                  <a:gd name="T18" fmla="*/ 20 w 20"/>
                  <a:gd name="T19" fmla="*/ 6 h 20"/>
                  <a:gd name="T20" fmla="*/ 17 w 20"/>
                  <a:gd name="T21" fmla="*/ 3 h 20"/>
                  <a:gd name="T22" fmla="*/ 14 w 20"/>
                  <a:gd name="T23" fmla="*/ 0 h 20"/>
                  <a:gd name="T24" fmla="*/ 10 w 20"/>
                  <a:gd name="T25" fmla="*/ 0 h 20"/>
                  <a:gd name="T26" fmla="*/ 5 w 20"/>
                  <a:gd name="T27" fmla="*/ 0 h 20"/>
                  <a:gd name="T28" fmla="*/ 2 w 20"/>
                  <a:gd name="T29" fmla="*/ 3 h 20"/>
                  <a:gd name="T30" fmla="*/ 0 w 20"/>
                  <a:gd name="T31" fmla="*/ 6 h 20"/>
                  <a:gd name="T32" fmla="*/ 0 w 20"/>
                  <a:gd name="T33" fmla="*/ 10 h 20"/>
                  <a:gd name="T34" fmla="*/ 0 w 20"/>
                  <a:gd name="T35" fmla="*/ 1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"/>
                  <a:gd name="T55" fmla="*/ 0 h 20"/>
                  <a:gd name="T56" fmla="*/ 20 w 20"/>
                  <a:gd name="T57" fmla="*/ 20 h 2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7" name="Freeform 60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7 h 13"/>
                  <a:gd name="T2" fmla="*/ 0 w 12"/>
                  <a:gd name="T3" fmla="*/ 9 h 13"/>
                  <a:gd name="T4" fmla="*/ 2 w 12"/>
                  <a:gd name="T5" fmla="*/ 12 h 13"/>
                  <a:gd name="T6" fmla="*/ 3 w 12"/>
                  <a:gd name="T7" fmla="*/ 13 h 13"/>
                  <a:gd name="T8" fmla="*/ 6 w 12"/>
                  <a:gd name="T9" fmla="*/ 13 h 13"/>
                  <a:gd name="T10" fmla="*/ 9 w 12"/>
                  <a:gd name="T11" fmla="*/ 13 h 13"/>
                  <a:gd name="T12" fmla="*/ 11 w 12"/>
                  <a:gd name="T13" fmla="*/ 12 h 13"/>
                  <a:gd name="T14" fmla="*/ 12 w 12"/>
                  <a:gd name="T15" fmla="*/ 9 h 13"/>
                  <a:gd name="T16" fmla="*/ 12 w 12"/>
                  <a:gd name="T17" fmla="*/ 7 h 13"/>
                  <a:gd name="T18" fmla="*/ 12 w 12"/>
                  <a:gd name="T19" fmla="*/ 5 h 13"/>
                  <a:gd name="T20" fmla="*/ 11 w 12"/>
                  <a:gd name="T21" fmla="*/ 2 h 13"/>
                  <a:gd name="T22" fmla="*/ 9 w 12"/>
                  <a:gd name="T23" fmla="*/ 0 h 13"/>
                  <a:gd name="T24" fmla="*/ 6 w 12"/>
                  <a:gd name="T25" fmla="*/ 0 h 13"/>
                  <a:gd name="T26" fmla="*/ 3 w 12"/>
                  <a:gd name="T27" fmla="*/ 0 h 13"/>
                  <a:gd name="T28" fmla="*/ 2 w 12"/>
                  <a:gd name="T29" fmla="*/ 2 h 13"/>
                  <a:gd name="T30" fmla="*/ 0 w 12"/>
                  <a:gd name="T31" fmla="*/ 5 h 13"/>
                  <a:gd name="T32" fmla="*/ 0 w 12"/>
                  <a:gd name="T33" fmla="*/ 7 h 13"/>
                  <a:gd name="T34" fmla="*/ 0 w 12"/>
                  <a:gd name="T35" fmla="*/ 7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3"/>
                  <a:gd name="T56" fmla="*/ 12 w 12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8" name="Freeform 61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6 h 12"/>
                  <a:gd name="T2" fmla="*/ 0 w 13"/>
                  <a:gd name="T3" fmla="*/ 8 h 12"/>
                  <a:gd name="T4" fmla="*/ 2 w 13"/>
                  <a:gd name="T5" fmla="*/ 10 h 12"/>
                  <a:gd name="T6" fmla="*/ 5 w 13"/>
                  <a:gd name="T7" fmla="*/ 12 h 12"/>
                  <a:gd name="T8" fmla="*/ 8 w 13"/>
                  <a:gd name="T9" fmla="*/ 12 h 12"/>
                  <a:gd name="T10" fmla="*/ 9 w 13"/>
                  <a:gd name="T11" fmla="*/ 12 h 12"/>
                  <a:gd name="T12" fmla="*/ 12 w 13"/>
                  <a:gd name="T13" fmla="*/ 10 h 12"/>
                  <a:gd name="T14" fmla="*/ 13 w 13"/>
                  <a:gd name="T15" fmla="*/ 8 h 12"/>
                  <a:gd name="T16" fmla="*/ 13 w 13"/>
                  <a:gd name="T17" fmla="*/ 6 h 12"/>
                  <a:gd name="T18" fmla="*/ 13 w 13"/>
                  <a:gd name="T19" fmla="*/ 3 h 12"/>
                  <a:gd name="T20" fmla="*/ 12 w 13"/>
                  <a:gd name="T21" fmla="*/ 2 h 12"/>
                  <a:gd name="T22" fmla="*/ 9 w 13"/>
                  <a:gd name="T23" fmla="*/ 0 h 12"/>
                  <a:gd name="T24" fmla="*/ 8 w 13"/>
                  <a:gd name="T25" fmla="*/ 0 h 12"/>
                  <a:gd name="T26" fmla="*/ 5 w 13"/>
                  <a:gd name="T27" fmla="*/ 0 h 12"/>
                  <a:gd name="T28" fmla="*/ 2 w 13"/>
                  <a:gd name="T29" fmla="*/ 2 h 12"/>
                  <a:gd name="T30" fmla="*/ 0 w 13"/>
                  <a:gd name="T31" fmla="*/ 3 h 12"/>
                  <a:gd name="T32" fmla="*/ 0 w 13"/>
                  <a:gd name="T33" fmla="*/ 6 h 12"/>
                  <a:gd name="T34" fmla="*/ 0 w 13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12"/>
                  <a:gd name="T56" fmla="*/ 13 w 13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19" name="Freeform 62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3 h 7"/>
                  <a:gd name="T2" fmla="*/ 0 w 8"/>
                  <a:gd name="T3" fmla="*/ 4 h 7"/>
                  <a:gd name="T4" fmla="*/ 1 w 8"/>
                  <a:gd name="T5" fmla="*/ 6 h 7"/>
                  <a:gd name="T6" fmla="*/ 3 w 8"/>
                  <a:gd name="T7" fmla="*/ 7 h 7"/>
                  <a:gd name="T8" fmla="*/ 4 w 8"/>
                  <a:gd name="T9" fmla="*/ 7 h 7"/>
                  <a:gd name="T10" fmla="*/ 6 w 8"/>
                  <a:gd name="T11" fmla="*/ 7 h 7"/>
                  <a:gd name="T12" fmla="*/ 7 w 8"/>
                  <a:gd name="T13" fmla="*/ 6 h 7"/>
                  <a:gd name="T14" fmla="*/ 8 w 8"/>
                  <a:gd name="T15" fmla="*/ 4 h 7"/>
                  <a:gd name="T16" fmla="*/ 8 w 8"/>
                  <a:gd name="T17" fmla="*/ 3 h 7"/>
                  <a:gd name="T18" fmla="*/ 8 w 8"/>
                  <a:gd name="T19" fmla="*/ 1 h 7"/>
                  <a:gd name="T20" fmla="*/ 7 w 8"/>
                  <a:gd name="T21" fmla="*/ 1 h 7"/>
                  <a:gd name="T22" fmla="*/ 6 w 8"/>
                  <a:gd name="T23" fmla="*/ 0 h 7"/>
                  <a:gd name="T24" fmla="*/ 4 w 8"/>
                  <a:gd name="T25" fmla="*/ 0 h 7"/>
                  <a:gd name="T26" fmla="*/ 3 w 8"/>
                  <a:gd name="T27" fmla="*/ 0 h 7"/>
                  <a:gd name="T28" fmla="*/ 1 w 8"/>
                  <a:gd name="T29" fmla="*/ 1 h 7"/>
                  <a:gd name="T30" fmla="*/ 0 w 8"/>
                  <a:gd name="T31" fmla="*/ 1 h 7"/>
                  <a:gd name="T32" fmla="*/ 0 w 8"/>
                  <a:gd name="T33" fmla="*/ 3 h 7"/>
                  <a:gd name="T34" fmla="*/ 0 w 8"/>
                  <a:gd name="T35" fmla="*/ 3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"/>
                  <a:gd name="T55" fmla="*/ 0 h 7"/>
                  <a:gd name="T56" fmla="*/ 8 w 8"/>
                  <a:gd name="T57" fmla="*/ 7 h 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0" name="Freeform 63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3 h 8"/>
                  <a:gd name="T2" fmla="*/ 0 w 7"/>
                  <a:gd name="T3" fmla="*/ 5 h 8"/>
                  <a:gd name="T4" fmla="*/ 1 w 7"/>
                  <a:gd name="T5" fmla="*/ 6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6 h 8"/>
                  <a:gd name="T14" fmla="*/ 7 w 7"/>
                  <a:gd name="T15" fmla="*/ 5 h 8"/>
                  <a:gd name="T16" fmla="*/ 7 w 7"/>
                  <a:gd name="T17" fmla="*/ 3 h 8"/>
                  <a:gd name="T18" fmla="*/ 7 w 7"/>
                  <a:gd name="T19" fmla="*/ 2 h 8"/>
                  <a:gd name="T20" fmla="*/ 6 w 7"/>
                  <a:gd name="T21" fmla="*/ 2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2 h 8"/>
                  <a:gd name="T30" fmla="*/ 0 w 7"/>
                  <a:gd name="T31" fmla="*/ 2 h 8"/>
                  <a:gd name="T32" fmla="*/ 0 w 7"/>
                  <a:gd name="T33" fmla="*/ 3 h 8"/>
                  <a:gd name="T34" fmla="*/ 0 w 7"/>
                  <a:gd name="T35" fmla="*/ 3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1" name="Freeform 64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8 h 17"/>
                  <a:gd name="T2" fmla="*/ 0 w 16"/>
                  <a:gd name="T3" fmla="*/ 11 h 17"/>
                  <a:gd name="T4" fmla="*/ 3 w 16"/>
                  <a:gd name="T5" fmla="*/ 14 h 17"/>
                  <a:gd name="T6" fmla="*/ 5 w 16"/>
                  <a:gd name="T7" fmla="*/ 16 h 17"/>
                  <a:gd name="T8" fmla="*/ 9 w 16"/>
                  <a:gd name="T9" fmla="*/ 17 h 17"/>
                  <a:gd name="T10" fmla="*/ 12 w 16"/>
                  <a:gd name="T11" fmla="*/ 16 h 17"/>
                  <a:gd name="T12" fmla="*/ 15 w 16"/>
                  <a:gd name="T13" fmla="*/ 14 h 17"/>
                  <a:gd name="T14" fmla="*/ 16 w 16"/>
                  <a:gd name="T15" fmla="*/ 11 h 17"/>
                  <a:gd name="T16" fmla="*/ 16 w 16"/>
                  <a:gd name="T17" fmla="*/ 8 h 17"/>
                  <a:gd name="T18" fmla="*/ 16 w 16"/>
                  <a:gd name="T19" fmla="*/ 5 h 17"/>
                  <a:gd name="T20" fmla="*/ 15 w 16"/>
                  <a:gd name="T21" fmla="*/ 3 h 17"/>
                  <a:gd name="T22" fmla="*/ 12 w 16"/>
                  <a:gd name="T23" fmla="*/ 1 h 17"/>
                  <a:gd name="T24" fmla="*/ 9 w 16"/>
                  <a:gd name="T25" fmla="*/ 0 h 17"/>
                  <a:gd name="T26" fmla="*/ 5 w 16"/>
                  <a:gd name="T27" fmla="*/ 1 h 17"/>
                  <a:gd name="T28" fmla="*/ 3 w 16"/>
                  <a:gd name="T29" fmla="*/ 3 h 17"/>
                  <a:gd name="T30" fmla="*/ 0 w 16"/>
                  <a:gd name="T31" fmla="*/ 5 h 17"/>
                  <a:gd name="T32" fmla="*/ 0 w 16"/>
                  <a:gd name="T33" fmla="*/ 8 h 17"/>
                  <a:gd name="T34" fmla="*/ 0 w 16"/>
                  <a:gd name="T35" fmla="*/ 8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"/>
                  <a:gd name="T55" fmla="*/ 0 h 17"/>
                  <a:gd name="T56" fmla="*/ 16 w 16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2" name="Freeform 65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6 h 12"/>
                  <a:gd name="T2" fmla="*/ 0 w 12"/>
                  <a:gd name="T3" fmla="*/ 7 h 12"/>
                  <a:gd name="T4" fmla="*/ 1 w 12"/>
                  <a:gd name="T5" fmla="*/ 10 h 12"/>
                  <a:gd name="T6" fmla="*/ 4 w 12"/>
                  <a:gd name="T7" fmla="*/ 12 h 12"/>
                  <a:gd name="T8" fmla="*/ 6 w 12"/>
                  <a:gd name="T9" fmla="*/ 12 h 12"/>
                  <a:gd name="T10" fmla="*/ 7 w 12"/>
                  <a:gd name="T11" fmla="*/ 12 h 12"/>
                  <a:gd name="T12" fmla="*/ 10 w 12"/>
                  <a:gd name="T13" fmla="*/ 10 h 12"/>
                  <a:gd name="T14" fmla="*/ 12 w 12"/>
                  <a:gd name="T15" fmla="*/ 7 h 12"/>
                  <a:gd name="T16" fmla="*/ 12 w 12"/>
                  <a:gd name="T17" fmla="*/ 6 h 12"/>
                  <a:gd name="T18" fmla="*/ 12 w 12"/>
                  <a:gd name="T19" fmla="*/ 4 h 12"/>
                  <a:gd name="T20" fmla="*/ 10 w 12"/>
                  <a:gd name="T21" fmla="*/ 2 h 12"/>
                  <a:gd name="T22" fmla="*/ 7 w 12"/>
                  <a:gd name="T23" fmla="*/ 0 h 12"/>
                  <a:gd name="T24" fmla="*/ 6 w 12"/>
                  <a:gd name="T25" fmla="*/ 0 h 12"/>
                  <a:gd name="T26" fmla="*/ 4 w 12"/>
                  <a:gd name="T27" fmla="*/ 0 h 12"/>
                  <a:gd name="T28" fmla="*/ 1 w 12"/>
                  <a:gd name="T29" fmla="*/ 2 h 12"/>
                  <a:gd name="T30" fmla="*/ 0 w 12"/>
                  <a:gd name="T31" fmla="*/ 4 h 12"/>
                  <a:gd name="T32" fmla="*/ 0 w 12"/>
                  <a:gd name="T33" fmla="*/ 6 h 12"/>
                  <a:gd name="T34" fmla="*/ 0 w 12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2"/>
                  <a:gd name="T56" fmla="*/ 12 w 12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3" name="Freeform 66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7 w 74"/>
                  <a:gd name="T1" fmla="*/ 65 h 75"/>
                  <a:gd name="T2" fmla="*/ 15 w 74"/>
                  <a:gd name="T3" fmla="*/ 72 h 75"/>
                  <a:gd name="T4" fmla="*/ 25 w 74"/>
                  <a:gd name="T5" fmla="*/ 75 h 75"/>
                  <a:gd name="T6" fmla="*/ 32 w 74"/>
                  <a:gd name="T7" fmla="*/ 75 h 75"/>
                  <a:gd name="T8" fmla="*/ 37 w 74"/>
                  <a:gd name="T9" fmla="*/ 73 h 75"/>
                  <a:gd name="T10" fmla="*/ 38 w 74"/>
                  <a:gd name="T11" fmla="*/ 73 h 75"/>
                  <a:gd name="T12" fmla="*/ 44 w 74"/>
                  <a:gd name="T13" fmla="*/ 71 h 75"/>
                  <a:gd name="T14" fmla="*/ 50 w 74"/>
                  <a:gd name="T15" fmla="*/ 69 h 75"/>
                  <a:gd name="T16" fmla="*/ 59 w 74"/>
                  <a:gd name="T17" fmla="*/ 65 h 75"/>
                  <a:gd name="T18" fmla="*/ 65 w 74"/>
                  <a:gd name="T19" fmla="*/ 60 h 75"/>
                  <a:gd name="T20" fmla="*/ 71 w 74"/>
                  <a:gd name="T21" fmla="*/ 56 h 75"/>
                  <a:gd name="T22" fmla="*/ 74 w 74"/>
                  <a:gd name="T23" fmla="*/ 50 h 75"/>
                  <a:gd name="T24" fmla="*/ 72 w 74"/>
                  <a:gd name="T25" fmla="*/ 45 h 75"/>
                  <a:gd name="T26" fmla="*/ 59 w 74"/>
                  <a:gd name="T27" fmla="*/ 35 h 75"/>
                  <a:gd name="T28" fmla="*/ 46 w 74"/>
                  <a:gd name="T29" fmla="*/ 39 h 75"/>
                  <a:gd name="T30" fmla="*/ 35 w 74"/>
                  <a:gd name="T31" fmla="*/ 48 h 75"/>
                  <a:gd name="T32" fmla="*/ 31 w 74"/>
                  <a:gd name="T33" fmla="*/ 52 h 75"/>
                  <a:gd name="T34" fmla="*/ 29 w 74"/>
                  <a:gd name="T35" fmla="*/ 43 h 75"/>
                  <a:gd name="T36" fmla="*/ 24 w 74"/>
                  <a:gd name="T37" fmla="*/ 26 h 75"/>
                  <a:gd name="T38" fmla="*/ 13 w 74"/>
                  <a:gd name="T39" fmla="*/ 7 h 75"/>
                  <a:gd name="T40" fmla="*/ 2 w 74"/>
                  <a:gd name="T41" fmla="*/ 0 h 75"/>
                  <a:gd name="T42" fmla="*/ 0 w 74"/>
                  <a:gd name="T43" fmla="*/ 19 h 75"/>
                  <a:gd name="T44" fmla="*/ 3 w 74"/>
                  <a:gd name="T45" fmla="*/ 40 h 75"/>
                  <a:gd name="T46" fmla="*/ 6 w 74"/>
                  <a:gd name="T47" fmla="*/ 58 h 75"/>
                  <a:gd name="T48" fmla="*/ 7 w 74"/>
                  <a:gd name="T49" fmla="*/ 65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4"/>
                  <a:gd name="T76" fmla="*/ 0 h 75"/>
                  <a:gd name="T77" fmla="*/ 74 w 74"/>
                  <a:gd name="T78" fmla="*/ 75 h 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4" name="Freeform 67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24 w 69"/>
                  <a:gd name="T1" fmla="*/ 59 h 59"/>
                  <a:gd name="T2" fmla="*/ 29 w 69"/>
                  <a:gd name="T3" fmla="*/ 59 h 59"/>
                  <a:gd name="T4" fmla="*/ 38 w 69"/>
                  <a:gd name="T5" fmla="*/ 57 h 59"/>
                  <a:gd name="T6" fmla="*/ 47 w 69"/>
                  <a:gd name="T7" fmla="*/ 56 h 59"/>
                  <a:gd name="T8" fmla="*/ 56 w 69"/>
                  <a:gd name="T9" fmla="*/ 54 h 59"/>
                  <a:gd name="T10" fmla="*/ 63 w 69"/>
                  <a:gd name="T11" fmla="*/ 52 h 59"/>
                  <a:gd name="T12" fmla="*/ 68 w 69"/>
                  <a:gd name="T13" fmla="*/ 47 h 59"/>
                  <a:gd name="T14" fmla="*/ 69 w 69"/>
                  <a:gd name="T15" fmla="*/ 43 h 59"/>
                  <a:gd name="T16" fmla="*/ 66 w 69"/>
                  <a:gd name="T17" fmla="*/ 37 h 59"/>
                  <a:gd name="T18" fmla="*/ 54 w 69"/>
                  <a:gd name="T19" fmla="*/ 32 h 59"/>
                  <a:gd name="T20" fmla="*/ 41 w 69"/>
                  <a:gd name="T21" fmla="*/ 33 h 59"/>
                  <a:gd name="T22" fmla="*/ 29 w 69"/>
                  <a:gd name="T23" fmla="*/ 37 h 59"/>
                  <a:gd name="T24" fmla="*/ 25 w 69"/>
                  <a:gd name="T25" fmla="*/ 40 h 59"/>
                  <a:gd name="T26" fmla="*/ 21 w 69"/>
                  <a:gd name="T27" fmla="*/ 29 h 59"/>
                  <a:gd name="T28" fmla="*/ 19 w 69"/>
                  <a:gd name="T29" fmla="*/ 13 h 59"/>
                  <a:gd name="T30" fmla="*/ 15 w 69"/>
                  <a:gd name="T31" fmla="*/ 1 h 59"/>
                  <a:gd name="T32" fmla="*/ 0 w 69"/>
                  <a:gd name="T33" fmla="*/ 0 h 59"/>
                  <a:gd name="T34" fmla="*/ 0 w 69"/>
                  <a:gd name="T35" fmla="*/ 27 h 59"/>
                  <a:gd name="T36" fmla="*/ 9 w 69"/>
                  <a:gd name="T37" fmla="*/ 44 h 59"/>
                  <a:gd name="T38" fmla="*/ 19 w 69"/>
                  <a:gd name="T39" fmla="*/ 56 h 59"/>
                  <a:gd name="T40" fmla="*/ 24 w 69"/>
                  <a:gd name="T41" fmla="*/ 59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9"/>
                  <a:gd name="T64" fmla="*/ 0 h 59"/>
                  <a:gd name="T65" fmla="*/ 69 w 69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5" name="Freeform 68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6 w 69"/>
                  <a:gd name="T1" fmla="*/ 46 h 60"/>
                  <a:gd name="T2" fmla="*/ 15 w 69"/>
                  <a:gd name="T3" fmla="*/ 54 h 60"/>
                  <a:gd name="T4" fmla="*/ 22 w 69"/>
                  <a:gd name="T5" fmla="*/ 59 h 60"/>
                  <a:gd name="T6" fmla="*/ 31 w 69"/>
                  <a:gd name="T7" fmla="*/ 60 h 60"/>
                  <a:gd name="T8" fmla="*/ 38 w 69"/>
                  <a:gd name="T9" fmla="*/ 60 h 60"/>
                  <a:gd name="T10" fmla="*/ 45 w 69"/>
                  <a:gd name="T11" fmla="*/ 59 h 60"/>
                  <a:gd name="T12" fmla="*/ 51 w 69"/>
                  <a:gd name="T13" fmla="*/ 56 h 60"/>
                  <a:gd name="T14" fmla="*/ 57 w 69"/>
                  <a:gd name="T15" fmla="*/ 53 h 60"/>
                  <a:gd name="T16" fmla="*/ 60 w 69"/>
                  <a:gd name="T17" fmla="*/ 51 h 60"/>
                  <a:gd name="T18" fmla="*/ 64 w 69"/>
                  <a:gd name="T19" fmla="*/ 50 h 60"/>
                  <a:gd name="T20" fmla="*/ 67 w 69"/>
                  <a:gd name="T21" fmla="*/ 47 h 60"/>
                  <a:gd name="T22" fmla="*/ 69 w 69"/>
                  <a:gd name="T23" fmla="*/ 43 h 60"/>
                  <a:gd name="T24" fmla="*/ 67 w 69"/>
                  <a:gd name="T25" fmla="*/ 40 h 60"/>
                  <a:gd name="T26" fmla="*/ 54 w 69"/>
                  <a:gd name="T27" fmla="*/ 31 h 60"/>
                  <a:gd name="T28" fmla="*/ 41 w 69"/>
                  <a:gd name="T29" fmla="*/ 31 h 60"/>
                  <a:gd name="T30" fmla="*/ 32 w 69"/>
                  <a:gd name="T31" fmla="*/ 34 h 60"/>
                  <a:gd name="T32" fmla="*/ 28 w 69"/>
                  <a:gd name="T33" fmla="*/ 37 h 60"/>
                  <a:gd name="T34" fmla="*/ 26 w 69"/>
                  <a:gd name="T35" fmla="*/ 30 h 60"/>
                  <a:gd name="T36" fmla="*/ 20 w 69"/>
                  <a:gd name="T37" fmla="*/ 15 h 60"/>
                  <a:gd name="T38" fmla="*/ 12 w 69"/>
                  <a:gd name="T39" fmla="*/ 2 h 60"/>
                  <a:gd name="T40" fmla="*/ 1 w 69"/>
                  <a:gd name="T41" fmla="*/ 0 h 60"/>
                  <a:gd name="T42" fmla="*/ 0 w 69"/>
                  <a:gd name="T43" fmla="*/ 14 h 60"/>
                  <a:gd name="T44" fmla="*/ 1 w 69"/>
                  <a:gd name="T45" fmla="*/ 30 h 60"/>
                  <a:gd name="T46" fmla="*/ 4 w 69"/>
                  <a:gd name="T47" fmla="*/ 41 h 60"/>
                  <a:gd name="T48" fmla="*/ 6 w 69"/>
                  <a:gd name="T49" fmla="*/ 46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9"/>
                  <a:gd name="T76" fmla="*/ 0 h 60"/>
                  <a:gd name="T77" fmla="*/ 69 w 69"/>
                  <a:gd name="T78" fmla="*/ 60 h 6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6" name="Freeform 69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12 w 75"/>
                  <a:gd name="T1" fmla="*/ 44 h 48"/>
                  <a:gd name="T2" fmla="*/ 19 w 75"/>
                  <a:gd name="T3" fmla="*/ 46 h 48"/>
                  <a:gd name="T4" fmla="*/ 31 w 75"/>
                  <a:gd name="T5" fmla="*/ 48 h 48"/>
                  <a:gd name="T6" fmla="*/ 43 w 75"/>
                  <a:gd name="T7" fmla="*/ 48 h 48"/>
                  <a:gd name="T8" fmla="*/ 56 w 75"/>
                  <a:gd name="T9" fmla="*/ 46 h 48"/>
                  <a:gd name="T10" fmla="*/ 66 w 75"/>
                  <a:gd name="T11" fmla="*/ 42 h 48"/>
                  <a:gd name="T12" fmla="*/ 74 w 75"/>
                  <a:gd name="T13" fmla="*/ 36 h 48"/>
                  <a:gd name="T14" fmla="*/ 75 w 75"/>
                  <a:gd name="T15" fmla="*/ 29 h 48"/>
                  <a:gd name="T16" fmla="*/ 71 w 75"/>
                  <a:gd name="T17" fmla="*/ 19 h 48"/>
                  <a:gd name="T18" fmla="*/ 66 w 75"/>
                  <a:gd name="T19" fmla="*/ 16 h 48"/>
                  <a:gd name="T20" fmla="*/ 59 w 75"/>
                  <a:gd name="T21" fmla="*/ 15 h 48"/>
                  <a:gd name="T22" fmla="*/ 52 w 75"/>
                  <a:gd name="T23" fmla="*/ 15 h 48"/>
                  <a:gd name="T24" fmla="*/ 43 w 75"/>
                  <a:gd name="T25" fmla="*/ 18 h 48"/>
                  <a:gd name="T26" fmla="*/ 35 w 75"/>
                  <a:gd name="T27" fmla="*/ 19 h 48"/>
                  <a:gd name="T28" fmla="*/ 30 w 75"/>
                  <a:gd name="T29" fmla="*/ 22 h 48"/>
                  <a:gd name="T30" fmla="*/ 25 w 75"/>
                  <a:gd name="T31" fmla="*/ 23 h 48"/>
                  <a:gd name="T32" fmla="*/ 24 w 75"/>
                  <a:gd name="T33" fmla="*/ 25 h 48"/>
                  <a:gd name="T34" fmla="*/ 22 w 75"/>
                  <a:gd name="T35" fmla="*/ 21 h 48"/>
                  <a:gd name="T36" fmla="*/ 19 w 75"/>
                  <a:gd name="T37" fmla="*/ 13 h 48"/>
                  <a:gd name="T38" fmla="*/ 16 w 75"/>
                  <a:gd name="T39" fmla="*/ 5 h 48"/>
                  <a:gd name="T40" fmla="*/ 15 w 75"/>
                  <a:gd name="T41" fmla="*/ 2 h 48"/>
                  <a:gd name="T42" fmla="*/ 12 w 75"/>
                  <a:gd name="T43" fmla="*/ 0 h 48"/>
                  <a:gd name="T44" fmla="*/ 8 w 75"/>
                  <a:gd name="T45" fmla="*/ 0 h 48"/>
                  <a:gd name="T46" fmla="*/ 3 w 75"/>
                  <a:gd name="T47" fmla="*/ 2 h 48"/>
                  <a:gd name="T48" fmla="*/ 0 w 75"/>
                  <a:gd name="T49" fmla="*/ 5 h 48"/>
                  <a:gd name="T50" fmla="*/ 0 w 75"/>
                  <a:gd name="T51" fmla="*/ 13 h 48"/>
                  <a:gd name="T52" fmla="*/ 5 w 75"/>
                  <a:gd name="T53" fmla="*/ 26 h 48"/>
                  <a:gd name="T54" fmla="*/ 9 w 75"/>
                  <a:gd name="T55" fmla="*/ 38 h 48"/>
                  <a:gd name="T56" fmla="*/ 12 w 75"/>
                  <a:gd name="T57" fmla="*/ 44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48"/>
                  <a:gd name="T89" fmla="*/ 75 w 75"/>
                  <a:gd name="T90" fmla="*/ 48 h 4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7" name="Freeform 70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15 w 63"/>
                  <a:gd name="T1" fmla="*/ 53 h 57"/>
                  <a:gd name="T2" fmla="*/ 22 w 63"/>
                  <a:gd name="T3" fmla="*/ 54 h 57"/>
                  <a:gd name="T4" fmla="*/ 34 w 63"/>
                  <a:gd name="T5" fmla="*/ 57 h 57"/>
                  <a:gd name="T6" fmla="*/ 47 w 63"/>
                  <a:gd name="T7" fmla="*/ 56 h 57"/>
                  <a:gd name="T8" fmla="*/ 58 w 63"/>
                  <a:gd name="T9" fmla="*/ 50 h 57"/>
                  <a:gd name="T10" fmla="*/ 61 w 63"/>
                  <a:gd name="T11" fmla="*/ 48 h 57"/>
                  <a:gd name="T12" fmla="*/ 62 w 63"/>
                  <a:gd name="T13" fmla="*/ 46 h 57"/>
                  <a:gd name="T14" fmla="*/ 63 w 63"/>
                  <a:gd name="T15" fmla="*/ 43 h 57"/>
                  <a:gd name="T16" fmla="*/ 62 w 63"/>
                  <a:gd name="T17" fmla="*/ 40 h 57"/>
                  <a:gd name="T18" fmla="*/ 61 w 63"/>
                  <a:gd name="T19" fmla="*/ 36 h 57"/>
                  <a:gd name="T20" fmla="*/ 58 w 63"/>
                  <a:gd name="T21" fmla="*/ 33 h 57"/>
                  <a:gd name="T22" fmla="*/ 53 w 63"/>
                  <a:gd name="T23" fmla="*/ 31 h 57"/>
                  <a:gd name="T24" fmla="*/ 47 w 63"/>
                  <a:gd name="T25" fmla="*/ 33 h 57"/>
                  <a:gd name="T26" fmla="*/ 39 w 63"/>
                  <a:gd name="T27" fmla="*/ 36 h 57"/>
                  <a:gd name="T28" fmla="*/ 30 w 63"/>
                  <a:gd name="T29" fmla="*/ 36 h 57"/>
                  <a:gd name="T30" fmla="*/ 24 w 63"/>
                  <a:gd name="T31" fmla="*/ 36 h 57"/>
                  <a:gd name="T32" fmla="*/ 21 w 63"/>
                  <a:gd name="T33" fmla="*/ 36 h 57"/>
                  <a:gd name="T34" fmla="*/ 21 w 63"/>
                  <a:gd name="T35" fmla="*/ 30 h 57"/>
                  <a:gd name="T36" fmla="*/ 21 w 63"/>
                  <a:gd name="T37" fmla="*/ 17 h 57"/>
                  <a:gd name="T38" fmla="*/ 17 w 63"/>
                  <a:gd name="T39" fmla="*/ 4 h 57"/>
                  <a:gd name="T40" fmla="*/ 8 w 63"/>
                  <a:gd name="T41" fmla="*/ 0 h 57"/>
                  <a:gd name="T42" fmla="*/ 0 w 63"/>
                  <a:gd name="T43" fmla="*/ 18 h 57"/>
                  <a:gd name="T44" fmla="*/ 0 w 63"/>
                  <a:gd name="T45" fmla="*/ 34 h 57"/>
                  <a:gd name="T46" fmla="*/ 6 w 63"/>
                  <a:gd name="T47" fmla="*/ 46 h 57"/>
                  <a:gd name="T48" fmla="*/ 15 w 63"/>
                  <a:gd name="T49" fmla="*/ 53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3"/>
                  <a:gd name="T76" fmla="*/ 0 h 57"/>
                  <a:gd name="T77" fmla="*/ 63 w 63"/>
                  <a:gd name="T78" fmla="*/ 57 h 5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8" name="Freeform 71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24 w 65"/>
                  <a:gd name="T1" fmla="*/ 52 h 57"/>
                  <a:gd name="T2" fmla="*/ 32 w 65"/>
                  <a:gd name="T3" fmla="*/ 57 h 57"/>
                  <a:gd name="T4" fmla="*/ 41 w 65"/>
                  <a:gd name="T5" fmla="*/ 55 h 57"/>
                  <a:gd name="T6" fmla="*/ 50 w 65"/>
                  <a:gd name="T7" fmla="*/ 52 h 57"/>
                  <a:gd name="T8" fmla="*/ 59 w 65"/>
                  <a:gd name="T9" fmla="*/ 48 h 57"/>
                  <a:gd name="T10" fmla="*/ 63 w 65"/>
                  <a:gd name="T11" fmla="*/ 45 h 57"/>
                  <a:gd name="T12" fmla="*/ 65 w 65"/>
                  <a:gd name="T13" fmla="*/ 42 h 57"/>
                  <a:gd name="T14" fmla="*/ 65 w 65"/>
                  <a:gd name="T15" fmla="*/ 38 h 57"/>
                  <a:gd name="T16" fmla="*/ 63 w 65"/>
                  <a:gd name="T17" fmla="*/ 34 h 57"/>
                  <a:gd name="T18" fmla="*/ 53 w 65"/>
                  <a:gd name="T19" fmla="*/ 28 h 57"/>
                  <a:gd name="T20" fmla="*/ 46 w 65"/>
                  <a:gd name="T21" fmla="*/ 29 h 57"/>
                  <a:gd name="T22" fmla="*/ 40 w 65"/>
                  <a:gd name="T23" fmla="*/ 35 h 57"/>
                  <a:gd name="T24" fmla="*/ 35 w 65"/>
                  <a:gd name="T25" fmla="*/ 39 h 57"/>
                  <a:gd name="T26" fmla="*/ 32 w 65"/>
                  <a:gd name="T27" fmla="*/ 32 h 57"/>
                  <a:gd name="T28" fmla="*/ 25 w 65"/>
                  <a:gd name="T29" fmla="*/ 18 h 57"/>
                  <a:gd name="T30" fmla="*/ 16 w 65"/>
                  <a:gd name="T31" fmla="*/ 5 h 57"/>
                  <a:gd name="T32" fmla="*/ 6 w 65"/>
                  <a:gd name="T33" fmla="*/ 0 h 57"/>
                  <a:gd name="T34" fmla="*/ 0 w 65"/>
                  <a:gd name="T35" fmla="*/ 21 h 57"/>
                  <a:gd name="T36" fmla="*/ 7 w 65"/>
                  <a:gd name="T37" fmla="*/ 36 h 57"/>
                  <a:gd name="T38" fmla="*/ 18 w 65"/>
                  <a:gd name="T39" fmla="*/ 48 h 57"/>
                  <a:gd name="T40" fmla="*/ 24 w 65"/>
                  <a:gd name="T41" fmla="*/ 52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5"/>
                  <a:gd name="T64" fmla="*/ 0 h 57"/>
                  <a:gd name="T65" fmla="*/ 65 w 65"/>
                  <a:gd name="T66" fmla="*/ 57 h 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29" name="Freeform 72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16 w 79"/>
                  <a:gd name="T1" fmla="*/ 67 h 80"/>
                  <a:gd name="T2" fmla="*/ 19 w 79"/>
                  <a:gd name="T3" fmla="*/ 70 h 80"/>
                  <a:gd name="T4" fmla="*/ 23 w 79"/>
                  <a:gd name="T5" fmla="*/ 73 h 80"/>
                  <a:gd name="T6" fmla="*/ 31 w 79"/>
                  <a:gd name="T7" fmla="*/ 77 h 80"/>
                  <a:gd name="T8" fmla="*/ 38 w 79"/>
                  <a:gd name="T9" fmla="*/ 79 h 80"/>
                  <a:gd name="T10" fmla="*/ 47 w 79"/>
                  <a:gd name="T11" fmla="*/ 80 h 80"/>
                  <a:gd name="T12" fmla="*/ 57 w 79"/>
                  <a:gd name="T13" fmla="*/ 77 h 80"/>
                  <a:gd name="T14" fmla="*/ 66 w 79"/>
                  <a:gd name="T15" fmla="*/ 70 h 80"/>
                  <a:gd name="T16" fmla="*/ 73 w 79"/>
                  <a:gd name="T17" fmla="*/ 59 h 80"/>
                  <a:gd name="T18" fmla="*/ 76 w 79"/>
                  <a:gd name="T19" fmla="*/ 54 h 80"/>
                  <a:gd name="T20" fmla="*/ 78 w 79"/>
                  <a:gd name="T21" fmla="*/ 50 h 80"/>
                  <a:gd name="T22" fmla="*/ 79 w 79"/>
                  <a:gd name="T23" fmla="*/ 46 h 80"/>
                  <a:gd name="T24" fmla="*/ 78 w 79"/>
                  <a:gd name="T25" fmla="*/ 43 h 80"/>
                  <a:gd name="T26" fmla="*/ 70 w 79"/>
                  <a:gd name="T27" fmla="*/ 39 h 80"/>
                  <a:gd name="T28" fmla="*/ 61 w 79"/>
                  <a:gd name="T29" fmla="*/ 37 h 80"/>
                  <a:gd name="T30" fmla="*/ 53 w 79"/>
                  <a:gd name="T31" fmla="*/ 39 h 80"/>
                  <a:gd name="T32" fmla="*/ 45 w 79"/>
                  <a:gd name="T33" fmla="*/ 40 h 80"/>
                  <a:gd name="T34" fmla="*/ 39 w 79"/>
                  <a:gd name="T35" fmla="*/ 44 h 80"/>
                  <a:gd name="T36" fmla="*/ 34 w 79"/>
                  <a:gd name="T37" fmla="*/ 47 h 80"/>
                  <a:gd name="T38" fmla="*/ 31 w 79"/>
                  <a:gd name="T39" fmla="*/ 50 h 80"/>
                  <a:gd name="T40" fmla="*/ 29 w 79"/>
                  <a:gd name="T41" fmla="*/ 52 h 80"/>
                  <a:gd name="T42" fmla="*/ 28 w 79"/>
                  <a:gd name="T43" fmla="*/ 43 h 80"/>
                  <a:gd name="T44" fmla="*/ 22 w 79"/>
                  <a:gd name="T45" fmla="*/ 24 h 80"/>
                  <a:gd name="T46" fmla="*/ 13 w 79"/>
                  <a:gd name="T47" fmla="*/ 6 h 80"/>
                  <a:gd name="T48" fmla="*/ 1 w 79"/>
                  <a:gd name="T49" fmla="*/ 0 h 80"/>
                  <a:gd name="T50" fmla="*/ 0 w 79"/>
                  <a:gd name="T51" fmla="*/ 24 h 80"/>
                  <a:gd name="T52" fmla="*/ 6 w 79"/>
                  <a:gd name="T53" fmla="*/ 46 h 80"/>
                  <a:gd name="T54" fmla="*/ 13 w 79"/>
                  <a:gd name="T55" fmla="*/ 62 h 80"/>
                  <a:gd name="T56" fmla="*/ 16 w 79"/>
                  <a:gd name="T57" fmla="*/ 67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80"/>
                  <a:gd name="T89" fmla="*/ 79 w 79"/>
                  <a:gd name="T90" fmla="*/ 80 h 8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0" name="Freeform 73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13 w 79"/>
                  <a:gd name="T1" fmla="*/ 54 h 67"/>
                  <a:gd name="T2" fmla="*/ 16 w 79"/>
                  <a:gd name="T3" fmla="*/ 56 h 67"/>
                  <a:gd name="T4" fmla="*/ 20 w 79"/>
                  <a:gd name="T5" fmla="*/ 59 h 67"/>
                  <a:gd name="T6" fmla="*/ 26 w 79"/>
                  <a:gd name="T7" fmla="*/ 61 h 67"/>
                  <a:gd name="T8" fmla="*/ 34 w 79"/>
                  <a:gd name="T9" fmla="*/ 64 h 67"/>
                  <a:gd name="T10" fmla="*/ 41 w 79"/>
                  <a:gd name="T11" fmla="*/ 67 h 67"/>
                  <a:gd name="T12" fmla="*/ 50 w 79"/>
                  <a:gd name="T13" fmla="*/ 67 h 67"/>
                  <a:gd name="T14" fmla="*/ 59 w 79"/>
                  <a:gd name="T15" fmla="*/ 67 h 67"/>
                  <a:gd name="T16" fmla="*/ 66 w 79"/>
                  <a:gd name="T17" fmla="*/ 64 h 67"/>
                  <a:gd name="T18" fmla="*/ 72 w 79"/>
                  <a:gd name="T19" fmla="*/ 61 h 67"/>
                  <a:gd name="T20" fmla="*/ 76 w 79"/>
                  <a:gd name="T21" fmla="*/ 57 h 67"/>
                  <a:gd name="T22" fmla="*/ 79 w 79"/>
                  <a:gd name="T23" fmla="*/ 53 h 67"/>
                  <a:gd name="T24" fmla="*/ 78 w 79"/>
                  <a:gd name="T25" fmla="*/ 47 h 67"/>
                  <a:gd name="T26" fmla="*/ 72 w 79"/>
                  <a:gd name="T27" fmla="*/ 41 h 67"/>
                  <a:gd name="T28" fmla="*/ 65 w 79"/>
                  <a:gd name="T29" fmla="*/ 37 h 67"/>
                  <a:gd name="T30" fmla="*/ 56 w 79"/>
                  <a:gd name="T31" fmla="*/ 36 h 67"/>
                  <a:gd name="T32" fmla="*/ 48 w 79"/>
                  <a:gd name="T33" fmla="*/ 36 h 67"/>
                  <a:gd name="T34" fmla="*/ 40 w 79"/>
                  <a:gd name="T35" fmla="*/ 37 h 67"/>
                  <a:gd name="T36" fmla="*/ 34 w 79"/>
                  <a:gd name="T37" fmla="*/ 38 h 67"/>
                  <a:gd name="T38" fmla="*/ 29 w 79"/>
                  <a:gd name="T39" fmla="*/ 40 h 67"/>
                  <a:gd name="T40" fmla="*/ 28 w 79"/>
                  <a:gd name="T41" fmla="*/ 40 h 67"/>
                  <a:gd name="T42" fmla="*/ 26 w 79"/>
                  <a:gd name="T43" fmla="*/ 33 h 67"/>
                  <a:gd name="T44" fmla="*/ 22 w 79"/>
                  <a:gd name="T45" fmla="*/ 17 h 67"/>
                  <a:gd name="T46" fmla="*/ 15 w 79"/>
                  <a:gd name="T47" fmla="*/ 4 h 67"/>
                  <a:gd name="T48" fmla="*/ 3 w 79"/>
                  <a:gd name="T49" fmla="*/ 0 h 67"/>
                  <a:gd name="T50" fmla="*/ 0 w 79"/>
                  <a:gd name="T51" fmla="*/ 21 h 67"/>
                  <a:gd name="T52" fmla="*/ 4 w 79"/>
                  <a:gd name="T53" fmla="*/ 38 h 67"/>
                  <a:gd name="T54" fmla="*/ 10 w 79"/>
                  <a:gd name="T55" fmla="*/ 50 h 67"/>
                  <a:gd name="T56" fmla="*/ 13 w 79"/>
                  <a:gd name="T57" fmla="*/ 54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67"/>
                  <a:gd name="T89" fmla="*/ 79 w 79"/>
                  <a:gd name="T90" fmla="*/ 67 h 6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1" name="Freeform 74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9 w 77"/>
                  <a:gd name="T1" fmla="*/ 58 h 62"/>
                  <a:gd name="T2" fmla="*/ 17 w 77"/>
                  <a:gd name="T3" fmla="*/ 60 h 62"/>
                  <a:gd name="T4" fmla="*/ 27 w 77"/>
                  <a:gd name="T5" fmla="*/ 62 h 62"/>
                  <a:gd name="T6" fmla="*/ 40 w 77"/>
                  <a:gd name="T7" fmla="*/ 62 h 62"/>
                  <a:gd name="T8" fmla="*/ 53 w 77"/>
                  <a:gd name="T9" fmla="*/ 60 h 62"/>
                  <a:gd name="T10" fmla="*/ 65 w 77"/>
                  <a:gd name="T11" fmla="*/ 58 h 62"/>
                  <a:gd name="T12" fmla="*/ 72 w 77"/>
                  <a:gd name="T13" fmla="*/ 55 h 62"/>
                  <a:gd name="T14" fmla="*/ 77 w 77"/>
                  <a:gd name="T15" fmla="*/ 49 h 62"/>
                  <a:gd name="T16" fmla="*/ 75 w 77"/>
                  <a:gd name="T17" fmla="*/ 42 h 62"/>
                  <a:gd name="T18" fmla="*/ 69 w 77"/>
                  <a:gd name="T19" fmla="*/ 36 h 62"/>
                  <a:gd name="T20" fmla="*/ 62 w 77"/>
                  <a:gd name="T21" fmla="*/ 33 h 62"/>
                  <a:gd name="T22" fmla="*/ 53 w 77"/>
                  <a:gd name="T23" fmla="*/ 32 h 62"/>
                  <a:gd name="T24" fmla="*/ 46 w 77"/>
                  <a:gd name="T25" fmla="*/ 32 h 62"/>
                  <a:gd name="T26" fmla="*/ 39 w 77"/>
                  <a:gd name="T27" fmla="*/ 33 h 62"/>
                  <a:gd name="T28" fmla="*/ 33 w 77"/>
                  <a:gd name="T29" fmla="*/ 35 h 62"/>
                  <a:gd name="T30" fmla="*/ 28 w 77"/>
                  <a:gd name="T31" fmla="*/ 37 h 62"/>
                  <a:gd name="T32" fmla="*/ 27 w 77"/>
                  <a:gd name="T33" fmla="*/ 37 h 62"/>
                  <a:gd name="T34" fmla="*/ 25 w 77"/>
                  <a:gd name="T35" fmla="*/ 30 h 62"/>
                  <a:gd name="T36" fmla="*/ 21 w 77"/>
                  <a:gd name="T37" fmla="*/ 16 h 62"/>
                  <a:gd name="T38" fmla="*/ 14 w 77"/>
                  <a:gd name="T39" fmla="*/ 3 h 62"/>
                  <a:gd name="T40" fmla="*/ 2 w 77"/>
                  <a:gd name="T41" fmla="*/ 0 h 62"/>
                  <a:gd name="T42" fmla="*/ 0 w 77"/>
                  <a:gd name="T43" fmla="*/ 17 h 62"/>
                  <a:gd name="T44" fmla="*/ 3 w 77"/>
                  <a:gd name="T45" fmla="*/ 36 h 62"/>
                  <a:gd name="T46" fmla="*/ 8 w 77"/>
                  <a:gd name="T47" fmla="*/ 52 h 62"/>
                  <a:gd name="T48" fmla="*/ 9 w 77"/>
                  <a:gd name="T49" fmla="*/ 58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7"/>
                  <a:gd name="T76" fmla="*/ 0 h 62"/>
                  <a:gd name="T77" fmla="*/ 77 w 77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2" name="Freeform 75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12 w 366"/>
                  <a:gd name="T1" fmla="*/ 150 h 845"/>
                  <a:gd name="T2" fmla="*/ 16 w 366"/>
                  <a:gd name="T3" fmla="*/ 241 h 845"/>
                  <a:gd name="T4" fmla="*/ 46 w 366"/>
                  <a:gd name="T5" fmla="*/ 346 h 845"/>
                  <a:gd name="T6" fmla="*/ 84 w 366"/>
                  <a:gd name="T7" fmla="*/ 465 h 845"/>
                  <a:gd name="T8" fmla="*/ 122 w 366"/>
                  <a:gd name="T9" fmla="*/ 583 h 845"/>
                  <a:gd name="T10" fmla="*/ 163 w 366"/>
                  <a:gd name="T11" fmla="*/ 699 h 845"/>
                  <a:gd name="T12" fmla="*/ 195 w 366"/>
                  <a:gd name="T13" fmla="*/ 778 h 845"/>
                  <a:gd name="T14" fmla="*/ 228 w 366"/>
                  <a:gd name="T15" fmla="*/ 810 h 845"/>
                  <a:gd name="T16" fmla="*/ 269 w 366"/>
                  <a:gd name="T17" fmla="*/ 830 h 845"/>
                  <a:gd name="T18" fmla="*/ 316 w 366"/>
                  <a:gd name="T19" fmla="*/ 842 h 845"/>
                  <a:gd name="T20" fmla="*/ 348 w 366"/>
                  <a:gd name="T21" fmla="*/ 843 h 845"/>
                  <a:gd name="T22" fmla="*/ 361 w 366"/>
                  <a:gd name="T23" fmla="*/ 833 h 845"/>
                  <a:gd name="T24" fmla="*/ 366 w 366"/>
                  <a:gd name="T25" fmla="*/ 816 h 845"/>
                  <a:gd name="T26" fmla="*/ 354 w 366"/>
                  <a:gd name="T27" fmla="*/ 803 h 845"/>
                  <a:gd name="T28" fmla="*/ 329 w 366"/>
                  <a:gd name="T29" fmla="*/ 796 h 845"/>
                  <a:gd name="T30" fmla="*/ 295 w 366"/>
                  <a:gd name="T31" fmla="*/ 788 h 845"/>
                  <a:gd name="T32" fmla="*/ 264 w 366"/>
                  <a:gd name="T33" fmla="*/ 778 h 845"/>
                  <a:gd name="T34" fmla="*/ 239 w 366"/>
                  <a:gd name="T35" fmla="*/ 757 h 845"/>
                  <a:gd name="T36" fmla="*/ 217 w 366"/>
                  <a:gd name="T37" fmla="*/ 708 h 845"/>
                  <a:gd name="T38" fmla="*/ 194 w 366"/>
                  <a:gd name="T39" fmla="*/ 643 h 845"/>
                  <a:gd name="T40" fmla="*/ 172 w 366"/>
                  <a:gd name="T41" fmla="*/ 577 h 845"/>
                  <a:gd name="T42" fmla="*/ 151 w 366"/>
                  <a:gd name="T43" fmla="*/ 511 h 845"/>
                  <a:gd name="T44" fmla="*/ 126 w 366"/>
                  <a:gd name="T45" fmla="*/ 435 h 845"/>
                  <a:gd name="T46" fmla="*/ 94 w 366"/>
                  <a:gd name="T47" fmla="*/ 349 h 845"/>
                  <a:gd name="T48" fmla="*/ 65 w 366"/>
                  <a:gd name="T49" fmla="*/ 263 h 845"/>
                  <a:gd name="T50" fmla="*/ 49 w 366"/>
                  <a:gd name="T51" fmla="*/ 175 h 845"/>
                  <a:gd name="T52" fmla="*/ 46 w 366"/>
                  <a:gd name="T53" fmla="*/ 110 h 845"/>
                  <a:gd name="T54" fmla="*/ 35 w 366"/>
                  <a:gd name="T55" fmla="*/ 67 h 845"/>
                  <a:gd name="T56" fmla="*/ 21 w 366"/>
                  <a:gd name="T57" fmla="*/ 27 h 845"/>
                  <a:gd name="T58" fmla="*/ 6 w 366"/>
                  <a:gd name="T59" fmla="*/ 1 h 845"/>
                  <a:gd name="T60" fmla="*/ 5 w 366"/>
                  <a:gd name="T61" fmla="*/ 17 h 845"/>
                  <a:gd name="T62" fmla="*/ 13 w 366"/>
                  <a:gd name="T63" fmla="*/ 76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6"/>
                  <a:gd name="T97" fmla="*/ 0 h 845"/>
                  <a:gd name="T98" fmla="*/ 366 w 366"/>
                  <a:gd name="T99" fmla="*/ 845 h 8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3" name="Freeform 76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84 w 88"/>
                  <a:gd name="T1" fmla="*/ 23 h 87"/>
                  <a:gd name="T2" fmla="*/ 88 w 88"/>
                  <a:gd name="T3" fmla="*/ 18 h 87"/>
                  <a:gd name="T4" fmla="*/ 87 w 88"/>
                  <a:gd name="T5" fmla="*/ 13 h 87"/>
                  <a:gd name="T6" fmla="*/ 84 w 88"/>
                  <a:gd name="T7" fmla="*/ 7 h 87"/>
                  <a:gd name="T8" fmla="*/ 77 w 88"/>
                  <a:gd name="T9" fmla="*/ 3 h 87"/>
                  <a:gd name="T10" fmla="*/ 71 w 88"/>
                  <a:gd name="T11" fmla="*/ 0 h 87"/>
                  <a:gd name="T12" fmla="*/ 62 w 88"/>
                  <a:gd name="T13" fmla="*/ 0 h 87"/>
                  <a:gd name="T14" fmla="*/ 55 w 88"/>
                  <a:gd name="T15" fmla="*/ 1 h 87"/>
                  <a:gd name="T16" fmla="*/ 47 w 88"/>
                  <a:gd name="T17" fmla="*/ 5 h 87"/>
                  <a:gd name="T18" fmla="*/ 41 w 88"/>
                  <a:gd name="T19" fmla="*/ 11 h 87"/>
                  <a:gd name="T20" fmla="*/ 34 w 88"/>
                  <a:gd name="T21" fmla="*/ 20 h 87"/>
                  <a:gd name="T22" fmla="*/ 25 w 88"/>
                  <a:gd name="T23" fmla="*/ 31 h 87"/>
                  <a:gd name="T24" fmla="*/ 16 w 88"/>
                  <a:gd name="T25" fmla="*/ 43 h 87"/>
                  <a:gd name="T26" fmla="*/ 9 w 88"/>
                  <a:gd name="T27" fmla="*/ 56 h 87"/>
                  <a:gd name="T28" fmla="*/ 3 w 88"/>
                  <a:gd name="T29" fmla="*/ 69 h 87"/>
                  <a:gd name="T30" fmla="*/ 0 w 88"/>
                  <a:gd name="T31" fmla="*/ 79 h 87"/>
                  <a:gd name="T32" fmla="*/ 3 w 88"/>
                  <a:gd name="T33" fmla="*/ 87 h 87"/>
                  <a:gd name="T34" fmla="*/ 15 w 88"/>
                  <a:gd name="T35" fmla="*/ 80 h 87"/>
                  <a:gd name="T36" fmla="*/ 27 w 88"/>
                  <a:gd name="T37" fmla="*/ 70 h 87"/>
                  <a:gd name="T38" fmla="*/ 40 w 88"/>
                  <a:gd name="T39" fmla="*/ 60 h 87"/>
                  <a:gd name="T40" fmla="*/ 52 w 88"/>
                  <a:gd name="T41" fmla="*/ 50 h 87"/>
                  <a:gd name="T42" fmla="*/ 63 w 88"/>
                  <a:gd name="T43" fmla="*/ 41 h 87"/>
                  <a:gd name="T44" fmla="*/ 72 w 88"/>
                  <a:gd name="T45" fmla="*/ 33 h 87"/>
                  <a:gd name="T46" fmla="*/ 80 w 88"/>
                  <a:gd name="T47" fmla="*/ 27 h 87"/>
                  <a:gd name="T48" fmla="*/ 84 w 88"/>
                  <a:gd name="T49" fmla="*/ 23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8"/>
                  <a:gd name="T76" fmla="*/ 0 h 87"/>
                  <a:gd name="T77" fmla="*/ 88 w 88"/>
                  <a:gd name="T78" fmla="*/ 87 h 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4" name="Freeform 77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92 w 102"/>
                  <a:gd name="T1" fmla="*/ 23 h 28"/>
                  <a:gd name="T2" fmla="*/ 96 w 102"/>
                  <a:gd name="T3" fmla="*/ 21 h 28"/>
                  <a:gd name="T4" fmla="*/ 99 w 102"/>
                  <a:gd name="T5" fmla="*/ 18 h 28"/>
                  <a:gd name="T6" fmla="*/ 101 w 102"/>
                  <a:gd name="T7" fmla="*/ 14 h 28"/>
                  <a:gd name="T8" fmla="*/ 102 w 102"/>
                  <a:gd name="T9" fmla="*/ 10 h 28"/>
                  <a:gd name="T10" fmla="*/ 101 w 102"/>
                  <a:gd name="T11" fmla="*/ 5 h 28"/>
                  <a:gd name="T12" fmla="*/ 98 w 102"/>
                  <a:gd name="T13" fmla="*/ 1 h 28"/>
                  <a:gd name="T14" fmla="*/ 93 w 102"/>
                  <a:gd name="T15" fmla="*/ 0 h 28"/>
                  <a:gd name="T16" fmla="*/ 88 w 102"/>
                  <a:gd name="T17" fmla="*/ 0 h 28"/>
                  <a:gd name="T18" fmla="*/ 76 w 102"/>
                  <a:gd name="T19" fmla="*/ 2 h 28"/>
                  <a:gd name="T20" fmla="*/ 61 w 102"/>
                  <a:gd name="T21" fmla="*/ 7 h 28"/>
                  <a:gd name="T22" fmla="*/ 46 w 102"/>
                  <a:gd name="T23" fmla="*/ 10 h 28"/>
                  <a:gd name="T24" fmla="*/ 33 w 102"/>
                  <a:gd name="T25" fmla="*/ 11 h 28"/>
                  <a:gd name="T26" fmla="*/ 20 w 102"/>
                  <a:gd name="T27" fmla="*/ 15 h 28"/>
                  <a:gd name="T28" fmla="*/ 10 w 102"/>
                  <a:gd name="T29" fmla="*/ 18 h 28"/>
                  <a:gd name="T30" fmla="*/ 2 w 102"/>
                  <a:gd name="T31" fmla="*/ 23 h 28"/>
                  <a:gd name="T32" fmla="*/ 0 w 102"/>
                  <a:gd name="T33" fmla="*/ 28 h 28"/>
                  <a:gd name="T34" fmla="*/ 10 w 102"/>
                  <a:gd name="T35" fmla="*/ 28 h 28"/>
                  <a:gd name="T36" fmla="*/ 20 w 102"/>
                  <a:gd name="T37" fmla="*/ 28 h 28"/>
                  <a:gd name="T38" fmla="*/ 32 w 102"/>
                  <a:gd name="T39" fmla="*/ 27 h 28"/>
                  <a:gd name="T40" fmla="*/ 44 w 102"/>
                  <a:gd name="T41" fmla="*/ 27 h 28"/>
                  <a:gd name="T42" fmla="*/ 55 w 102"/>
                  <a:gd name="T43" fmla="*/ 25 h 28"/>
                  <a:gd name="T44" fmla="*/ 67 w 102"/>
                  <a:gd name="T45" fmla="*/ 24 h 28"/>
                  <a:gd name="T46" fmla="*/ 80 w 102"/>
                  <a:gd name="T47" fmla="*/ 24 h 28"/>
                  <a:gd name="T48" fmla="*/ 92 w 102"/>
                  <a:gd name="T49" fmla="*/ 23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2"/>
                  <a:gd name="T76" fmla="*/ 0 h 28"/>
                  <a:gd name="T77" fmla="*/ 102 w 102"/>
                  <a:gd name="T78" fmla="*/ 28 h 2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5" name="Freeform 78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123 w 142"/>
                  <a:gd name="T1" fmla="*/ 36 h 36"/>
                  <a:gd name="T2" fmla="*/ 129 w 142"/>
                  <a:gd name="T3" fmla="*/ 36 h 36"/>
                  <a:gd name="T4" fmla="*/ 135 w 142"/>
                  <a:gd name="T5" fmla="*/ 32 h 36"/>
                  <a:gd name="T6" fmla="*/ 139 w 142"/>
                  <a:gd name="T7" fmla="*/ 28 h 36"/>
                  <a:gd name="T8" fmla="*/ 142 w 142"/>
                  <a:gd name="T9" fmla="*/ 20 h 36"/>
                  <a:gd name="T10" fmla="*/ 141 w 142"/>
                  <a:gd name="T11" fmla="*/ 15 h 36"/>
                  <a:gd name="T12" fmla="*/ 138 w 142"/>
                  <a:gd name="T13" fmla="*/ 9 h 36"/>
                  <a:gd name="T14" fmla="*/ 133 w 142"/>
                  <a:gd name="T15" fmla="*/ 5 h 36"/>
                  <a:gd name="T16" fmla="*/ 126 w 142"/>
                  <a:gd name="T17" fmla="*/ 3 h 36"/>
                  <a:gd name="T18" fmla="*/ 108 w 142"/>
                  <a:gd name="T19" fmla="*/ 3 h 36"/>
                  <a:gd name="T20" fmla="*/ 88 w 142"/>
                  <a:gd name="T21" fmla="*/ 3 h 36"/>
                  <a:gd name="T22" fmla="*/ 67 w 142"/>
                  <a:gd name="T23" fmla="*/ 2 h 36"/>
                  <a:gd name="T24" fmla="*/ 47 w 142"/>
                  <a:gd name="T25" fmla="*/ 2 h 36"/>
                  <a:gd name="T26" fmla="*/ 29 w 142"/>
                  <a:gd name="T27" fmla="*/ 0 h 36"/>
                  <a:gd name="T28" fmla="*/ 13 w 142"/>
                  <a:gd name="T29" fmla="*/ 2 h 36"/>
                  <a:gd name="T30" fmla="*/ 4 w 142"/>
                  <a:gd name="T31" fmla="*/ 5 h 36"/>
                  <a:gd name="T32" fmla="*/ 0 w 142"/>
                  <a:gd name="T33" fmla="*/ 9 h 36"/>
                  <a:gd name="T34" fmla="*/ 10 w 142"/>
                  <a:gd name="T35" fmla="*/ 12 h 36"/>
                  <a:gd name="T36" fmla="*/ 22 w 142"/>
                  <a:gd name="T37" fmla="*/ 16 h 36"/>
                  <a:gd name="T38" fmla="*/ 38 w 142"/>
                  <a:gd name="T39" fmla="*/ 19 h 36"/>
                  <a:gd name="T40" fmla="*/ 54 w 142"/>
                  <a:gd name="T41" fmla="*/ 22 h 36"/>
                  <a:gd name="T42" fmla="*/ 72 w 142"/>
                  <a:gd name="T43" fmla="*/ 25 h 36"/>
                  <a:gd name="T44" fmla="*/ 89 w 142"/>
                  <a:gd name="T45" fmla="*/ 29 h 36"/>
                  <a:gd name="T46" fmla="*/ 107 w 142"/>
                  <a:gd name="T47" fmla="*/ 32 h 36"/>
                  <a:gd name="T48" fmla="*/ 123 w 142"/>
                  <a:gd name="T49" fmla="*/ 36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2"/>
                  <a:gd name="T76" fmla="*/ 0 h 36"/>
                  <a:gd name="T77" fmla="*/ 142 w 14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6" name="Freeform 79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108 w 351"/>
                  <a:gd name="T1" fmla="*/ 298 h 601"/>
                  <a:gd name="T2" fmla="*/ 132 w 351"/>
                  <a:gd name="T3" fmla="*/ 338 h 601"/>
                  <a:gd name="T4" fmla="*/ 157 w 351"/>
                  <a:gd name="T5" fmla="*/ 377 h 601"/>
                  <a:gd name="T6" fmla="*/ 182 w 351"/>
                  <a:gd name="T7" fmla="*/ 414 h 601"/>
                  <a:gd name="T8" fmla="*/ 208 w 351"/>
                  <a:gd name="T9" fmla="*/ 451 h 601"/>
                  <a:gd name="T10" fmla="*/ 235 w 351"/>
                  <a:gd name="T11" fmla="*/ 487 h 601"/>
                  <a:gd name="T12" fmla="*/ 263 w 351"/>
                  <a:gd name="T13" fmla="*/ 523 h 601"/>
                  <a:gd name="T14" fmla="*/ 292 w 351"/>
                  <a:gd name="T15" fmla="*/ 559 h 601"/>
                  <a:gd name="T16" fmla="*/ 321 w 351"/>
                  <a:gd name="T17" fmla="*/ 594 h 601"/>
                  <a:gd name="T18" fmla="*/ 326 w 351"/>
                  <a:gd name="T19" fmla="*/ 598 h 601"/>
                  <a:gd name="T20" fmla="*/ 332 w 351"/>
                  <a:gd name="T21" fmla="*/ 601 h 601"/>
                  <a:gd name="T22" fmla="*/ 337 w 351"/>
                  <a:gd name="T23" fmla="*/ 601 h 601"/>
                  <a:gd name="T24" fmla="*/ 343 w 351"/>
                  <a:gd name="T25" fmla="*/ 598 h 601"/>
                  <a:gd name="T26" fmla="*/ 349 w 351"/>
                  <a:gd name="T27" fmla="*/ 594 h 601"/>
                  <a:gd name="T28" fmla="*/ 351 w 351"/>
                  <a:gd name="T29" fmla="*/ 588 h 601"/>
                  <a:gd name="T30" fmla="*/ 351 w 351"/>
                  <a:gd name="T31" fmla="*/ 582 h 601"/>
                  <a:gd name="T32" fmla="*/ 349 w 351"/>
                  <a:gd name="T33" fmla="*/ 576 h 601"/>
                  <a:gd name="T34" fmla="*/ 327 w 351"/>
                  <a:gd name="T35" fmla="*/ 538 h 601"/>
                  <a:gd name="T36" fmla="*/ 304 w 351"/>
                  <a:gd name="T37" fmla="*/ 499 h 601"/>
                  <a:gd name="T38" fmla="*/ 279 w 351"/>
                  <a:gd name="T39" fmla="*/ 463 h 601"/>
                  <a:gd name="T40" fmla="*/ 252 w 351"/>
                  <a:gd name="T41" fmla="*/ 427 h 601"/>
                  <a:gd name="T42" fmla="*/ 224 w 351"/>
                  <a:gd name="T43" fmla="*/ 391 h 601"/>
                  <a:gd name="T44" fmla="*/ 198 w 351"/>
                  <a:gd name="T45" fmla="*/ 355 h 601"/>
                  <a:gd name="T46" fmla="*/ 172 w 351"/>
                  <a:gd name="T47" fmla="*/ 319 h 601"/>
                  <a:gd name="T48" fmla="*/ 147 w 351"/>
                  <a:gd name="T49" fmla="*/ 280 h 601"/>
                  <a:gd name="T50" fmla="*/ 125 w 351"/>
                  <a:gd name="T51" fmla="*/ 242 h 601"/>
                  <a:gd name="T52" fmla="*/ 101 w 351"/>
                  <a:gd name="T53" fmla="*/ 197 h 601"/>
                  <a:gd name="T54" fmla="*/ 79 w 351"/>
                  <a:gd name="T55" fmla="*/ 150 h 601"/>
                  <a:gd name="T56" fmla="*/ 59 w 351"/>
                  <a:gd name="T57" fmla="*/ 104 h 601"/>
                  <a:gd name="T58" fmla="*/ 38 w 351"/>
                  <a:gd name="T59" fmla="*/ 62 h 601"/>
                  <a:gd name="T60" fmla="*/ 22 w 351"/>
                  <a:gd name="T61" fmla="*/ 29 h 601"/>
                  <a:gd name="T62" fmla="*/ 9 w 351"/>
                  <a:gd name="T63" fmla="*/ 7 h 601"/>
                  <a:gd name="T64" fmla="*/ 0 w 351"/>
                  <a:gd name="T65" fmla="*/ 0 h 601"/>
                  <a:gd name="T66" fmla="*/ 4 w 351"/>
                  <a:gd name="T67" fmla="*/ 17 h 601"/>
                  <a:gd name="T68" fmla="*/ 13 w 351"/>
                  <a:gd name="T69" fmla="*/ 45 h 601"/>
                  <a:gd name="T70" fmla="*/ 23 w 351"/>
                  <a:gd name="T71" fmla="*/ 82 h 601"/>
                  <a:gd name="T72" fmla="*/ 38 w 351"/>
                  <a:gd name="T73" fmla="*/ 124 h 601"/>
                  <a:gd name="T74" fmla="*/ 54 w 351"/>
                  <a:gd name="T75" fmla="*/ 170 h 601"/>
                  <a:gd name="T76" fmla="*/ 70 w 351"/>
                  <a:gd name="T77" fmla="*/ 216 h 601"/>
                  <a:gd name="T78" fmla="*/ 89 w 351"/>
                  <a:gd name="T79" fmla="*/ 259 h 601"/>
                  <a:gd name="T80" fmla="*/ 108 w 351"/>
                  <a:gd name="T81" fmla="*/ 298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1"/>
                  <a:gd name="T124" fmla="*/ 0 h 601"/>
                  <a:gd name="T125" fmla="*/ 351 w 351"/>
                  <a:gd name="T126" fmla="*/ 601 h 60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7" name="Freeform 80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746 w 2164"/>
                  <a:gd name="T1" fmla="*/ 0 h 1979"/>
                  <a:gd name="T2" fmla="*/ 763 w 2164"/>
                  <a:gd name="T3" fmla="*/ 0 h 1979"/>
                  <a:gd name="T4" fmla="*/ 798 w 2164"/>
                  <a:gd name="T5" fmla="*/ 1 h 1979"/>
                  <a:gd name="T6" fmla="*/ 848 w 2164"/>
                  <a:gd name="T7" fmla="*/ 2 h 1979"/>
                  <a:gd name="T8" fmla="*/ 912 w 2164"/>
                  <a:gd name="T9" fmla="*/ 5 h 1979"/>
                  <a:gd name="T10" fmla="*/ 987 w 2164"/>
                  <a:gd name="T11" fmla="*/ 10 h 1979"/>
                  <a:gd name="T12" fmla="*/ 1074 w 2164"/>
                  <a:gd name="T13" fmla="*/ 16 h 1979"/>
                  <a:gd name="T14" fmla="*/ 1171 w 2164"/>
                  <a:gd name="T15" fmla="*/ 27 h 1979"/>
                  <a:gd name="T16" fmla="*/ 1275 w 2164"/>
                  <a:gd name="T17" fmla="*/ 39 h 1979"/>
                  <a:gd name="T18" fmla="*/ 1386 w 2164"/>
                  <a:gd name="T19" fmla="*/ 56 h 1979"/>
                  <a:gd name="T20" fmla="*/ 1502 w 2164"/>
                  <a:gd name="T21" fmla="*/ 75 h 1979"/>
                  <a:gd name="T22" fmla="*/ 1620 w 2164"/>
                  <a:gd name="T23" fmla="*/ 100 h 1979"/>
                  <a:gd name="T24" fmla="*/ 1742 w 2164"/>
                  <a:gd name="T25" fmla="*/ 129 h 1979"/>
                  <a:gd name="T26" fmla="*/ 1865 w 2164"/>
                  <a:gd name="T27" fmla="*/ 164 h 1979"/>
                  <a:gd name="T28" fmla="*/ 1987 w 2164"/>
                  <a:gd name="T29" fmla="*/ 204 h 1979"/>
                  <a:gd name="T30" fmla="*/ 2105 w 2164"/>
                  <a:gd name="T31" fmla="*/ 250 h 1979"/>
                  <a:gd name="T32" fmla="*/ 1975 w 2164"/>
                  <a:gd name="T33" fmla="*/ 1184 h 1979"/>
                  <a:gd name="T34" fmla="*/ 1990 w 2164"/>
                  <a:gd name="T35" fmla="*/ 1191 h 1979"/>
                  <a:gd name="T36" fmla="*/ 2020 w 2164"/>
                  <a:gd name="T37" fmla="*/ 1219 h 1979"/>
                  <a:gd name="T38" fmla="*/ 2035 w 2164"/>
                  <a:gd name="T39" fmla="*/ 1282 h 1979"/>
                  <a:gd name="T40" fmla="*/ 2011 w 2164"/>
                  <a:gd name="T41" fmla="*/ 1394 h 1979"/>
                  <a:gd name="T42" fmla="*/ 1636 w 2164"/>
                  <a:gd name="T43" fmla="*/ 1835 h 1979"/>
                  <a:gd name="T44" fmla="*/ 1510 w 2164"/>
                  <a:gd name="T45" fmla="*/ 1979 h 1979"/>
                  <a:gd name="T46" fmla="*/ 1490 w 2164"/>
                  <a:gd name="T47" fmla="*/ 1977 h 1979"/>
                  <a:gd name="T48" fmla="*/ 1451 w 2164"/>
                  <a:gd name="T49" fmla="*/ 1972 h 1979"/>
                  <a:gd name="T50" fmla="*/ 1397 w 2164"/>
                  <a:gd name="T51" fmla="*/ 1965 h 1979"/>
                  <a:gd name="T52" fmla="*/ 1328 w 2164"/>
                  <a:gd name="T53" fmla="*/ 1955 h 1979"/>
                  <a:gd name="T54" fmla="*/ 1246 w 2164"/>
                  <a:gd name="T55" fmla="*/ 1943 h 1979"/>
                  <a:gd name="T56" fmla="*/ 1152 w 2164"/>
                  <a:gd name="T57" fmla="*/ 1927 h 1979"/>
                  <a:gd name="T58" fmla="*/ 1049 w 2164"/>
                  <a:gd name="T59" fmla="*/ 1907 h 1979"/>
                  <a:gd name="T60" fmla="*/ 937 w 2164"/>
                  <a:gd name="T61" fmla="*/ 1884 h 1979"/>
                  <a:gd name="T62" fmla="*/ 818 w 2164"/>
                  <a:gd name="T63" fmla="*/ 1856 h 1979"/>
                  <a:gd name="T64" fmla="*/ 696 w 2164"/>
                  <a:gd name="T65" fmla="*/ 1824 h 1979"/>
                  <a:gd name="T66" fmla="*/ 572 w 2164"/>
                  <a:gd name="T67" fmla="*/ 1787 h 1979"/>
                  <a:gd name="T68" fmla="*/ 445 w 2164"/>
                  <a:gd name="T69" fmla="*/ 1747 h 1979"/>
                  <a:gd name="T70" fmla="*/ 319 w 2164"/>
                  <a:gd name="T71" fmla="*/ 1700 h 1979"/>
                  <a:gd name="T72" fmla="*/ 196 w 2164"/>
                  <a:gd name="T73" fmla="*/ 1647 h 1979"/>
                  <a:gd name="T74" fmla="*/ 76 w 2164"/>
                  <a:gd name="T75" fmla="*/ 1590 h 1979"/>
                  <a:gd name="T76" fmla="*/ 18 w 2164"/>
                  <a:gd name="T77" fmla="*/ 1554 h 1979"/>
                  <a:gd name="T78" fmla="*/ 8 w 2164"/>
                  <a:gd name="T79" fmla="*/ 1514 h 1979"/>
                  <a:gd name="T80" fmla="*/ 0 w 2164"/>
                  <a:gd name="T81" fmla="*/ 1456 h 1979"/>
                  <a:gd name="T82" fmla="*/ 3 w 2164"/>
                  <a:gd name="T83" fmla="*/ 1396 h 1979"/>
                  <a:gd name="T84" fmla="*/ 443 w 2164"/>
                  <a:gd name="T85" fmla="*/ 1002 h 1979"/>
                  <a:gd name="T86" fmla="*/ 440 w 2164"/>
                  <a:gd name="T87" fmla="*/ 989 h 1979"/>
                  <a:gd name="T88" fmla="*/ 445 w 2164"/>
                  <a:gd name="T89" fmla="*/ 953 h 1979"/>
                  <a:gd name="T90" fmla="*/ 471 w 2164"/>
                  <a:gd name="T91" fmla="*/ 902 h 1979"/>
                  <a:gd name="T92" fmla="*/ 534 w 2164"/>
                  <a:gd name="T93" fmla="*/ 845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164"/>
                  <a:gd name="T142" fmla="*/ 0 h 1979"/>
                  <a:gd name="T143" fmla="*/ 2164 w 2164"/>
                  <a:gd name="T144" fmla="*/ 1979 h 197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8" name="Freeform 81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164 w 1244"/>
                  <a:gd name="T1" fmla="*/ 0 h 930"/>
                  <a:gd name="T2" fmla="*/ 1244 w 1244"/>
                  <a:gd name="T3" fmla="*/ 214 h 930"/>
                  <a:gd name="T4" fmla="*/ 1067 w 1244"/>
                  <a:gd name="T5" fmla="*/ 930 h 930"/>
                  <a:gd name="T6" fmla="*/ 0 w 1244"/>
                  <a:gd name="T7" fmla="*/ 688 h 930"/>
                  <a:gd name="T8" fmla="*/ 164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4"/>
                  <a:gd name="T16" fmla="*/ 0 h 930"/>
                  <a:gd name="T17" fmla="*/ 1244 w 1244"/>
                  <a:gd name="T18" fmla="*/ 930 h 9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39" name="Freeform 82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112 w 952"/>
                  <a:gd name="T1" fmla="*/ 0 h 366"/>
                  <a:gd name="T2" fmla="*/ 952 w 952"/>
                  <a:gd name="T3" fmla="*/ 153 h 366"/>
                  <a:gd name="T4" fmla="*/ 200 w 952"/>
                  <a:gd name="T5" fmla="*/ 108 h 366"/>
                  <a:gd name="T6" fmla="*/ 0 w 952"/>
                  <a:gd name="T7" fmla="*/ 366 h 366"/>
                  <a:gd name="T8" fmla="*/ 112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2"/>
                  <a:gd name="T16" fmla="*/ 0 h 366"/>
                  <a:gd name="T17" fmla="*/ 952 w 952"/>
                  <a:gd name="T18" fmla="*/ 366 h 3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0" name="Freeform 83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40 w 1259"/>
                  <a:gd name="T1" fmla="*/ 0 h 337"/>
                  <a:gd name="T2" fmla="*/ 1259 w 1259"/>
                  <a:gd name="T3" fmla="*/ 288 h 337"/>
                  <a:gd name="T4" fmla="*/ 1226 w 1259"/>
                  <a:gd name="T5" fmla="*/ 337 h 337"/>
                  <a:gd name="T6" fmla="*/ 0 w 1259"/>
                  <a:gd name="T7" fmla="*/ 32 h 337"/>
                  <a:gd name="T8" fmla="*/ 4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9"/>
                  <a:gd name="T16" fmla="*/ 0 h 337"/>
                  <a:gd name="T17" fmla="*/ 1259 w 1259"/>
                  <a:gd name="T18" fmla="*/ 337 h 3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1" name="Freeform 84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46 w 1265"/>
                  <a:gd name="T1" fmla="*/ 0 h 342"/>
                  <a:gd name="T2" fmla="*/ 1265 w 1265"/>
                  <a:gd name="T3" fmla="*/ 286 h 342"/>
                  <a:gd name="T4" fmla="*/ 1226 w 1265"/>
                  <a:gd name="T5" fmla="*/ 342 h 342"/>
                  <a:gd name="T6" fmla="*/ 0 w 1265"/>
                  <a:gd name="T7" fmla="*/ 37 h 342"/>
                  <a:gd name="T8" fmla="*/ 46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5"/>
                  <a:gd name="T16" fmla="*/ 0 h 342"/>
                  <a:gd name="T17" fmla="*/ 1265 w 1265"/>
                  <a:gd name="T18" fmla="*/ 342 h 3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2" name="Freeform 85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45 w 1264"/>
                  <a:gd name="T1" fmla="*/ 0 h 344"/>
                  <a:gd name="T2" fmla="*/ 1264 w 1264"/>
                  <a:gd name="T3" fmla="*/ 287 h 344"/>
                  <a:gd name="T4" fmla="*/ 1224 w 1264"/>
                  <a:gd name="T5" fmla="*/ 344 h 344"/>
                  <a:gd name="T6" fmla="*/ 0 w 1264"/>
                  <a:gd name="T7" fmla="*/ 37 h 344"/>
                  <a:gd name="T8" fmla="*/ 45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4"/>
                  <a:gd name="T16" fmla="*/ 0 h 344"/>
                  <a:gd name="T17" fmla="*/ 1264 w 1264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3" name="Freeform 86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18 w 190"/>
                  <a:gd name="T1" fmla="*/ 1 h 79"/>
                  <a:gd name="T2" fmla="*/ 23 w 190"/>
                  <a:gd name="T3" fmla="*/ 1 h 79"/>
                  <a:gd name="T4" fmla="*/ 40 w 190"/>
                  <a:gd name="T5" fmla="*/ 0 h 79"/>
                  <a:gd name="T6" fmla="*/ 62 w 190"/>
                  <a:gd name="T7" fmla="*/ 0 h 79"/>
                  <a:gd name="T8" fmla="*/ 90 w 190"/>
                  <a:gd name="T9" fmla="*/ 3 h 79"/>
                  <a:gd name="T10" fmla="*/ 120 w 190"/>
                  <a:gd name="T11" fmla="*/ 8 h 79"/>
                  <a:gd name="T12" fmla="*/ 148 w 190"/>
                  <a:gd name="T13" fmla="*/ 18 h 79"/>
                  <a:gd name="T14" fmla="*/ 173 w 190"/>
                  <a:gd name="T15" fmla="*/ 34 h 79"/>
                  <a:gd name="T16" fmla="*/ 190 w 190"/>
                  <a:gd name="T17" fmla="*/ 57 h 79"/>
                  <a:gd name="T18" fmla="*/ 190 w 190"/>
                  <a:gd name="T19" fmla="*/ 58 h 79"/>
                  <a:gd name="T20" fmla="*/ 190 w 190"/>
                  <a:gd name="T21" fmla="*/ 62 h 79"/>
                  <a:gd name="T22" fmla="*/ 189 w 190"/>
                  <a:gd name="T23" fmla="*/ 68 h 79"/>
                  <a:gd name="T24" fmla="*/ 187 w 190"/>
                  <a:gd name="T25" fmla="*/ 74 h 79"/>
                  <a:gd name="T26" fmla="*/ 181 w 190"/>
                  <a:gd name="T27" fmla="*/ 78 h 79"/>
                  <a:gd name="T28" fmla="*/ 173 w 190"/>
                  <a:gd name="T29" fmla="*/ 79 h 79"/>
                  <a:gd name="T30" fmla="*/ 160 w 190"/>
                  <a:gd name="T31" fmla="*/ 78 h 79"/>
                  <a:gd name="T32" fmla="*/ 143 w 190"/>
                  <a:gd name="T33" fmla="*/ 71 h 79"/>
                  <a:gd name="T34" fmla="*/ 143 w 190"/>
                  <a:gd name="T35" fmla="*/ 69 h 79"/>
                  <a:gd name="T36" fmla="*/ 142 w 190"/>
                  <a:gd name="T37" fmla="*/ 65 h 79"/>
                  <a:gd name="T38" fmla="*/ 139 w 190"/>
                  <a:gd name="T39" fmla="*/ 58 h 79"/>
                  <a:gd name="T40" fmla="*/ 130 w 190"/>
                  <a:gd name="T41" fmla="*/ 50 h 79"/>
                  <a:gd name="T42" fmla="*/ 116 w 190"/>
                  <a:gd name="T43" fmla="*/ 42 h 79"/>
                  <a:gd name="T44" fmla="*/ 94 w 190"/>
                  <a:gd name="T45" fmla="*/ 35 h 79"/>
                  <a:gd name="T46" fmla="*/ 63 w 190"/>
                  <a:gd name="T47" fmla="*/ 32 h 79"/>
                  <a:gd name="T48" fmla="*/ 22 w 190"/>
                  <a:gd name="T49" fmla="*/ 32 h 79"/>
                  <a:gd name="T50" fmla="*/ 20 w 190"/>
                  <a:gd name="T51" fmla="*/ 32 h 79"/>
                  <a:gd name="T52" fmla="*/ 15 w 190"/>
                  <a:gd name="T53" fmla="*/ 30 h 79"/>
                  <a:gd name="T54" fmla="*/ 9 w 190"/>
                  <a:gd name="T55" fmla="*/ 27 h 79"/>
                  <a:gd name="T56" fmla="*/ 5 w 190"/>
                  <a:gd name="T57" fmla="*/ 24 h 79"/>
                  <a:gd name="T58" fmla="*/ 0 w 190"/>
                  <a:gd name="T59" fmla="*/ 19 h 79"/>
                  <a:gd name="T60" fmla="*/ 0 w 190"/>
                  <a:gd name="T61" fmla="*/ 15 h 79"/>
                  <a:gd name="T62" fmla="*/ 6 w 190"/>
                  <a:gd name="T63" fmla="*/ 8 h 79"/>
                  <a:gd name="T64" fmla="*/ 18 w 190"/>
                  <a:gd name="T65" fmla="*/ 1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0"/>
                  <a:gd name="T100" fmla="*/ 0 h 79"/>
                  <a:gd name="T101" fmla="*/ 190 w 190"/>
                  <a:gd name="T102" fmla="*/ 79 h 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4" name="Freeform 87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43 w 107"/>
                  <a:gd name="T1" fmla="*/ 58 h 63"/>
                  <a:gd name="T2" fmla="*/ 54 w 107"/>
                  <a:gd name="T3" fmla="*/ 61 h 63"/>
                  <a:gd name="T4" fmla="*/ 64 w 107"/>
                  <a:gd name="T5" fmla="*/ 63 h 63"/>
                  <a:gd name="T6" fmla="*/ 74 w 107"/>
                  <a:gd name="T7" fmla="*/ 63 h 63"/>
                  <a:gd name="T8" fmla="*/ 83 w 107"/>
                  <a:gd name="T9" fmla="*/ 63 h 63"/>
                  <a:gd name="T10" fmla="*/ 91 w 107"/>
                  <a:gd name="T11" fmla="*/ 61 h 63"/>
                  <a:gd name="T12" fmla="*/ 97 w 107"/>
                  <a:gd name="T13" fmla="*/ 57 h 63"/>
                  <a:gd name="T14" fmla="*/ 102 w 107"/>
                  <a:gd name="T15" fmla="*/ 54 h 63"/>
                  <a:gd name="T16" fmla="*/ 106 w 107"/>
                  <a:gd name="T17" fmla="*/ 48 h 63"/>
                  <a:gd name="T18" fmla="*/ 107 w 107"/>
                  <a:gd name="T19" fmla="*/ 43 h 63"/>
                  <a:gd name="T20" fmla="*/ 106 w 107"/>
                  <a:gd name="T21" fmla="*/ 37 h 63"/>
                  <a:gd name="T22" fmla="*/ 102 w 107"/>
                  <a:gd name="T23" fmla="*/ 30 h 63"/>
                  <a:gd name="T24" fmla="*/ 97 w 107"/>
                  <a:gd name="T25" fmla="*/ 24 h 63"/>
                  <a:gd name="T26" fmla="*/ 90 w 107"/>
                  <a:gd name="T27" fmla="*/ 19 h 63"/>
                  <a:gd name="T28" fmla="*/ 82 w 107"/>
                  <a:gd name="T29" fmla="*/ 13 h 63"/>
                  <a:gd name="T30" fmla="*/ 74 w 107"/>
                  <a:gd name="T31" fmla="*/ 9 h 63"/>
                  <a:gd name="T32" fmla="*/ 63 w 107"/>
                  <a:gd name="T33" fmla="*/ 4 h 63"/>
                  <a:gd name="T34" fmla="*/ 53 w 107"/>
                  <a:gd name="T35" fmla="*/ 2 h 63"/>
                  <a:gd name="T36" fmla="*/ 42 w 107"/>
                  <a:gd name="T37" fmla="*/ 0 h 63"/>
                  <a:gd name="T38" fmla="*/ 32 w 107"/>
                  <a:gd name="T39" fmla="*/ 0 h 63"/>
                  <a:gd name="T40" fmla="*/ 23 w 107"/>
                  <a:gd name="T41" fmla="*/ 1 h 63"/>
                  <a:gd name="T42" fmla="*/ 15 w 107"/>
                  <a:gd name="T43" fmla="*/ 2 h 63"/>
                  <a:gd name="T44" fmla="*/ 8 w 107"/>
                  <a:gd name="T45" fmla="*/ 5 h 63"/>
                  <a:gd name="T46" fmla="*/ 3 w 107"/>
                  <a:gd name="T47" fmla="*/ 10 h 63"/>
                  <a:gd name="T48" fmla="*/ 1 w 107"/>
                  <a:gd name="T49" fmla="*/ 14 h 63"/>
                  <a:gd name="T50" fmla="*/ 0 w 107"/>
                  <a:gd name="T51" fmla="*/ 20 h 63"/>
                  <a:gd name="T52" fmla="*/ 1 w 107"/>
                  <a:gd name="T53" fmla="*/ 26 h 63"/>
                  <a:gd name="T54" fmla="*/ 5 w 107"/>
                  <a:gd name="T55" fmla="*/ 32 h 63"/>
                  <a:gd name="T56" fmla="*/ 9 w 107"/>
                  <a:gd name="T57" fmla="*/ 38 h 63"/>
                  <a:gd name="T58" fmla="*/ 16 w 107"/>
                  <a:gd name="T59" fmla="*/ 44 h 63"/>
                  <a:gd name="T60" fmla="*/ 25 w 107"/>
                  <a:gd name="T61" fmla="*/ 49 h 63"/>
                  <a:gd name="T62" fmla="*/ 33 w 107"/>
                  <a:gd name="T63" fmla="*/ 54 h 63"/>
                  <a:gd name="T64" fmla="*/ 43 w 107"/>
                  <a:gd name="T65" fmla="*/ 58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7"/>
                  <a:gd name="T100" fmla="*/ 0 h 63"/>
                  <a:gd name="T101" fmla="*/ 107 w 107"/>
                  <a:gd name="T102" fmla="*/ 63 h 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5" name="Freeform 88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1466 w 1469"/>
                  <a:gd name="T1" fmla="*/ 407 h 525"/>
                  <a:gd name="T2" fmla="*/ 1446 w 1469"/>
                  <a:gd name="T3" fmla="*/ 405 h 525"/>
                  <a:gd name="T4" fmla="*/ 1408 w 1469"/>
                  <a:gd name="T5" fmla="*/ 400 h 525"/>
                  <a:gd name="T6" fmla="*/ 1353 w 1469"/>
                  <a:gd name="T7" fmla="*/ 393 h 525"/>
                  <a:gd name="T8" fmla="*/ 1285 w 1469"/>
                  <a:gd name="T9" fmla="*/ 383 h 525"/>
                  <a:gd name="T10" fmla="*/ 1203 w 1469"/>
                  <a:gd name="T11" fmla="*/ 370 h 525"/>
                  <a:gd name="T12" fmla="*/ 1110 w 1469"/>
                  <a:gd name="T13" fmla="*/ 354 h 525"/>
                  <a:gd name="T14" fmla="*/ 1008 w 1469"/>
                  <a:gd name="T15" fmla="*/ 335 h 525"/>
                  <a:gd name="T16" fmla="*/ 898 w 1469"/>
                  <a:gd name="T17" fmla="*/ 311 h 525"/>
                  <a:gd name="T18" fmla="*/ 782 w 1469"/>
                  <a:gd name="T19" fmla="*/ 284 h 525"/>
                  <a:gd name="T20" fmla="*/ 663 w 1469"/>
                  <a:gd name="T21" fmla="*/ 253 h 525"/>
                  <a:gd name="T22" fmla="*/ 541 w 1469"/>
                  <a:gd name="T23" fmla="*/ 217 h 525"/>
                  <a:gd name="T24" fmla="*/ 417 w 1469"/>
                  <a:gd name="T25" fmla="*/ 178 h 525"/>
                  <a:gd name="T26" fmla="*/ 296 w 1469"/>
                  <a:gd name="T27" fmla="*/ 133 h 525"/>
                  <a:gd name="T28" fmla="*/ 178 w 1469"/>
                  <a:gd name="T29" fmla="*/ 84 h 525"/>
                  <a:gd name="T30" fmla="*/ 64 w 1469"/>
                  <a:gd name="T31" fmla="*/ 29 h 525"/>
                  <a:gd name="T32" fmla="*/ 7 w 1469"/>
                  <a:gd name="T33" fmla="*/ 4 h 525"/>
                  <a:gd name="T34" fmla="*/ 3 w 1469"/>
                  <a:gd name="T35" fmla="*/ 33 h 525"/>
                  <a:gd name="T36" fmla="*/ 0 w 1469"/>
                  <a:gd name="T37" fmla="*/ 79 h 525"/>
                  <a:gd name="T38" fmla="*/ 10 w 1469"/>
                  <a:gd name="T39" fmla="*/ 125 h 525"/>
                  <a:gd name="T40" fmla="*/ 23 w 1469"/>
                  <a:gd name="T41" fmla="*/ 144 h 525"/>
                  <a:gd name="T42" fmla="*/ 33 w 1469"/>
                  <a:gd name="T43" fmla="*/ 150 h 525"/>
                  <a:gd name="T44" fmla="*/ 54 w 1469"/>
                  <a:gd name="T45" fmla="*/ 161 h 525"/>
                  <a:gd name="T46" fmla="*/ 86 w 1469"/>
                  <a:gd name="T47" fmla="*/ 177 h 525"/>
                  <a:gd name="T48" fmla="*/ 128 w 1469"/>
                  <a:gd name="T49" fmla="*/ 197 h 525"/>
                  <a:gd name="T50" fmla="*/ 182 w 1469"/>
                  <a:gd name="T51" fmla="*/ 221 h 525"/>
                  <a:gd name="T52" fmla="*/ 247 w 1469"/>
                  <a:gd name="T53" fmla="*/ 248 h 525"/>
                  <a:gd name="T54" fmla="*/ 322 w 1469"/>
                  <a:gd name="T55" fmla="*/ 277 h 525"/>
                  <a:gd name="T56" fmla="*/ 410 w 1469"/>
                  <a:gd name="T57" fmla="*/ 308 h 525"/>
                  <a:gd name="T58" fmla="*/ 508 w 1469"/>
                  <a:gd name="T59" fmla="*/ 339 h 525"/>
                  <a:gd name="T60" fmla="*/ 618 w 1469"/>
                  <a:gd name="T61" fmla="*/ 371 h 525"/>
                  <a:gd name="T62" fmla="*/ 740 w 1469"/>
                  <a:gd name="T63" fmla="*/ 402 h 525"/>
                  <a:gd name="T64" fmla="*/ 874 w 1469"/>
                  <a:gd name="T65" fmla="*/ 433 h 525"/>
                  <a:gd name="T66" fmla="*/ 1018 w 1469"/>
                  <a:gd name="T67" fmla="*/ 462 h 525"/>
                  <a:gd name="T68" fmla="*/ 1176 w 1469"/>
                  <a:gd name="T69" fmla="*/ 490 h 525"/>
                  <a:gd name="T70" fmla="*/ 1346 w 1469"/>
                  <a:gd name="T71" fmla="*/ 514 h 525"/>
                  <a:gd name="T72" fmla="*/ 1436 w 1469"/>
                  <a:gd name="T73" fmla="*/ 523 h 525"/>
                  <a:gd name="T74" fmla="*/ 1447 w 1469"/>
                  <a:gd name="T75" fmla="*/ 506 h 525"/>
                  <a:gd name="T76" fmla="*/ 1461 w 1469"/>
                  <a:gd name="T77" fmla="*/ 474 h 525"/>
                  <a:gd name="T78" fmla="*/ 1469 w 1469"/>
                  <a:gd name="T79" fmla="*/ 432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469"/>
                  <a:gd name="T121" fmla="*/ 0 h 525"/>
                  <a:gd name="T122" fmla="*/ 1469 w 1469"/>
                  <a:gd name="T123" fmla="*/ 525 h 52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6" name="Freeform 89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53 w 170"/>
                  <a:gd name="T1" fmla="*/ 0 h 120"/>
                  <a:gd name="T2" fmla="*/ 49 w 170"/>
                  <a:gd name="T3" fmla="*/ 0 h 120"/>
                  <a:gd name="T4" fmla="*/ 41 w 170"/>
                  <a:gd name="T5" fmla="*/ 3 h 120"/>
                  <a:gd name="T6" fmla="*/ 30 w 170"/>
                  <a:gd name="T7" fmla="*/ 7 h 120"/>
                  <a:gd name="T8" fmla="*/ 17 w 170"/>
                  <a:gd name="T9" fmla="*/ 15 h 120"/>
                  <a:gd name="T10" fmla="*/ 7 w 170"/>
                  <a:gd name="T11" fmla="*/ 26 h 120"/>
                  <a:gd name="T12" fmla="*/ 1 w 170"/>
                  <a:gd name="T13" fmla="*/ 43 h 120"/>
                  <a:gd name="T14" fmla="*/ 0 w 170"/>
                  <a:gd name="T15" fmla="*/ 65 h 120"/>
                  <a:gd name="T16" fmla="*/ 7 w 170"/>
                  <a:gd name="T17" fmla="*/ 94 h 120"/>
                  <a:gd name="T18" fmla="*/ 98 w 170"/>
                  <a:gd name="T19" fmla="*/ 120 h 120"/>
                  <a:gd name="T20" fmla="*/ 97 w 170"/>
                  <a:gd name="T21" fmla="*/ 114 h 120"/>
                  <a:gd name="T22" fmla="*/ 97 w 170"/>
                  <a:gd name="T23" fmla="*/ 102 h 120"/>
                  <a:gd name="T24" fmla="*/ 97 w 170"/>
                  <a:gd name="T25" fmla="*/ 84 h 120"/>
                  <a:gd name="T26" fmla="*/ 101 w 170"/>
                  <a:gd name="T27" fmla="*/ 64 h 120"/>
                  <a:gd name="T28" fmla="*/ 108 w 170"/>
                  <a:gd name="T29" fmla="*/ 44 h 120"/>
                  <a:gd name="T30" fmla="*/ 121 w 170"/>
                  <a:gd name="T31" fmla="*/ 30 h 120"/>
                  <a:gd name="T32" fmla="*/ 141 w 170"/>
                  <a:gd name="T33" fmla="*/ 22 h 120"/>
                  <a:gd name="T34" fmla="*/ 170 w 170"/>
                  <a:gd name="T35" fmla="*/ 25 h 120"/>
                  <a:gd name="T36" fmla="*/ 53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20"/>
                  <a:gd name="T59" fmla="*/ 170 w 170"/>
                  <a:gd name="T60" fmla="*/ 120 h 1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7" name="Freeform 90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53 w 170"/>
                  <a:gd name="T1" fmla="*/ 0 h 119"/>
                  <a:gd name="T2" fmla="*/ 49 w 170"/>
                  <a:gd name="T3" fmla="*/ 0 h 119"/>
                  <a:gd name="T4" fmla="*/ 41 w 170"/>
                  <a:gd name="T5" fmla="*/ 3 h 119"/>
                  <a:gd name="T6" fmla="*/ 29 w 170"/>
                  <a:gd name="T7" fmla="*/ 7 h 119"/>
                  <a:gd name="T8" fmla="*/ 18 w 170"/>
                  <a:gd name="T9" fmla="*/ 14 h 119"/>
                  <a:gd name="T10" fmla="*/ 7 w 170"/>
                  <a:gd name="T11" fmla="*/ 25 h 119"/>
                  <a:gd name="T12" fmla="*/ 0 w 170"/>
                  <a:gd name="T13" fmla="*/ 42 h 119"/>
                  <a:gd name="T14" fmla="*/ 0 w 170"/>
                  <a:gd name="T15" fmla="*/ 65 h 119"/>
                  <a:gd name="T16" fmla="*/ 7 w 170"/>
                  <a:gd name="T17" fmla="*/ 94 h 119"/>
                  <a:gd name="T18" fmla="*/ 97 w 170"/>
                  <a:gd name="T19" fmla="*/ 119 h 119"/>
                  <a:gd name="T20" fmla="*/ 96 w 170"/>
                  <a:gd name="T21" fmla="*/ 114 h 119"/>
                  <a:gd name="T22" fmla="*/ 96 w 170"/>
                  <a:gd name="T23" fmla="*/ 101 h 119"/>
                  <a:gd name="T24" fmla="*/ 96 w 170"/>
                  <a:gd name="T25" fmla="*/ 83 h 119"/>
                  <a:gd name="T26" fmla="*/ 100 w 170"/>
                  <a:gd name="T27" fmla="*/ 62 h 119"/>
                  <a:gd name="T28" fmla="*/ 107 w 170"/>
                  <a:gd name="T29" fmla="*/ 44 h 119"/>
                  <a:gd name="T30" fmla="*/ 120 w 170"/>
                  <a:gd name="T31" fmla="*/ 30 h 119"/>
                  <a:gd name="T32" fmla="*/ 141 w 170"/>
                  <a:gd name="T33" fmla="*/ 22 h 119"/>
                  <a:gd name="T34" fmla="*/ 170 w 170"/>
                  <a:gd name="T35" fmla="*/ 25 h 119"/>
                  <a:gd name="T36" fmla="*/ 53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19"/>
                  <a:gd name="T59" fmla="*/ 170 w 170"/>
                  <a:gd name="T60" fmla="*/ 119 h 11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8" name="Freeform 91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44 h 200"/>
                  <a:gd name="T2" fmla="*/ 697 w 730"/>
                  <a:gd name="T3" fmla="*/ 200 h 200"/>
                  <a:gd name="T4" fmla="*/ 730 w 730"/>
                  <a:gd name="T5" fmla="*/ 156 h 200"/>
                  <a:gd name="T6" fmla="*/ 33 w 730"/>
                  <a:gd name="T7" fmla="*/ 0 h 200"/>
                  <a:gd name="T8" fmla="*/ 0 w 730"/>
                  <a:gd name="T9" fmla="*/ 44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0"/>
                  <a:gd name="T16" fmla="*/ 0 h 200"/>
                  <a:gd name="T17" fmla="*/ 730 w 730"/>
                  <a:gd name="T18" fmla="*/ 200 h 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49" name="Freeform 92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30 h 187"/>
                  <a:gd name="T2" fmla="*/ 696 w 703"/>
                  <a:gd name="T3" fmla="*/ 187 h 187"/>
                  <a:gd name="T4" fmla="*/ 703 w 703"/>
                  <a:gd name="T5" fmla="*/ 157 h 187"/>
                  <a:gd name="T6" fmla="*/ 6 w 703"/>
                  <a:gd name="T7" fmla="*/ 0 h 187"/>
                  <a:gd name="T8" fmla="*/ 0 w 703"/>
                  <a:gd name="T9" fmla="*/ 3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3"/>
                  <a:gd name="T16" fmla="*/ 0 h 187"/>
                  <a:gd name="T17" fmla="*/ 703 w 703"/>
                  <a:gd name="T18" fmla="*/ 187 h 1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50" name="Freeform 93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508 h 508"/>
                  <a:gd name="T2" fmla="*/ 86 w 424"/>
                  <a:gd name="T3" fmla="*/ 388 h 508"/>
                  <a:gd name="T4" fmla="*/ 124 w 424"/>
                  <a:gd name="T5" fmla="*/ 388 h 508"/>
                  <a:gd name="T6" fmla="*/ 424 w 424"/>
                  <a:gd name="T7" fmla="*/ 0 h 508"/>
                  <a:gd name="T8" fmla="*/ 130 w 424"/>
                  <a:gd name="T9" fmla="*/ 282 h 508"/>
                  <a:gd name="T10" fmla="*/ 66 w 424"/>
                  <a:gd name="T11" fmla="*/ 289 h 508"/>
                  <a:gd name="T12" fmla="*/ 0 w 424"/>
                  <a:gd name="T13" fmla="*/ 358 h 508"/>
                  <a:gd name="T14" fmla="*/ 0 w 424"/>
                  <a:gd name="T15" fmla="*/ 508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4"/>
                  <a:gd name="T25" fmla="*/ 0 h 508"/>
                  <a:gd name="T26" fmla="*/ 424 w 424"/>
                  <a:gd name="T27" fmla="*/ 508 h 5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51" name="Freeform 94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1186 w 1186"/>
                  <a:gd name="T3" fmla="*/ 245 h 245"/>
                  <a:gd name="T4" fmla="*/ 1184 w 1186"/>
                  <a:gd name="T5" fmla="*/ 244 h 245"/>
                  <a:gd name="T6" fmla="*/ 1180 w 1186"/>
                  <a:gd name="T7" fmla="*/ 242 h 245"/>
                  <a:gd name="T8" fmla="*/ 1172 w 1186"/>
                  <a:gd name="T9" fmla="*/ 239 h 245"/>
                  <a:gd name="T10" fmla="*/ 1161 w 1186"/>
                  <a:gd name="T11" fmla="*/ 233 h 245"/>
                  <a:gd name="T12" fmla="*/ 1147 w 1186"/>
                  <a:gd name="T13" fmla="*/ 228 h 245"/>
                  <a:gd name="T14" fmla="*/ 1130 w 1186"/>
                  <a:gd name="T15" fmla="*/ 222 h 245"/>
                  <a:gd name="T16" fmla="*/ 1112 w 1186"/>
                  <a:gd name="T17" fmla="*/ 214 h 245"/>
                  <a:gd name="T18" fmla="*/ 1091 w 1186"/>
                  <a:gd name="T19" fmla="*/ 205 h 245"/>
                  <a:gd name="T20" fmla="*/ 1066 w 1186"/>
                  <a:gd name="T21" fmla="*/ 196 h 245"/>
                  <a:gd name="T22" fmla="*/ 1039 w 1186"/>
                  <a:gd name="T23" fmla="*/ 187 h 245"/>
                  <a:gd name="T24" fmla="*/ 1010 w 1186"/>
                  <a:gd name="T25" fmla="*/ 177 h 245"/>
                  <a:gd name="T26" fmla="*/ 979 w 1186"/>
                  <a:gd name="T27" fmla="*/ 166 h 245"/>
                  <a:gd name="T28" fmla="*/ 945 w 1186"/>
                  <a:gd name="T29" fmla="*/ 154 h 245"/>
                  <a:gd name="T30" fmla="*/ 910 w 1186"/>
                  <a:gd name="T31" fmla="*/ 143 h 245"/>
                  <a:gd name="T32" fmla="*/ 871 w 1186"/>
                  <a:gd name="T33" fmla="*/ 132 h 245"/>
                  <a:gd name="T34" fmla="*/ 832 w 1186"/>
                  <a:gd name="T35" fmla="*/ 121 h 245"/>
                  <a:gd name="T36" fmla="*/ 790 w 1186"/>
                  <a:gd name="T37" fmla="*/ 108 h 245"/>
                  <a:gd name="T38" fmla="*/ 747 w 1186"/>
                  <a:gd name="T39" fmla="*/ 97 h 245"/>
                  <a:gd name="T40" fmla="*/ 702 w 1186"/>
                  <a:gd name="T41" fmla="*/ 86 h 245"/>
                  <a:gd name="T42" fmla="*/ 655 w 1186"/>
                  <a:gd name="T43" fmla="*/ 74 h 245"/>
                  <a:gd name="T44" fmla="*/ 607 w 1186"/>
                  <a:gd name="T45" fmla="*/ 64 h 245"/>
                  <a:gd name="T46" fmla="*/ 557 w 1186"/>
                  <a:gd name="T47" fmla="*/ 54 h 245"/>
                  <a:gd name="T48" fmla="*/ 506 w 1186"/>
                  <a:gd name="T49" fmla="*/ 45 h 245"/>
                  <a:gd name="T50" fmla="*/ 454 w 1186"/>
                  <a:gd name="T51" fmla="*/ 36 h 245"/>
                  <a:gd name="T52" fmla="*/ 400 w 1186"/>
                  <a:gd name="T53" fmla="*/ 28 h 245"/>
                  <a:gd name="T54" fmla="*/ 346 w 1186"/>
                  <a:gd name="T55" fmla="*/ 20 h 245"/>
                  <a:gd name="T56" fmla="*/ 290 w 1186"/>
                  <a:gd name="T57" fmla="*/ 15 h 245"/>
                  <a:gd name="T58" fmla="*/ 233 w 1186"/>
                  <a:gd name="T59" fmla="*/ 9 h 245"/>
                  <a:gd name="T60" fmla="*/ 176 w 1186"/>
                  <a:gd name="T61" fmla="*/ 4 h 245"/>
                  <a:gd name="T62" fmla="*/ 118 w 1186"/>
                  <a:gd name="T63" fmla="*/ 2 h 245"/>
                  <a:gd name="T64" fmla="*/ 6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86"/>
                  <a:gd name="T103" fmla="*/ 0 h 245"/>
                  <a:gd name="T104" fmla="*/ 1186 w 1186"/>
                  <a:gd name="T105" fmla="*/ 245 h 2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552" name="Freeform 95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241 w 241"/>
                  <a:gd name="T1" fmla="*/ 0 h 738"/>
                  <a:gd name="T2" fmla="*/ 52 w 241"/>
                  <a:gd name="T3" fmla="*/ 738 h 738"/>
                  <a:gd name="T4" fmla="*/ 0 w 241"/>
                  <a:gd name="T5" fmla="*/ 726 h 738"/>
                  <a:gd name="T6" fmla="*/ 169 w 241"/>
                  <a:gd name="T7" fmla="*/ 0 h 738"/>
                  <a:gd name="T8" fmla="*/ 241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738"/>
                  <a:gd name="T17" fmla="*/ 241 w 241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89455" name="Freeform 96"/>
          <p:cNvSpPr>
            <a:spLocks/>
          </p:cNvSpPr>
          <p:nvPr/>
        </p:nvSpPr>
        <p:spPr bwMode="auto">
          <a:xfrm>
            <a:off x="6413500" y="2486025"/>
            <a:ext cx="1838325" cy="1711325"/>
          </a:xfrm>
          <a:custGeom>
            <a:avLst/>
            <a:gdLst>
              <a:gd name="T0" fmla="*/ 4 w 2894"/>
              <a:gd name="T1" fmla="*/ 1331 h 2693"/>
              <a:gd name="T2" fmla="*/ 349 w 2894"/>
              <a:gd name="T3" fmla="*/ 509 h 2693"/>
              <a:gd name="T4" fmla="*/ 1384 w 2894"/>
              <a:gd name="T5" fmla="*/ 344 h 2693"/>
              <a:gd name="T6" fmla="*/ 2596 w 2894"/>
              <a:gd name="T7" fmla="*/ 170 h 2693"/>
              <a:gd name="T8" fmla="*/ 2884 w 2894"/>
              <a:gd name="T9" fmla="*/ 1364 h 2693"/>
              <a:gd name="T10" fmla="*/ 2659 w 2894"/>
              <a:gd name="T11" fmla="*/ 2144 h 2693"/>
              <a:gd name="T12" fmla="*/ 2104 w 2894"/>
              <a:gd name="T13" fmla="*/ 2504 h 2693"/>
              <a:gd name="T14" fmla="*/ 1639 w 2894"/>
              <a:gd name="T15" fmla="*/ 2579 h 2693"/>
              <a:gd name="T16" fmla="*/ 1044 w 2894"/>
              <a:gd name="T17" fmla="*/ 2630 h 2693"/>
              <a:gd name="T18" fmla="*/ 346 w 2894"/>
              <a:gd name="T19" fmla="*/ 2201 h 2693"/>
              <a:gd name="T20" fmla="*/ 4 w 2894"/>
              <a:gd name="T21" fmla="*/ 1331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94"/>
              <a:gd name="T34" fmla="*/ 0 h 2693"/>
              <a:gd name="T35" fmla="*/ 2894 w 2894"/>
              <a:gd name="T36" fmla="*/ 2693 h 269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9456" name="Group 97"/>
          <p:cNvGrpSpPr>
            <a:grpSpLocks/>
          </p:cNvGrpSpPr>
          <p:nvPr/>
        </p:nvGrpSpPr>
        <p:grpSpPr bwMode="auto">
          <a:xfrm>
            <a:off x="6705600" y="3724275"/>
            <a:ext cx="501650" cy="233363"/>
            <a:chOff x="3600" y="219"/>
            <a:chExt cx="360" cy="175"/>
          </a:xfrm>
        </p:grpSpPr>
        <p:sp>
          <p:nvSpPr>
            <p:cNvPr id="189470" name="Oval 9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71" name="Line 9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72" name="Line 10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73" name="Rectangle 101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89474" name="Oval 10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9475" name="Group 10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89480" name="Line 10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81" name="Line 10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82" name="Line 10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9476" name="Group 10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89477" name="Line 10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78" name="Line 10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479" name="Line 11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89457" name="Line 111"/>
          <p:cNvSpPr>
            <a:spLocks noChangeShapeType="1"/>
          </p:cNvSpPr>
          <p:nvPr/>
        </p:nvSpPr>
        <p:spPr bwMode="auto">
          <a:xfrm>
            <a:off x="6735763" y="3552825"/>
            <a:ext cx="133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9458" name="Line 112"/>
          <p:cNvSpPr>
            <a:spLocks noChangeShapeType="1"/>
          </p:cNvSpPr>
          <p:nvPr/>
        </p:nvSpPr>
        <p:spPr bwMode="auto">
          <a:xfrm>
            <a:off x="6945313" y="3552825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9459" name="Line 113"/>
          <p:cNvSpPr>
            <a:spLocks noChangeShapeType="1"/>
          </p:cNvSpPr>
          <p:nvPr/>
        </p:nvSpPr>
        <p:spPr bwMode="auto">
          <a:xfrm>
            <a:off x="7797800" y="3386138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89460" name="Group 114"/>
          <p:cNvGrpSpPr>
            <a:grpSpLocks/>
          </p:cNvGrpSpPr>
          <p:nvPr/>
        </p:nvGrpSpPr>
        <p:grpSpPr bwMode="auto">
          <a:xfrm>
            <a:off x="7340600" y="2914650"/>
            <a:ext cx="914400" cy="590550"/>
            <a:chOff x="10665" y="3225"/>
            <a:chExt cx="1440" cy="930"/>
          </a:xfrm>
        </p:grpSpPr>
        <p:sp>
          <p:nvSpPr>
            <p:cNvPr id="189468" name="Oval 115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9469" name="Group 116"/>
            <p:cNvGrpSpPr>
              <a:grpSpLocks/>
            </p:cNvGrpSpPr>
            <p:nvPr/>
          </p:nvGrpSpPr>
          <p:grpSpPr bwMode="auto">
            <a:xfrm>
              <a:off x="11031" y="3335"/>
              <a:ext cx="565" cy="643"/>
              <a:chOff x="2870" y="1518"/>
              <a:chExt cx="292" cy="320"/>
            </a:xfrm>
          </p:grpSpPr>
          <p:graphicFrame>
            <p:nvGraphicFramePr>
              <p:cNvPr id="189443" name="Object 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9443" r:id="rId4" imgW="819000" imgH="847800" progId="">
                  <p:embed/>
                </p:oleObj>
              </a:graphicData>
            </a:graphic>
          </p:graphicFrame>
          <p:graphicFrame>
            <p:nvGraphicFramePr>
              <p:cNvPr id="189444" name="Object 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9444" r:id="rId5" imgW="1266840" imgH="1200240" progId="">
                  <p:embed/>
                </p:oleObj>
              </a:graphicData>
            </a:graphic>
          </p:graphicFrame>
        </p:grpSp>
      </p:grpSp>
      <p:sp>
        <p:nvSpPr>
          <p:cNvPr id="189461" name="Freeform 119"/>
          <p:cNvSpPr>
            <a:spLocks/>
          </p:cNvSpPr>
          <p:nvPr/>
        </p:nvSpPr>
        <p:spPr bwMode="auto">
          <a:xfrm>
            <a:off x="3954463" y="3432175"/>
            <a:ext cx="2109787" cy="1250950"/>
          </a:xfrm>
          <a:custGeom>
            <a:avLst/>
            <a:gdLst>
              <a:gd name="T0" fmla="*/ 596 w 3324"/>
              <a:gd name="T1" fmla="*/ 15 h 1971"/>
              <a:gd name="T2" fmla="*/ 149 w 3324"/>
              <a:gd name="T3" fmla="*/ 330 h 1971"/>
              <a:gd name="T4" fmla="*/ 3 w 3324"/>
              <a:gd name="T5" fmla="*/ 1066 h 1971"/>
              <a:gd name="T6" fmla="*/ 168 w 3324"/>
              <a:gd name="T7" fmla="*/ 1606 h 1971"/>
              <a:gd name="T8" fmla="*/ 609 w 3324"/>
              <a:gd name="T9" fmla="*/ 1831 h 1971"/>
              <a:gd name="T10" fmla="*/ 1083 w 3324"/>
              <a:gd name="T11" fmla="*/ 1726 h 1971"/>
              <a:gd name="T12" fmla="*/ 1548 w 3324"/>
              <a:gd name="T13" fmla="*/ 1876 h 1971"/>
              <a:gd name="T14" fmla="*/ 2373 w 3324"/>
              <a:gd name="T15" fmla="*/ 1921 h 1971"/>
              <a:gd name="T16" fmla="*/ 3243 w 3324"/>
              <a:gd name="T17" fmla="*/ 1576 h 1971"/>
              <a:gd name="T18" fmla="*/ 2859 w 3324"/>
              <a:gd name="T19" fmla="*/ 935 h 1971"/>
              <a:gd name="T20" fmla="*/ 2714 w 3324"/>
              <a:gd name="T21" fmla="*/ 444 h 1971"/>
              <a:gd name="T22" fmla="*/ 1714 w 3324"/>
              <a:gd name="T23" fmla="*/ 242 h 1971"/>
              <a:gd name="T24" fmla="*/ 596 w 3324"/>
              <a:gd name="T25" fmla="*/ 15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24"/>
              <a:gd name="T40" fmla="*/ 0 h 1971"/>
              <a:gd name="T41" fmla="*/ 3324 w 3324"/>
              <a:gd name="T42" fmla="*/ 1971 h 19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9462" name="Text Box 120"/>
          <p:cNvSpPr txBox="1">
            <a:spLocks noChangeArrowheads="1"/>
          </p:cNvSpPr>
          <p:nvPr/>
        </p:nvSpPr>
        <p:spPr bwMode="auto">
          <a:xfrm>
            <a:off x="4129088" y="3729038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wide area network</a:t>
            </a:r>
          </a:p>
        </p:txBody>
      </p:sp>
      <p:sp>
        <p:nvSpPr>
          <p:cNvPr id="189463" name="Freeform 121"/>
          <p:cNvSpPr>
            <a:spLocks/>
          </p:cNvSpPr>
          <p:nvPr/>
        </p:nvSpPr>
        <p:spPr bwMode="auto">
          <a:xfrm>
            <a:off x="3259138" y="4995863"/>
            <a:ext cx="2944812" cy="911225"/>
          </a:xfrm>
          <a:custGeom>
            <a:avLst/>
            <a:gdLst>
              <a:gd name="T0" fmla="*/ 339 w 4636"/>
              <a:gd name="T1" fmla="*/ 15 h 1435"/>
              <a:gd name="T2" fmla="*/ 189 w 4636"/>
              <a:gd name="T3" fmla="*/ 645 h 1435"/>
              <a:gd name="T4" fmla="*/ 804 w 4636"/>
              <a:gd name="T5" fmla="*/ 1260 h 1435"/>
              <a:gd name="T6" fmla="*/ 1959 w 4636"/>
              <a:gd name="T7" fmla="*/ 1425 h 1435"/>
              <a:gd name="T8" fmla="*/ 3519 w 4636"/>
              <a:gd name="T9" fmla="*/ 1320 h 1435"/>
              <a:gd name="T10" fmla="*/ 3924 w 4636"/>
              <a:gd name="T11" fmla="*/ 975 h 1435"/>
              <a:gd name="T12" fmla="*/ 4543 w 4636"/>
              <a:gd name="T13" fmla="*/ 769 h 1435"/>
              <a:gd name="T14" fmla="*/ 4249 w 4636"/>
              <a:gd name="T15" fmla="*/ 278 h 1435"/>
              <a:gd name="T16" fmla="*/ 2222 w 4636"/>
              <a:gd name="T17" fmla="*/ 76 h 1435"/>
              <a:gd name="T18" fmla="*/ 339 w 4636"/>
              <a:gd name="T19" fmla="*/ 15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36"/>
              <a:gd name="T31" fmla="*/ 0 h 1435"/>
              <a:gd name="T32" fmla="*/ 4636 w 4636"/>
              <a:gd name="T33" fmla="*/ 1435 h 143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4392613" y="5178425"/>
          <a:ext cx="415925" cy="317500"/>
        </p:xfrm>
        <a:graphic>
          <a:graphicData uri="http://schemas.openxmlformats.org/presentationml/2006/ole">
            <p:oleObj spid="_x0000_s189442" r:id="rId6" imgW="1305000" imgH="1085760" progId="">
              <p:embed/>
            </p:oleObj>
          </a:graphicData>
        </a:graphic>
      </p:graphicFrame>
      <p:sp>
        <p:nvSpPr>
          <p:cNvPr id="189464" name="Text Box 123"/>
          <p:cNvSpPr txBox="1">
            <a:spLocks noChangeArrowheads="1"/>
          </p:cNvSpPr>
          <p:nvPr/>
        </p:nvSpPr>
        <p:spPr bwMode="auto">
          <a:xfrm>
            <a:off x="3984625" y="5473700"/>
            <a:ext cx="1387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correspondent</a:t>
            </a:r>
            <a:endParaRPr lang="en-US"/>
          </a:p>
        </p:txBody>
      </p:sp>
      <p:sp>
        <p:nvSpPr>
          <p:cNvPr id="189465" name="Line 124"/>
          <p:cNvSpPr>
            <a:spLocks noChangeShapeType="1"/>
          </p:cNvSpPr>
          <p:nvPr/>
        </p:nvSpPr>
        <p:spPr bwMode="auto">
          <a:xfrm>
            <a:off x="1169988" y="2298700"/>
            <a:ext cx="511175" cy="7127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89466" name="Line 125"/>
          <p:cNvSpPr>
            <a:spLocks noChangeShapeType="1"/>
          </p:cNvSpPr>
          <p:nvPr/>
        </p:nvSpPr>
        <p:spPr bwMode="auto">
          <a:xfrm flipV="1">
            <a:off x="757238" y="3216275"/>
            <a:ext cx="996950" cy="11033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89467" name="Line 126"/>
          <p:cNvSpPr>
            <a:spLocks noChangeShapeType="1"/>
          </p:cNvSpPr>
          <p:nvPr/>
        </p:nvSpPr>
        <p:spPr bwMode="auto">
          <a:xfrm flipH="1">
            <a:off x="3003550" y="1711325"/>
            <a:ext cx="1263650" cy="18430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914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50254A4B-D2E6-4738-AE02-23AF5A461434}" type="slidenum">
              <a:rPr lang="en-US"/>
              <a:pPr/>
              <a:t>42</a:t>
            </a:fld>
            <a:endParaRPr lang="en-US"/>
          </a:p>
        </p:txBody>
      </p:sp>
      <p:sp>
        <p:nvSpPr>
          <p:cNvPr id="191495" name="Freeform 2"/>
          <p:cNvSpPr>
            <a:spLocks/>
          </p:cNvSpPr>
          <p:nvPr/>
        </p:nvSpPr>
        <p:spPr bwMode="auto">
          <a:xfrm>
            <a:off x="1612900" y="2838450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1496" name="Group 3"/>
          <p:cNvGrpSpPr>
            <a:grpSpLocks/>
          </p:cNvGrpSpPr>
          <p:nvPr/>
        </p:nvGrpSpPr>
        <p:grpSpPr bwMode="auto">
          <a:xfrm>
            <a:off x="2668588" y="3832225"/>
            <a:ext cx="501650" cy="233363"/>
            <a:chOff x="3600" y="219"/>
            <a:chExt cx="360" cy="175"/>
          </a:xfrm>
        </p:grpSpPr>
        <p:sp>
          <p:nvSpPr>
            <p:cNvPr id="191607" name="Oval 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608" name="Line 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609" name="Line 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610" name="Rectangle 7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91611" name="Oval 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1612" name="Group 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91617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618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619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1613" name="Group 1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91614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615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616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1497" name="Group 17"/>
          <p:cNvGrpSpPr>
            <a:grpSpLocks/>
          </p:cNvGrpSpPr>
          <p:nvPr/>
        </p:nvGrpSpPr>
        <p:grpSpPr bwMode="auto">
          <a:xfrm>
            <a:off x="1771650" y="3486150"/>
            <a:ext cx="1333500" cy="342900"/>
            <a:chOff x="8025" y="5070"/>
            <a:chExt cx="2100" cy="540"/>
          </a:xfrm>
        </p:grpSpPr>
        <p:sp>
          <p:nvSpPr>
            <p:cNvPr id="191604" name="Line 18"/>
            <p:cNvSpPr>
              <a:spLocks noChangeShapeType="1"/>
            </p:cNvSpPr>
            <p:nvPr/>
          </p:nvSpPr>
          <p:spPr bwMode="auto">
            <a:xfrm>
              <a:off x="8025" y="5325"/>
              <a:ext cx="21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605" name="Line 19"/>
            <p:cNvSpPr>
              <a:spLocks noChangeShapeType="1"/>
            </p:cNvSpPr>
            <p:nvPr/>
          </p:nvSpPr>
          <p:spPr bwMode="auto">
            <a:xfrm>
              <a:off x="8355" y="507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606" name="Line 20"/>
            <p:cNvSpPr>
              <a:spLocks noChangeShapeType="1"/>
            </p:cNvSpPr>
            <p:nvPr/>
          </p:nvSpPr>
          <p:spPr bwMode="auto">
            <a:xfrm>
              <a:off x="9765" y="534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1498" name="Rectangle 21"/>
          <p:cNvSpPr>
            <a:spLocks noGrp="1" noChangeArrowheads="1"/>
          </p:cNvSpPr>
          <p:nvPr>
            <p:ph type="title"/>
          </p:nvPr>
        </p:nvSpPr>
        <p:spPr>
          <a:xfrm>
            <a:off x="392113" y="220663"/>
            <a:ext cx="7772400" cy="1143000"/>
          </a:xfrm>
        </p:spPr>
        <p:txBody>
          <a:bodyPr/>
          <a:lstStyle/>
          <a:p>
            <a:r>
              <a:rPr lang="en-US" smtClean="0"/>
              <a:t>Mobility: more vocabulary</a:t>
            </a:r>
          </a:p>
        </p:txBody>
      </p:sp>
      <p:sp>
        <p:nvSpPr>
          <p:cNvPr id="191499" name="Text Box 22"/>
          <p:cNvSpPr txBox="1">
            <a:spLocks noChangeArrowheads="1"/>
          </p:cNvSpPr>
          <p:nvPr/>
        </p:nvSpPr>
        <p:spPr bwMode="auto">
          <a:xfrm>
            <a:off x="2728913" y="2665413"/>
            <a:ext cx="33353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Care-of-address:</a:t>
            </a:r>
            <a:r>
              <a:rPr lang="en-US" sz="2000"/>
              <a:t> address in visited network.</a:t>
            </a:r>
          </a:p>
          <a:p>
            <a:r>
              <a:rPr lang="en-US" sz="1600"/>
              <a:t>(e.g., 79,129.13.2) </a:t>
            </a:r>
          </a:p>
        </p:txBody>
      </p:sp>
      <p:grpSp>
        <p:nvGrpSpPr>
          <p:cNvPr id="191500" name="Group 23"/>
          <p:cNvGrpSpPr>
            <a:grpSpLocks/>
          </p:cNvGrpSpPr>
          <p:nvPr/>
        </p:nvGrpSpPr>
        <p:grpSpPr bwMode="auto">
          <a:xfrm>
            <a:off x="1520825" y="3044825"/>
            <a:ext cx="914400" cy="590550"/>
            <a:chOff x="10665" y="3225"/>
            <a:chExt cx="1440" cy="930"/>
          </a:xfrm>
        </p:grpSpPr>
        <p:sp>
          <p:nvSpPr>
            <p:cNvPr id="191534" name="Oval 24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1535" name="Group 25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191536" name="Freeform 26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298 w 788"/>
                  <a:gd name="T1" fmla="*/ 0 h 1138"/>
                  <a:gd name="T2" fmla="*/ 263 w 788"/>
                  <a:gd name="T3" fmla="*/ 0 h 1138"/>
                  <a:gd name="T4" fmla="*/ 219 w 788"/>
                  <a:gd name="T5" fmla="*/ 4 h 1138"/>
                  <a:gd name="T6" fmla="*/ 167 w 788"/>
                  <a:gd name="T7" fmla="*/ 12 h 1138"/>
                  <a:gd name="T8" fmla="*/ 116 w 788"/>
                  <a:gd name="T9" fmla="*/ 25 h 1138"/>
                  <a:gd name="T10" fmla="*/ 67 w 788"/>
                  <a:gd name="T11" fmla="*/ 45 h 1138"/>
                  <a:gd name="T12" fmla="*/ 29 w 788"/>
                  <a:gd name="T13" fmla="*/ 73 h 1138"/>
                  <a:gd name="T14" fmla="*/ 6 w 788"/>
                  <a:gd name="T15" fmla="*/ 109 h 1138"/>
                  <a:gd name="T16" fmla="*/ 0 w 788"/>
                  <a:gd name="T17" fmla="*/ 137 h 1138"/>
                  <a:gd name="T18" fmla="*/ 3 w 788"/>
                  <a:gd name="T19" fmla="*/ 152 h 1138"/>
                  <a:gd name="T20" fmla="*/ 13 w 788"/>
                  <a:gd name="T21" fmla="*/ 197 h 1138"/>
                  <a:gd name="T22" fmla="*/ 39 w 788"/>
                  <a:gd name="T23" fmla="*/ 290 h 1138"/>
                  <a:gd name="T24" fmla="*/ 76 w 788"/>
                  <a:gd name="T25" fmla="*/ 410 h 1138"/>
                  <a:gd name="T26" fmla="*/ 123 w 788"/>
                  <a:gd name="T27" fmla="*/ 543 h 1138"/>
                  <a:gd name="T28" fmla="*/ 176 w 788"/>
                  <a:gd name="T29" fmla="*/ 684 h 1138"/>
                  <a:gd name="T30" fmla="*/ 235 w 788"/>
                  <a:gd name="T31" fmla="*/ 822 h 1138"/>
                  <a:gd name="T32" fmla="*/ 293 w 788"/>
                  <a:gd name="T33" fmla="*/ 949 h 1138"/>
                  <a:gd name="T34" fmla="*/ 352 w 788"/>
                  <a:gd name="T35" fmla="*/ 1055 h 1138"/>
                  <a:gd name="T36" fmla="*/ 389 w 788"/>
                  <a:gd name="T37" fmla="*/ 1109 h 1138"/>
                  <a:gd name="T38" fmla="*/ 406 w 788"/>
                  <a:gd name="T39" fmla="*/ 1130 h 1138"/>
                  <a:gd name="T40" fmla="*/ 436 w 788"/>
                  <a:gd name="T41" fmla="*/ 1130 h 1138"/>
                  <a:gd name="T42" fmla="*/ 487 w 788"/>
                  <a:gd name="T43" fmla="*/ 1111 h 1138"/>
                  <a:gd name="T44" fmla="*/ 547 w 788"/>
                  <a:gd name="T45" fmla="*/ 1088 h 1138"/>
                  <a:gd name="T46" fmla="*/ 609 w 788"/>
                  <a:gd name="T47" fmla="*/ 1062 h 1138"/>
                  <a:gd name="T48" fmla="*/ 669 w 788"/>
                  <a:gd name="T49" fmla="*/ 1036 h 1138"/>
                  <a:gd name="T50" fmla="*/ 722 w 788"/>
                  <a:gd name="T51" fmla="*/ 1012 h 1138"/>
                  <a:gd name="T52" fmla="*/ 762 w 788"/>
                  <a:gd name="T53" fmla="*/ 987 h 1138"/>
                  <a:gd name="T54" fmla="*/ 785 w 788"/>
                  <a:gd name="T55" fmla="*/ 967 h 1138"/>
                  <a:gd name="T56" fmla="*/ 756 w 788"/>
                  <a:gd name="T57" fmla="*/ 915 h 1138"/>
                  <a:gd name="T58" fmla="*/ 687 w 788"/>
                  <a:gd name="T59" fmla="*/ 813 h 1138"/>
                  <a:gd name="T60" fmla="*/ 612 w 788"/>
                  <a:gd name="T61" fmla="*/ 693 h 1138"/>
                  <a:gd name="T62" fmla="*/ 537 w 788"/>
                  <a:gd name="T63" fmla="*/ 561 h 1138"/>
                  <a:gd name="T64" fmla="*/ 467 w 788"/>
                  <a:gd name="T65" fmla="*/ 423 h 1138"/>
                  <a:gd name="T66" fmla="*/ 404 w 788"/>
                  <a:gd name="T67" fmla="*/ 287 h 1138"/>
                  <a:gd name="T68" fmla="*/ 352 w 788"/>
                  <a:gd name="T69" fmla="*/ 161 h 1138"/>
                  <a:gd name="T70" fmla="*/ 318 w 788"/>
                  <a:gd name="T71" fmla="*/ 49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8"/>
                  <a:gd name="T109" fmla="*/ 0 h 1138"/>
                  <a:gd name="T110" fmla="*/ 788 w 788"/>
                  <a:gd name="T111" fmla="*/ 1138 h 1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37" name="Freeform 27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48 w 425"/>
                  <a:gd name="T1" fmla="*/ 0 h 936"/>
                  <a:gd name="T2" fmla="*/ 48 w 425"/>
                  <a:gd name="T3" fmla="*/ 2 h 936"/>
                  <a:gd name="T4" fmla="*/ 48 w 425"/>
                  <a:gd name="T5" fmla="*/ 5 h 936"/>
                  <a:gd name="T6" fmla="*/ 47 w 425"/>
                  <a:gd name="T7" fmla="*/ 11 h 936"/>
                  <a:gd name="T8" fmla="*/ 44 w 425"/>
                  <a:gd name="T9" fmla="*/ 19 h 936"/>
                  <a:gd name="T10" fmla="*/ 39 w 425"/>
                  <a:gd name="T11" fmla="*/ 35 h 936"/>
                  <a:gd name="T12" fmla="*/ 32 w 425"/>
                  <a:gd name="T13" fmla="*/ 55 h 936"/>
                  <a:gd name="T14" fmla="*/ 20 w 425"/>
                  <a:gd name="T15" fmla="*/ 82 h 936"/>
                  <a:gd name="T16" fmla="*/ 6 w 425"/>
                  <a:gd name="T17" fmla="*/ 117 h 936"/>
                  <a:gd name="T18" fmla="*/ 0 w 425"/>
                  <a:gd name="T19" fmla="*/ 141 h 936"/>
                  <a:gd name="T20" fmla="*/ 0 w 425"/>
                  <a:gd name="T21" fmla="*/ 177 h 936"/>
                  <a:gd name="T22" fmla="*/ 4 w 425"/>
                  <a:gd name="T23" fmla="*/ 220 h 936"/>
                  <a:gd name="T24" fmla="*/ 13 w 425"/>
                  <a:gd name="T25" fmla="*/ 271 h 936"/>
                  <a:gd name="T26" fmla="*/ 26 w 425"/>
                  <a:gd name="T27" fmla="*/ 325 h 936"/>
                  <a:gd name="T28" fmla="*/ 41 w 425"/>
                  <a:gd name="T29" fmla="*/ 386 h 936"/>
                  <a:gd name="T30" fmla="*/ 58 w 425"/>
                  <a:gd name="T31" fmla="*/ 446 h 936"/>
                  <a:gd name="T32" fmla="*/ 78 w 425"/>
                  <a:gd name="T33" fmla="*/ 509 h 936"/>
                  <a:gd name="T34" fmla="*/ 98 w 425"/>
                  <a:gd name="T35" fmla="*/ 570 h 936"/>
                  <a:gd name="T36" fmla="*/ 119 w 425"/>
                  <a:gd name="T37" fmla="*/ 628 h 936"/>
                  <a:gd name="T38" fmla="*/ 138 w 425"/>
                  <a:gd name="T39" fmla="*/ 683 h 936"/>
                  <a:gd name="T40" fmla="*/ 157 w 425"/>
                  <a:gd name="T41" fmla="*/ 733 h 936"/>
                  <a:gd name="T42" fmla="*/ 174 w 425"/>
                  <a:gd name="T43" fmla="*/ 775 h 936"/>
                  <a:gd name="T44" fmla="*/ 189 w 425"/>
                  <a:gd name="T45" fmla="*/ 808 h 936"/>
                  <a:gd name="T46" fmla="*/ 201 w 425"/>
                  <a:gd name="T47" fmla="*/ 831 h 936"/>
                  <a:gd name="T48" fmla="*/ 210 w 425"/>
                  <a:gd name="T49" fmla="*/ 843 h 936"/>
                  <a:gd name="T50" fmla="*/ 223 w 425"/>
                  <a:gd name="T51" fmla="*/ 853 h 936"/>
                  <a:gd name="T52" fmla="*/ 239 w 425"/>
                  <a:gd name="T53" fmla="*/ 861 h 936"/>
                  <a:gd name="T54" fmla="*/ 258 w 425"/>
                  <a:gd name="T55" fmla="*/ 873 h 936"/>
                  <a:gd name="T56" fmla="*/ 282 w 425"/>
                  <a:gd name="T57" fmla="*/ 883 h 936"/>
                  <a:gd name="T58" fmla="*/ 310 w 425"/>
                  <a:gd name="T59" fmla="*/ 896 h 936"/>
                  <a:gd name="T60" fmla="*/ 342 w 425"/>
                  <a:gd name="T61" fmla="*/ 907 h 936"/>
                  <a:gd name="T62" fmla="*/ 380 w 425"/>
                  <a:gd name="T63" fmla="*/ 922 h 936"/>
                  <a:gd name="T64" fmla="*/ 425 w 425"/>
                  <a:gd name="T65" fmla="*/ 936 h 936"/>
                  <a:gd name="T66" fmla="*/ 396 w 425"/>
                  <a:gd name="T67" fmla="*/ 893 h 936"/>
                  <a:gd name="T68" fmla="*/ 367 w 425"/>
                  <a:gd name="T69" fmla="*/ 843 h 936"/>
                  <a:gd name="T70" fmla="*/ 337 w 425"/>
                  <a:gd name="T71" fmla="*/ 787 h 936"/>
                  <a:gd name="T72" fmla="*/ 308 w 425"/>
                  <a:gd name="T73" fmla="*/ 725 h 936"/>
                  <a:gd name="T74" fmla="*/ 279 w 425"/>
                  <a:gd name="T75" fmla="*/ 660 h 936"/>
                  <a:gd name="T76" fmla="*/ 249 w 425"/>
                  <a:gd name="T77" fmla="*/ 591 h 936"/>
                  <a:gd name="T78" fmla="*/ 220 w 425"/>
                  <a:gd name="T79" fmla="*/ 522 h 936"/>
                  <a:gd name="T80" fmla="*/ 194 w 425"/>
                  <a:gd name="T81" fmla="*/ 450 h 936"/>
                  <a:gd name="T82" fmla="*/ 167 w 425"/>
                  <a:gd name="T83" fmla="*/ 381 h 936"/>
                  <a:gd name="T84" fmla="*/ 144 w 425"/>
                  <a:gd name="T85" fmla="*/ 312 h 936"/>
                  <a:gd name="T86" fmla="*/ 120 w 425"/>
                  <a:gd name="T87" fmla="*/ 248 h 936"/>
                  <a:gd name="T88" fmla="*/ 101 w 425"/>
                  <a:gd name="T89" fmla="*/ 186 h 936"/>
                  <a:gd name="T90" fmla="*/ 83 w 425"/>
                  <a:gd name="T91" fmla="*/ 128 h 936"/>
                  <a:gd name="T92" fmla="*/ 69 w 425"/>
                  <a:gd name="T93" fmla="*/ 78 h 936"/>
                  <a:gd name="T94" fmla="*/ 57 w 425"/>
                  <a:gd name="T95" fmla="*/ 35 h 936"/>
                  <a:gd name="T96" fmla="*/ 48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5"/>
                  <a:gd name="T148" fmla="*/ 0 h 936"/>
                  <a:gd name="T149" fmla="*/ 425 w 425"/>
                  <a:gd name="T150" fmla="*/ 936 h 9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38" name="Freeform 28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26 w 192"/>
                  <a:gd name="T1" fmla="*/ 11 h 208"/>
                  <a:gd name="T2" fmla="*/ 13 w 192"/>
                  <a:gd name="T3" fmla="*/ 24 h 208"/>
                  <a:gd name="T4" fmla="*/ 4 w 192"/>
                  <a:gd name="T5" fmla="*/ 43 h 208"/>
                  <a:gd name="T6" fmla="*/ 0 w 192"/>
                  <a:gd name="T7" fmla="*/ 67 h 208"/>
                  <a:gd name="T8" fmla="*/ 0 w 192"/>
                  <a:gd name="T9" fmla="*/ 93 h 208"/>
                  <a:gd name="T10" fmla="*/ 3 w 192"/>
                  <a:gd name="T11" fmla="*/ 120 h 208"/>
                  <a:gd name="T12" fmla="*/ 10 w 192"/>
                  <a:gd name="T13" fmla="*/ 148 h 208"/>
                  <a:gd name="T14" fmla="*/ 20 w 192"/>
                  <a:gd name="T15" fmla="*/ 171 h 208"/>
                  <a:gd name="T16" fmla="*/ 35 w 192"/>
                  <a:gd name="T17" fmla="*/ 189 h 208"/>
                  <a:gd name="T18" fmla="*/ 51 w 192"/>
                  <a:gd name="T19" fmla="*/ 201 h 208"/>
                  <a:gd name="T20" fmla="*/ 70 w 192"/>
                  <a:gd name="T21" fmla="*/ 206 h 208"/>
                  <a:gd name="T22" fmla="*/ 91 w 192"/>
                  <a:gd name="T23" fmla="*/ 208 h 208"/>
                  <a:gd name="T24" fmla="*/ 111 w 192"/>
                  <a:gd name="T25" fmla="*/ 204 h 208"/>
                  <a:gd name="T26" fmla="*/ 130 w 192"/>
                  <a:gd name="T27" fmla="*/ 196 h 208"/>
                  <a:gd name="T28" fmla="*/ 148 w 192"/>
                  <a:gd name="T29" fmla="*/ 186 h 208"/>
                  <a:gd name="T30" fmla="*/ 163 w 192"/>
                  <a:gd name="T31" fmla="*/ 176 h 208"/>
                  <a:gd name="T32" fmla="*/ 174 w 192"/>
                  <a:gd name="T33" fmla="*/ 163 h 208"/>
                  <a:gd name="T34" fmla="*/ 189 w 192"/>
                  <a:gd name="T35" fmla="*/ 130 h 208"/>
                  <a:gd name="T36" fmla="*/ 192 w 192"/>
                  <a:gd name="T37" fmla="*/ 89 h 208"/>
                  <a:gd name="T38" fmla="*/ 185 w 192"/>
                  <a:gd name="T39" fmla="*/ 50 h 208"/>
                  <a:gd name="T40" fmla="*/ 166 w 192"/>
                  <a:gd name="T41" fmla="*/ 27 h 208"/>
                  <a:gd name="T42" fmla="*/ 152 w 192"/>
                  <a:gd name="T43" fmla="*/ 21 h 208"/>
                  <a:gd name="T44" fmla="*/ 138 w 192"/>
                  <a:gd name="T45" fmla="*/ 14 h 208"/>
                  <a:gd name="T46" fmla="*/ 122 w 192"/>
                  <a:gd name="T47" fmla="*/ 8 h 208"/>
                  <a:gd name="T48" fmla="*/ 104 w 192"/>
                  <a:gd name="T49" fmla="*/ 2 h 208"/>
                  <a:gd name="T50" fmla="*/ 85 w 192"/>
                  <a:gd name="T51" fmla="*/ 0 h 208"/>
                  <a:gd name="T52" fmla="*/ 66 w 192"/>
                  <a:gd name="T53" fmla="*/ 0 h 208"/>
                  <a:gd name="T54" fmla="*/ 47 w 192"/>
                  <a:gd name="T55" fmla="*/ 2 h 208"/>
                  <a:gd name="T56" fmla="*/ 26 w 192"/>
                  <a:gd name="T57" fmla="*/ 11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92"/>
                  <a:gd name="T88" fmla="*/ 0 h 208"/>
                  <a:gd name="T89" fmla="*/ 192 w 192"/>
                  <a:gd name="T90" fmla="*/ 208 h 2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39" name="Freeform 29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33 w 247"/>
                  <a:gd name="T1" fmla="*/ 29 h 251"/>
                  <a:gd name="T2" fmla="*/ 21 w 247"/>
                  <a:gd name="T3" fmla="*/ 44 h 251"/>
                  <a:gd name="T4" fmla="*/ 12 w 247"/>
                  <a:gd name="T5" fmla="*/ 60 h 251"/>
                  <a:gd name="T6" fmla="*/ 5 w 247"/>
                  <a:gd name="T7" fmla="*/ 79 h 251"/>
                  <a:gd name="T8" fmla="*/ 0 w 247"/>
                  <a:gd name="T9" fmla="*/ 97 h 251"/>
                  <a:gd name="T10" fmla="*/ 0 w 247"/>
                  <a:gd name="T11" fmla="*/ 116 h 251"/>
                  <a:gd name="T12" fmla="*/ 5 w 247"/>
                  <a:gd name="T13" fmla="*/ 135 h 251"/>
                  <a:gd name="T14" fmla="*/ 12 w 247"/>
                  <a:gd name="T15" fmla="*/ 152 h 251"/>
                  <a:gd name="T16" fmla="*/ 25 w 247"/>
                  <a:gd name="T17" fmla="*/ 169 h 251"/>
                  <a:gd name="T18" fmla="*/ 42 w 247"/>
                  <a:gd name="T19" fmla="*/ 187 h 251"/>
                  <a:gd name="T20" fmla="*/ 58 w 247"/>
                  <a:gd name="T21" fmla="*/ 202 h 251"/>
                  <a:gd name="T22" fmla="*/ 77 w 247"/>
                  <a:gd name="T23" fmla="*/ 220 h 251"/>
                  <a:gd name="T24" fmla="*/ 96 w 247"/>
                  <a:gd name="T25" fmla="*/ 233 h 251"/>
                  <a:gd name="T26" fmla="*/ 114 w 247"/>
                  <a:gd name="T27" fmla="*/ 244 h 251"/>
                  <a:gd name="T28" fmla="*/ 133 w 247"/>
                  <a:gd name="T29" fmla="*/ 251 h 251"/>
                  <a:gd name="T30" fmla="*/ 149 w 247"/>
                  <a:gd name="T31" fmla="*/ 251 h 251"/>
                  <a:gd name="T32" fmla="*/ 165 w 247"/>
                  <a:gd name="T33" fmla="*/ 246 h 251"/>
                  <a:gd name="T34" fmla="*/ 180 w 247"/>
                  <a:gd name="T35" fmla="*/ 237 h 251"/>
                  <a:gd name="T36" fmla="*/ 196 w 247"/>
                  <a:gd name="T37" fmla="*/ 228 h 251"/>
                  <a:gd name="T38" fmla="*/ 209 w 247"/>
                  <a:gd name="T39" fmla="*/ 220 h 251"/>
                  <a:gd name="T40" fmla="*/ 222 w 247"/>
                  <a:gd name="T41" fmla="*/ 212 h 251"/>
                  <a:gd name="T42" fmla="*/ 232 w 247"/>
                  <a:gd name="T43" fmla="*/ 202 h 251"/>
                  <a:gd name="T44" fmla="*/ 240 w 247"/>
                  <a:gd name="T45" fmla="*/ 191 h 251"/>
                  <a:gd name="T46" fmla="*/ 246 w 247"/>
                  <a:gd name="T47" fmla="*/ 178 h 251"/>
                  <a:gd name="T48" fmla="*/ 247 w 247"/>
                  <a:gd name="T49" fmla="*/ 162 h 251"/>
                  <a:gd name="T50" fmla="*/ 244 w 247"/>
                  <a:gd name="T51" fmla="*/ 142 h 251"/>
                  <a:gd name="T52" fmla="*/ 238 w 247"/>
                  <a:gd name="T53" fmla="*/ 120 h 251"/>
                  <a:gd name="T54" fmla="*/ 228 w 247"/>
                  <a:gd name="T55" fmla="*/ 96 h 251"/>
                  <a:gd name="T56" fmla="*/ 215 w 247"/>
                  <a:gd name="T57" fmla="*/ 72 h 251"/>
                  <a:gd name="T58" fmla="*/ 200 w 247"/>
                  <a:gd name="T59" fmla="*/ 50 h 251"/>
                  <a:gd name="T60" fmla="*/ 184 w 247"/>
                  <a:gd name="T61" fmla="*/ 30 h 251"/>
                  <a:gd name="T62" fmla="*/ 165 w 247"/>
                  <a:gd name="T63" fmla="*/ 16 h 251"/>
                  <a:gd name="T64" fmla="*/ 147 w 247"/>
                  <a:gd name="T65" fmla="*/ 7 h 251"/>
                  <a:gd name="T66" fmla="*/ 130 w 247"/>
                  <a:gd name="T67" fmla="*/ 3 h 251"/>
                  <a:gd name="T68" fmla="*/ 112 w 247"/>
                  <a:gd name="T69" fmla="*/ 0 h 251"/>
                  <a:gd name="T70" fmla="*/ 94 w 247"/>
                  <a:gd name="T71" fmla="*/ 1 h 251"/>
                  <a:gd name="T72" fmla="*/ 80 w 247"/>
                  <a:gd name="T73" fmla="*/ 3 h 251"/>
                  <a:gd name="T74" fmla="*/ 65 w 247"/>
                  <a:gd name="T75" fmla="*/ 7 h 251"/>
                  <a:gd name="T76" fmla="*/ 52 w 247"/>
                  <a:gd name="T77" fmla="*/ 13 h 251"/>
                  <a:gd name="T78" fmla="*/ 42 w 247"/>
                  <a:gd name="T79" fmla="*/ 20 h 251"/>
                  <a:gd name="T80" fmla="*/ 33 w 247"/>
                  <a:gd name="T81" fmla="*/ 29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47"/>
                  <a:gd name="T124" fmla="*/ 0 h 251"/>
                  <a:gd name="T125" fmla="*/ 247 w 247"/>
                  <a:gd name="T126" fmla="*/ 251 h 2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0" name="Freeform 30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115 w 226"/>
                  <a:gd name="T1" fmla="*/ 3 h 240"/>
                  <a:gd name="T2" fmla="*/ 93 w 226"/>
                  <a:gd name="T3" fmla="*/ 0 h 240"/>
                  <a:gd name="T4" fmla="*/ 66 w 226"/>
                  <a:gd name="T5" fmla="*/ 2 h 240"/>
                  <a:gd name="T6" fmla="*/ 43 w 226"/>
                  <a:gd name="T7" fmla="*/ 12 h 240"/>
                  <a:gd name="T8" fmla="*/ 16 w 226"/>
                  <a:gd name="T9" fmla="*/ 37 h 240"/>
                  <a:gd name="T10" fmla="*/ 0 w 226"/>
                  <a:gd name="T11" fmla="*/ 79 h 240"/>
                  <a:gd name="T12" fmla="*/ 2 w 226"/>
                  <a:gd name="T13" fmla="*/ 124 h 240"/>
                  <a:gd name="T14" fmla="*/ 15 w 226"/>
                  <a:gd name="T15" fmla="*/ 168 h 240"/>
                  <a:gd name="T16" fmla="*/ 32 w 226"/>
                  <a:gd name="T17" fmla="*/ 201 h 240"/>
                  <a:gd name="T18" fmla="*/ 56 w 226"/>
                  <a:gd name="T19" fmla="*/ 223 h 240"/>
                  <a:gd name="T20" fmla="*/ 84 w 226"/>
                  <a:gd name="T21" fmla="*/ 237 h 240"/>
                  <a:gd name="T22" fmla="*/ 113 w 226"/>
                  <a:gd name="T23" fmla="*/ 240 h 240"/>
                  <a:gd name="T24" fmla="*/ 151 w 226"/>
                  <a:gd name="T25" fmla="*/ 229 h 240"/>
                  <a:gd name="T26" fmla="*/ 189 w 226"/>
                  <a:gd name="T27" fmla="*/ 204 h 240"/>
                  <a:gd name="T28" fmla="*/ 216 w 226"/>
                  <a:gd name="T29" fmla="*/ 171 h 240"/>
                  <a:gd name="T30" fmla="*/ 226 w 226"/>
                  <a:gd name="T31" fmla="*/ 131 h 240"/>
                  <a:gd name="T32" fmla="*/ 222 w 226"/>
                  <a:gd name="T33" fmla="*/ 104 h 240"/>
                  <a:gd name="T34" fmla="*/ 213 w 226"/>
                  <a:gd name="T35" fmla="*/ 95 h 240"/>
                  <a:gd name="T36" fmla="*/ 201 w 226"/>
                  <a:gd name="T37" fmla="*/ 96 h 240"/>
                  <a:gd name="T38" fmla="*/ 194 w 226"/>
                  <a:gd name="T39" fmla="*/ 105 h 240"/>
                  <a:gd name="T40" fmla="*/ 191 w 226"/>
                  <a:gd name="T41" fmla="*/ 127 h 240"/>
                  <a:gd name="T42" fmla="*/ 182 w 226"/>
                  <a:gd name="T43" fmla="*/ 158 h 240"/>
                  <a:gd name="T44" fmla="*/ 162 w 226"/>
                  <a:gd name="T45" fmla="*/ 183 h 240"/>
                  <a:gd name="T46" fmla="*/ 131 w 226"/>
                  <a:gd name="T47" fmla="*/ 197 h 240"/>
                  <a:gd name="T48" fmla="*/ 90 w 226"/>
                  <a:gd name="T49" fmla="*/ 197 h 240"/>
                  <a:gd name="T50" fmla="*/ 60 w 226"/>
                  <a:gd name="T51" fmla="*/ 177 h 240"/>
                  <a:gd name="T52" fmla="*/ 44 w 226"/>
                  <a:gd name="T53" fmla="*/ 144 h 240"/>
                  <a:gd name="T54" fmla="*/ 34 w 226"/>
                  <a:gd name="T55" fmla="*/ 105 h 240"/>
                  <a:gd name="T56" fmla="*/ 32 w 226"/>
                  <a:gd name="T57" fmla="*/ 76 h 240"/>
                  <a:gd name="T58" fmla="*/ 41 w 226"/>
                  <a:gd name="T59" fmla="*/ 56 h 240"/>
                  <a:gd name="T60" fmla="*/ 54 w 226"/>
                  <a:gd name="T61" fmla="*/ 39 h 240"/>
                  <a:gd name="T62" fmla="*/ 74 w 226"/>
                  <a:gd name="T63" fmla="*/ 26 h 240"/>
                  <a:gd name="T64" fmla="*/ 87 w 226"/>
                  <a:gd name="T65" fmla="*/ 25 h 240"/>
                  <a:gd name="T66" fmla="*/ 106 w 226"/>
                  <a:gd name="T67" fmla="*/ 25 h 240"/>
                  <a:gd name="T68" fmla="*/ 126 w 226"/>
                  <a:gd name="T69" fmla="*/ 25 h 240"/>
                  <a:gd name="T70" fmla="*/ 129 w 226"/>
                  <a:gd name="T71" fmla="*/ 12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26"/>
                  <a:gd name="T109" fmla="*/ 0 h 240"/>
                  <a:gd name="T110" fmla="*/ 226 w 226"/>
                  <a:gd name="T111" fmla="*/ 240 h 24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1" name="Freeform 31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60 w 279"/>
                  <a:gd name="T1" fmla="*/ 8 h 270"/>
                  <a:gd name="T2" fmla="*/ 34 w 279"/>
                  <a:gd name="T3" fmla="*/ 27 h 270"/>
                  <a:gd name="T4" fmla="*/ 15 w 279"/>
                  <a:gd name="T5" fmla="*/ 50 h 270"/>
                  <a:gd name="T6" fmla="*/ 3 w 279"/>
                  <a:gd name="T7" fmla="*/ 80 h 270"/>
                  <a:gd name="T8" fmla="*/ 0 w 279"/>
                  <a:gd name="T9" fmla="*/ 112 h 270"/>
                  <a:gd name="T10" fmla="*/ 6 w 279"/>
                  <a:gd name="T11" fmla="*/ 145 h 270"/>
                  <a:gd name="T12" fmla="*/ 18 w 279"/>
                  <a:gd name="T13" fmla="*/ 175 h 270"/>
                  <a:gd name="T14" fmla="*/ 37 w 279"/>
                  <a:gd name="T15" fmla="*/ 204 h 270"/>
                  <a:gd name="T16" fmla="*/ 65 w 279"/>
                  <a:gd name="T17" fmla="*/ 231 h 270"/>
                  <a:gd name="T18" fmla="*/ 101 w 279"/>
                  <a:gd name="T19" fmla="*/ 257 h 270"/>
                  <a:gd name="T20" fmla="*/ 142 w 279"/>
                  <a:gd name="T21" fmla="*/ 270 h 270"/>
                  <a:gd name="T22" fmla="*/ 185 w 279"/>
                  <a:gd name="T23" fmla="*/ 263 h 270"/>
                  <a:gd name="T24" fmla="*/ 219 w 279"/>
                  <a:gd name="T25" fmla="*/ 240 h 270"/>
                  <a:gd name="T26" fmla="*/ 244 w 279"/>
                  <a:gd name="T27" fmla="*/ 215 h 270"/>
                  <a:gd name="T28" fmla="*/ 263 w 279"/>
                  <a:gd name="T29" fmla="*/ 188 h 270"/>
                  <a:gd name="T30" fmla="*/ 276 w 279"/>
                  <a:gd name="T31" fmla="*/ 158 h 270"/>
                  <a:gd name="T32" fmla="*/ 279 w 279"/>
                  <a:gd name="T33" fmla="*/ 133 h 270"/>
                  <a:gd name="T34" fmla="*/ 273 w 279"/>
                  <a:gd name="T35" fmla="*/ 120 h 270"/>
                  <a:gd name="T36" fmla="*/ 258 w 279"/>
                  <a:gd name="T37" fmla="*/ 116 h 270"/>
                  <a:gd name="T38" fmla="*/ 245 w 279"/>
                  <a:gd name="T39" fmla="*/ 122 h 270"/>
                  <a:gd name="T40" fmla="*/ 241 w 279"/>
                  <a:gd name="T41" fmla="*/ 132 h 270"/>
                  <a:gd name="T42" fmla="*/ 235 w 279"/>
                  <a:gd name="T43" fmla="*/ 151 h 270"/>
                  <a:gd name="T44" fmla="*/ 220 w 279"/>
                  <a:gd name="T45" fmla="*/ 176 h 270"/>
                  <a:gd name="T46" fmla="*/ 198 w 279"/>
                  <a:gd name="T47" fmla="*/ 201 h 270"/>
                  <a:gd name="T48" fmla="*/ 154 w 279"/>
                  <a:gd name="T49" fmla="*/ 211 h 270"/>
                  <a:gd name="T50" fmla="*/ 100 w 279"/>
                  <a:gd name="T51" fmla="*/ 197 h 270"/>
                  <a:gd name="T52" fmla="*/ 59 w 279"/>
                  <a:gd name="T53" fmla="*/ 162 h 270"/>
                  <a:gd name="T54" fmla="*/ 40 w 279"/>
                  <a:gd name="T55" fmla="*/ 113 h 270"/>
                  <a:gd name="T56" fmla="*/ 44 w 279"/>
                  <a:gd name="T57" fmla="*/ 73 h 270"/>
                  <a:gd name="T58" fmla="*/ 60 w 279"/>
                  <a:gd name="T59" fmla="*/ 50 h 270"/>
                  <a:gd name="T60" fmla="*/ 81 w 279"/>
                  <a:gd name="T61" fmla="*/ 30 h 270"/>
                  <a:gd name="T62" fmla="*/ 103 w 279"/>
                  <a:gd name="T63" fmla="*/ 16 h 270"/>
                  <a:gd name="T64" fmla="*/ 109 w 279"/>
                  <a:gd name="T65" fmla="*/ 4 h 270"/>
                  <a:gd name="T66" fmla="*/ 88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9"/>
                  <a:gd name="T103" fmla="*/ 0 h 270"/>
                  <a:gd name="T104" fmla="*/ 279 w 279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2" name="Freeform 32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7 w 72"/>
                  <a:gd name="T1" fmla="*/ 65 h 75"/>
                  <a:gd name="T2" fmla="*/ 15 w 72"/>
                  <a:gd name="T3" fmla="*/ 72 h 75"/>
                  <a:gd name="T4" fmla="*/ 25 w 72"/>
                  <a:gd name="T5" fmla="*/ 75 h 75"/>
                  <a:gd name="T6" fmla="*/ 32 w 72"/>
                  <a:gd name="T7" fmla="*/ 75 h 75"/>
                  <a:gd name="T8" fmla="*/ 37 w 72"/>
                  <a:gd name="T9" fmla="*/ 73 h 75"/>
                  <a:gd name="T10" fmla="*/ 39 w 72"/>
                  <a:gd name="T11" fmla="*/ 72 h 75"/>
                  <a:gd name="T12" fmla="*/ 47 w 72"/>
                  <a:gd name="T13" fmla="*/ 71 h 75"/>
                  <a:gd name="T14" fmla="*/ 56 w 72"/>
                  <a:gd name="T15" fmla="*/ 66 h 75"/>
                  <a:gd name="T16" fmla="*/ 64 w 72"/>
                  <a:gd name="T17" fmla="*/ 60 h 75"/>
                  <a:gd name="T18" fmla="*/ 69 w 72"/>
                  <a:gd name="T19" fmla="*/ 56 h 75"/>
                  <a:gd name="T20" fmla="*/ 72 w 72"/>
                  <a:gd name="T21" fmla="*/ 52 h 75"/>
                  <a:gd name="T22" fmla="*/ 72 w 72"/>
                  <a:gd name="T23" fmla="*/ 49 h 75"/>
                  <a:gd name="T24" fmla="*/ 70 w 72"/>
                  <a:gd name="T25" fmla="*/ 45 h 75"/>
                  <a:gd name="T26" fmla="*/ 67 w 72"/>
                  <a:gd name="T27" fmla="*/ 40 h 75"/>
                  <a:gd name="T28" fmla="*/ 63 w 72"/>
                  <a:gd name="T29" fmla="*/ 39 h 75"/>
                  <a:gd name="T30" fmla="*/ 59 w 72"/>
                  <a:gd name="T31" fmla="*/ 38 h 75"/>
                  <a:gd name="T32" fmla="*/ 54 w 72"/>
                  <a:gd name="T33" fmla="*/ 39 h 75"/>
                  <a:gd name="T34" fmla="*/ 48 w 72"/>
                  <a:gd name="T35" fmla="*/ 42 h 75"/>
                  <a:gd name="T36" fmla="*/ 39 w 72"/>
                  <a:gd name="T37" fmla="*/ 46 h 75"/>
                  <a:gd name="T38" fmla="*/ 32 w 72"/>
                  <a:gd name="T39" fmla="*/ 50 h 75"/>
                  <a:gd name="T40" fmla="*/ 29 w 72"/>
                  <a:gd name="T41" fmla="*/ 52 h 75"/>
                  <a:gd name="T42" fmla="*/ 26 w 72"/>
                  <a:gd name="T43" fmla="*/ 43 h 75"/>
                  <a:gd name="T44" fmla="*/ 20 w 72"/>
                  <a:gd name="T45" fmla="*/ 25 h 75"/>
                  <a:gd name="T46" fmla="*/ 12 w 72"/>
                  <a:gd name="T47" fmla="*/ 7 h 75"/>
                  <a:gd name="T48" fmla="*/ 1 w 72"/>
                  <a:gd name="T49" fmla="*/ 0 h 75"/>
                  <a:gd name="T50" fmla="*/ 0 w 72"/>
                  <a:gd name="T51" fmla="*/ 17 h 75"/>
                  <a:gd name="T52" fmla="*/ 3 w 72"/>
                  <a:gd name="T53" fmla="*/ 39 h 75"/>
                  <a:gd name="T54" fmla="*/ 6 w 72"/>
                  <a:gd name="T55" fmla="*/ 58 h 75"/>
                  <a:gd name="T56" fmla="*/ 7 w 72"/>
                  <a:gd name="T57" fmla="*/ 65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2"/>
                  <a:gd name="T88" fmla="*/ 0 h 75"/>
                  <a:gd name="T89" fmla="*/ 72 w 72"/>
                  <a:gd name="T90" fmla="*/ 75 h 7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3" name="Freeform 33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15 w 70"/>
                  <a:gd name="T1" fmla="*/ 53 h 59"/>
                  <a:gd name="T2" fmla="*/ 16 w 70"/>
                  <a:gd name="T3" fmla="*/ 55 h 59"/>
                  <a:gd name="T4" fmla="*/ 20 w 70"/>
                  <a:gd name="T5" fmla="*/ 57 h 59"/>
                  <a:gd name="T6" fmla="*/ 25 w 70"/>
                  <a:gd name="T7" fmla="*/ 59 h 59"/>
                  <a:gd name="T8" fmla="*/ 26 w 70"/>
                  <a:gd name="T9" fmla="*/ 59 h 59"/>
                  <a:gd name="T10" fmla="*/ 35 w 70"/>
                  <a:gd name="T11" fmla="*/ 59 h 59"/>
                  <a:gd name="T12" fmla="*/ 45 w 70"/>
                  <a:gd name="T13" fmla="*/ 56 h 59"/>
                  <a:gd name="T14" fmla="*/ 54 w 70"/>
                  <a:gd name="T15" fmla="*/ 55 h 59"/>
                  <a:gd name="T16" fmla="*/ 63 w 70"/>
                  <a:gd name="T17" fmla="*/ 50 h 59"/>
                  <a:gd name="T18" fmla="*/ 66 w 70"/>
                  <a:gd name="T19" fmla="*/ 47 h 59"/>
                  <a:gd name="T20" fmla="*/ 69 w 70"/>
                  <a:gd name="T21" fmla="*/ 44 h 59"/>
                  <a:gd name="T22" fmla="*/ 70 w 70"/>
                  <a:gd name="T23" fmla="*/ 40 h 59"/>
                  <a:gd name="T24" fmla="*/ 69 w 70"/>
                  <a:gd name="T25" fmla="*/ 37 h 59"/>
                  <a:gd name="T26" fmla="*/ 56 w 70"/>
                  <a:gd name="T27" fmla="*/ 32 h 59"/>
                  <a:gd name="T28" fmla="*/ 42 w 70"/>
                  <a:gd name="T29" fmla="*/ 33 h 59"/>
                  <a:gd name="T30" fmla="*/ 32 w 70"/>
                  <a:gd name="T31" fmla="*/ 37 h 59"/>
                  <a:gd name="T32" fmla="*/ 28 w 70"/>
                  <a:gd name="T33" fmla="*/ 40 h 59"/>
                  <a:gd name="T34" fmla="*/ 20 w 70"/>
                  <a:gd name="T35" fmla="*/ 30 h 59"/>
                  <a:gd name="T36" fmla="*/ 16 w 70"/>
                  <a:gd name="T37" fmla="*/ 14 h 59"/>
                  <a:gd name="T38" fmla="*/ 10 w 70"/>
                  <a:gd name="T39" fmla="*/ 3 h 59"/>
                  <a:gd name="T40" fmla="*/ 3 w 70"/>
                  <a:gd name="T41" fmla="*/ 0 h 59"/>
                  <a:gd name="T42" fmla="*/ 0 w 70"/>
                  <a:gd name="T43" fmla="*/ 19 h 59"/>
                  <a:gd name="T44" fmla="*/ 4 w 70"/>
                  <a:gd name="T45" fmla="*/ 36 h 59"/>
                  <a:gd name="T46" fmla="*/ 12 w 70"/>
                  <a:gd name="T47" fmla="*/ 49 h 59"/>
                  <a:gd name="T48" fmla="*/ 15 w 70"/>
                  <a:gd name="T49" fmla="*/ 53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0"/>
                  <a:gd name="T76" fmla="*/ 0 h 59"/>
                  <a:gd name="T77" fmla="*/ 70 w 70"/>
                  <a:gd name="T78" fmla="*/ 59 h 5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4" name="Freeform 34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4 w 65"/>
                  <a:gd name="T1" fmla="*/ 46 h 60"/>
                  <a:gd name="T2" fmla="*/ 9 w 65"/>
                  <a:gd name="T3" fmla="*/ 56 h 60"/>
                  <a:gd name="T4" fmla="*/ 21 w 65"/>
                  <a:gd name="T5" fmla="*/ 60 h 60"/>
                  <a:gd name="T6" fmla="*/ 31 w 65"/>
                  <a:gd name="T7" fmla="*/ 60 h 60"/>
                  <a:gd name="T8" fmla="*/ 35 w 65"/>
                  <a:gd name="T9" fmla="*/ 60 h 60"/>
                  <a:gd name="T10" fmla="*/ 44 w 65"/>
                  <a:gd name="T11" fmla="*/ 57 h 60"/>
                  <a:gd name="T12" fmla="*/ 54 w 65"/>
                  <a:gd name="T13" fmla="*/ 51 h 60"/>
                  <a:gd name="T14" fmla="*/ 62 w 65"/>
                  <a:gd name="T15" fmla="*/ 46 h 60"/>
                  <a:gd name="T16" fmla="*/ 65 w 65"/>
                  <a:gd name="T17" fmla="*/ 40 h 60"/>
                  <a:gd name="T18" fmla="*/ 63 w 65"/>
                  <a:gd name="T19" fmla="*/ 36 h 60"/>
                  <a:gd name="T20" fmla="*/ 60 w 65"/>
                  <a:gd name="T21" fmla="*/ 34 h 60"/>
                  <a:gd name="T22" fmla="*/ 56 w 65"/>
                  <a:gd name="T23" fmla="*/ 33 h 60"/>
                  <a:gd name="T24" fmla="*/ 51 w 65"/>
                  <a:gd name="T25" fmla="*/ 33 h 60"/>
                  <a:gd name="T26" fmla="*/ 26 w 65"/>
                  <a:gd name="T27" fmla="*/ 37 h 60"/>
                  <a:gd name="T28" fmla="*/ 24 w 65"/>
                  <a:gd name="T29" fmla="*/ 30 h 60"/>
                  <a:gd name="T30" fmla="*/ 18 w 65"/>
                  <a:gd name="T31" fmla="*/ 15 h 60"/>
                  <a:gd name="T32" fmla="*/ 9 w 65"/>
                  <a:gd name="T33" fmla="*/ 2 h 60"/>
                  <a:gd name="T34" fmla="*/ 0 w 65"/>
                  <a:gd name="T35" fmla="*/ 0 h 60"/>
                  <a:gd name="T36" fmla="*/ 0 w 65"/>
                  <a:gd name="T37" fmla="*/ 14 h 60"/>
                  <a:gd name="T38" fmla="*/ 2 w 65"/>
                  <a:gd name="T39" fmla="*/ 30 h 60"/>
                  <a:gd name="T40" fmla="*/ 3 w 65"/>
                  <a:gd name="T41" fmla="*/ 41 h 60"/>
                  <a:gd name="T42" fmla="*/ 4 w 65"/>
                  <a:gd name="T43" fmla="*/ 46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60"/>
                  <a:gd name="T68" fmla="*/ 65 w 65"/>
                  <a:gd name="T69" fmla="*/ 60 h 6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5" name="Freeform 35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9 w 69"/>
                  <a:gd name="T1" fmla="*/ 46 h 47"/>
                  <a:gd name="T2" fmla="*/ 12 w 69"/>
                  <a:gd name="T3" fmla="*/ 47 h 47"/>
                  <a:gd name="T4" fmla="*/ 16 w 69"/>
                  <a:gd name="T5" fmla="*/ 47 h 47"/>
                  <a:gd name="T6" fmla="*/ 22 w 69"/>
                  <a:gd name="T7" fmla="*/ 47 h 47"/>
                  <a:gd name="T8" fmla="*/ 23 w 69"/>
                  <a:gd name="T9" fmla="*/ 47 h 47"/>
                  <a:gd name="T10" fmla="*/ 31 w 69"/>
                  <a:gd name="T11" fmla="*/ 46 h 47"/>
                  <a:gd name="T12" fmla="*/ 40 w 69"/>
                  <a:gd name="T13" fmla="*/ 45 h 47"/>
                  <a:gd name="T14" fmla="*/ 48 w 69"/>
                  <a:gd name="T15" fmla="*/ 42 h 47"/>
                  <a:gd name="T16" fmla="*/ 56 w 69"/>
                  <a:gd name="T17" fmla="*/ 37 h 47"/>
                  <a:gd name="T18" fmla="*/ 63 w 69"/>
                  <a:gd name="T19" fmla="*/ 34 h 47"/>
                  <a:gd name="T20" fmla="*/ 67 w 69"/>
                  <a:gd name="T21" fmla="*/ 30 h 47"/>
                  <a:gd name="T22" fmla="*/ 69 w 69"/>
                  <a:gd name="T23" fmla="*/ 26 h 47"/>
                  <a:gd name="T24" fmla="*/ 66 w 69"/>
                  <a:gd name="T25" fmla="*/ 20 h 47"/>
                  <a:gd name="T26" fmla="*/ 62 w 69"/>
                  <a:gd name="T27" fmla="*/ 17 h 47"/>
                  <a:gd name="T28" fmla="*/ 56 w 69"/>
                  <a:gd name="T29" fmla="*/ 17 h 47"/>
                  <a:gd name="T30" fmla="*/ 48 w 69"/>
                  <a:gd name="T31" fmla="*/ 17 h 47"/>
                  <a:gd name="T32" fmla="*/ 40 w 69"/>
                  <a:gd name="T33" fmla="*/ 19 h 47"/>
                  <a:gd name="T34" fmla="*/ 32 w 69"/>
                  <a:gd name="T35" fmla="*/ 22 h 47"/>
                  <a:gd name="T36" fmla="*/ 26 w 69"/>
                  <a:gd name="T37" fmla="*/ 23 h 47"/>
                  <a:gd name="T38" fmla="*/ 22 w 69"/>
                  <a:gd name="T39" fmla="*/ 26 h 47"/>
                  <a:gd name="T40" fmla="*/ 20 w 69"/>
                  <a:gd name="T41" fmla="*/ 26 h 47"/>
                  <a:gd name="T42" fmla="*/ 19 w 69"/>
                  <a:gd name="T43" fmla="*/ 22 h 47"/>
                  <a:gd name="T44" fmla="*/ 16 w 69"/>
                  <a:gd name="T45" fmla="*/ 14 h 47"/>
                  <a:gd name="T46" fmla="*/ 12 w 69"/>
                  <a:gd name="T47" fmla="*/ 7 h 47"/>
                  <a:gd name="T48" fmla="*/ 10 w 69"/>
                  <a:gd name="T49" fmla="*/ 4 h 47"/>
                  <a:gd name="T50" fmla="*/ 7 w 69"/>
                  <a:gd name="T51" fmla="*/ 1 h 47"/>
                  <a:gd name="T52" fmla="*/ 6 w 69"/>
                  <a:gd name="T53" fmla="*/ 0 h 47"/>
                  <a:gd name="T54" fmla="*/ 3 w 69"/>
                  <a:gd name="T55" fmla="*/ 0 h 47"/>
                  <a:gd name="T56" fmla="*/ 0 w 69"/>
                  <a:gd name="T57" fmla="*/ 3 h 47"/>
                  <a:gd name="T58" fmla="*/ 0 w 69"/>
                  <a:gd name="T59" fmla="*/ 11 h 47"/>
                  <a:gd name="T60" fmla="*/ 3 w 69"/>
                  <a:gd name="T61" fmla="*/ 26 h 47"/>
                  <a:gd name="T62" fmla="*/ 7 w 69"/>
                  <a:gd name="T63" fmla="*/ 40 h 47"/>
                  <a:gd name="T64" fmla="*/ 9 w 69"/>
                  <a:gd name="T65" fmla="*/ 46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47"/>
                  <a:gd name="T101" fmla="*/ 69 w 69"/>
                  <a:gd name="T102" fmla="*/ 47 h 4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6" name="Freeform 36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13 w 60"/>
                  <a:gd name="T1" fmla="*/ 52 h 58"/>
                  <a:gd name="T2" fmla="*/ 20 w 60"/>
                  <a:gd name="T3" fmla="*/ 55 h 58"/>
                  <a:gd name="T4" fmla="*/ 32 w 60"/>
                  <a:gd name="T5" fmla="*/ 58 h 58"/>
                  <a:gd name="T6" fmla="*/ 45 w 60"/>
                  <a:gd name="T7" fmla="*/ 56 h 58"/>
                  <a:gd name="T8" fmla="*/ 55 w 60"/>
                  <a:gd name="T9" fmla="*/ 50 h 58"/>
                  <a:gd name="T10" fmla="*/ 58 w 60"/>
                  <a:gd name="T11" fmla="*/ 49 h 58"/>
                  <a:gd name="T12" fmla="*/ 60 w 60"/>
                  <a:gd name="T13" fmla="*/ 46 h 58"/>
                  <a:gd name="T14" fmla="*/ 60 w 60"/>
                  <a:gd name="T15" fmla="*/ 42 h 58"/>
                  <a:gd name="T16" fmla="*/ 60 w 60"/>
                  <a:gd name="T17" fmla="*/ 39 h 58"/>
                  <a:gd name="T18" fmla="*/ 58 w 60"/>
                  <a:gd name="T19" fmla="*/ 36 h 58"/>
                  <a:gd name="T20" fmla="*/ 54 w 60"/>
                  <a:gd name="T21" fmla="*/ 33 h 58"/>
                  <a:gd name="T22" fmla="*/ 49 w 60"/>
                  <a:gd name="T23" fmla="*/ 32 h 58"/>
                  <a:gd name="T24" fmla="*/ 45 w 60"/>
                  <a:gd name="T25" fmla="*/ 32 h 58"/>
                  <a:gd name="T26" fmla="*/ 36 w 60"/>
                  <a:gd name="T27" fmla="*/ 35 h 58"/>
                  <a:gd name="T28" fmla="*/ 27 w 60"/>
                  <a:gd name="T29" fmla="*/ 36 h 58"/>
                  <a:gd name="T30" fmla="*/ 20 w 60"/>
                  <a:gd name="T31" fmla="*/ 35 h 58"/>
                  <a:gd name="T32" fmla="*/ 17 w 60"/>
                  <a:gd name="T33" fmla="*/ 35 h 58"/>
                  <a:gd name="T34" fmla="*/ 17 w 60"/>
                  <a:gd name="T35" fmla="*/ 29 h 58"/>
                  <a:gd name="T36" fmla="*/ 17 w 60"/>
                  <a:gd name="T37" fmla="*/ 16 h 58"/>
                  <a:gd name="T38" fmla="*/ 14 w 60"/>
                  <a:gd name="T39" fmla="*/ 3 h 58"/>
                  <a:gd name="T40" fmla="*/ 5 w 60"/>
                  <a:gd name="T41" fmla="*/ 0 h 58"/>
                  <a:gd name="T42" fmla="*/ 1 w 60"/>
                  <a:gd name="T43" fmla="*/ 12 h 58"/>
                  <a:gd name="T44" fmla="*/ 0 w 60"/>
                  <a:gd name="T45" fmla="*/ 26 h 58"/>
                  <a:gd name="T46" fmla="*/ 3 w 60"/>
                  <a:gd name="T47" fmla="*/ 40 h 58"/>
                  <a:gd name="T48" fmla="*/ 13 w 60"/>
                  <a:gd name="T49" fmla="*/ 52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0"/>
                  <a:gd name="T76" fmla="*/ 0 h 58"/>
                  <a:gd name="T77" fmla="*/ 60 w 60"/>
                  <a:gd name="T78" fmla="*/ 58 h 5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7" name="Freeform 37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19 w 59"/>
                  <a:gd name="T1" fmla="*/ 52 h 55"/>
                  <a:gd name="T2" fmla="*/ 31 w 59"/>
                  <a:gd name="T3" fmla="*/ 55 h 55"/>
                  <a:gd name="T4" fmla="*/ 43 w 59"/>
                  <a:gd name="T5" fmla="*/ 54 h 55"/>
                  <a:gd name="T6" fmla="*/ 53 w 59"/>
                  <a:gd name="T7" fmla="*/ 46 h 55"/>
                  <a:gd name="T8" fmla="*/ 59 w 59"/>
                  <a:gd name="T9" fmla="*/ 35 h 55"/>
                  <a:gd name="T10" fmla="*/ 57 w 59"/>
                  <a:gd name="T11" fmla="*/ 31 h 55"/>
                  <a:gd name="T12" fmla="*/ 54 w 59"/>
                  <a:gd name="T13" fmla="*/ 29 h 55"/>
                  <a:gd name="T14" fmla="*/ 49 w 59"/>
                  <a:gd name="T15" fmla="*/ 28 h 55"/>
                  <a:gd name="T16" fmla="*/ 44 w 59"/>
                  <a:gd name="T17" fmla="*/ 29 h 55"/>
                  <a:gd name="T18" fmla="*/ 41 w 59"/>
                  <a:gd name="T19" fmla="*/ 32 h 55"/>
                  <a:gd name="T20" fmla="*/ 38 w 59"/>
                  <a:gd name="T21" fmla="*/ 35 h 55"/>
                  <a:gd name="T22" fmla="*/ 34 w 59"/>
                  <a:gd name="T23" fmla="*/ 36 h 55"/>
                  <a:gd name="T24" fmla="*/ 31 w 59"/>
                  <a:gd name="T25" fmla="*/ 39 h 55"/>
                  <a:gd name="T26" fmla="*/ 28 w 59"/>
                  <a:gd name="T27" fmla="*/ 32 h 55"/>
                  <a:gd name="T28" fmla="*/ 21 w 59"/>
                  <a:gd name="T29" fmla="*/ 18 h 55"/>
                  <a:gd name="T30" fmla="*/ 10 w 59"/>
                  <a:gd name="T31" fmla="*/ 5 h 55"/>
                  <a:gd name="T32" fmla="*/ 0 w 59"/>
                  <a:gd name="T33" fmla="*/ 0 h 55"/>
                  <a:gd name="T34" fmla="*/ 2 w 59"/>
                  <a:gd name="T35" fmla="*/ 18 h 55"/>
                  <a:gd name="T36" fmla="*/ 9 w 59"/>
                  <a:gd name="T37" fmla="*/ 35 h 55"/>
                  <a:gd name="T38" fmla="*/ 16 w 59"/>
                  <a:gd name="T39" fmla="*/ 46 h 55"/>
                  <a:gd name="T40" fmla="*/ 19 w 59"/>
                  <a:gd name="T41" fmla="*/ 52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55"/>
                  <a:gd name="T65" fmla="*/ 59 w 59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8" name="Freeform 38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32 w 82"/>
                  <a:gd name="T1" fmla="*/ 75 h 76"/>
                  <a:gd name="T2" fmla="*/ 38 w 82"/>
                  <a:gd name="T3" fmla="*/ 76 h 76"/>
                  <a:gd name="T4" fmla="*/ 44 w 82"/>
                  <a:gd name="T5" fmla="*/ 76 h 76"/>
                  <a:gd name="T6" fmla="*/ 50 w 82"/>
                  <a:gd name="T7" fmla="*/ 76 h 76"/>
                  <a:gd name="T8" fmla="*/ 57 w 82"/>
                  <a:gd name="T9" fmla="*/ 75 h 76"/>
                  <a:gd name="T10" fmla="*/ 61 w 82"/>
                  <a:gd name="T11" fmla="*/ 72 h 76"/>
                  <a:gd name="T12" fmla="*/ 67 w 82"/>
                  <a:gd name="T13" fmla="*/ 67 h 76"/>
                  <a:gd name="T14" fmla="*/ 72 w 82"/>
                  <a:gd name="T15" fmla="*/ 64 h 76"/>
                  <a:gd name="T16" fmla="*/ 76 w 82"/>
                  <a:gd name="T17" fmla="*/ 59 h 76"/>
                  <a:gd name="T18" fmla="*/ 80 w 82"/>
                  <a:gd name="T19" fmla="*/ 56 h 76"/>
                  <a:gd name="T20" fmla="*/ 82 w 82"/>
                  <a:gd name="T21" fmla="*/ 52 h 76"/>
                  <a:gd name="T22" fmla="*/ 82 w 82"/>
                  <a:gd name="T23" fmla="*/ 47 h 76"/>
                  <a:gd name="T24" fmla="*/ 79 w 82"/>
                  <a:gd name="T25" fmla="*/ 43 h 76"/>
                  <a:gd name="T26" fmla="*/ 70 w 82"/>
                  <a:gd name="T27" fmla="*/ 39 h 76"/>
                  <a:gd name="T28" fmla="*/ 63 w 82"/>
                  <a:gd name="T29" fmla="*/ 37 h 76"/>
                  <a:gd name="T30" fmla="*/ 54 w 82"/>
                  <a:gd name="T31" fmla="*/ 39 h 76"/>
                  <a:gd name="T32" fmla="*/ 47 w 82"/>
                  <a:gd name="T33" fmla="*/ 41 h 76"/>
                  <a:gd name="T34" fmla="*/ 39 w 82"/>
                  <a:gd name="T35" fmla="*/ 44 h 76"/>
                  <a:gd name="T36" fmla="*/ 35 w 82"/>
                  <a:gd name="T37" fmla="*/ 49 h 76"/>
                  <a:gd name="T38" fmla="*/ 32 w 82"/>
                  <a:gd name="T39" fmla="*/ 50 h 76"/>
                  <a:gd name="T40" fmla="*/ 30 w 82"/>
                  <a:gd name="T41" fmla="*/ 52 h 76"/>
                  <a:gd name="T42" fmla="*/ 29 w 82"/>
                  <a:gd name="T43" fmla="*/ 43 h 76"/>
                  <a:gd name="T44" fmla="*/ 23 w 82"/>
                  <a:gd name="T45" fmla="*/ 23 h 76"/>
                  <a:gd name="T46" fmla="*/ 14 w 82"/>
                  <a:gd name="T47" fmla="*/ 6 h 76"/>
                  <a:gd name="T48" fmla="*/ 4 w 82"/>
                  <a:gd name="T49" fmla="*/ 0 h 76"/>
                  <a:gd name="T50" fmla="*/ 0 w 82"/>
                  <a:gd name="T51" fmla="*/ 17 h 76"/>
                  <a:gd name="T52" fmla="*/ 0 w 82"/>
                  <a:gd name="T53" fmla="*/ 31 h 76"/>
                  <a:gd name="T54" fmla="*/ 4 w 82"/>
                  <a:gd name="T55" fmla="*/ 44 h 76"/>
                  <a:gd name="T56" fmla="*/ 11 w 82"/>
                  <a:gd name="T57" fmla="*/ 54 h 76"/>
                  <a:gd name="T58" fmla="*/ 19 w 82"/>
                  <a:gd name="T59" fmla="*/ 63 h 76"/>
                  <a:gd name="T60" fmla="*/ 25 w 82"/>
                  <a:gd name="T61" fmla="*/ 70 h 76"/>
                  <a:gd name="T62" fmla="*/ 30 w 82"/>
                  <a:gd name="T63" fmla="*/ 73 h 76"/>
                  <a:gd name="T64" fmla="*/ 32 w 82"/>
                  <a:gd name="T65" fmla="*/ 75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2"/>
                  <a:gd name="T100" fmla="*/ 0 h 76"/>
                  <a:gd name="T101" fmla="*/ 82 w 82"/>
                  <a:gd name="T102" fmla="*/ 76 h 7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49" name="Freeform 39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12 w 75"/>
                  <a:gd name="T1" fmla="*/ 53 h 66"/>
                  <a:gd name="T2" fmla="*/ 15 w 75"/>
                  <a:gd name="T3" fmla="*/ 56 h 66"/>
                  <a:gd name="T4" fmla="*/ 19 w 75"/>
                  <a:gd name="T5" fmla="*/ 60 h 66"/>
                  <a:gd name="T6" fmla="*/ 25 w 75"/>
                  <a:gd name="T7" fmla="*/ 62 h 66"/>
                  <a:gd name="T8" fmla="*/ 27 w 75"/>
                  <a:gd name="T9" fmla="*/ 63 h 66"/>
                  <a:gd name="T10" fmla="*/ 32 w 75"/>
                  <a:gd name="T11" fmla="*/ 65 h 66"/>
                  <a:gd name="T12" fmla="*/ 40 w 75"/>
                  <a:gd name="T13" fmla="*/ 65 h 66"/>
                  <a:gd name="T14" fmla="*/ 49 w 75"/>
                  <a:gd name="T15" fmla="*/ 66 h 66"/>
                  <a:gd name="T16" fmla="*/ 57 w 75"/>
                  <a:gd name="T17" fmla="*/ 65 h 66"/>
                  <a:gd name="T18" fmla="*/ 65 w 75"/>
                  <a:gd name="T19" fmla="*/ 63 h 66"/>
                  <a:gd name="T20" fmla="*/ 71 w 75"/>
                  <a:gd name="T21" fmla="*/ 60 h 66"/>
                  <a:gd name="T22" fmla="*/ 75 w 75"/>
                  <a:gd name="T23" fmla="*/ 55 h 66"/>
                  <a:gd name="T24" fmla="*/ 75 w 75"/>
                  <a:gd name="T25" fmla="*/ 46 h 66"/>
                  <a:gd name="T26" fmla="*/ 72 w 75"/>
                  <a:gd name="T27" fmla="*/ 39 h 66"/>
                  <a:gd name="T28" fmla="*/ 66 w 75"/>
                  <a:gd name="T29" fmla="*/ 35 h 66"/>
                  <a:gd name="T30" fmla="*/ 59 w 75"/>
                  <a:gd name="T31" fmla="*/ 33 h 66"/>
                  <a:gd name="T32" fmla="*/ 50 w 75"/>
                  <a:gd name="T33" fmla="*/ 33 h 66"/>
                  <a:gd name="T34" fmla="*/ 41 w 75"/>
                  <a:gd name="T35" fmla="*/ 35 h 66"/>
                  <a:gd name="T36" fmla="*/ 34 w 75"/>
                  <a:gd name="T37" fmla="*/ 36 h 66"/>
                  <a:gd name="T38" fmla="*/ 28 w 75"/>
                  <a:gd name="T39" fmla="*/ 39 h 66"/>
                  <a:gd name="T40" fmla="*/ 27 w 75"/>
                  <a:gd name="T41" fmla="*/ 39 h 66"/>
                  <a:gd name="T42" fmla="*/ 25 w 75"/>
                  <a:gd name="T43" fmla="*/ 32 h 66"/>
                  <a:gd name="T44" fmla="*/ 19 w 75"/>
                  <a:gd name="T45" fmla="*/ 16 h 66"/>
                  <a:gd name="T46" fmla="*/ 10 w 75"/>
                  <a:gd name="T47" fmla="*/ 3 h 66"/>
                  <a:gd name="T48" fmla="*/ 0 w 75"/>
                  <a:gd name="T49" fmla="*/ 0 h 66"/>
                  <a:gd name="T50" fmla="*/ 0 w 75"/>
                  <a:gd name="T51" fmla="*/ 22 h 66"/>
                  <a:gd name="T52" fmla="*/ 5 w 75"/>
                  <a:gd name="T53" fmla="*/ 39 h 66"/>
                  <a:gd name="T54" fmla="*/ 9 w 75"/>
                  <a:gd name="T55" fmla="*/ 49 h 66"/>
                  <a:gd name="T56" fmla="*/ 12 w 75"/>
                  <a:gd name="T57" fmla="*/ 53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6"/>
                  <a:gd name="T89" fmla="*/ 75 w 75"/>
                  <a:gd name="T90" fmla="*/ 66 h 6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0" name="Freeform 40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3 w 75"/>
                  <a:gd name="T1" fmla="*/ 41 h 63"/>
                  <a:gd name="T2" fmla="*/ 4 w 75"/>
                  <a:gd name="T3" fmla="*/ 46 h 63"/>
                  <a:gd name="T4" fmla="*/ 10 w 75"/>
                  <a:gd name="T5" fmla="*/ 50 h 63"/>
                  <a:gd name="T6" fmla="*/ 14 w 75"/>
                  <a:gd name="T7" fmla="*/ 56 h 63"/>
                  <a:gd name="T8" fmla="*/ 16 w 75"/>
                  <a:gd name="T9" fmla="*/ 57 h 63"/>
                  <a:gd name="T10" fmla="*/ 23 w 75"/>
                  <a:gd name="T11" fmla="*/ 60 h 63"/>
                  <a:gd name="T12" fmla="*/ 32 w 75"/>
                  <a:gd name="T13" fmla="*/ 63 h 63"/>
                  <a:gd name="T14" fmla="*/ 42 w 75"/>
                  <a:gd name="T15" fmla="*/ 63 h 63"/>
                  <a:gd name="T16" fmla="*/ 54 w 75"/>
                  <a:gd name="T17" fmla="*/ 61 h 63"/>
                  <a:gd name="T18" fmla="*/ 64 w 75"/>
                  <a:gd name="T19" fmla="*/ 58 h 63"/>
                  <a:gd name="T20" fmla="*/ 72 w 75"/>
                  <a:gd name="T21" fmla="*/ 54 h 63"/>
                  <a:gd name="T22" fmla="*/ 75 w 75"/>
                  <a:gd name="T23" fmla="*/ 47 h 63"/>
                  <a:gd name="T24" fmla="*/ 73 w 75"/>
                  <a:gd name="T25" fmla="*/ 40 h 63"/>
                  <a:gd name="T26" fmla="*/ 67 w 75"/>
                  <a:gd name="T27" fmla="*/ 34 h 63"/>
                  <a:gd name="T28" fmla="*/ 60 w 75"/>
                  <a:gd name="T29" fmla="*/ 30 h 63"/>
                  <a:gd name="T30" fmla="*/ 53 w 75"/>
                  <a:gd name="T31" fmla="*/ 28 h 63"/>
                  <a:gd name="T32" fmla="*/ 45 w 75"/>
                  <a:gd name="T33" fmla="*/ 30 h 63"/>
                  <a:gd name="T34" fmla="*/ 36 w 75"/>
                  <a:gd name="T35" fmla="*/ 31 h 63"/>
                  <a:gd name="T36" fmla="*/ 31 w 75"/>
                  <a:gd name="T37" fmla="*/ 33 h 63"/>
                  <a:gd name="T38" fmla="*/ 26 w 75"/>
                  <a:gd name="T39" fmla="*/ 36 h 63"/>
                  <a:gd name="T40" fmla="*/ 25 w 75"/>
                  <a:gd name="T41" fmla="*/ 36 h 63"/>
                  <a:gd name="T42" fmla="*/ 23 w 75"/>
                  <a:gd name="T43" fmla="*/ 30 h 63"/>
                  <a:gd name="T44" fmla="*/ 17 w 75"/>
                  <a:gd name="T45" fmla="*/ 15 h 63"/>
                  <a:gd name="T46" fmla="*/ 10 w 75"/>
                  <a:gd name="T47" fmla="*/ 2 h 63"/>
                  <a:gd name="T48" fmla="*/ 0 w 75"/>
                  <a:gd name="T49" fmla="*/ 0 h 63"/>
                  <a:gd name="T50" fmla="*/ 0 w 75"/>
                  <a:gd name="T51" fmla="*/ 15 h 63"/>
                  <a:gd name="T52" fmla="*/ 1 w 75"/>
                  <a:gd name="T53" fmla="*/ 28 h 63"/>
                  <a:gd name="T54" fmla="*/ 3 w 75"/>
                  <a:gd name="T55" fmla="*/ 38 h 63"/>
                  <a:gd name="T56" fmla="*/ 3 w 75"/>
                  <a:gd name="T57" fmla="*/ 41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3"/>
                  <a:gd name="T89" fmla="*/ 75 w 75"/>
                  <a:gd name="T90" fmla="*/ 63 h 6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1" name="Freeform 41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88 w 250"/>
                  <a:gd name="T1" fmla="*/ 37 h 290"/>
                  <a:gd name="T2" fmla="*/ 69 w 250"/>
                  <a:gd name="T3" fmla="*/ 49 h 290"/>
                  <a:gd name="T4" fmla="*/ 53 w 250"/>
                  <a:gd name="T5" fmla="*/ 63 h 290"/>
                  <a:gd name="T6" fmla="*/ 39 w 250"/>
                  <a:gd name="T7" fmla="*/ 79 h 290"/>
                  <a:gd name="T8" fmla="*/ 25 w 250"/>
                  <a:gd name="T9" fmla="*/ 96 h 290"/>
                  <a:gd name="T10" fmla="*/ 15 w 250"/>
                  <a:gd name="T11" fmla="*/ 115 h 290"/>
                  <a:gd name="T12" fmla="*/ 8 w 250"/>
                  <a:gd name="T13" fmla="*/ 135 h 290"/>
                  <a:gd name="T14" fmla="*/ 3 w 250"/>
                  <a:gd name="T15" fmla="*/ 157 h 290"/>
                  <a:gd name="T16" fmla="*/ 0 w 250"/>
                  <a:gd name="T17" fmla="*/ 178 h 290"/>
                  <a:gd name="T18" fmla="*/ 3 w 250"/>
                  <a:gd name="T19" fmla="*/ 208 h 290"/>
                  <a:gd name="T20" fmla="*/ 15 w 250"/>
                  <a:gd name="T21" fmla="*/ 233 h 290"/>
                  <a:gd name="T22" fmla="*/ 33 w 250"/>
                  <a:gd name="T23" fmla="*/ 254 h 290"/>
                  <a:gd name="T24" fmla="*/ 56 w 250"/>
                  <a:gd name="T25" fmla="*/ 270 h 290"/>
                  <a:gd name="T26" fmla="*/ 83 w 250"/>
                  <a:gd name="T27" fmla="*/ 283 h 290"/>
                  <a:gd name="T28" fmla="*/ 110 w 250"/>
                  <a:gd name="T29" fmla="*/ 289 h 290"/>
                  <a:gd name="T30" fmla="*/ 140 w 250"/>
                  <a:gd name="T31" fmla="*/ 290 h 290"/>
                  <a:gd name="T32" fmla="*/ 168 w 250"/>
                  <a:gd name="T33" fmla="*/ 286 h 290"/>
                  <a:gd name="T34" fmla="*/ 174 w 250"/>
                  <a:gd name="T35" fmla="*/ 286 h 290"/>
                  <a:gd name="T36" fmla="*/ 179 w 250"/>
                  <a:gd name="T37" fmla="*/ 283 h 290"/>
                  <a:gd name="T38" fmla="*/ 184 w 250"/>
                  <a:gd name="T39" fmla="*/ 279 h 290"/>
                  <a:gd name="T40" fmla="*/ 185 w 250"/>
                  <a:gd name="T41" fmla="*/ 273 h 290"/>
                  <a:gd name="T42" fmla="*/ 182 w 250"/>
                  <a:gd name="T43" fmla="*/ 266 h 290"/>
                  <a:gd name="T44" fmla="*/ 176 w 250"/>
                  <a:gd name="T45" fmla="*/ 260 h 290"/>
                  <a:gd name="T46" fmla="*/ 169 w 250"/>
                  <a:gd name="T47" fmla="*/ 254 h 290"/>
                  <a:gd name="T48" fmla="*/ 162 w 250"/>
                  <a:gd name="T49" fmla="*/ 252 h 290"/>
                  <a:gd name="T50" fmla="*/ 147 w 250"/>
                  <a:gd name="T51" fmla="*/ 247 h 290"/>
                  <a:gd name="T52" fmla="*/ 132 w 250"/>
                  <a:gd name="T53" fmla="*/ 244 h 290"/>
                  <a:gd name="T54" fmla="*/ 118 w 250"/>
                  <a:gd name="T55" fmla="*/ 242 h 290"/>
                  <a:gd name="T56" fmla="*/ 105 w 250"/>
                  <a:gd name="T57" fmla="*/ 239 h 290"/>
                  <a:gd name="T58" fmla="*/ 91 w 250"/>
                  <a:gd name="T59" fmla="*/ 234 h 290"/>
                  <a:gd name="T60" fmla="*/ 78 w 250"/>
                  <a:gd name="T61" fmla="*/ 229 h 290"/>
                  <a:gd name="T62" fmla="*/ 66 w 250"/>
                  <a:gd name="T63" fmla="*/ 221 h 290"/>
                  <a:gd name="T64" fmla="*/ 55 w 250"/>
                  <a:gd name="T65" fmla="*/ 210 h 290"/>
                  <a:gd name="T66" fmla="*/ 50 w 250"/>
                  <a:gd name="T67" fmla="*/ 161 h 290"/>
                  <a:gd name="T68" fmla="*/ 62 w 250"/>
                  <a:gd name="T69" fmla="*/ 121 h 290"/>
                  <a:gd name="T70" fmla="*/ 85 w 250"/>
                  <a:gd name="T71" fmla="*/ 89 h 290"/>
                  <a:gd name="T72" fmla="*/ 118 w 250"/>
                  <a:gd name="T73" fmla="*/ 63 h 290"/>
                  <a:gd name="T74" fmla="*/ 153 w 250"/>
                  <a:gd name="T75" fmla="*/ 43 h 290"/>
                  <a:gd name="T76" fmla="*/ 190 w 250"/>
                  <a:gd name="T77" fmla="*/ 27 h 290"/>
                  <a:gd name="T78" fmla="*/ 223 w 250"/>
                  <a:gd name="T79" fmla="*/ 16 h 290"/>
                  <a:gd name="T80" fmla="*/ 250 w 250"/>
                  <a:gd name="T81" fmla="*/ 6 h 290"/>
                  <a:gd name="T82" fmla="*/ 234 w 250"/>
                  <a:gd name="T83" fmla="*/ 2 h 290"/>
                  <a:gd name="T84" fmla="*/ 216 w 250"/>
                  <a:gd name="T85" fmla="*/ 0 h 290"/>
                  <a:gd name="T86" fmla="*/ 196 w 250"/>
                  <a:gd name="T87" fmla="*/ 3 h 290"/>
                  <a:gd name="T88" fmla="*/ 174 w 250"/>
                  <a:gd name="T89" fmla="*/ 6 h 290"/>
                  <a:gd name="T90" fmla="*/ 152 w 250"/>
                  <a:gd name="T91" fmla="*/ 13 h 290"/>
                  <a:gd name="T92" fmla="*/ 130 w 250"/>
                  <a:gd name="T93" fmla="*/ 20 h 290"/>
                  <a:gd name="T94" fmla="*/ 107 w 250"/>
                  <a:gd name="T95" fmla="*/ 29 h 290"/>
                  <a:gd name="T96" fmla="*/ 88 w 250"/>
                  <a:gd name="T97" fmla="*/ 37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50"/>
                  <a:gd name="T148" fmla="*/ 0 h 290"/>
                  <a:gd name="T149" fmla="*/ 250 w 250"/>
                  <a:gd name="T150" fmla="*/ 290 h 29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2" name="Freeform 42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135 w 160"/>
                  <a:gd name="T1" fmla="*/ 73 h 225"/>
                  <a:gd name="T2" fmla="*/ 141 w 160"/>
                  <a:gd name="T3" fmla="*/ 96 h 225"/>
                  <a:gd name="T4" fmla="*/ 140 w 160"/>
                  <a:gd name="T5" fmla="*/ 118 h 225"/>
                  <a:gd name="T6" fmla="*/ 129 w 160"/>
                  <a:gd name="T7" fmla="*/ 135 h 225"/>
                  <a:gd name="T8" fmla="*/ 115 w 160"/>
                  <a:gd name="T9" fmla="*/ 151 h 225"/>
                  <a:gd name="T10" fmla="*/ 97 w 160"/>
                  <a:gd name="T11" fmla="*/ 165 h 225"/>
                  <a:gd name="T12" fmla="*/ 76 w 160"/>
                  <a:gd name="T13" fmla="*/ 179 h 225"/>
                  <a:gd name="T14" fmla="*/ 56 w 160"/>
                  <a:gd name="T15" fmla="*/ 192 h 225"/>
                  <a:gd name="T16" fmla="*/ 38 w 160"/>
                  <a:gd name="T17" fmla="*/ 205 h 225"/>
                  <a:gd name="T18" fmla="*/ 35 w 160"/>
                  <a:gd name="T19" fmla="*/ 210 h 225"/>
                  <a:gd name="T20" fmla="*/ 34 w 160"/>
                  <a:gd name="T21" fmla="*/ 212 h 225"/>
                  <a:gd name="T22" fmla="*/ 34 w 160"/>
                  <a:gd name="T23" fmla="*/ 217 h 225"/>
                  <a:gd name="T24" fmla="*/ 35 w 160"/>
                  <a:gd name="T25" fmla="*/ 221 h 225"/>
                  <a:gd name="T26" fmla="*/ 40 w 160"/>
                  <a:gd name="T27" fmla="*/ 224 h 225"/>
                  <a:gd name="T28" fmla="*/ 44 w 160"/>
                  <a:gd name="T29" fmla="*/ 225 h 225"/>
                  <a:gd name="T30" fmla="*/ 47 w 160"/>
                  <a:gd name="T31" fmla="*/ 225 h 225"/>
                  <a:gd name="T32" fmla="*/ 51 w 160"/>
                  <a:gd name="T33" fmla="*/ 224 h 225"/>
                  <a:gd name="T34" fmla="*/ 75 w 160"/>
                  <a:gd name="T35" fmla="*/ 211 h 225"/>
                  <a:gd name="T36" fmla="*/ 97 w 160"/>
                  <a:gd name="T37" fmla="*/ 197 h 225"/>
                  <a:gd name="T38" fmla="*/ 117 w 160"/>
                  <a:gd name="T39" fmla="*/ 181 h 225"/>
                  <a:gd name="T40" fmla="*/ 137 w 160"/>
                  <a:gd name="T41" fmla="*/ 162 h 225"/>
                  <a:gd name="T42" fmla="*/ 150 w 160"/>
                  <a:gd name="T43" fmla="*/ 142 h 225"/>
                  <a:gd name="T44" fmla="*/ 159 w 160"/>
                  <a:gd name="T45" fmla="*/ 119 h 225"/>
                  <a:gd name="T46" fmla="*/ 160 w 160"/>
                  <a:gd name="T47" fmla="*/ 95 h 225"/>
                  <a:gd name="T48" fmla="*/ 154 w 160"/>
                  <a:gd name="T49" fmla="*/ 69 h 225"/>
                  <a:gd name="T50" fmla="*/ 141 w 160"/>
                  <a:gd name="T51" fmla="*/ 49 h 225"/>
                  <a:gd name="T52" fmla="*/ 122 w 160"/>
                  <a:gd name="T53" fmla="*/ 31 h 225"/>
                  <a:gd name="T54" fmla="*/ 98 w 160"/>
                  <a:gd name="T55" fmla="*/ 18 h 225"/>
                  <a:gd name="T56" fmla="*/ 72 w 160"/>
                  <a:gd name="T57" fmla="*/ 8 h 225"/>
                  <a:gd name="T58" fmla="*/ 46 w 160"/>
                  <a:gd name="T59" fmla="*/ 3 h 225"/>
                  <a:gd name="T60" fmla="*/ 24 w 160"/>
                  <a:gd name="T61" fmla="*/ 0 h 225"/>
                  <a:gd name="T62" fmla="*/ 7 w 160"/>
                  <a:gd name="T63" fmla="*/ 0 h 225"/>
                  <a:gd name="T64" fmla="*/ 0 w 160"/>
                  <a:gd name="T65" fmla="*/ 4 h 225"/>
                  <a:gd name="T66" fmla="*/ 18 w 160"/>
                  <a:gd name="T67" fmla="*/ 11 h 225"/>
                  <a:gd name="T68" fmla="*/ 37 w 160"/>
                  <a:gd name="T69" fmla="*/ 17 h 225"/>
                  <a:gd name="T70" fmla="*/ 57 w 160"/>
                  <a:gd name="T71" fmla="*/ 23 h 225"/>
                  <a:gd name="T72" fmla="*/ 76 w 160"/>
                  <a:gd name="T73" fmla="*/ 29 h 225"/>
                  <a:gd name="T74" fmla="*/ 95 w 160"/>
                  <a:gd name="T75" fmla="*/ 36 h 225"/>
                  <a:gd name="T76" fmla="*/ 112 w 160"/>
                  <a:gd name="T77" fmla="*/ 46 h 225"/>
                  <a:gd name="T78" fmla="*/ 125 w 160"/>
                  <a:gd name="T79" fmla="*/ 57 h 225"/>
                  <a:gd name="T80" fmla="*/ 135 w 160"/>
                  <a:gd name="T81" fmla="*/ 73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60"/>
                  <a:gd name="T124" fmla="*/ 0 h 225"/>
                  <a:gd name="T125" fmla="*/ 160 w 160"/>
                  <a:gd name="T126" fmla="*/ 225 h 22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3" name="Freeform 43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127 w 404"/>
                  <a:gd name="T1" fmla="*/ 87 h 472"/>
                  <a:gd name="T2" fmla="*/ 68 w 404"/>
                  <a:gd name="T3" fmla="*/ 143 h 472"/>
                  <a:gd name="T4" fmla="*/ 22 w 404"/>
                  <a:gd name="T5" fmla="*/ 208 h 472"/>
                  <a:gd name="T6" fmla="*/ 0 w 404"/>
                  <a:gd name="T7" fmla="*/ 283 h 472"/>
                  <a:gd name="T8" fmla="*/ 5 w 404"/>
                  <a:gd name="T9" fmla="*/ 333 h 472"/>
                  <a:gd name="T10" fmla="*/ 12 w 404"/>
                  <a:gd name="T11" fmla="*/ 353 h 472"/>
                  <a:gd name="T12" fmla="*/ 25 w 404"/>
                  <a:gd name="T13" fmla="*/ 372 h 472"/>
                  <a:gd name="T14" fmla="*/ 41 w 404"/>
                  <a:gd name="T15" fmla="*/ 388 h 472"/>
                  <a:gd name="T16" fmla="*/ 71 w 404"/>
                  <a:gd name="T17" fmla="*/ 405 h 472"/>
                  <a:gd name="T18" fmla="*/ 109 w 404"/>
                  <a:gd name="T19" fmla="*/ 424 h 472"/>
                  <a:gd name="T20" fmla="*/ 150 w 404"/>
                  <a:gd name="T21" fmla="*/ 438 h 472"/>
                  <a:gd name="T22" fmla="*/ 191 w 404"/>
                  <a:gd name="T23" fmla="*/ 449 h 472"/>
                  <a:gd name="T24" fmla="*/ 234 w 404"/>
                  <a:gd name="T25" fmla="*/ 458 h 472"/>
                  <a:gd name="T26" fmla="*/ 276 w 404"/>
                  <a:gd name="T27" fmla="*/ 464 h 472"/>
                  <a:gd name="T28" fmla="*/ 319 w 404"/>
                  <a:gd name="T29" fmla="*/ 468 h 472"/>
                  <a:gd name="T30" fmla="*/ 363 w 404"/>
                  <a:gd name="T31" fmla="*/ 471 h 472"/>
                  <a:gd name="T32" fmla="*/ 391 w 404"/>
                  <a:gd name="T33" fmla="*/ 472 h 472"/>
                  <a:gd name="T34" fmla="*/ 401 w 404"/>
                  <a:gd name="T35" fmla="*/ 464 h 472"/>
                  <a:gd name="T36" fmla="*/ 404 w 404"/>
                  <a:gd name="T37" fmla="*/ 451 h 472"/>
                  <a:gd name="T38" fmla="*/ 395 w 404"/>
                  <a:gd name="T39" fmla="*/ 441 h 472"/>
                  <a:gd name="T40" fmla="*/ 369 w 404"/>
                  <a:gd name="T41" fmla="*/ 434 h 472"/>
                  <a:gd name="T42" fmla="*/ 331 w 404"/>
                  <a:gd name="T43" fmla="*/ 426 h 472"/>
                  <a:gd name="T44" fmla="*/ 291 w 404"/>
                  <a:gd name="T45" fmla="*/ 421 h 472"/>
                  <a:gd name="T46" fmla="*/ 251 w 404"/>
                  <a:gd name="T47" fmla="*/ 415 h 472"/>
                  <a:gd name="T48" fmla="*/ 213 w 404"/>
                  <a:gd name="T49" fmla="*/ 408 h 472"/>
                  <a:gd name="T50" fmla="*/ 175 w 404"/>
                  <a:gd name="T51" fmla="*/ 398 h 472"/>
                  <a:gd name="T52" fmla="*/ 138 w 404"/>
                  <a:gd name="T53" fmla="*/ 386 h 472"/>
                  <a:gd name="T54" fmla="*/ 102 w 404"/>
                  <a:gd name="T55" fmla="*/ 372 h 472"/>
                  <a:gd name="T56" fmla="*/ 69 w 404"/>
                  <a:gd name="T57" fmla="*/ 352 h 472"/>
                  <a:gd name="T58" fmla="*/ 49 w 404"/>
                  <a:gd name="T59" fmla="*/ 324 h 472"/>
                  <a:gd name="T60" fmla="*/ 43 w 404"/>
                  <a:gd name="T61" fmla="*/ 290 h 472"/>
                  <a:gd name="T62" fmla="*/ 49 w 404"/>
                  <a:gd name="T63" fmla="*/ 250 h 472"/>
                  <a:gd name="T64" fmla="*/ 65 w 404"/>
                  <a:gd name="T65" fmla="*/ 212 h 472"/>
                  <a:gd name="T66" fmla="*/ 90 w 404"/>
                  <a:gd name="T67" fmla="*/ 172 h 472"/>
                  <a:gd name="T68" fmla="*/ 119 w 404"/>
                  <a:gd name="T69" fmla="*/ 138 h 472"/>
                  <a:gd name="T70" fmla="*/ 154 w 404"/>
                  <a:gd name="T71" fmla="*/ 103 h 472"/>
                  <a:gd name="T72" fmla="*/ 193 w 404"/>
                  <a:gd name="T73" fmla="*/ 71 h 472"/>
                  <a:gd name="T74" fmla="*/ 245 w 404"/>
                  <a:gd name="T75" fmla="*/ 47 h 472"/>
                  <a:gd name="T76" fmla="*/ 298 w 404"/>
                  <a:gd name="T77" fmla="*/ 25 h 472"/>
                  <a:gd name="T78" fmla="*/ 332 w 404"/>
                  <a:gd name="T79" fmla="*/ 8 h 472"/>
                  <a:gd name="T80" fmla="*/ 322 w 404"/>
                  <a:gd name="T81" fmla="*/ 0 h 472"/>
                  <a:gd name="T82" fmla="*/ 278 w 404"/>
                  <a:gd name="T83" fmla="*/ 5 h 472"/>
                  <a:gd name="T84" fmla="*/ 226 w 404"/>
                  <a:gd name="T85" fmla="*/ 23 h 472"/>
                  <a:gd name="T86" fmla="*/ 178 w 404"/>
                  <a:gd name="T87" fmla="*/ 47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04"/>
                  <a:gd name="T133" fmla="*/ 0 h 472"/>
                  <a:gd name="T134" fmla="*/ 404 w 404"/>
                  <a:gd name="T135" fmla="*/ 472 h 47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4" name="Freeform 44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294 w 354"/>
                  <a:gd name="T1" fmla="*/ 96 h 315"/>
                  <a:gd name="T2" fmla="*/ 310 w 354"/>
                  <a:gd name="T3" fmla="*/ 113 h 315"/>
                  <a:gd name="T4" fmla="*/ 320 w 354"/>
                  <a:gd name="T5" fmla="*/ 133 h 315"/>
                  <a:gd name="T6" fmla="*/ 325 w 354"/>
                  <a:gd name="T7" fmla="*/ 155 h 315"/>
                  <a:gd name="T8" fmla="*/ 325 w 354"/>
                  <a:gd name="T9" fmla="*/ 178 h 315"/>
                  <a:gd name="T10" fmla="*/ 322 w 354"/>
                  <a:gd name="T11" fmla="*/ 197 h 315"/>
                  <a:gd name="T12" fmla="*/ 316 w 354"/>
                  <a:gd name="T13" fmla="*/ 212 h 315"/>
                  <a:gd name="T14" fmla="*/ 306 w 354"/>
                  <a:gd name="T15" fmla="*/ 228 h 315"/>
                  <a:gd name="T16" fmla="*/ 295 w 354"/>
                  <a:gd name="T17" fmla="*/ 241 h 315"/>
                  <a:gd name="T18" fmla="*/ 282 w 354"/>
                  <a:gd name="T19" fmla="*/ 256 h 315"/>
                  <a:gd name="T20" fmla="*/ 269 w 354"/>
                  <a:gd name="T21" fmla="*/ 267 h 315"/>
                  <a:gd name="T22" fmla="*/ 256 w 354"/>
                  <a:gd name="T23" fmla="*/ 280 h 315"/>
                  <a:gd name="T24" fmla="*/ 243 w 354"/>
                  <a:gd name="T25" fmla="*/ 293 h 315"/>
                  <a:gd name="T26" fmla="*/ 240 w 354"/>
                  <a:gd name="T27" fmla="*/ 297 h 315"/>
                  <a:gd name="T28" fmla="*/ 240 w 354"/>
                  <a:gd name="T29" fmla="*/ 302 h 315"/>
                  <a:gd name="T30" fmla="*/ 240 w 354"/>
                  <a:gd name="T31" fmla="*/ 306 h 315"/>
                  <a:gd name="T32" fmla="*/ 243 w 354"/>
                  <a:gd name="T33" fmla="*/ 310 h 315"/>
                  <a:gd name="T34" fmla="*/ 247 w 354"/>
                  <a:gd name="T35" fmla="*/ 313 h 315"/>
                  <a:gd name="T36" fmla="*/ 253 w 354"/>
                  <a:gd name="T37" fmla="*/ 315 h 315"/>
                  <a:gd name="T38" fmla="*/ 257 w 354"/>
                  <a:gd name="T39" fmla="*/ 313 h 315"/>
                  <a:gd name="T40" fmla="*/ 262 w 354"/>
                  <a:gd name="T41" fmla="*/ 310 h 315"/>
                  <a:gd name="T42" fmla="*/ 291 w 354"/>
                  <a:gd name="T43" fmla="*/ 292 h 315"/>
                  <a:gd name="T44" fmla="*/ 316 w 354"/>
                  <a:gd name="T45" fmla="*/ 267 h 315"/>
                  <a:gd name="T46" fmla="*/ 335 w 354"/>
                  <a:gd name="T47" fmla="*/ 240 h 315"/>
                  <a:gd name="T48" fmla="*/ 348 w 354"/>
                  <a:gd name="T49" fmla="*/ 208 h 315"/>
                  <a:gd name="T50" fmla="*/ 354 w 354"/>
                  <a:gd name="T51" fmla="*/ 177 h 315"/>
                  <a:gd name="T52" fmla="*/ 351 w 354"/>
                  <a:gd name="T53" fmla="*/ 143 h 315"/>
                  <a:gd name="T54" fmla="*/ 339 w 354"/>
                  <a:gd name="T55" fmla="*/ 113 h 315"/>
                  <a:gd name="T56" fmla="*/ 316 w 354"/>
                  <a:gd name="T57" fmla="*/ 86 h 315"/>
                  <a:gd name="T58" fmla="*/ 298 w 354"/>
                  <a:gd name="T59" fmla="*/ 72 h 315"/>
                  <a:gd name="T60" fmla="*/ 278 w 354"/>
                  <a:gd name="T61" fmla="*/ 60 h 315"/>
                  <a:gd name="T62" fmla="*/ 256 w 354"/>
                  <a:gd name="T63" fmla="*/ 49 h 315"/>
                  <a:gd name="T64" fmla="*/ 231 w 354"/>
                  <a:gd name="T65" fmla="*/ 39 h 315"/>
                  <a:gd name="T66" fmla="*/ 206 w 354"/>
                  <a:gd name="T67" fmla="*/ 29 h 315"/>
                  <a:gd name="T68" fmla="*/ 181 w 354"/>
                  <a:gd name="T69" fmla="*/ 21 h 315"/>
                  <a:gd name="T70" fmla="*/ 155 w 354"/>
                  <a:gd name="T71" fmla="*/ 16 h 315"/>
                  <a:gd name="T72" fmla="*/ 130 w 354"/>
                  <a:gd name="T73" fmla="*/ 10 h 315"/>
                  <a:gd name="T74" fmla="*/ 105 w 354"/>
                  <a:gd name="T75" fmla="*/ 6 h 315"/>
                  <a:gd name="T76" fmla="*/ 83 w 354"/>
                  <a:gd name="T77" fmla="*/ 3 h 315"/>
                  <a:gd name="T78" fmla="*/ 61 w 354"/>
                  <a:gd name="T79" fmla="*/ 0 h 315"/>
                  <a:gd name="T80" fmla="*/ 43 w 354"/>
                  <a:gd name="T81" fmla="*/ 0 h 315"/>
                  <a:gd name="T82" fmla="*/ 27 w 354"/>
                  <a:gd name="T83" fmla="*/ 0 h 315"/>
                  <a:gd name="T84" fmla="*/ 14 w 354"/>
                  <a:gd name="T85" fmla="*/ 0 h 315"/>
                  <a:gd name="T86" fmla="*/ 5 w 354"/>
                  <a:gd name="T87" fmla="*/ 3 h 315"/>
                  <a:gd name="T88" fmla="*/ 0 w 354"/>
                  <a:gd name="T89" fmla="*/ 6 h 315"/>
                  <a:gd name="T90" fmla="*/ 15 w 354"/>
                  <a:gd name="T91" fmla="*/ 8 h 315"/>
                  <a:gd name="T92" fmla="*/ 30 w 354"/>
                  <a:gd name="T93" fmla="*/ 10 h 315"/>
                  <a:gd name="T94" fmla="*/ 47 w 354"/>
                  <a:gd name="T95" fmla="*/ 13 h 315"/>
                  <a:gd name="T96" fmla="*/ 65 w 354"/>
                  <a:gd name="T97" fmla="*/ 16 h 315"/>
                  <a:gd name="T98" fmla="*/ 83 w 354"/>
                  <a:gd name="T99" fmla="*/ 20 h 315"/>
                  <a:gd name="T100" fmla="*/ 103 w 354"/>
                  <a:gd name="T101" fmla="*/ 23 h 315"/>
                  <a:gd name="T102" fmla="*/ 122 w 354"/>
                  <a:gd name="T103" fmla="*/ 27 h 315"/>
                  <a:gd name="T104" fmla="*/ 143 w 354"/>
                  <a:gd name="T105" fmla="*/ 31 h 315"/>
                  <a:gd name="T106" fmla="*/ 162 w 354"/>
                  <a:gd name="T107" fmla="*/ 37 h 315"/>
                  <a:gd name="T108" fmla="*/ 182 w 354"/>
                  <a:gd name="T109" fmla="*/ 43 h 315"/>
                  <a:gd name="T110" fmla="*/ 203 w 354"/>
                  <a:gd name="T111" fmla="*/ 49 h 315"/>
                  <a:gd name="T112" fmla="*/ 222 w 354"/>
                  <a:gd name="T113" fmla="*/ 56 h 315"/>
                  <a:gd name="T114" fmla="*/ 241 w 354"/>
                  <a:gd name="T115" fmla="*/ 64 h 315"/>
                  <a:gd name="T116" fmla="*/ 260 w 354"/>
                  <a:gd name="T117" fmla="*/ 75 h 315"/>
                  <a:gd name="T118" fmla="*/ 278 w 354"/>
                  <a:gd name="T119" fmla="*/ 85 h 315"/>
                  <a:gd name="T120" fmla="*/ 294 w 354"/>
                  <a:gd name="T121" fmla="*/ 96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54"/>
                  <a:gd name="T184" fmla="*/ 0 h 315"/>
                  <a:gd name="T185" fmla="*/ 354 w 354"/>
                  <a:gd name="T186" fmla="*/ 315 h 31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5" name="Freeform 45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162 h 297"/>
                  <a:gd name="T2" fmla="*/ 0 w 143"/>
                  <a:gd name="T3" fmla="*/ 187 h 297"/>
                  <a:gd name="T4" fmla="*/ 5 w 143"/>
                  <a:gd name="T5" fmla="*/ 210 h 297"/>
                  <a:gd name="T6" fmla="*/ 16 w 143"/>
                  <a:gd name="T7" fmla="*/ 231 h 297"/>
                  <a:gd name="T8" fmla="*/ 30 w 143"/>
                  <a:gd name="T9" fmla="*/ 250 h 297"/>
                  <a:gd name="T10" fmla="*/ 48 w 143"/>
                  <a:gd name="T11" fmla="*/ 266 h 297"/>
                  <a:gd name="T12" fmla="*/ 69 w 143"/>
                  <a:gd name="T13" fmla="*/ 280 h 297"/>
                  <a:gd name="T14" fmla="*/ 92 w 143"/>
                  <a:gd name="T15" fmla="*/ 290 h 297"/>
                  <a:gd name="T16" fmla="*/ 116 w 143"/>
                  <a:gd name="T17" fmla="*/ 296 h 297"/>
                  <a:gd name="T18" fmla="*/ 123 w 143"/>
                  <a:gd name="T19" fmla="*/ 297 h 297"/>
                  <a:gd name="T20" fmla="*/ 130 w 143"/>
                  <a:gd name="T21" fmla="*/ 295 h 297"/>
                  <a:gd name="T22" fmla="*/ 136 w 143"/>
                  <a:gd name="T23" fmla="*/ 290 h 297"/>
                  <a:gd name="T24" fmla="*/ 139 w 143"/>
                  <a:gd name="T25" fmla="*/ 284 h 297"/>
                  <a:gd name="T26" fmla="*/ 139 w 143"/>
                  <a:gd name="T27" fmla="*/ 277 h 297"/>
                  <a:gd name="T28" fmla="*/ 138 w 143"/>
                  <a:gd name="T29" fmla="*/ 270 h 297"/>
                  <a:gd name="T30" fmla="*/ 133 w 143"/>
                  <a:gd name="T31" fmla="*/ 264 h 297"/>
                  <a:gd name="T32" fmla="*/ 126 w 143"/>
                  <a:gd name="T33" fmla="*/ 261 h 297"/>
                  <a:gd name="T34" fmla="*/ 102 w 143"/>
                  <a:gd name="T35" fmla="*/ 253 h 297"/>
                  <a:gd name="T36" fmla="*/ 80 w 143"/>
                  <a:gd name="T37" fmla="*/ 241 h 297"/>
                  <a:gd name="T38" fmla="*/ 63 w 143"/>
                  <a:gd name="T39" fmla="*/ 226 h 297"/>
                  <a:gd name="T40" fmla="*/ 50 w 143"/>
                  <a:gd name="T41" fmla="*/ 208 h 297"/>
                  <a:gd name="T42" fmla="*/ 41 w 143"/>
                  <a:gd name="T43" fmla="*/ 187 h 297"/>
                  <a:gd name="T44" fmla="*/ 36 w 143"/>
                  <a:gd name="T45" fmla="*/ 164 h 297"/>
                  <a:gd name="T46" fmla="*/ 36 w 143"/>
                  <a:gd name="T47" fmla="*/ 139 h 297"/>
                  <a:gd name="T48" fmla="*/ 44 w 143"/>
                  <a:gd name="T49" fmla="*/ 113 h 297"/>
                  <a:gd name="T50" fmla="*/ 52 w 143"/>
                  <a:gd name="T51" fmla="*/ 95 h 297"/>
                  <a:gd name="T52" fmla="*/ 64 w 143"/>
                  <a:gd name="T53" fmla="*/ 78 h 297"/>
                  <a:gd name="T54" fmla="*/ 77 w 143"/>
                  <a:gd name="T55" fmla="*/ 62 h 297"/>
                  <a:gd name="T56" fmla="*/ 92 w 143"/>
                  <a:gd name="T57" fmla="*/ 47 h 297"/>
                  <a:gd name="T58" fmla="*/ 105 w 143"/>
                  <a:gd name="T59" fmla="*/ 34 h 297"/>
                  <a:gd name="T60" fmla="*/ 120 w 143"/>
                  <a:gd name="T61" fmla="*/ 23 h 297"/>
                  <a:gd name="T62" fmla="*/ 133 w 143"/>
                  <a:gd name="T63" fmla="*/ 11 h 297"/>
                  <a:gd name="T64" fmla="*/ 143 w 143"/>
                  <a:gd name="T65" fmla="*/ 1 h 297"/>
                  <a:gd name="T66" fmla="*/ 133 w 143"/>
                  <a:gd name="T67" fmla="*/ 0 h 297"/>
                  <a:gd name="T68" fmla="*/ 117 w 143"/>
                  <a:gd name="T69" fmla="*/ 7 h 297"/>
                  <a:gd name="T70" fmla="*/ 95 w 143"/>
                  <a:gd name="T71" fmla="*/ 23 h 297"/>
                  <a:gd name="T72" fmla="*/ 70 w 143"/>
                  <a:gd name="T73" fmla="*/ 44 h 297"/>
                  <a:gd name="T74" fmla="*/ 47 w 143"/>
                  <a:gd name="T75" fmla="*/ 72 h 297"/>
                  <a:gd name="T76" fmla="*/ 25 w 143"/>
                  <a:gd name="T77" fmla="*/ 101 h 297"/>
                  <a:gd name="T78" fmla="*/ 8 w 143"/>
                  <a:gd name="T79" fmla="*/ 132 h 297"/>
                  <a:gd name="T80" fmla="*/ 0 w 143"/>
                  <a:gd name="T81" fmla="*/ 162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297"/>
                  <a:gd name="T125" fmla="*/ 143 w 143"/>
                  <a:gd name="T126" fmla="*/ 297 h 29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6" name="Freeform 46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260 w 309"/>
                  <a:gd name="T1" fmla="*/ 155 h 388"/>
                  <a:gd name="T2" fmla="*/ 275 w 309"/>
                  <a:gd name="T3" fmla="*/ 180 h 388"/>
                  <a:gd name="T4" fmla="*/ 282 w 309"/>
                  <a:gd name="T5" fmla="*/ 206 h 388"/>
                  <a:gd name="T6" fmla="*/ 278 w 309"/>
                  <a:gd name="T7" fmla="*/ 234 h 388"/>
                  <a:gd name="T8" fmla="*/ 262 w 309"/>
                  <a:gd name="T9" fmla="*/ 262 h 388"/>
                  <a:gd name="T10" fmla="*/ 237 w 309"/>
                  <a:gd name="T11" fmla="*/ 286 h 388"/>
                  <a:gd name="T12" fmla="*/ 209 w 309"/>
                  <a:gd name="T13" fmla="*/ 308 h 388"/>
                  <a:gd name="T14" fmla="*/ 180 w 309"/>
                  <a:gd name="T15" fmla="*/ 331 h 388"/>
                  <a:gd name="T16" fmla="*/ 162 w 309"/>
                  <a:gd name="T17" fmla="*/ 348 h 388"/>
                  <a:gd name="T18" fmla="*/ 156 w 309"/>
                  <a:gd name="T19" fmla="*/ 359 h 388"/>
                  <a:gd name="T20" fmla="*/ 152 w 309"/>
                  <a:gd name="T21" fmla="*/ 371 h 388"/>
                  <a:gd name="T22" fmla="*/ 153 w 309"/>
                  <a:gd name="T23" fmla="*/ 382 h 388"/>
                  <a:gd name="T24" fmla="*/ 163 w 309"/>
                  <a:gd name="T25" fmla="*/ 388 h 388"/>
                  <a:gd name="T26" fmla="*/ 175 w 309"/>
                  <a:gd name="T27" fmla="*/ 387 h 388"/>
                  <a:gd name="T28" fmla="*/ 194 w 309"/>
                  <a:gd name="T29" fmla="*/ 367 h 388"/>
                  <a:gd name="T30" fmla="*/ 227 w 309"/>
                  <a:gd name="T31" fmla="*/ 337 h 388"/>
                  <a:gd name="T32" fmla="*/ 260 w 309"/>
                  <a:gd name="T33" fmla="*/ 308 h 388"/>
                  <a:gd name="T34" fmla="*/ 290 w 309"/>
                  <a:gd name="T35" fmla="*/ 275 h 388"/>
                  <a:gd name="T36" fmla="*/ 307 w 309"/>
                  <a:gd name="T37" fmla="*/ 234 h 388"/>
                  <a:gd name="T38" fmla="*/ 304 w 309"/>
                  <a:gd name="T39" fmla="*/ 191 h 388"/>
                  <a:gd name="T40" fmla="*/ 285 w 309"/>
                  <a:gd name="T41" fmla="*/ 151 h 388"/>
                  <a:gd name="T42" fmla="*/ 253 w 309"/>
                  <a:gd name="T43" fmla="*/ 118 h 388"/>
                  <a:gd name="T44" fmla="*/ 222 w 309"/>
                  <a:gd name="T45" fmla="*/ 94 h 388"/>
                  <a:gd name="T46" fmla="*/ 191 w 309"/>
                  <a:gd name="T47" fmla="*/ 75 h 388"/>
                  <a:gd name="T48" fmla="*/ 159 w 309"/>
                  <a:gd name="T49" fmla="*/ 55 h 388"/>
                  <a:gd name="T50" fmla="*/ 124 w 309"/>
                  <a:gd name="T51" fmla="*/ 36 h 388"/>
                  <a:gd name="T52" fmla="*/ 92 w 309"/>
                  <a:gd name="T53" fmla="*/ 20 h 388"/>
                  <a:gd name="T54" fmla="*/ 59 w 309"/>
                  <a:gd name="T55" fmla="*/ 9 h 388"/>
                  <a:gd name="T56" fmla="*/ 31 w 309"/>
                  <a:gd name="T57" fmla="*/ 2 h 388"/>
                  <a:gd name="T58" fmla="*/ 9 w 309"/>
                  <a:gd name="T59" fmla="*/ 2 h 388"/>
                  <a:gd name="T60" fmla="*/ 11 w 309"/>
                  <a:gd name="T61" fmla="*/ 7 h 388"/>
                  <a:gd name="T62" fmla="*/ 36 w 309"/>
                  <a:gd name="T63" fmla="*/ 17 h 388"/>
                  <a:gd name="T64" fmla="*/ 65 w 309"/>
                  <a:gd name="T65" fmla="*/ 30 h 388"/>
                  <a:gd name="T66" fmla="*/ 99 w 309"/>
                  <a:gd name="T67" fmla="*/ 46 h 388"/>
                  <a:gd name="T68" fmla="*/ 134 w 309"/>
                  <a:gd name="T69" fmla="*/ 65 h 388"/>
                  <a:gd name="T70" fmla="*/ 169 w 309"/>
                  <a:gd name="T71" fmla="*/ 86 h 388"/>
                  <a:gd name="T72" fmla="*/ 205 w 309"/>
                  <a:gd name="T73" fmla="*/ 109 h 388"/>
                  <a:gd name="T74" fmla="*/ 235 w 309"/>
                  <a:gd name="T75" fmla="*/ 132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9"/>
                  <a:gd name="T115" fmla="*/ 0 h 388"/>
                  <a:gd name="T116" fmla="*/ 309 w 309"/>
                  <a:gd name="T117" fmla="*/ 388 h 3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7" name="Freeform 47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332 w 406"/>
                  <a:gd name="T1" fmla="*/ 65 h 292"/>
                  <a:gd name="T2" fmla="*/ 351 w 406"/>
                  <a:gd name="T3" fmla="*/ 123 h 292"/>
                  <a:gd name="T4" fmla="*/ 373 w 406"/>
                  <a:gd name="T5" fmla="*/ 181 h 292"/>
                  <a:gd name="T6" fmla="*/ 395 w 406"/>
                  <a:gd name="T7" fmla="*/ 237 h 292"/>
                  <a:gd name="T8" fmla="*/ 406 w 406"/>
                  <a:gd name="T9" fmla="*/ 273 h 292"/>
                  <a:gd name="T10" fmla="*/ 404 w 406"/>
                  <a:gd name="T11" fmla="*/ 284 h 292"/>
                  <a:gd name="T12" fmla="*/ 393 w 406"/>
                  <a:gd name="T13" fmla="*/ 292 h 292"/>
                  <a:gd name="T14" fmla="*/ 381 w 406"/>
                  <a:gd name="T15" fmla="*/ 289 h 292"/>
                  <a:gd name="T16" fmla="*/ 364 w 406"/>
                  <a:gd name="T17" fmla="*/ 251 h 292"/>
                  <a:gd name="T18" fmla="*/ 339 w 406"/>
                  <a:gd name="T19" fmla="*/ 171 h 292"/>
                  <a:gd name="T20" fmla="*/ 318 w 406"/>
                  <a:gd name="T21" fmla="*/ 93 h 292"/>
                  <a:gd name="T22" fmla="*/ 307 w 406"/>
                  <a:gd name="T23" fmla="*/ 42 h 292"/>
                  <a:gd name="T24" fmla="*/ 283 w 406"/>
                  <a:gd name="T25" fmla="*/ 34 h 292"/>
                  <a:gd name="T26" fmla="*/ 239 w 406"/>
                  <a:gd name="T27" fmla="*/ 39 h 292"/>
                  <a:gd name="T28" fmla="*/ 192 w 406"/>
                  <a:gd name="T29" fmla="*/ 50 h 292"/>
                  <a:gd name="T30" fmla="*/ 148 w 406"/>
                  <a:gd name="T31" fmla="*/ 65 h 292"/>
                  <a:gd name="T32" fmla="*/ 106 w 406"/>
                  <a:gd name="T33" fmla="*/ 83 h 292"/>
                  <a:gd name="T34" fmla="*/ 67 w 406"/>
                  <a:gd name="T35" fmla="*/ 103 h 292"/>
                  <a:gd name="T36" fmla="*/ 34 w 406"/>
                  <a:gd name="T37" fmla="*/ 122 h 292"/>
                  <a:gd name="T38" fmla="*/ 9 w 406"/>
                  <a:gd name="T39" fmla="*/ 141 h 292"/>
                  <a:gd name="T40" fmla="*/ 0 w 406"/>
                  <a:gd name="T41" fmla="*/ 133 h 292"/>
                  <a:gd name="T42" fmla="*/ 19 w 406"/>
                  <a:gd name="T43" fmla="*/ 102 h 292"/>
                  <a:gd name="T44" fmla="*/ 53 w 406"/>
                  <a:gd name="T45" fmla="*/ 70 h 292"/>
                  <a:gd name="T46" fmla="*/ 92 w 406"/>
                  <a:gd name="T47" fmla="*/ 43 h 292"/>
                  <a:gd name="T48" fmla="*/ 139 w 406"/>
                  <a:gd name="T49" fmla="*/ 23 h 292"/>
                  <a:gd name="T50" fmla="*/ 210 w 406"/>
                  <a:gd name="T51" fmla="*/ 8 h 292"/>
                  <a:gd name="T52" fmla="*/ 277 w 406"/>
                  <a:gd name="T53" fmla="*/ 1 h 292"/>
                  <a:gd name="T54" fmla="*/ 321 w 406"/>
                  <a:gd name="T55" fmla="*/ 0 h 292"/>
                  <a:gd name="T56" fmla="*/ 336 w 406"/>
                  <a:gd name="T57" fmla="*/ 1 h 292"/>
                  <a:gd name="T58" fmla="*/ 345 w 406"/>
                  <a:gd name="T59" fmla="*/ 11 h 292"/>
                  <a:gd name="T60" fmla="*/ 345 w 406"/>
                  <a:gd name="T61" fmla="*/ 26 h 292"/>
                  <a:gd name="T62" fmla="*/ 335 w 406"/>
                  <a:gd name="T63" fmla="*/ 34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06"/>
                  <a:gd name="T97" fmla="*/ 0 h 292"/>
                  <a:gd name="T98" fmla="*/ 406 w 406"/>
                  <a:gd name="T99" fmla="*/ 292 h 2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8" name="Freeform 48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82 w 439"/>
                  <a:gd name="T1" fmla="*/ 289 h 960"/>
                  <a:gd name="T2" fmla="*/ 87 w 439"/>
                  <a:gd name="T3" fmla="*/ 316 h 960"/>
                  <a:gd name="T4" fmla="*/ 107 w 439"/>
                  <a:gd name="T5" fmla="*/ 376 h 960"/>
                  <a:gd name="T6" fmla="*/ 141 w 439"/>
                  <a:gd name="T7" fmla="*/ 455 h 960"/>
                  <a:gd name="T8" fmla="*/ 175 w 439"/>
                  <a:gd name="T9" fmla="*/ 533 h 960"/>
                  <a:gd name="T10" fmla="*/ 210 w 439"/>
                  <a:gd name="T11" fmla="*/ 611 h 960"/>
                  <a:gd name="T12" fmla="*/ 248 w 439"/>
                  <a:gd name="T13" fmla="*/ 687 h 960"/>
                  <a:gd name="T14" fmla="*/ 287 w 439"/>
                  <a:gd name="T15" fmla="*/ 763 h 960"/>
                  <a:gd name="T16" fmla="*/ 326 w 439"/>
                  <a:gd name="T17" fmla="*/ 839 h 960"/>
                  <a:gd name="T18" fmla="*/ 367 w 439"/>
                  <a:gd name="T19" fmla="*/ 915 h 960"/>
                  <a:gd name="T20" fmla="*/ 391 w 439"/>
                  <a:gd name="T21" fmla="*/ 957 h 960"/>
                  <a:gd name="T22" fmla="*/ 404 w 439"/>
                  <a:gd name="T23" fmla="*/ 960 h 960"/>
                  <a:gd name="T24" fmla="*/ 420 w 439"/>
                  <a:gd name="T25" fmla="*/ 960 h 960"/>
                  <a:gd name="T26" fmla="*/ 433 w 439"/>
                  <a:gd name="T27" fmla="*/ 957 h 960"/>
                  <a:gd name="T28" fmla="*/ 439 w 439"/>
                  <a:gd name="T29" fmla="*/ 948 h 960"/>
                  <a:gd name="T30" fmla="*/ 436 w 439"/>
                  <a:gd name="T31" fmla="*/ 937 h 960"/>
                  <a:gd name="T32" fmla="*/ 414 w 439"/>
                  <a:gd name="T33" fmla="*/ 902 h 960"/>
                  <a:gd name="T34" fmla="*/ 380 w 439"/>
                  <a:gd name="T35" fmla="*/ 843 h 960"/>
                  <a:gd name="T36" fmla="*/ 348 w 439"/>
                  <a:gd name="T37" fmla="*/ 784 h 960"/>
                  <a:gd name="T38" fmla="*/ 314 w 439"/>
                  <a:gd name="T39" fmla="*/ 724 h 960"/>
                  <a:gd name="T40" fmla="*/ 269 w 439"/>
                  <a:gd name="T41" fmla="*/ 638 h 960"/>
                  <a:gd name="T42" fmla="*/ 216 w 439"/>
                  <a:gd name="T43" fmla="*/ 532 h 960"/>
                  <a:gd name="T44" fmla="*/ 169 w 439"/>
                  <a:gd name="T45" fmla="*/ 424 h 960"/>
                  <a:gd name="T46" fmla="*/ 128 w 439"/>
                  <a:gd name="T47" fmla="*/ 312 h 960"/>
                  <a:gd name="T48" fmla="*/ 91 w 439"/>
                  <a:gd name="T49" fmla="*/ 220 h 960"/>
                  <a:gd name="T50" fmla="*/ 60 w 439"/>
                  <a:gd name="T51" fmla="*/ 139 h 960"/>
                  <a:gd name="T52" fmla="*/ 35 w 439"/>
                  <a:gd name="T53" fmla="*/ 62 h 960"/>
                  <a:gd name="T54" fmla="*/ 15 w 439"/>
                  <a:gd name="T55" fmla="*/ 10 h 960"/>
                  <a:gd name="T56" fmla="*/ 5 w 439"/>
                  <a:gd name="T57" fmla="*/ 1 h 960"/>
                  <a:gd name="T58" fmla="*/ 0 w 439"/>
                  <a:gd name="T59" fmla="*/ 10 h 960"/>
                  <a:gd name="T60" fmla="*/ 6 w 439"/>
                  <a:gd name="T61" fmla="*/ 47 h 960"/>
                  <a:gd name="T62" fmla="*/ 16 w 439"/>
                  <a:gd name="T63" fmla="*/ 115 h 960"/>
                  <a:gd name="T64" fmla="*/ 33 w 439"/>
                  <a:gd name="T65" fmla="*/ 179 h 960"/>
                  <a:gd name="T66" fmla="*/ 56 w 439"/>
                  <a:gd name="T67" fmla="*/ 241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39"/>
                  <a:gd name="T103" fmla="*/ 0 h 960"/>
                  <a:gd name="T104" fmla="*/ 439 w 439"/>
                  <a:gd name="T105" fmla="*/ 960 h 9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59" name="Freeform 49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2 w 382"/>
                  <a:gd name="T1" fmla="*/ 182 h 198"/>
                  <a:gd name="T2" fmla="*/ 0 w 382"/>
                  <a:gd name="T3" fmla="*/ 187 h 198"/>
                  <a:gd name="T4" fmla="*/ 0 w 382"/>
                  <a:gd name="T5" fmla="*/ 191 h 198"/>
                  <a:gd name="T6" fmla="*/ 2 w 382"/>
                  <a:gd name="T7" fmla="*/ 195 h 198"/>
                  <a:gd name="T8" fmla="*/ 6 w 382"/>
                  <a:gd name="T9" fmla="*/ 198 h 198"/>
                  <a:gd name="T10" fmla="*/ 30 w 382"/>
                  <a:gd name="T11" fmla="*/ 187 h 198"/>
                  <a:gd name="T12" fmla="*/ 52 w 382"/>
                  <a:gd name="T13" fmla="*/ 176 h 198"/>
                  <a:gd name="T14" fmla="*/ 75 w 382"/>
                  <a:gd name="T15" fmla="*/ 166 h 198"/>
                  <a:gd name="T16" fmla="*/ 99 w 382"/>
                  <a:gd name="T17" fmla="*/ 156 h 198"/>
                  <a:gd name="T18" fmla="*/ 124 w 382"/>
                  <a:gd name="T19" fmla="*/ 146 h 198"/>
                  <a:gd name="T20" fmla="*/ 147 w 382"/>
                  <a:gd name="T21" fmla="*/ 138 h 198"/>
                  <a:gd name="T22" fmla="*/ 171 w 382"/>
                  <a:gd name="T23" fmla="*/ 128 h 198"/>
                  <a:gd name="T24" fmla="*/ 194 w 382"/>
                  <a:gd name="T25" fmla="*/ 119 h 198"/>
                  <a:gd name="T26" fmla="*/ 218 w 382"/>
                  <a:gd name="T27" fmla="*/ 109 h 198"/>
                  <a:gd name="T28" fmla="*/ 241 w 382"/>
                  <a:gd name="T29" fmla="*/ 99 h 198"/>
                  <a:gd name="T30" fmla="*/ 265 w 382"/>
                  <a:gd name="T31" fmla="*/ 89 h 198"/>
                  <a:gd name="T32" fmla="*/ 287 w 382"/>
                  <a:gd name="T33" fmla="*/ 77 h 198"/>
                  <a:gd name="T34" fmla="*/ 310 w 382"/>
                  <a:gd name="T35" fmla="*/ 66 h 198"/>
                  <a:gd name="T36" fmla="*/ 332 w 382"/>
                  <a:gd name="T37" fmla="*/ 54 h 198"/>
                  <a:gd name="T38" fmla="*/ 354 w 382"/>
                  <a:gd name="T39" fmla="*/ 41 h 198"/>
                  <a:gd name="T40" fmla="*/ 376 w 382"/>
                  <a:gd name="T41" fmla="*/ 27 h 198"/>
                  <a:gd name="T42" fmla="*/ 381 w 382"/>
                  <a:gd name="T43" fmla="*/ 23 h 198"/>
                  <a:gd name="T44" fmla="*/ 382 w 382"/>
                  <a:gd name="T45" fmla="*/ 17 h 198"/>
                  <a:gd name="T46" fmla="*/ 382 w 382"/>
                  <a:gd name="T47" fmla="*/ 11 h 198"/>
                  <a:gd name="T48" fmla="*/ 379 w 382"/>
                  <a:gd name="T49" fmla="*/ 7 h 198"/>
                  <a:gd name="T50" fmla="*/ 375 w 382"/>
                  <a:gd name="T51" fmla="*/ 3 h 198"/>
                  <a:gd name="T52" fmla="*/ 369 w 382"/>
                  <a:gd name="T53" fmla="*/ 0 h 198"/>
                  <a:gd name="T54" fmla="*/ 363 w 382"/>
                  <a:gd name="T55" fmla="*/ 0 h 198"/>
                  <a:gd name="T56" fmla="*/ 359 w 382"/>
                  <a:gd name="T57" fmla="*/ 3 h 198"/>
                  <a:gd name="T58" fmla="*/ 335 w 382"/>
                  <a:gd name="T59" fmla="*/ 16 h 198"/>
                  <a:gd name="T60" fmla="*/ 309 w 382"/>
                  <a:gd name="T61" fmla="*/ 28 h 198"/>
                  <a:gd name="T62" fmla="*/ 281 w 382"/>
                  <a:gd name="T63" fmla="*/ 41 h 198"/>
                  <a:gd name="T64" fmla="*/ 253 w 382"/>
                  <a:gd name="T65" fmla="*/ 56 h 198"/>
                  <a:gd name="T66" fmla="*/ 223 w 382"/>
                  <a:gd name="T67" fmla="*/ 70 h 198"/>
                  <a:gd name="T68" fmla="*/ 193 w 382"/>
                  <a:gd name="T69" fmla="*/ 84 h 198"/>
                  <a:gd name="T70" fmla="*/ 163 w 382"/>
                  <a:gd name="T71" fmla="*/ 97 h 198"/>
                  <a:gd name="T72" fmla="*/ 135 w 382"/>
                  <a:gd name="T73" fmla="*/ 112 h 198"/>
                  <a:gd name="T74" fmla="*/ 107 w 382"/>
                  <a:gd name="T75" fmla="*/ 125 h 198"/>
                  <a:gd name="T76" fmla="*/ 83 w 382"/>
                  <a:gd name="T77" fmla="*/ 136 h 198"/>
                  <a:gd name="T78" fmla="*/ 61 w 382"/>
                  <a:gd name="T79" fmla="*/ 148 h 198"/>
                  <a:gd name="T80" fmla="*/ 40 w 382"/>
                  <a:gd name="T81" fmla="*/ 158 h 198"/>
                  <a:gd name="T82" fmla="*/ 24 w 382"/>
                  <a:gd name="T83" fmla="*/ 166 h 198"/>
                  <a:gd name="T84" fmla="*/ 12 w 382"/>
                  <a:gd name="T85" fmla="*/ 174 h 198"/>
                  <a:gd name="T86" fmla="*/ 5 w 382"/>
                  <a:gd name="T87" fmla="*/ 179 h 198"/>
                  <a:gd name="T88" fmla="*/ 2 w 382"/>
                  <a:gd name="T89" fmla="*/ 182 h 198"/>
                  <a:gd name="T90" fmla="*/ 2 w 382"/>
                  <a:gd name="T91" fmla="*/ 182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82"/>
                  <a:gd name="T139" fmla="*/ 0 h 198"/>
                  <a:gd name="T140" fmla="*/ 382 w 382"/>
                  <a:gd name="T141" fmla="*/ 198 h 19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0" name="Freeform 50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119 w 229"/>
                  <a:gd name="T1" fmla="*/ 3 h 240"/>
                  <a:gd name="T2" fmla="*/ 105 w 229"/>
                  <a:gd name="T3" fmla="*/ 1 h 240"/>
                  <a:gd name="T4" fmla="*/ 94 w 229"/>
                  <a:gd name="T5" fmla="*/ 0 h 240"/>
                  <a:gd name="T6" fmla="*/ 75 w 229"/>
                  <a:gd name="T7" fmla="*/ 1 h 240"/>
                  <a:gd name="T8" fmla="*/ 57 w 229"/>
                  <a:gd name="T9" fmla="*/ 4 h 240"/>
                  <a:gd name="T10" fmla="*/ 41 w 229"/>
                  <a:gd name="T11" fmla="*/ 13 h 240"/>
                  <a:gd name="T12" fmla="*/ 17 w 229"/>
                  <a:gd name="T13" fmla="*/ 34 h 240"/>
                  <a:gd name="T14" fmla="*/ 1 w 229"/>
                  <a:gd name="T15" fmla="*/ 76 h 240"/>
                  <a:gd name="T16" fmla="*/ 3 w 229"/>
                  <a:gd name="T17" fmla="*/ 121 h 240"/>
                  <a:gd name="T18" fmla="*/ 16 w 229"/>
                  <a:gd name="T19" fmla="*/ 167 h 240"/>
                  <a:gd name="T20" fmla="*/ 35 w 229"/>
                  <a:gd name="T21" fmla="*/ 200 h 240"/>
                  <a:gd name="T22" fmla="*/ 57 w 229"/>
                  <a:gd name="T23" fmla="*/ 223 h 240"/>
                  <a:gd name="T24" fmla="*/ 85 w 229"/>
                  <a:gd name="T25" fmla="*/ 236 h 240"/>
                  <a:gd name="T26" fmla="*/ 116 w 229"/>
                  <a:gd name="T27" fmla="*/ 240 h 240"/>
                  <a:gd name="T28" fmla="*/ 154 w 229"/>
                  <a:gd name="T29" fmla="*/ 228 h 240"/>
                  <a:gd name="T30" fmla="*/ 192 w 229"/>
                  <a:gd name="T31" fmla="*/ 204 h 240"/>
                  <a:gd name="T32" fmla="*/ 218 w 229"/>
                  <a:gd name="T33" fmla="*/ 171 h 240"/>
                  <a:gd name="T34" fmla="*/ 229 w 229"/>
                  <a:gd name="T35" fmla="*/ 131 h 240"/>
                  <a:gd name="T36" fmla="*/ 224 w 229"/>
                  <a:gd name="T37" fmla="*/ 103 h 240"/>
                  <a:gd name="T38" fmla="*/ 215 w 229"/>
                  <a:gd name="T39" fmla="*/ 95 h 240"/>
                  <a:gd name="T40" fmla="*/ 204 w 229"/>
                  <a:gd name="T41" fmla="*/ 95 h 240"/>
                  <a:gd name="T42" fmla="*/ 195 w 229"/>
                  <a:gd name="T43" fmla="*/ 105 h 240"/>
                  <a:gd name="T44" fmla="*/ 193 w 229"/>
                  <a:gd name="T45" fmla="*/ 126 h 240"/>
                  <a:gd name="T46" fmla="*/ 183 w 229"/>
                  <a:gd name="T47" fmla="*/ 158 h 240"/>
                  <a:gd name="T48" fmla="*/ 164 w 229"/>
                  <a:gd name="T49" fmla="*/ 181 h 240"/>
                  <a:gd name="T50" fmla="*/ 133 w 229"/>
                  <a:gd name="T51" fmla="*/ 195 h 240"/>
                  <a:gd name="T52" fmla="*/ 92 w 229"/>
                  <a:gd name="T53" fmla="*/ 197 h 240"/>
                  <a:gd name="T54" fmla="*/ 63 w 229"/>
                  <a:gd name="T55" fmla="*/ 177 h 240"/>
                  <a:gd name="T56" fmla="*/ 47 w 229"/>
                  <a:gd name="T57" fmla="*/ 142 h 240"/>
                  <a:gd name="T58" fmla="*/ 36 w 229"/>
                  <a:gd name="T59" fmla="*/ 103 h 240"/>
                  <a:gd name="T60" fmla="*/ 35 w 229"/>
                  <a:gd name="T61" fmla="*/ 73 h 240"/>
                  <a:gd name="T62" fmla="*/ 41 w 229"/>
                  <a:gd name="T63" fmla="*/ 50 h 240"/>
                  <a:gd name="T64" fmla="*/ 55 w 229"/>
                  <a:gd name="T65" fmla="*/ 33 h 240"/>
                  <a:gd name="T66" fmla="*/ 77 w 229"/>
                  <a:gd name="T67" fmla="*/ 21 h 240"/>
                  <a:gd name="T68" fmla="*/ 97 w 229"/>
                  <a:gd name="T69" fmla="*/ 19 h 240"/>
                  <a:gd name="T70" fmla="*/ 120 w 229"/>
                  <a:gd name="T71" fmla="*/ 19 h 240"/>
                  <a:gd name="T72" fmla="*/ 139 w 229"/>
                  <a:gd name="T73" fmla="*/ 20 h 240"/>
                  <a:gd name="T74" fmla="*/ 133 w 229"/>
                  <a:gd name="T75" fmla="*/ 9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29"/>
                  <a:gd name="T115" fmla="*/ 0 h 240"/>
                  <a:gd name="T116" fmla="*/ 229 w 229"/>
                  <a:gd name="T117" fmla="*/ 240 h 24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1" name="Freeform 51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61 w 281"/>
                  <a:gd name="T1" fmla="*/ 10 h 270"/>
                  <a:gd name="T2" fmla="*/ 34 w 281"/>
                  <a:gd name="T3" fmla="*/ 28 h 270"/>
                  <a:gd name="T4" fmla="*/ 15 w 281"/>
                  <a:gd name="T5" fmla="*/ 52 h 270"/>
                  <a:gd name="T6" fmla="*/ 3 w 281"/>
                  <a:gd name="T7" fmla="*/ 81 h 270"/>
                  <a:gd name="T8" fmla="*/ 0 w 281"/>
                  <a:gd name="T9" fmla="*/ 114 h 270"/>
                  <a:gd name="T10" fmla="*/ 6 w 281"/>
                  <a:gd name="T11" fmla="*/ 145 h 270"/>
                  <a:gd name="T12" fmla="*/ 18 w 281"/>
                  <a:gd name="T13" fmla="*/ 176 h 270"/>
                  <a:gd name="T14" fmla="*/ 37 w 281"/>
                  <a:gd name="T15" fmla="*/ 204 h 270"/>
                  <a:gd name="T16" fmla="*/ 65 w 281"/>
                  <a:gd name="T17" fmla="*/ 232 h 270"/>
                  <a:gd name="T18" fmla="*/ 102 w 281"/>
                  <a:gd name="T19" fmla="*/ 258 h 270"/>
                  <a:gd name="T20" fmla="*/ 143 w 281"/>
                  <a:gd name="T21" fmla="*/ 270 h 270"/>
                  <a:gd name="T22" fmla="*/ 185 w 281"/>
                  <a:gd name="T23" fmla="*/ 265 h 270"/>
                  <a:gd name="T24" fmla="*/ 219 w 281"/>
                  <a:gd name="T25" fmla="*/ 240 h 270"/>
                  <a:gd name="T26" fmla="*/ 244 w 281"/>
                  <a:gd name="T27" fmla="*/ 216 h 270"/>
                  <a:gd name="T28" fmla="*/ 263 w 281"/>
                  <a:gd name="T29" fmla="*/ 189 h 270"/>
                  <a:gd name="T30" fmla="*/ 276 w 281"/>
                  <a:gd name="T31" fmla="*/ 158 h 270"/>
                  <a:gd name="T32" fmla="*/ 281 w 281"/>
                  <a:gd name="T33" fmla="*/ 134 h 270"/>
                  <a:gd name="T34" fmla="*/ 275 w 281"/>
                  <a:gd name="T35" fmla="*/ 121 h 270"/>
                  <a:gd name="T36" fmla="*/ 259 w 281"/>
                  <a:gd name="T37" fmla="*/ 117 h 270"/>
                  <a:gd name="T38" fmla="*/ 245 w 281"/>
                  <a:gd name="T39" fmla="*/ 122 h 270"/>
                  <a:gd name="T40" fmla="*/ 243 w 281"/>
                  <a:gd name="T41" fmla="*/ 133 h 270"/>
                  <a:gd name="T42" fmla="*/ 235 w 281"/>
                  <a:gd name="T43" fmla="*/ 151 h 270"/>
                  <a:gd name="T44" fmla="*/ 222 w 281"/>
                  <a:gd name="T45" fmla="*/ 179 h 270"/>
                  <a:gd name="T46" fmla="*/ 199 w 281"/>
                  <a:gd name="T47" fmla="*/ 203 h 270"/>
                  <a:gd name="T48" fmla="*/ 154 w 281"/>
                  <a:gd name="T49" fmla="*/ 212 h 270"/>
                  <a:gd name="T50" fmla="*/ 100 w 281"/>
                  <a:gd name="T51" fmla="*/ 197 h 270"/>
                  <a:gd name="T52" fmla="*/ 59 w 281"/>
                  <a:gd name="T53" fmla="*/ 163 h 270"/>
                  <a:gd name="T54" fmla="*/ 40 w 281"/>
                  <a:gd name="T55" fmla="*/ 114 h 270"/>
                  <a:gd name="T56" fmla="*/ 44 w 281"/>
                  <a:gd name="T57" fmla="*/ 74 h 270"/>
                  <a:gd name="T58" fmla="*/ 59 w 281"/>
                  <a:gd name="T59" fmla="*/ 51 h 270"/>
                  <a:gd name="T60" fmla="*/ 80 w 281"/>
                  <a:gd name="T61" fmla="*/ 31 h 270"/>
                  <a:gd name="T62" fmla="*/ 102 w 281"/>
                  <a:gd name="T63" fmla="*/ 19 h 270"/>
                  <a:gd name="T64" fmla="*/ 110 w 281"/>
                  <a:gd name="T65" fmla="*/ 5 h 270"/>
                  <a:gd name="T66" fmla="*/ 88 w 281"/>
                  <a:gd name="T67" fmla="*/ 2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1"/>
                  <a:gd name="T103" fmla="*/ 0 h 270"/>
                  <a:gd name="T104" fmla="*/ 281 w 281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2" name="Freeform 52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6 h 13"/>
                  <a:gd name="T2" fmla="*/ 2 w 15"/>
                  <a:gd name="T3" fmla="*/ 9 h 13"/>
                  <a:gd name="T4" fmla="*/ 3 w 15"/>
                  <a:gd name="T5" fmla="*/ 11 h 13"/>
                  <a:gd name="T6" fmla="*/ 5 w 15"/>
                  <a:gd name="T7" fmla="*/ 13 h 13"/>
                  <a:gd name="T8" fmla="*/ 8 w 15"/>
                  <a:gd name="T9" fmla="*/ 13 h 13"/>
                  <a:gd name="T10" fmla="*/ 11 w 15"/>
                  <a:gd name="T11" fmla="*/ 13 h 13"/>
                  <a:gd name="T12" fmla="*/ 14 w 15"/>
                  <a:gd name="T13" fmla="*/ 11 h 13"/>
                  <a:gd name="T14" fmla="*/ 15 w 15"/>
                  <a:gd name="T15" fmla="*/ 9 h 13"/>
                  <a:gd name="T16" fmla="*/ 15 w 15"/>
                  <a:gd name="T17" fmla="*/ 6 h 13"/>
                  <a:gd name="T18" fmla="*/ 15 w 15"/>
                  <a:gd name="T19" fmla="*/ 4 h 13"/>
                  <a:gd name="T20" fmla="*/ 14 w 15"/>
                  <a:gd name="T21" fmla="*/ 1 h 13"/>
                  <a:gd name="T22" fmla="*/ 11 w 15"/>
                  <a:gd name="T23" fmla="*/ 0 h 13"/>
                  <a:gd name="T24" fmla="*/ 8 w 15"/>
                  <a:gd name="T25" fmla="*/ 0 h 13"/>
                  <a:gd name="T26" fmla="*/ 5 w 15"/>
                  <a:gd name="T27" fmla="*/ 0 h 13"/>
                  <a:gd name="T28" fmla="*/ 3 w 15"/>
                  <a:gd name="T29" fmla="*/ 1 h 13"/>
                  <a:gd name="T30" fmla="*/ 2 w 15"/>
                  <a:gd name="T31" fmla="*/ 4 h 13"/>
                  <a:gd name="T32" fmla="*/ 0 w 15"/>
                  <a:gd name="T33" fmla="*/ 6 h 13"/>
                  <a:gd name="T34" fmla="*/ 0 w 15"/>
                  <a:gd name="T35" fmla="*/ 6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"/>
                  <a:gd name="T55" fmla="*/ 0 h 13"/>
                  <a:gd name="T56" fmla="*/ 15 w 15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3" name="Freeform 53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9 h 17"/>
                  <a:gd name="T2" fmla="*/ 1 w 17"/>
                  <a:gd name="T3" fmla="*/ 13 h 17"/>
                  <a:gd name="T4" fmla="*/ 3 w 17"/>
                  <a:gd name="T5" fmla="*/ 15 h 17"/>
                  <a:gd name="T6" fmla="*/ 6 w 17"/>
                  <a:gd name="T7" fmla="*/ 17 h 17"/>
                  <a:gd name="T8" fmla="*/ 9 w 17"/>
                  <a:gd name="T9" fmla="*/ 17 h 17"/>
                  <a:gd name="T10" fmla="*/ 13 w 17"/>
                  <a:gd name="T11" fmla="*/ 17 h 17"/>
                  <a:gd name="T12" fmla="*/ 16 w 17"/>
                  <a:gd name="T13" fmla="*/ 15 h 17"/>
                  <a:gd name="T14" fmla="*/ 17 w 17"/>
                  <a:gd name="T15" fmla="*/ 13 h 17"/>
                  <a:gd name="T16" fmla="*/ 17 w 17"/>
                  <a:gd name="T17" fmla="*/ 9 h 17"/>
                  <a:gd name="T18" fmla="*/ 17 w 17"/>
                  <a:gd name="T19" fmla="*/ 6 h 17"/>
                  <a:gd name="T20" fmla="*/ 16 w 17"/>
                  <a:gd name="T21" fmla="*/ 3 h 17"/>
                  <a:gd name="T22" fmla="*/ 13 w 17"/>
                  <a:gd name="T23" fmla="*/ 2 h 17"/>
                  <a:gd name="T24" fmla="*/ 9 w 17"/>
                  <a:gd name="T25" fmla="*/ 0 h 17"/>
                  <a:gd name="T26" fmla="*/ 6 w 17"/>
                  <a:gd name="T27" fmla="*/ 2 h 17"/>
                  <a:gd name="T28" fmla="*/ 3 w 17"/>
                  <a:gd name="T29" fmla="*/ 3 h 17"/>
                  <a:gd name="T30" fmla="*/ 1 w 17"/>
                  <a:gd name="T31" fmla="*/ 6 h 17"/>
                  <a:gd name="T32" fmla="*/ 0 w 17"/>
                  <a:gd name="T33" fmla="*/ 9 h 17"/>
                  <a:gd name="T34" fmla="*/ 0 w 17"/>
                  <a:gd name="T35" fmla="*/ 9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4" name="Freeform 54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4 h 9"/>
                  <a:gd name="T2" fmla="*/ 0 w 9"/>
                  <a:gd name="T3" fmla="*/ 6 h 9"/>
                  <a:gd name="T4" fmla="*/ 1 w 9"/>
                  <a:gd name="T5" fmla="*/ 7 h 9"/>
                  <a:gd name="T6" fmla="*/ 3 w 9"/>
                  <a:gd name="T7" fmla="*/ 9 h 9"/>
                  <a:gd name="T8" fmla="*/ 4 w 9"/>
                  <a:gd name="T9" fmla="*/ 9 h 9"/>
                  <a:gd name="T10" fmla="*/ 6 w 9"/>
                  <a:gd name="T11" fmla="*/ 9 h 9"/>
                  <a:gd name="T12" fmla="*/ 7 w 9"/>
                  <a:gd name="T13" fmla="*/ 7 h 9"/>
                  <a:gd name="T14" fmla="*/ 9 w 9"/>
                  <a:gd name="T15" fmla="*/ 6 h 9"/>
                  <a:gd name="T16" fmla="*/ 9 w 9"/>
                  <a:gd name="T17" fmla="*/ 4 h 9"/>
                  <a:gd name="T18" fmla="*/ 9 w 9"/>
                  <a:gd name="T19" fmla="*/ 3 h 9"/>
                  <a:gd name="T20" fmla="*/ 7 w 9"/>
                  <a:gd name="T21" fmla="*/ 2 h 9"/>
                  <a:gd name="T22" fmla="*/ 6 w 9"/>
                  <a:gd name="T23" fmla="*/ 0 h 9"/>
                  <a:gd name="T24" fmla="*/ 4 w 9"/>
                  <a:gd name="T25" fmla="*/ 0 h 9"/>
                  <a:gd name="T26" fmla="*/ 3 w 9"/>
                  <a:gd name="T27" fmla="*/ 0 h 9"/>
                  <a:gd name="T28" fmla="*/ 1 w 9"/>
                  <a:gd name="T29" fmla="*/ 2 h 9"/>
                  <a:gd name="T30" fmla="*/ 0 w 9"/>
                  <a:gd name="T31" fmla="*/ 3 h 9"/>
                  <a:gd name="T32" fmla="*/ 0 w 9"/>
                  <a:gd name="T33" fmla="*/ 4 h 9"/>
                  <a:gd name="T34" fmla="*/ 0 w 9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"/>
                  <a:gd name="T55" fmla="*/ 0 h 9"/>
                  <a:gd name="T56" fmla="*/ 9 w 9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5" name="Freeform 55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5 h 8"/>
                  <a:gd name="T4" fmla="*/ 1 w 7"/>
                  <a:gd name="T5" fmla="*/ 7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7 h 8"/>
                  <a:gd name="T14" fmla="*/ 7 w 7"/>
                  <a:gd name="T15" fmla="*/ 5 h 8"/>
                  <a:gd name="T16" fmla="*/ 7 w 7"/>
                  <a:gd name="T17" fmla="*/ 4 h 8"/>
                  <a:gd name="T18" fmla="*/ 7 w 7"/>
                  <a:gd name="T19" fmla="*/ 2 h 8"/>
                  <a:gd name="T20" fmla="*/ 6 w 7"/>
                  <a:gd name="T21" fmla="*/ 1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1 h 8"/>
                  <a:gd name="T30" fmla="*/ 0 w 7"/>
                  <a:gd name="T31" fmla="*/ 2 h 8"/>
                  <a:gd name="T32" fmla="*/ 0 w 7"/>
                  <a:gd name="T33" fmla="*/ 4 h 8"/>
                  <a:gd name="T34" fmla="*/ 0 w 7"/>
                  <a:gd name="T35" fmla="*/ 4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6" name="Freeform 56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4 h 9"/>
                  <a:gd name="T2" fmla="*/ 0 w 7"/>
                  <a:gd name="T3" fmla="*/ 6 h 9"/>
                  <a:gd name="T4" fmla="*/ 1 w 7"/>
                  <a:gd name="T5" fmla="*/ 7 h 9"/>
                  <a:gd name="T6" fmla="*/ 3 w 7"/>
                  <a:gd name="T7" fmla="*/ 9 h 9"/>
                  <a:gd name="T8" fmla="*/ 4 w 7"/>
                  <a:gd name="T9" fmla="*/ 9 h 9"/>
                  <a:gd name="T10" fmla="*/ 5 w 7"/>
                  <a:gd name="T11" fmla="*/ 9 h 9"/>
                  <a:gd name="T12" fmla="*/ 5 w 7"/>
                  <a:gd name="T13" fmla="*/ 7 h 9"/>
                  <a:gd name="T14" fmla="*/ 7 w 7"/>
                  <a:gd name="T15" fmla="*/ 6 h 9"/>
                  <a:gd name="T16" fmla="*/ 7 w 7"/>
                  <a:gd name="T17" fmla="*/ 4 h 9"/>
                  <a:gd name="T18" fmla="*/ 7 w 7"/>
                  <a:gd name="T19" fmla="*/ 3 h 9"/>
                  <a:gd name="T20" fmla="*/ 5 w 7"/>
                  <a:gd name="T21" fmla="*/ 1 h 9"/>
                  <a:gd name="T22" fmla="*/ 5 w 7"/>
                  <a:gd name="T23" fmla="*/ 0 h 9"/>
                  <a:gd name="T24" fmla="*/ 4 w 7"/>
                  <a:gd name="T25" fmla="*/ 0 h 9"/>
                  <a:gd name="T26" fmla="*/ 3 w 7"/>
                  <a:gd name="T27" fmla="*/ 0 h 9"/>
                  <a:gd name="T28" fmla="*/ 1 w 7"/>
                  <a:gd name="T29" fmla="*/ 1 h 9"/>
                  <a:gd name="T30" fmla="*/ 0 w 7"/>
                  <a:gd name="T31" fmla="*/ 3 h 9"/>
                  <a:gd name="T32" fmla="*/ 0 w 7"/>
                  <a:gd name="T33" fmla="*/ 4 h 9"/>
                  <a:gd name="T34" fmla="*/ 0 w 7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9"/>
                  <a:gd name="T56" fmla="*/ 7 w 7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7" name="Freeform 57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10 h 20"/>
                  <a:gd name="T2" fmla="*/ 0 w 20"/>
                  <a:gd name="T3" fmla="*/ 15 h 20"/>
                  <a:gd name="T4" fmla="*/ 2 w 20"/>
                  <a:gd name="T5" fmla="*/ 17 h 20"/>
                  <a:gd name="T6" fmla="*/ 5 w 20"/>
                  <a:gd name="T7" fmla="*/ 20 h 20"/>
                  <a:gd name="T8" fmla="*/ 10 w 20"/>
                  <a:gd name="T9" fmla="*/ 20 h 20"/>
                  <a:gd name="T10" fmla="*/ 14 w 20"/>
                  <a:gd name="T11" fmla="*/ 20 h 20"/>
                  <a:gd name="T12" fmla="*/ 17 w 20"/>
                  <a:gd name="T13" fmla="*/ 17 h 20"/>
                  <a:gd name="T14" fmla="*/ 20 w 20"/>
                  <a:gd name="T15" fmla="*/ 15 h 20"/>
                  <a:gd name="T16" fmla="*/ 20 w 20"/>
                  <a:gd name="T17" fmla="*/ 10 h 20"/>
                  <a:gd name="T18" fmla="*/ 20 w 20"/>
                  <a:gd name="T19" fmla="*/ 6 h 20"/>
                  <a:gd name="T20" fmla="*/ 17 w 20"/>
                  <a:gd name="T21" fmla="*/ 3 h 20"/>
                  <a:gd name="T22" fmla="*/ 14 w 20"/>
                  <a:gd name="T23" fmla="*/ 0 h 20"/>
                  <a:gd name="T24" fmla="*/ 10 w 20"/>
                  <a:gd name="T25" fmla="*/ 0 h 20"/>
                  <a:gd name="T26" fmla="*/ 5 w 20"/>
                  <a:gd name="T27" fmla="*/ 0 h 20"/>
                  <a:gd name="T28" fmla="*/ 2 w 20"/>
                  <a:gd name="T29" fmla="*/ 3 h 20"/>
                  <a:gd name="T30" fmla="*/ 0 w 20"/>
                  <a:gd name="T31" fmla="*/ 6 h 20"/>
                  <a:gd name="T32" fmla="*/ 0 w 20"/>
                  <a:gd name="T33" fmla="*/ 10 h 20"/>
                  <a:gd name="T34" fmla="*/ 0 w 20"/>
                  <a:gd name="T35" fmla="*/ 1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"/>
                  <a:gd name="T55" fmla="*/ 0 h 20"/>
                  <a:gd name="T56" fmla="*/ 20 w 20"/>
                  <a:gd name="T57" fmla="*/ 20 h 2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8" name="Freeform 58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7 h 13"/>
                  <a:gd name="T2" fmla="*/ 0 w 12"/>
                  <a:gd name="T3" fmla="*/ 9 h 13"/>
                  <a:gd name="T4" fmla="*/ 2 w 12"/>
                  <a:gd name="T5" fmla="*/ 12 h 13"/>
                  <a:gd name="T6" fmla="*/ 3 w 12"/>
                  <a:gd name="T7" fmla="*/ 13 h 13"/>
                  <a:gd name="T8" fmla="*/ 6 w 12"/>
                  <a:gd name="T9" fmla="*/ 13 h 13"/>
                  <a:gd name="T10" fmla="*/ 9 w 12"/>
                  <a:gd name="T11" fmla="*/ 13 h 13"/>
                  <a:gd name="T12" fmla="*/ 11 w 12"/>
                  <a:gd name="T13" fmla="*/ 12 h 13"/>
                  <a:gd name="T14" fmla="*/ 12 w 12"/>
                  <a:gd name="T15" fmla="*/ 9 h 13"/>
                  <a:gd name="T16" fmla="*/ 12 w 12"/>
                  <a:gd name="T17" fmla="*/ 7 h 13"/>
                  <a:gd name="T18" fmla="*/ 12 w 12"/>
                  <a:gd name="T19" fmla="*/ 5 h 13"/>
                  <a:gd name="T20" fmla="*/ 11 w 12"/>
                  <a:gd name="T21" fmla="*/ 2 h 13"/>
                  <a:gd name="T22" fmla="*/ 9 w 12"/>
                  <a:gd name="T23" fmla="*/ 0 h 13"/>
                  <a:gd name="T24" fmla="*/ 6 w 12"/>
                  <a:gd name="T25" fmla="*/ 0 h 13"/>
                  <a:gd name="T26" fmla="*/ 3 w 12"/>
                  <a:gd name="T27" fmla="*/ 0 h 13"/>
                  <a:gd name="T28" fmla="*/ 2 w 12"/>
                  <a:gd name="T29" fmla="*/ 2 h 13"/>
                  <a:gd name="T30" fmla="*/ 0 w 12"/>
                  <a:gd name="T31" fmla="*/ 5 h 13"/>
                  <a:gd name="T32" fmla="*/ 0 w 12"/>
                  <a:gd name="T33" fmla="*/ 7 h 13"/>
                  <a:gd name="T34" fmla="*/ 0 w 12"/>
                  <a:gd name="T35" fmla="*/ 7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3"/>
                  <a:gd name="T56" fmla="*/ 12 w 12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69" name="Freeform 59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6 h 12"/>
                  <a:gd name="T2" fmla="*/ 0 w 13"/>
                  <a:gd name="T3" fmla="*/ 8 h 12"/>
                  <a:gd name="T4" fmla="*/ 2 w 13"/>
                  <a:gd name="T5" fmla="*/ 10 h 12"/>
                  <a:gd name="T6" fmla="*/ 5 w 13"/>
                  <a:gd name="T7" fmla="*/ 12 h 12"/>
                  <a:gd name="T8" fmla="*/ 8 w 13"/>
                  <a:gd name="T9" fmla="*/ 12 h 12"/>
                  <a:gd name="T10" fmla="*/ 9 w 13"/>
                  <a:gd name="T11" fmla="*/ 12 h 12"/>
                  <a:gd name="T12" fmla="*/ 12 w 13"/>
                  <a:gd name="T13" fmla="*/ 10 h 12"/>
                  <a:gd name="T14" fmla="*/ 13 w 13"/>
                  <a:gd name="T15" fmla="*/ 8 h 12"/>
                  <a:gd name="T16" fmla="*/ 13 w 13"/>
                  <a:gd name="T17" fmla="*/ 6 h 12"/>
                  <a:gd name="T18" fmla="*/ 13 w 13"/>
                  <a:gd name="T19" fmla="*/ 3 h 12"/>
                  <a:gd name="T20" fmla="*/ 12 w 13"/>
                  <a:gd name="T21" fmla="*/ 2 h 12"/>
                  <a:gd name="T22" fmla="*/ 9 w 13"/>
                  <a:gd name="T23" fmla="*/ 0 h 12"/>
                  <a:gd name="T24" fmla="*/ 8 w 13"/>
                  <a:gd name="T25" fmla="*/ 0 h 12"/>
                  <a:gd name="T26" fmla="*/ 5 w 13"/>
                  <a:gd name="T27" fmla="*/ 0 h 12"/>
                  <a:gd name="T28" fmla="*/ 2 w 13"/>
                  <a:gd name="T29" fmla="*/ 2 h 12"/>
                  <a:gd name="T30" fmla="*/ 0 w 13"/>
                  <a:gd name="T31" fmla="*/ 3 h 12"/>
                  <a:gd name="T32" fmla="*/ 0 w 13"/>
                  <a:gd name="T33" fmla="*/ 6 h 12"/>
                  <a:gd name="T34" fmla="*/ 0 w 13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12"/>
                  <a:gd name="T56" fmla="*/ 13 w 13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0" name="Freeform 60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3 h 7"/>
                  <a:gd name="T2" fmla="*/ 0 w 8"/>
                  <a:gd name="T3" fmla="*/ 4 h 7"/>
                  <a:gd name="T4" fmla="*/ 1 w 8"/>
                  <a:gd name="T5" fmla="*/ 6 h 7"/>
                  <a:gd name="T6" fmla="*/ 3 w 8"/>
                  <a:gd name="T7" fmla="*/ 7 h 7"/>
                  <a:gd name="T8" fmla="*/ 4 w 8"/>
                  <a:gd name="T9" fmla="*/ 7 h 7"/>
                  <a:gd name="T10" fmla="*/ 6 w 8"/>
                  <a:gd name="T11" fmla="*/ 7 h 7"/>
                  <a:gd name="T12" fmla="*/ 7 w 8"/>
                  <a:gd name="T13" fmla="*/ 6 h 7"/>
                  <a:gd name="T14" fmla="*/ 8 w 8"/>
                  <a:gd name="T15" fmla="*/ 4 h 7"/>
                  <a:gd name="T16" fmla="*/ 8 w 8"/>
                  <a:gd name="T17" fmla="*/ 3 h 7"/>
                  <a:gd name="T18" fmla="*/ 8 w 8"/>
                  <a:gd name="T19" fmla="*/ 1 h 7"/>
                  <a:gd name="T20" fmla="*/ 7 w 8"/>
                  <a:gd name="T21" fmla="*/ 1 h 7"/>
                  <a:gd name="T22" fmla="*/ 6 w 8"/>
                  <a:gd name="T23" fmla="*/ 0 h 7"/>
                  <a:gd name="T24" fmla="*/ 4 w 8"/>
                  <a:gd name="T25" fmla="*/ 0 h 7"/>
                  <a:gd name="T26" fmla="*/ 3 w 8"/>
                  <a:gd name="T27" fmla="*/ 0 h 7"/>
                  <a:gd name="T28" fmla="*/ 1 w 8"/>
                  <a:gd name="T29" fmla="*/ 1 h 7"/>
                  <a:gd name="T30" fmla="*/ 0 w 8"/>
                  <a:gd name="T31" fmla="*/ 1 h 7"/>
                  <a:gd name="T32" fmla="*/ 0 w 8"/>
                  <a:gd name="T33" fmla="*/ 3 h 7"/>
                  <a:gd name="T34" fmla="*/ 0 w 8"/>
                  <a:gd name="T35" fmla="*/ 3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"/>
                  <a:gd name="T55" fmla="*/ 0 h 7"/>
                  <a:gd name="T56" fmla="*/ 8 w 8"/>
                  <a:gd name="T57" fmla="*/ 7 h 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1" name="Freeform 61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3 h 8"/>
                  <a:gd name="T2" fmla="*/ 0 w 7"/>
                  <a:gd name="T3" fmla="*/ 5 h 8"/>
                  <a:gd name="T4" fmla="*/ 1 w 7"/>
                  <a:gd name="T5" fmla="*/ 6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6 h 8"/>
                  <a:gd name="T14" fmla="*/ 7 w 7"/>
                  <a:gd name="T15" fmla="*/ 5 h 8"/>
                  <a:gd name="T16" fmla="*/ 7 w 7"/>
                  <a:gd name="T17" fmla="*/ 3 h 8"/>
                  <a:gd name="T18" fmla="*/ 7 w 7"/>
                  <a:gd name="T19" fmla="*/ 2 h 8"/>
                  <a:gd name="T20" fmla="*/ 6 w 7"/>
                  <a:gd name="T21" fmla="*/ 2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2 h 8"/>
                  <a:gd name="T30" fmla="*/ 0 w 7"/>
                  <a:gd name="T31" fmla="*/ 2 h 8"/>
                  <a:gd name="T32" fmla="*/ 0 w 7"/>
                  <a:gd name="T33" fmla="*/ 3 h 8"/>
                  <a:gd name="T34" fmla="*/ 0 w 7"/>
                  <a:gd name="T35" fmla="*/ 3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2" name="Freeform 62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8 h 17"/>
                  <a:gd name="T2" fmla="*/ 0 w 16"/>
                  <a:gd name="T3" fmla="*/ 11 h 17"/>
                  <a:gd name="T4" fmla="*/ 3 w 16"/>
                  <a:gd name="T5" fmla="*/ 14 h 17"/>
                  <a:gd name="T6" fmla="*/ 5 w 16"/>
                  <a:gd name="T7" fmla="*/ 16 h 17"/>
                  <a:gd name="T8" fmla="*/ 9 w 16"/>
                  <a:gd name="T9" fmla="*/ 17 h 17"/>
                  <a:gd name="T10" fmla="*/ 12 w 16"/>
                  <a:gd name="T11" fmla="*/ 16 h 17"/>
                  <a:gd name="T12" fmla="*/ 15 w 16"/>
                  <a:gd name="T13" fmla="*/ 14 h 17"/>
                  <a:gd name="T14" fmla="*/ 16 w 16"/>
                  <a:gd name="T15" fmla="*/ 11 h 17"/>
                  <a:gd name="T16" fmla="*/ 16 w 16"/>
                  <a:gd name="T17" fmla="*/ 8 h 17"/>
                  <a:gd name="T18" fmla="*/ 16 w 16"/>
                  <a:gd name="T19" fmla="*/ 5 h 17"/>
                  <a:gd name="T20" fmla="*/ 15 w 16"/>
                  <a:gd name="T21" fmla="*/ 3 h 17"/>
                  <a:gd name="T22" fmla="*/ 12 w 16"/>
                  <a:gd name="T23" fmla="*/ 1 h 17"/>
                  <a:gd name="T24" fmla="*/ 9 w 16"/>
                  <a:gd name="T25" fmla="*/ 0 h 17"/>
                  <a:gd name="T26" fmla="*/ 5 w 16"/>
                  <a:gd name="T27" fmla="*/ 1 h 17"/>
                  <a:gd name="T28" fmla="*/ 3 w 16"/>
                  <a:gd name="T29" fmla="*/ 3 h 17"/>
                  <a:gd name="T30" fmla="*/ 0 w 16"/>
                  <a:gd name="T31" fmla="*/ 5 h 17"/>
                  <a:gd name="T32" fmla="*/ 0 w 16"/>
                  <a:gd name="T33" fmla="*/ 8 h 17"/>
                  <a:gd name="T34" fmla="*/ 0 w 16"/>
                  <a:gd name="T35" fmla="*/ 8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"/>
                  <a:gd name="T55" fmla="*/ 0 h 17"/>
                  <a:gd name="T56" fmla="*/ 16 w 16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3" name="Freeform 63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6 h 12"/>
                  <a:gd name="T2" fmla="*/ 0 w 12"/>
                  <a:gd name="T3" fmla="*/ 7 h 12"/>
                  <a:gd name="T4" fmla="*/ 1 w 12"/>
                  <a:gd name="T5" fmla="*/ 10 h 12"/>
                  <a:gd name="T6" fmla="*/ 4 w 12"/>
                  <a:gd name="T7" fmla="*/ 12 h 12"/>
                  <a:gd name="T8" fmla="*/ 6 w 12"/>
                  <a:gd name="T9" fmla="*/ 12 h 12"/>
                  <a:gd name="T10" fmla="*/ 7 w 12"/>
                  <a:gd name="T11" fmla="*/ 12 h 12"/>
                  <a:gd name="T12" fmla="*/ 10 w 12"/>
                  <a:gd name="T13" fmla="*/ 10 h 12"/>
                  <a:gd name="T14" fmla="*/ 12 w 12"/>
                  <a:gd name="T15" fmla="*/ 7 h 12"/>
                  <a:gd name="T16" fmla="*/ 12 w 12"/>
                  <a:gd name="T17" fmla="*/ 6 h 12"/>
                  <a:gd name="T18" fmla="*/ 12 w 12"/>
                  <a:gd name="T19" fmla="*/ 4 h 12"/>
                  <a:gd name="T20" fmla="*/ 10 w 12"/>
                  <a:gd name="T21" fmla="*/ 2 h 12"/>
                  <a:gd name="T22" fmla="*/ 7 w 12"/>
                  <a:gd name="T23" fmla="*/ 0 h 12"/>
                  <a:gd name="T24" fmla="*/ 6 w 12"/>
                  <a:gd name="T25" fmla="*/ 0 h 12"/>
                  <a:gd name="T26" fmla="*/ 4 w 12"/>
                  <a:gd name="T27" fmla="*/ 0 h 12"/>
                  <a:gd name="T28" fmla="*/ 1 w 12"/>
                  <a:gd name="T29" fmla="*/ 2 h 12"/>
                  <a:gd name="T30" fmla="*/ 0 w 12"/>
                  <a:gd name="T31" fmla="*/ 4 h 12"/>
                  <a:gd name="T32" fmla="*/ 0 w 12"/>
                  <a:gd name="T33" fmla="*/ 6 h 12"/>
                  <a:gd name="T34" fmla="*/ 0 w 12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2"/>
                  <a:gd name="T56" fmla="*/ 12 w 12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4" name="Freeform 64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7 w 74"/>
                  <a:gd name="T1" fmla="*/ 65 h 75"/>
                  <a:gd name="T2" fmla="*/ 15 w 74"/>
                  <a:gd name="T3" fmla="*/ 72 h 75"/>
                  <a:gd name="T4" fmla="*/ 25 w 74"/>
                  <a:gd name="T5" fmla="*/ 75 h 75"/>
                  <a:gd name="T6" fmla="*/ 32 w 74"/>
                  <a:gd name="T7" fmla="*/ 75 h 75"/>
                  <a:gd name="T8" fmla="*/ 37 w 74"/>
                  <a:gd name="T9" fmla="*/ 73 h 75"/>
                  <a:gd name="T10" fmla="*/ 38 w 74"/>
                  <a:gd name="T11" fmla="*/ 73 h 75"/>
                  <a:gd name="T12" fmla="*/ 44 w 74"/>
                  <a:gd name="T13" fmla="*/ 71 h 75"/>
                  <a:gd name="T14" fmla="*/ 50 w 74"/>
                  <a:gd name="T15" fmla="*/ 69 h 75"/>
                  <a:gd name="T16" fmla="*/ 59 w 74"/>
                  <a:gd name="T17" fmla="*/ 65 h 75"/>
                  <a:gd name="T18" fmla="*/ 65 w 74"/>
                  <a:gd name="T19" fmla="*/ 60 h 75"/>
                  <a:gd name="T20" fmla="*/ 71 w 74"/>
                  <a:gd name="T21" fmla="*/ 56 h 75"/>
                  <a:gd name="T22" fmla="*/ 74 w 74"/>
                  <a:gd name="T23" fmla="*/ 50 h 75"/>
                  <a:gd name="T24" fmla="*/ 72 w 74"/>
                  <a:gd name="T25" fmla="*/ 45 h 75"/>
                  <a:gd name="T26" fmla="*/ 59 w 74"/>
                  <a:gd name="T27" fmla="*/ 35 h 75"/>
                  <a:gd name="T28" fmla="*/ 46 w 74"/>
                  <a:gd name="T29" fmla="*/ 39 h 75"/>
                  <a:gd name="T30" fmla="*/ 35 w 74"/>
                  <a:gd name="T31" fmla="*/ 48 h 75"/>
                  <a:gd name="T32" fmla="*/ 31 w 74"/>
                  <a:gd name="T33" fmla="*/ 52 h 75"/>
                  <a:gd name="T34" fmla="*/ 29 w 74"/>
                  <a:gd name="T35" fmla="*/ 43 h 75"/>
                  <a:gd name="T36" fmla="*/ 24 w 74"/>
                  <a:gd name="T37" fmla="*/ 26 h 75"/>
                  <a:gd name="T38" fmla="*/ 13 w 74"/>
                  <a:gd name="T39" fmla="*/ 7 h 75"/>
                  <a:gd name="T40" fmla="*/ 2 w 74"/>
                  <a:gd name="T41" fmla="*/ 0 h 75"/>
                  <a:gd name="T42" fmla="*/ 0 w 74"/>
                  <a:gd name="T43" fmla="*/ 19 h 75"/>
                  <a:gd name="T44" fmla="*/ 3 w 74"/>
                  <a:gd name="T45" fmla="*/ 40 h 75"/>
                  <a:gd name="T46" fmla="*/ 6 w 74"/>
                  <a:gd name="T47" fmla="*/ 58 h 75"/>
                  <a:gd name="T48" fmla="*/ 7 w 74"/>
                  <a:gd name="T49" fmla="*/ 65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4"/>
                  <a:gd name="T76" fmla="*/ 0 h 75"/>
                  <a:gd name="T77" fmla="*/ 74 w 74"/>
                  <a:gd name="T78" fmla="*/ 75 h 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5" name="Freeform 65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24 w 69"/>
                  <a:gd name="T1" fmla="*/ 59 h 59"/>
                  <a:gd name="T2" fmla="*/ 29 w 69"/>
                  <a:gd name="T3" fmla="*/ 59 h 59"/>
                  <a:gd name="T4" fmla="*/ 38 w 69"/>
                  <a:gd name="T5" fmla="*/ 57 h 59"/>
                  <a:gd name="T6" fmla="*/ 47 w 69"/>
                  <a:gd name="T7" fmla="*/ 56 h 59"/>
                  <a:gd name="T8" fmla="*/ 56 w 69"/>
                  <a:gd name="T9" fmla="*/ 54 h 59"/>
                  <a:gd name="T10" fmla="*/ 63 w 69"/>
                  <a:gd name="T11" fmla="*/ 52 h 59"/>
                  <a:gd name="T12" fmla="*/ 68 w 69"/>
                  <a:gd name="T13" fmla="*/ 47 h 59"/>
                  <a:gd name="T14" fmla="*/ 69 w 69"/>
                  <a:gd name="T15" fmla="*/ 43 h 59"/>
                  <a:gd name="T16" fmla="*/ 66 w 69"/>
                  <a:gd name="T17" fmla="*/ 37 h 59"/>
                  <a:gd name="T18" fmla="*/ 54 w 69"/>
                  <a:gd name="T19" fmla="*/ 32 h 59"/>
                  <a:gd name="T20" fmla="*/ 41 w 69"/>
                  <a:gd name="T21" fmla="*/ 33 h 59"/>
                  <a:gd name="T22" fmla="*/ 29 w 69"/>
                  <a:gd name="T23" fmla="*/ 37 h 59"/>
                  <a:gd name="T24" fmla="*/ 25 w 69"/>
                  <a:gd name="T25" fmla="*/ 40 h 59"/>
                  <a:gd name="T26" fmla="*/ 21 w 69"/>
                  <a:gd name="T27" fmla="*/ 29 h 59"/>
                  <a:gd name="T28" fmla="*/ 19 w 69"/>
                  <a:gd name="T29" fmla="*/ 13 h 59"/>
                  <a:gd name="T30" fmla="*/ 15 w 69"/>
                  <a:gd name="T31" fmla="*/ 1 h 59"/>
                  <a:gd name="T32" fmla="*/ 0 w 69"/>
                  <a:gd name="T33" fmla="*/ 0 h 59"/>
                  <a:gd name="T34" fmla="*/ 0 w 69"/>
                  <a:gd name="T35" fmla="*/ 27 h 59"/>
                  <a:gd name="T36" fmla="*/ 9 w 69"/>
                  <a:gd name="T37" fmla="*/ 44 h 59"/>
                  <a:gd name="T38" fmla="*/ 19 w 69"/>
                  <a:gd name="T39" fmla="*/ 56 h 59"/>
                  <a:gd name="T40" fmla="*/ 24 w 69"/>
                  <a:gd name="T41" fmla="*/ 59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9"/>
                  <a:gd name="T64" fmla="*/ 0 h 59"/>
                  <a:gd name="T65" fmla="*/ 69 w 69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6" name="Freeform 66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6 w 69"/>
                  <a:gd name="T1" fmla="*/ 46 h 60"/>
                  <a:gd name="T2" fmla="*/ 15 w 69"/>
                  <a:gd name="T3" fmla="*/ 54 h 60"/>
                  <a:gd name="T4" fmla="*/ 22 w 69"/>
                  <a:gd name="T5" fmla="*/ 59 h 60"/>
                  <a:gd name="T6" fmla="*/ 31 w 69"/>
                  <a:gd name="T7" fmla="*/ 60 h 60"/>
                  <a:gd name="T8" fmla="*/ 38 w 69"/>
                  <a:gd name="T9" fmla="*/ 60 h 60"/>
                  <a:gd name="T10" fmla="*/ 45 w 69"/>
                  <a:gd name="T11" fmla="*/ 59 h 60"/>
                  <a:gd name="T12" fmla="*/ 51 w 69"/>
                  <a:gd name="T13" fmla="*/ 56 h 60"/>
                  <a:gd name="T14" fmla="*/ 57 w 69"/>
                  <a:gd name="T15" fmla="*/ 53 h 60"/>
                  <a:gd name="T16" fmla="*/ 60 w 69"/>
                  <a:gd name="T17" fmla="*/ 51 h 60"/>
                  <a:gd name="T18" fmla="*/ 64 w 69"/>
                  <a:gd name="T19" fmla="*/ 50 h 60"/>
                  <a:gd name="T20" fmla="*/ 67 w 69"/>
                  <a:gd name="T21" fmla="*/ 47 h 60"/>
                  <a:gd name="T22" fmla="*/ 69 w 69"/>
                  <a:gd name="T23" fmla="*/ 43 h 60"/>
                  <a:gd name="T24" fmla="*/ 67 w 69"/>
                  <a:gd name="T25" fmla="*/ 40 h 60"/>
                  <a:gd name="T26" fmla="*/ 54 w 69"/>
                  <a:gd name="T27" fmla="*/ 31 h 60"/>
                  <a:gd name="T28" fmla="*/ 41 w 69"/>
                  <a:gd name="T29" fmla="*/ 31 h 60"/>
                  <a:gd name="T30" fmla="*/ 32 w 69"/>
                  <a:gd name="T31" fmla="*/ 34 h 60"/>
                  <a:gd name="T32" fmla="*/ 28 w 69"/>
                  <a:gd name="T33" fmla="*/ 37 h 60"/>
                  <a:gd name="T34" fmla="*/ 26 w 69"/>
                  <a:gd name="T35" fmla="*/ 30 h 60"/>
                  <a:gd name="T36" fmla="*/ 20 w 69"/>
                  <a:gd name="T37" fmla="*/ 15 h 60"/>
                  <a:gd name="T38" fmla="*/ 12 w 69"/>
                  <a:gd name="T39" fmla="*/ 2 h 60"/>
                  <a:gd name="T40" fmla="*/ 1 w 69"/>
                  <a:gd name="T41" fmla="*/ 0 h 60"/>
                  <a:gd name="T42" fmla="*/ 0 w 69"/>
                  <a:gd name="T43" fmla="*/ 14 h 60"/>
                  <a:gd name="T44" fmla="*/ 1 w 69"/>
                  <a:gd name="T45" fmla="*/ 30 h 60"/>
                  <a:gd name="T46" fmla="*/ 4 w 69"/>
                  <a:gd name="T47" fmla="*/ 41 h 60"/>
                  <a:gd name="T48" fmla="*/ 6 w 69"/>
                  <a:gd name="T49" fmla="*/ 46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9"/>
                  <a:gd name="T76" fmla="*/ 0 h 60"/>
                  <a:gd name="T77" fmla="*/ 69 w 69"/>
                  <a:gd name="T78" fmla="*/ 60 h 6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7" name="Freeform 67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12 w 75"/>
                  <a:gd name="T1" fmla="*/ 44 h 48"/>
                  <a:gd name="T2" fmla="*/ 19 w 75"/>
                  <a:gd name="T3" fmla="*/ 46 h 48"/>
                  <a:gd name="T4" fmla="*/ 31 w 75"/>
                  <a:gd name="T5" fmla="*/ 48 h 48"/>
                  <a:gd name="T6" fmla="*/ 43 w 75"/>
                  <a:gd name="T7" fmla="*/ 48 h 48"/>
                  <a:gd name="T8" fmla="*/ 56 w 75"/>
                  <a:gd name="T9" fmla="*/ 46 h 48"/>
                  <a:gd name="T10" fmla="*/ 66 w 75"/>
                  <a:gd name="T11" fmla="*/ 42 h 48"/>
                  <a:gd name="T12" fmla="*/ 74 w 75"/>
                  <a:gd name="T13" fmla="*/ 36 h 48"/>
                  <a:gd name="T14" fmla="*/ 75 w 75"/>
                  <a:gd name="T15" fmla="*/ 29 h 48"/>
                  <a:gd name="T16" fmla="*/ 71 w 75"/>
                  <a:gd name="T17" fmla="*/ 19 h 48"/>
                  <a:gd name="T18" fmla="*/ 66 w 75"/>
                  <a:gd name="T19" fmla="*/ 16 h 48"/>
                  <a:gd name="T20" fmla="*/ 59 w 75"/>
                  <a:gd name="T21" fmla="*/ 15 h 48"/>
                  <a:gd name="T22" fmla="*/ 52 w 75"/>
                  <a:gd name="T23" fmla="*/ 15 h 48"/>
                  <a:gd name="T24" fmla="*/ 43 w 75"/>
                  <a:gd name="T25" fmla="*/ 18 h 48"/>
                  <a:gd name="T26" fmla="*/ 35 w 75"/>
                  <a:gd name="T27" fmla="*/ 19 h 48"/>
                  <a:gd name="T28" fmla="*/ 30 w 75"/>
                  <a:gd name="T29" fmla="*/ 22 h 48"/>
                  <a:gd name="T30" fmla="*/ 25 w 75"/>
                  <a:gd name="T31" fmla="*/ 23 h 48"/>
                  <a:gd name="T32" fmla="*/ 24 w 75"/>
                  <a:gd name="T33" fmla="*/ 25 h 48"/>
                  <a:gd name="T34" fmla="*/ 22 w 75"/>
                  <a:gd name="T35" fmla="*/ 21 h 48"/>
                  <a:gd name="T36" fmla="*/ 19 w 75"/>
                  <a:gd name="T37" fmla="*/ 13 h 48"/>
                  <a:gd name="T38" fmla="*/ 16 w 75"/>
                  <a:gd name="T39" fmla="*/ 5 h 48"/>
                  <a:gd name="T40" fmla="*/ 15 w 75"/>
                  <a:gd name="T41" fmla="*/ 2 h 48"/>
                  <a:gd name="T42" fmla="*/ 12 w 75"/>
                  <a:gd name="T43" fmla="*/ 0 h 48"/>
                  <a:gd name="T44" fmla="*/ 8 w 75"/>
                  <a:gd name="T45" fmla="*/ 0 h 48"/>
                  <a:gd name="T46" fmla="*/ 3 w 75"/>
                  <a:gd name="T47" fmla="*/ 2 h 48"/>
                  <a:gd name="T48" fmla="*/ 0 w 75"/>
                  <a:gd name="T49" fmla="*/ 5 h 48"/>
                  <a:gd name="T50" fmla="*/ 0 w 75"/>
                  <a:gd name="T51" fmla="*/ 13 h 48"/>
                  <a:gd name="T52" fmla="*/ 5 w 75"/>
                  <a:gd name="T53" fmla="*/ 26 h 48"/>
                  <a:gd name="T54" fmla="*/ 9 w 75"/>
                  <a:gd name="T55" fmla="*/ 38 h 48"/>
                  <a:gd name="T56" fmla="*/ 12 w 75"/>
                  <a:gd name="T57" fmla="*/ 44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48"/>
                  <a:gd name="T89" fmla="*/ 75 w 75"/>
                  <a:gd name="T90" fmla="*/ 48 h 4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8" name="Freeform 68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15 w 63"/>
                  <a:gd name="T1" fmla="*/ 53 h 57"/>
                  <a:gd name="T2" fmla="*/ 22 w 63"/>
                  <a:gd name="T3" fmla="*/ 54 h 57"/>
                  <a:gd name="T4" fmla="*/ 34 w 63"/>
                  <a:gd name="T5" fmla="*/ 57 h 57"/>
                  <a:gd name="T6" fmla="*/ 47 w 63"/>
                  <a:gd name="T7" fmla="*/ 56 h 57"/>
                  <a:gd name="T8" fmla="*/ 58 w 63"/>
                  <a:gd name="T9" fmla="*/ 50 h 57"/>
                  <a:gd name="T10" fmla="*/ 61 w 63"/>
                  <a:gd name="T11" fmla="*/ 48 h 57"/>
                  <a:gd name="T12" fmla="*/ 62 w 63"/>
                  <a:gd name="T13" fmla="*/ 46 h 57"/>
                  <a:gd name="T14" fmla="*/ 63 w 63"/>
                  <a:gd name="T15" fmla="*/ 43 h 57"/>
                  <a:gd name="T16" fmla="*/ 62 w 63"/>
                  <a:gd name="T17" fmla="*/ 40 h 57"/>
                  <a:gd name="T18" fmla="*/ 61 w 63"/>
                  <a:gd name="T19" fmla="*/ 36 h 57"/>
                  <a:gd name="T20" fmla="*/ 58 w 63"/>
                  <a:gd name="T21" fmla="*/ 33 h 57"/>
                  <a:gd name="T22" fmla="*/ 53 w 63"/>
                  <a:gd name="T23" fmla="*/ 31 h 57"/>
                  <a:gd name="T24" fmla="*/ 47 w 63"/>
                  <a:gd name="T25" fmla="*/ 33 h 57"/>
                  <a:gd name="T26" fmla="*/ 39 w 63"/>
                  <a:gd name="T27" fmla="*/ 36 h 57"/>
                  <a:gd name="T28" fmla="*/ 30 w 63"/>
                  <a:gd name="T29" fmla="*/ 36 h 57"/>
                  <a:gd name="T30" fmla="*/ 24 w 63"/>
                  <a:gd name="T31" fmla="*/ 36 h 57"/>
                  <a:gd name="T32" fmla="*/ 21 w 63"/>
                  <a:gd name="T33" fmla="*/ 36 h 57"/>
                  <a:gd name="T34" fmla="*/ 21 w 63"/>
                  <a:gd name="T35" fmla="*/ 30 h 57"/>
                  <a:gd name="T36" fmla="*/ 21 w 63"/>
                  <a:gd name="T37" fmla="*/ 17 h 57"/>
                  <a:gd name="T38" fmla="*/ 17 w 63"/>
                  <a:gd name="T39" fmla="*/ 4 h 57"/>
                  <a:gd name="T40" fmla="*/ 8 w 63"/>
                  <a:gd name="T41" fmla="*/ 0 h 57"/>
                  <a:gd name="T42" fmla="*/ 0 w 63"/>
                  <a:gd name="T43" fmla="*/ 18 h 57"/>
                  <a:gd name="T44" fmla="*/ 0 w 63"/>
                  <a:gd name="T45" fmla="*/ 34 h 57"/>
                  <a:gd name="T46" fmla="*/ 6 w 63"/>
                  <a:gd name="T47" fmla="*/ 46 h 57"/>
                  <a:gd name="T48" fmla="*/ 15 w 63"/>
                  <a:gd name="T49" fmla="*/ 53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3"/>
                  <a:gd name="T76" fmla="*/ 0 h 57"/>
                  <a:gd name="T77" fmla="*/ 63 w 63"/>
                  <a:gd name="T78" fmla="*/ 57 h 5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79" name="Freeform 69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24 w 65"/>
                  <a:gd name="T1" fmla="*/ 52 h 57"/>
                  <a:gd name="T2" fmla="*/ 32 w 65"/>
                  <a:gd name="T3" fmla="*/ 57 h 57"/>
                  <a:gd name="T4" fmla="*/ 41 w 65"/>
                  <a:gd name="T5" fmla="*/ 55 h 57"/>
                  <a:gd name="T6" fmla="*/ 50 w 65"/>
                  <a:gd name="T7" fmla="*/ 52 h 57"/>
                  <a:gd name="T8" fmla="*/ 59 w 65"/>
                  <a:gd name="T9" fmla="*/ 48 h 57"/>
                  <a:gd name="T10" fmla="*/ 63 w 65"/>
                  <a:gd name="T11" fmla="*/ 45 h 57"/>
                  <a:gd name="T12" fmla="*/ 65 w 65"/>
                  <a:gd name="T13" fmla="*/ 42 h 57"/>
                  <a:gd name="T14" fmla="*/ 65 w 65"/>
                  <a:gd name="T15" fmla="*/ 38 h 57"/>
                  <a:gd name="T16" fmla="*/ 63 w 65"/>
                  <a:gd name="T17" fmla="*/ 34 h 57"/>
                  <a:gd name="T18" fmla="*/ 53 w 65"/>
                  <a:gd name="T19" fmla="*/ 28 h 57"/>
                  <a:gd name="T20" fmla="*/ 46 w 65"/>
                  <a:gd name="T21" fmla="*/ 29 h 57"/>
                  <a:gd name="T22" fmla="*/ 40 w 65"/>
                  <a:gd name="T23" fmla="*/ 35 h 57"/>
                  <a:gd name="T24" fmla="*/ 35 w 65"/>
                  <a:gd name="T25" fmla="*/ 39 h 57"/>
                  <a:gd name="T26" fmla="*/ 32 w 65"/>
                  <a:gd name="T27" fmla="*/ 32 h 57"/>
                  <a:gd name="T28" fmla="*/ 25 w 65"/>
                  <a:gd name="T29" fmla="*/ 18 h 57"/>
                  <a:gd name="T30" fmla="*/ 16 w 65"/>
                  <a:gd name="T31" fmla="*/ 5 h 57"/>
                  <a:gd name="T32" fmla="*/ 6 w 65"/>
                  <a:gd name="T33" fmla="*/ 0 h 57"/>
                  <a:gd name="T34" fmla="*/ 0 w 65"/>
                  <a:gd name="T35" fmla="*/ 21 h 57"/>
                  <a:gd name="T36" fmla="*/ 7 w 65"/>
                  <a:gd name="T37" fmla="*/ 36 h 57"/>
                  <a:gd name="T38" fmla="*/ 18 w 65"/>
                  <a:gd name="T39" fmla="*/ 48 h 57"/>
                  <a:gd name="T40" fmla="*/ 24 w 65"/>
                  <a:gd name="T41" fmla="*/ 52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5"/>
                  <a:gd name="T64" fmla="*/ 0 h 57"/>
                  <a:gd name="T65" fmla="*/ 65 w 65"/>
                  <a:gd name="T66" fmla="*/ 57 h 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0" name="Freeform 70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16 w 79"/>
                  <a:gd name="T1" fmla="*/ 67 h 80"/>
                  <a:gd name="T2" fmla="*/ 19 w 79"/>
                  <a:gd name="T3" fmla="*/ 70 h 80"/>
                  <a:gd name="T4" fmla="*/ 23 w 79"/>
                  <a:gd name="T5" fmla="*/ 73 h 80"/>
                  <a:gd name="T6" fmla="*/ 31 w 79"/>
                  <a:gd name="T7" fmla="*/ 77 h 80"/>
                  <a:gd name="T8" fmla="*/ 38 w 79"/>
                  <a:gd name="T9" fmla="*/ 79 h 80"/>
                  <a:gd name="T10" fmla="*/ 47 w 79"/>
                  <a:gd name="T11" fmla="*/ 80 h 80"/>
                  <a:gd name="T12" fmla="*/ 57 w 79"/>
                  <a:gd name="T13" fmla="*/ 77 h 80"/>
                  <a:gd name="T14" fmla="*/ 66 w 79"/>
                  <a:gd name="T15" fmla="*/ 70 h 80"/>
                  <a:gd name="T16" fmla="*/ 73 w 79"/>
                  <a:gd name="T17" fmla="*/ 59 h 80"/>
                  <a:gd name="T18" fmla="*/ 76 w 79"/>
                  <a:gd name="T19" fmla="*/ 54 h 80"/>
                  <a:gd name="T20" fmla="*/ 78 w 79"/>
                  <a:gd name="T21" fmla="*/ 50 h 80"/>
                  <a:gd name="T22" fmla="*/ 79 w 79"/>
                  <a:gd name="T23" fmla="*/ 46 h 80"/>
                  <a:gd name="T24" fmla="*/ 78 w 79"/>
                  <a:gd name="T25" fmla="*/ 43 h 80"/>
                  <a:gd name="T26" fmla="*/ 70 w 79"/>
                  <a:gd name="T27" fmla="*/ 39 h 80"/>
                  <a:gd name="T28" fmla="*/ 61 w 79"/>
                  <a:gd name="T29" fmla="*/ 37 h 80"/>
                  <a:gd name="T30" fmla="*/ 53 w 79"/>
                  <a:gd name="T31" fmla="*/ 39 h 80"/>
                  <a:gd name="T32" fmla="*/ 45 w 79"/>
                  <a:gd name="T33" fmla="*/ 40 h 80"/>
                  <a:gd name="T34" fmla="*/ 39 w 79"/>
                  <a:gd name="T35" fmla="*/ 44 h 80"/>
                  <a:gd name="T36" fmla="*/ 34 w 79"/>
                  <a:gd name="T37" fmla="*/ 47 h 80"/>
                  <a:gd name="T38" fmla="*/ 31 w 79"/>
                  <a:gd name="T39" fmla="*/ 50 h 80"/>
                  <a:gd name="T40" fmla="*/ 29 w 79"/>
                  <a:gd name="T41" fmla="*/ 52 h 80"/>
                  <a:gd name="T42" fmla="*/ 28 w 79"/>
                  <a:gd name="T43" fmla="*/ 43 h 80"/>
                  <a:gd name="T44" fmla="*/ 22 w 79"/>
                  <a:gd name="T45" fmla="*/ 24 h 80"/>
                  <a:gd name="T46" fmla="*/ 13 w 79"/>
                  <a:gd name="T47" fmla="*/ 6 h 80"/>
                  <a:gd name="T48" fmla="*/ 1 w 79"/>
                  <a:gd name="T49" fmla="*/ 0 h 80"/>
                  <a:gd name="T50" fmla="*/ 0 w 79"/>
                  <a:gd name="T51" fmla="*/ 24 h 80"/>
                  <a:gd name="T52" fmla="*/ 6 w 79"/>
                  <a:gd name="T53" fmla="*/ 46 h 80"/>
                  <a:gd name="T54" fmla="*/ 13 w 79"/>
                  <a:gd name="T55" fmla="*/ 62 h 80"/>
                  <a:gd name="T56" fmla="*/ 16 w 79"/>
                  <a:gd name="T57" fmla="*/ 67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80"/>
                  <a:gd name="T89" fmla="*/ 79 w 79"/>
                  <a:gd name="T90" fmla="*/ 80 h 8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1" name="Freeform 71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13 w 79"/>
                  <a:gd name="T1" fmla="*/ 54 h 67"/>
                  <a:gd name="T2" fmla="*/ 16 w 79"/>
                  <a:gd name="T3" fmla="*/ 56 h 67"/>
                  <a:gd name="T4" fmla="*/ 20 w 79"/>
                  <a:gd name="T5" fmla="*/ 59 h 67"/>
                  <a:gd name="T6" fmla="*/ 26 w 79"/>
                  <a:gd name="T7" fmla="*/ 61 h 67"/>
                  <a:gd name="T8" fmla="*/ 34 w 79"/>
                  <a:gd name="T9" fmla="*/ 64 h 67"/>
                  <a:gd name="T10" fmla="*/ 41 w 79"/>
                  <a:gd name="T11" fmla="*/ 67 h 67"/>
                  <a:gd name="T12" fmla="*/ 50 w 79"/>
                  <a:gd name="T13" fmla="*/ 67 h 67"/>
                  <a:gd name="T14" fmla="*/ 59 w 79"/>
                  <a:gd name="T15" fmla="*/ 67 h 67"/>
                  <a:gd name="T16" fmla="*/ 66 w 79"/>
                  <a:gd name="T17" fmla="*/ 64 h 67"/>
                  <a:gd name="T18" fmla="*/ 72 w 79"/>
                  <a:gd name="T19" fmla="*/ 61 h 67"/>
                  <a:gd name="T20" fmla="*/ 76 w 79"/>
                  <a:gd name="T21" fmla="*/ 57 h 67"/>
                  <a:gd name="T22" fmla="*/ 79 w 79"/>
                  <a:gd name="T23" fmla="*/ 53 h 67"/>
                  <a:gd name="T24" fmla="*/ 78 w 79"/>
                  <a:gd name="T25" fmla="*/ 47 h 67"/>
                  <a:gd name="T26" fmla="*/ 72 w 79"/>
                  <a:gd name="T27" fmla="*/ 41 h 67"/>
                  <a:gd name="T28" fmla="*/ 65 w 79"/>
                  <a:gd name="T29" fmla="*/ 37 h 67"/>
                  <a:gd name="T30" fmla="*/ 56 w 79"/>
                  <a:gd name="T31" fmla="*/ 36 h 67"/>
                  <a:gd name="T32" fmla="*/ 48 w 79"/>
                  <a:gd name="T33" fmla="*/ 36 h 67"/>
                  <a:gd name="T34" fmla="*/ 40 w 79"/>
                  <a:gd name="T35" fmla="*/ 37 h 67"/>
                  <a:gd name="T36" fmla="*/ 34 w 79"/>
                  <a:gd name="T37" fmla="*/ 38 h 67"/>
                  <a:gd name="T38" fmla="*/ 29 w 79"/>
                  <a:gd name="T39" fmla="*/ 40 h 67"/>
                  <a:gd name="T40" fmla="*/ 28 w 79"/>
                  <a:gd name="T41" fmla="*/ 40 h 67"/>
                  <a:gd name="T42" fmla="*/ 26 w 79"/>
                  <a:gd name="T43" fmla="*/ 33 h 67"/>
                  <a:gd name="T44" fmla="*/ 22 w 79"/>
                  <a:gd name="T45" fmla="*/ 17 h 67"/>
                  <a:gd name="T46" fmla="*/ 15 w 79"/>
                  <a:gd name="T47" fmla="*/ 4 h 67"/>
                  <a:gd name="T48" fmla="*/ 3 w 79"/>
                  <a:gd name="T49" fmla="*/ 0 h 67"/>
                  <a:gd name="T50" fmla="*/ 0 w 79"/>
                  <a:gd name="T51" fmla="*/ 21 h 67"/>
                  <a:gd name="T52" fmla="*/ 4 w 79"/>
                  <a:gd name="T53" fmla="*/ 38 h 67"/>
                  <a:gd name="T54" fmla="*/ 10 w 79"/>
                  <a:gd name="T55" fmla="*/ 50 h 67"/>
                  <a:gd name="T56" fmla="*/ 13 w 79"/>
                  <a:gd name="T57" fmla="*/ 54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67"/>
                  <a:gd name="T89" fmla="*/ 79 w 79"/>
                  <a:gd name="T90" fmla="*/ 67 h 6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2" name="Freeform 72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9 w 77"/>
                  <a:gd name="T1" fmla="*/ 58 h 62"/>
                  <a:gd name="T2" fmla="*/ 17 w 77"/>
                  <a:gd name="T3" fmla="*/ 60 h 62"/>
                  <a:gd name="T4" fmla="*/ 27 w 77"/>
                  <a:gd name="T5" fmla="*/ 62 h 62"/>
                  <a:gd name="T6" fmla="*/ 40 w 77"/>
                  <a:gd name="T7" fmla="*/ 62 h 62"/>
                  <a:gd name="T8" fmla="*/ 53 w 77"/>
                  <a:gd name="T9" fmla="*/ 60 h 62"/>
                  <a:gd name="T10" fmla="*/ 65 w 77"/>
                  <a:gd name="T11" fmla="*/ 58 h 62"/>
                  <a:gd name="T12" fmla="*/ 72 w 77"/>
                  <a:gd name="T13" fmla="*/ 55 h 62"/>
                  <a:gd name="T14" fmla="*/ 77 w 77"/>
                  <a:gd name="T15" fmla="*/ 49 h 62"/>
                  <a:gd name="T16" fmla="*/ 75 w 77"/>
                  <a:gd name="T17" fmla="*/ 42 h 62"/>
                  <a:gd name="T18" fmla="*/ 69 w 77"/>
                  <a:gd name="T19" fmla="*/ 36 h 62"/>
                  <a:gd name="T20" fmla="*/ 62 w 77"/>
                  <a:gd name="T21" fmla="*/ 33 h 62"/>
                  <a:gd name="T22" fmla="*/ 53 w 77"/>
                  <a:gd name="T23" fmla="*/ 32 h 62"/>
                  <a:gd name="T24" fmla="*/ 46 w 77"/>
                  <a:gd name="T25" fmla="*/ 32 h 62"/>
                  <a:gd name="T26" fmla="*/ 39 w 77"/>
                  <a:gd name="T27" fmla="*/ 33 h 62"/>
                  <a:gd name="T28" fmla="*/ 33 w 77"/>
                  <a:gd name="T29" fmla="*/ 35 h 62"/>
                  <a:gd name="T30" fmla="*/ 28 w 77"/>
                  <a:gd name="T31" fmla="*/ 37 h 62"/>
                  <a:gd name="T32" fmla="*/ 27 w 77"/>
                  <a:gd name="T33" fmla="*/ 37 h 62"/>
                  <a:gd name="T34" fmla="*/ 25 w 77"/>
                  <a:gd name="T35" fmla="*/ 30 h 62"/>
                  <a:gd name="T36" fmla="*/ 21 w 77"/>
                  <a:gd name="T37" fmla="*/ 16 h 62"/>
                  <a:gd name="T38" fmla="*/ 14 w 77"/>
                  <a:gd name="T39" fmla="*/ 3 h 62"/>
                  <a:gd name="T40" fmla="*/ 2 w 77"/>
                  <a:gd name="T41" fmla="*/ 0 h 62"/>
                  <a:gd name="T42" fmla="*/ 0 w 77"/>
                  <a:gd name="T43" fmla="*/ 17 h 62"/>
                  <a:gd name="T44" fmla="*/ 3 w 77"/>
                  <a:gd name="T45" fmla="*/ 36 h 62"/>
                  <a:gd name="T46" fmla="*/ 8 w 77"/>
                  <a:gd name="T47" fmla="*/ 52 h 62"/>
                  <a:gd name="T48" fmla="*/ 9 w 77"/>
                  <a:gd name="T49" fmla="*/ 58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7"/>
                  <a:gd name="T76" fmla="*/ 0 h 62"/>
                  <a:gd name="T77" fmla="*/ 77 w 77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3" name="Freeform 73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12 w 366"/>
                  <a:gd name="T1" fmla="*/ 150 h 845"/>
                  <a:gd name="T2" fmla="*/ 16 w 366"/>
                  <a:gd name="T3" fmla="*/ 241 h 845"/>
                  <a:gd name="T4" fmla="*/ 46 w 366"/>
                  <a:gd name="T5" fmla="*/ 346 h 845"/>
                  <a:gd name="T6" fmla="*/ 84 w 366"/>
                  <a:gd name="T7" fmla="*/ 465 h 845"/>
                  <a:gd name="T8" fmla="*/ 122 w 366"/>
                  <a:gd name="T9" fmla="*/ 583 h 845"/>
                  <a:gd name="T10" fmla="*/ 163 w 366"/>
                  <a:gd name="T11" fmla="*/ 699 h 845"/>
                  <a:gd name="T12" fmla="*/ 195 w 366"/>
                  <a:gd name="T13" fmla="*/ 778 h 845"/>
                  <a:gd name="T14" fmla="*/ 228 w 366"/>
                  <a:gd name="T15" fmla="*/ 810 h 845"/>
                  <a:gd name="T16" fmla="*/ 269 w 366"/>
                  <a:gd name="T17" fmla="*/ 830 h 845"/>
                  <a:gd name="T18" fmla="*/ 316 w 366"/>
                  <a:gd name="T19" fmla="*/ 842 h 845"/>
                  <a:gd name="T20" fmla="*/ 348 w 366"/>
                  <a:gd name="T21" fmla="*/ 843 h 845"/>
                  <a:gd name="T22" fmla="*/ 361 w 366"/>
                  <a:gd name="T23" fmla="*/ 833 h 845"/>
                  <a:gd name="T24" fmla="*/ 366 w 366"/>
                  <a:gd name="T25" fmla="*/ 816 h 845"/>
                  <a:gd name="T26" fmla="*/ 354 w 366"/>
                  <a:gd name="T27" fmla="*/ 803 h 845"/>
                  <a:gd name="T28" fmla="*/ 329 w 366"/>
                  <a:gd name="T29" fmla="*/ 796 h 845"/>
                  <a:gd name="T30" fmla="*/ 295 w 366"/>
                  <a:gd name="T31" fmla="*/ 788 h 845"/>
                  <a:gd name="T32" fmla="*/ 264 w 366"/>
                  <a:gd name="T33" fmla="*/ 778 h 845"/>
                  <a:gd name="T34" fmla="*/ 239 w 366"/>
                  <a:gd name="T35" fmla="*/ 757 h 845"/>
                  <a:gd name="T36" fmla="*/ 217 w 366"/>
                  <a:gd name="T37" fmla="*/ 708 h 845"/>
                  <a:gd name="T38" fmla="*/ 194 w 366"/>
                  <a:gd name="T39" fmla="*/ 643 h 845"/>
                  <a:gd name="T40" fmla="*/ 172 w 366"/>
                  <a:gd name="T41" fmla="*/ 577 h 845"/>
                  <a:gd name="T42" fmla="*/ 151 w 366"/>
                  <a:gd name="T43" fmla="*/ 511 h 845"/>
                  <a:gd name="T44" fmla="*/ 126 w 366"/>
                  <a:gd name="T45" fmla="*/ 435 h 845"/>
                  <a:gd name="T46" fmla="*/ 94 w 366"/>
                  <a:gd name="T47" fmla="*/ 349 h 845"/>
                  <a:gd name="T48" fmla="*/ 65 w 366"/>
                  <a:gd name="T49" fmla="*/ 263 h 845"/>
                  <a:gd name="T50" fmla="*/ 49 w 366"/>
                  <a:gd name="T51" fmla="*/ 175 h 845"/>
                  <a:gd name="T52" fmla="*/ 46 w 366"/>
                  <a:gd name="T53" fmla="*/ 110 h 845"/>
                  <a:gd name="T54" fmla="*/ 35 w 366"/>
                  <a:gd name="T55" fmla="*/ 67 h 845"/>
                  <a:gd name="T56" fmla="*/ 21 w 366"/>
                  <a:gd name="T57" fmla="*/ 27 h 845"/>
                  <a:gd name="T58" fmla="*/ 6 w 366"/>
                  <a:gd name="T59" fmla="*/ 1 h 845"/>
                  <a:gd name="T60" fmla="*/ 5 w 366"/>
                  <a:gd name="T61" fmla="*/ 17 h 845"/>
                  <a:gd name="T62" fmla="*/ 13 w 366"/>
                  <a:gd name="T63" fmla="*/ 76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6"/>
                  <a:gd name="T97" fmla="*/ 0 h 845"/>
                  <a:gd name="T98" fmla="*/ 366 w 366"/>
                  <a:gd name="T99" fmla="*/ 845 h 8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4" name="Freeform 74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84 w 88"/>
                  <a:gd name="T1" fmla="*/ 23 h 87"/>
                  <a:gd name="T2" fmla="*/ 88 w 88"/>
                  <a:gd name="T3" fmla="*/ 18 h 87"/>
                  <a:gd name="T4" fmla="*/ 87 w 88"/>
                  <a:gd name="T5" fmla="*/ 13 h 87"/>
                  <a:gd name="T6" fmla="*/ 84 w 88"/>
                  <a:gd name="T7" fmla="*/ 7 h 87"/>
                  <a:gd name="T8" fmla="*/ 77 w 88"/>
                  <a:gd name="T9" fmla="*/ 3 h 87"/>
                  <a:gd name="T10" fmla="*/ 71 w 88"/>
                  <a:gd name="T11" fmla="*/ 0 h 87"/>
                  <a:gd name="T12" fmla="*/ 62 w 88"/>
                  <a:gd name="T13" fmla="*/ 0 h 87"/>
                  <a:gd name="T14" fmla="*/ 55 w 88"/>
                  <a:gd name="T15" fmla="*/ 1 h 87"/>
                  <a:gd name="T16" fmla="*/ 47 w 88"/>
                  <a:gd name="T17" fmla="*/ 5 h 87"/>
                  <a:gd name="T18" fmla="*/ 41 w 88"/>
                  <a:gd name="T19" fmla="*/ 11 h 87"/>
                  <a:gd name="T20" fmla="*/ 34 w 88"/>
                  <a:gd name="T21" fmla="*/ 20 h 87"/>
                  <a:gd name="T22" fmla="*/ 25 w 88"/>
                  <a:gd name="T23" fmla="*/ 31 h 87"/>
                  <a:gd name="T24" fmla="*/ 16 w 88"/>
                  <a:gd name="T25" fmla="*/ 43 h 87"/>
                  <a:gd name="T26" fmla="*/ 9 w 88"/>
                  <a:gd name="T27" fmla="*/ 56 h 87"/>
                  <a:gd name="T28" fmla="*/ 3 w 88"/>
                  <a:gd name="T29" fmla="*/ 69 h 87"/>
                  <a:gd name="T30" fmla="*/ 0 w 88"/>
                  <a:gd name="T31" fmla="*/ 79 h 87"/>
                  <a:gd name="T32" fmla="*/ 3 w 88"/>
                  <a:gd name="T33" fmla="*/ 87 h 87"/>
                  <a:gd name="T34" fmla="*/ 15 w 88"/>
                  <a:gd name="T35" fmla="*/ 80 h 87"/>
                  <a:gd name="T36" fmla="*/ 27 w 88"/>
                  <a:gd name="T37" fmla="*/ 70 h 87"/>
                  <a:gd name="T38" fmla="*/ 40 w 88"/>
                  <a:gd name="T39" fmla="*/ 60 h 87"/>
                  <a:gd name="T40" fmla="*/ 52 w 88"/>
                  <a:gd name="T41" fmla="*/ 50 h 87"/>
                  <a:gd name="T42" fmla="*/ 63 w 88"/>
                  <a:gd name="T43" fmla="*/ 41 h 87"/>
                  <a:gd name="T44" fmla="*/ 72 w 88"/>
                  <a:gd name="T45" fmla="*/ 33 h 87"/>
                  <a:gd name="T46" fmla="*/ 80 w 88"/>
                  <a:gd name="T47" fmla="*/ 27 h 87"/>
                  <a:gd name="T48" fmla="*/ 84 w 88"/>
                  <a:gd name="T49" fmla="*/ 23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8"/>
                  <a:gd name="T76" fmla="*/ 0 h 87"/>
                  <a:gd name="T77" fmla="*/ 88 w 88"/>
                  <a:gd name="T78" fmla="*/ 87 h 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5" name="Freeform 75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92 w 102"/>
                  <a:gd name="T1" fmla="*/ 23 h 28"/>
                  <a:gd name="T2" fmla="*/ 96 w 102"/>
                  <a:gd name="T3" fmla="*/ 21 h 28"/>
                  <a:gd name="T4" fmla="*/ 99 w 102"/>
                  <a:gd name="T5" fmla="*/ 18 h 28"/>
                  <a:gd name="T6" fmla="*/ 101 w 102"/>
                  <a:gd name="T7" fmla="*/ 14 h 28"/>
                  <a:gd name="T8" fmla="*/ 102 w 102"/>
                  <a:gd name="T9" fmla="*/ 10 h 28"/>
                  <a:gd name="T10" fmla="*/ 101 w 102"/>
                  <a:gd name="T11" fmla="*/ 5 h 28"/>
                  <a:gd name="T12" fmla="*/ 98 w 102"/>
                  <a:gd name="T13" fmla="*/ 1 h 28"/>
                  <a:gd name="T14" fmla="*/ 93 w 102"/>
                  <a:gd name="T15" fmla="*/ 0 h 28"/>
                  <a:gd name="T16" fmla="*/ 88 w 102"/>
                  <a:gd name="T17" fmla="*/ 0 h 28"/>
                  <a:gd name="T18" fmla="*/ 76 w 102"/>
                  <a:gd name="T19" fmla="*/ 2 h 28"/>
                  <a:gd name="T20" fmla="*/ 61 w 102"/>
                  <a:gd name="T21" fmla="*/ 7 h 28"/>
                  <a:gd name="T22" fmla="*/ 46 w 102"/>
                  <a:gd name="T23" fmla="*/ 10 h 28"/>
                  <a:gd name="T24" fmla="*/ 33 w 102"/>
                  <a:gd name="T25" fmla="*/ 11 h 28"/>
                  <a:gd name="T26" fmla="*/ 20 w 102"/>
                  <a:gd name="T27" fmla="*/ 15 h 28"/>
                  <a:gd name="T28" fmla="*/ 10 w 102"/>
                  <a:gd name="T29" fmla="*/ 18 h 28"/>
                  <a:gd name="T30" fmla="*/ 2 w 102"/>
                  <a:gd name="T31" fmla="*/ 23 h 28"/>
                  <a:gd name="T32" fmla="*/ 0 w 102"/>
                  <a:gd name="T33" fmla="*/ 28 h 28"/>
                  <a:gd name="T34" fmla="*/ 10 w 102"/>
                  <a:gd name="T35" fmla="*/ 28 h 28"/>
                  <a:gd name="T36" fmla="*/ 20 w 102"/>
                  <a:gd name="T37" fmla="*/ 28 h 28"/>
                  <a:gd name="T38" fmla="*/ 32 w 102"/>
                  <a:gd name="T39" fmla="*/ 27 h 28"/>
                  <a:gd name="T40" fmla="*/ 44 w 102"/>
                  <a:gd name="T41" fmla="*/ 27 h 28"/>
                  <a:gd name="T42" fmla="*/ 55 w 102"/>
                  <a:gd name="T43" fmla="*/ 25 h 28"/>
                  <a:gd name="T44" fmla="*/ 67 w 102"/>
                  <a:gd name="T45" fmla="*/ 24 h 28"/>
                  <a:gd name="T46" fmla="*/ 80 w 102"/>
                  <a:gd name="T47" fmla="*/ 24 h 28"/>
                  <a:gd name="T48" fmla="*/ 92 w 102"/>
                  <a:gd name="T49" fmla="*/ 23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2"/>
                  <a:gd name="T76" fmla="*/ 0 h 28"/>
                  <a:gd name="T77" fmla="*/ 102 w 102"/>
                  <a:gd name="T78" fmla="*/ 28 h 2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6" name="Freeform 76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123 w 142"/>
                  <a:gd name="T1" fmla="*/ 36 h 36"/>
                  <a:gd name="T2" fmla="*/ 129 w 142"/>
                  <a:gd name="T3" fmla="*/ 36 h 36"/>
                  <a:gd name="T4" fmla="*/ 135 w 142"/>
                  <a:gd name="T5" fmla="*/ 32 h 36"/>
                  <a:gd name="T6" fmla="*/ 139 w 142"/>
                  <a:gd name="T7" fmla="*/ 28 h 36"/>
                  <a:gd name="T8" fmla="*/ 142 w 142"/>
                  <a:gd name="T9" fmla="*/ 20 h 36"/>
                  <a:gd name="T10" fmla="*/ 141 w 142"/>
                  <a:gd name="T11" fmla="*/ 15 h 36"/>
                  <a:gd name="T12" fmla="*/ 138 w 142"/>
                  <a:gd name="T13" fmla="*/ 9 h 36"/>
                  <a:gd name="T14" fmla="*/ 133 w 142"/>
                  <a:gd name="T15" fmla="*/ 5 h 36"/>
                  <a:gd name="T16" fmla="*/ 126 w 142"/>
                  <a:gd name="T17" fmla="*/ 3 h 36"/>
                  <a:gd name="T18" fmla="*/ 108 w 142"/>
                  <a:gd name="T19" fmla="*/ 3 h 36"/>
                  <a:gd name="T20" fmla="*/ 88 w 142"/>
                  <a:gd name="T21" fmla="*/ 3 h 36"/>
                  <a:gd name="T22" fmla="*/ 67 w 142"/>
                  <a:gd name="T23" fmla="*/ 2 h 36"/>
                  <a:gd name="T24" fmla="*/ 47 w 142"/>
                  <a:gd name="T25" fmla="*/ 2 h 36"/>
                  <a:gd name="T26" fmla="*/ 29 w 142"/>
                  <a:gd name="T27" fmla="*/ 0 h 36"/>
                  <a:gd name="T28" fmla="*/ 13 w 142"/>
                  <a:gd name="T29" fmla="*/ 2 h 36"/>
                  <a:gd name="T30" fmla="*/ 4 w 142"/>
                  <a:gd name="T31" fmla="*/ 5 h 36"/>
                  <a:gd name="T32" fmla="*/ 0 w 142"/>
                  <a:gd name="T33" fmla="*/ 9 h 36"/>
                  <a:gd name="T34" fmla="*/ 10 w 142"/>
                  <a:gd name="T35" fmla="*/ 12 h 36"/>
                  <a:gd name="T36" fmla="*/ 22 w 142"/>
                  <a:gd name="T37" fmla="*/ 16 h 36"/>
                  <a:gd name="T38" fmla="*/ 38 w 142"/>
                  <a:gd name="T39" fmla="*/ 19 h 36"/>
                  <a:gd name="T40" fmla="*/ 54 w 142"/>
                  <a:gd name="T41" fmla="*/ 22 h 36"/>
                  <a:gd name="T42" fmla="*/ 72 w 142"/>
                  <a:gd name="T43" fmla="*/ 25 h 36"/>
                  <a:gd name="T44" fmla="*/ 89 w 142"/>
                  <a:gd name="T45" fmla="*/ 29 h 36"/>
                  <a:gd name="T46" fmla="*/ 107 w 142"/>
                  <a:gd name="T47" fmla="*/ 32 h 36"/>
                  <a:gd name="T48" fmla="*/ 123 w 142"/>
                  <a:gd name="T49" fmla="*/ 36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2"/>
                  <a:gd name="T76" fmla="*/ 0 h 36"/>
                  <a:gd name="T77" fmla="*/ 142 w 14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7" name="Freeform 77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108 w 351"/>
                  <a:gd name="T1" fmla="*/ 298 h 601"/>
                  <a:gd name="T2" fmla="*/ 132 w 351"/>
                  <a:gd name="T3" fmla="*/ 338 h 601"/>
                  <a:gd name="T4" fmla="*/ 157 w 351"/>
                  <a:gd name="T5" fmla="*/ 377 h 601"/>
                  <a:gd name="T6" fmla="*/ 182 w 351"/>
                  <a:gd name="T7" fmla="*/ 414 h 601"/>
                  <a:gd name="T8" fmla="*/ 208 w 351"/>
                  <a:gd name="T9" fmla="*/ 451 h 601"/>
                  <a:gd name="T10" fmla="*/ 235 w 351"/>
                  <a:gd name="T11" fmla="*/ 487 h 601"/>
                  <a:gd name="T12" fmla="*/ 263 w 351"/>
                  <a:gd name="T13" fmla="*/ 523 h 601"/>
                  <a:gd name="T14" fmla="*/ 292 w 351"/>
                  <a:gd name="T15" fmla="*/ 559 h 601"/>
                  <a:gd name="T16" fmla="*/ 321 w 351"/>
                  <a:gd name="T17" fmla="*/ 594 h 601"/>
                  <a:gd name="T18" fmla="*/ 326 w 351"/>
                  <a:gd name="T19" fmla="*/ 598 h 601"/>
                  <a:gd name="T20" fmla="*/ 332 w 351"/>
                  <a:gd name="T21" fmla="*/ 601 h 601"/>
                  <a:gd name="T22" fmla="*/ 337 w 351"/>
                  <a:gd name="T23" fmla="*/ 601 h 601"/>
                  <a:gd name="T24" fmla="*/ 343 w 351"/>
                  <a:gd name="T25" fmla="*/ 598 h 601"/>
                  <a:gd name="T26" fmla="*/ 349 w 351"/>
                  <a:gd name="T27" fmla="*/ 594 h 601"/>
                  <a:gd name="T28" fmla="*/ 351 w 351"/>
                  <a:gd name="T29" fmla="*/ 588 h 601"/>
                  <a:gd name="T30" fmla="*/ 351 w 351"/>
                  <a:gd name="T31" fmla="*/ 582 h 601"/>
                  <a:gd name="T32" fmla="*/ 349 w 351"/>
                  <a:gd name="T33" fmla="*/ 576 h 601"/>
                  <a:gd name="T34" fmla="*/ 327 w 351"/>
                  <a:gd name="T35" fmla="*/ 538 h 601"/>
                  <a:gd name="T36" fmla="*/ 304 w 351"/>
                  <a:gd name="T37" fmla="*/ 499 h 601"/>
                  <a:gd name="T38" fmla="*/ 279 w 351"/>
                  <a:gd name="T39" fmla="*/ 463 h 601"/>
                  <a:gd name="T40" fmla="*/ 252 w 351"/>
                  <a:gd name="T41" fmla="*/ 427 h 601"/>
                  <a:gd name="T42" fmla="*/ 224 w 351"/>
                  <a:gd name="T43" fmla="*/ 391 h 601"/>
                  <a:gd name="T44" fmla="*/ 198 w 351"/>
                  <a:gd name="T45" fmla="*/ 355 h 601"/>
                  <a:gd name="T46" fmla="*/ 172 w 351"/>
                  <a:gd name="T47" fmla="*/ 319 h 601"/>
                  <a:gd name="T48" fmla="*/ 147 w 351"/>
                  <a:gd name="T49" fmla="*/ 280 h 601"/>
                  <a:gd name="T50" fmla="*/ 125 w 351"/>
                  <a:gd name="T51" fmla="*/ 242 h 601"/>
                  <a:gd name="T52" fmla="*/ 101 w 351"/>
                  <a:gd name="T53" fmla="*/ 197 h 601"/>
                  <a:gd name="T54" fmla="*/ 79 w 351"/>
                  <a:gd name="T55" fmla="*/ 150 h 601"/>
                  <a:gd name="T56" fmla="*/ 59 w 351"/>
                  <a:gd name="T57" fmla="*/ 104 h 601"/>
                  <a:gd name="T58" fmla="*/ 38 w 351"/>
                  <a:gd name="T59" fmla="*/ 62 h 601"/>
                  <a:gd name="T60" fmla="*/ 22 w 351"/>
                  <a:gd name="T61" fmla="*/ 29 h 601"/>
                  <a:gd name="T62" fmla="*/ 9 w 351"/>
                  <a:gd name="T63" fmla="*/ 7 h 601"/>
                  <a:gd name="T64" fmla="*/ 0 w 351"/>
                  <a:gd name="T65" fmla="*/ 0 h 601"/>
                  <a:gd name="T66" fmla="*/ 4 w 351"/>
                  <a:gd name="T67" fmla="*/ 17 h 601"/>
                  <a:gd name="T68" fmla="*/ 13 w 351"/>
                  <a:gd name="T69" fmla="*/ 45 h 601"/>
                  <a:gd name="T70" fmla="*/ 23 w 351"/>
                  <a:gd name="T71" fmla="*/ 82 h 601"/>
                  <a:gd name="T72" fmla="*/ 38 w 351"/>
                  <a:gd name="T73" fmla="*/ 124 h 601"/>
                  <a:gd name="T74" fmla="*/ 54 w 351"/>
                  <a:gd name="T75" fmla="*/ 170 h 601"/>
                  <a:gd name="T76" fmla="*/ 70 w 351"/>
                  <a:gd name="T77" fmla="*/ 216 h 601"/>
                  <a:gd name="T78" fmla="*/ 89 w 351"/>
                  <a:gd name="T79" fmla="*/ 259 h 601"/>
                  <a:gd name="T80" fmla="*/ 108 w 351"/>
                  <a:gd name="T81" fmla="*/ 298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1"/>
                  <a:gd name="T124" fmla="*/ 0 h 601"/>
                  <a:gd name="T125" fmla="*/ 351 w 351"/>
                  <a:gd name="T126" fmla="*/ 601 h 60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8" name="Freeform 78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746 w 2164"/>
                  <a:gd name="T1" fmla="*/ 0 h 1979"/>
                  <a:gd name="T2" fmla="*/ 763 w 2164"/>
                  <a:gd name="T3" fmla="*/ 0 h 1979"/>
                  <a:gd name="T4" fmla="*/ 798 w 2164"/>
                  <a:gd name="T5" fmla="*/ 1 h 1979"/>
                  <a:gd name="T6" fmla="*/ 848 w 2164"/>
                  <a:gd name="T7" fmla="*/ 2 h 1979"/>
                  <a:gd name="T8" fmla="*/ 912 w 2164"/>
                  <a:gd name="T9" fmla="*/ 5 h 1979"/>
                  <a:gd name="T10" fmla="*/ 987 w 2164"/>
                  <a:gd name="T11" fmla="*/ 10 h 1979"/>
                  <a:gd name="T12" fmla="*/ 1074 w 2164"/>
                  <a:gd name="T13" fmla="*/ 16 h 1979"/>
                  <a:gd name="T14" fmla="*/ 1171 w 2164"/>
                  <a:gd name="T15" fmla="*/ 27 h 1979"/>
                  <a:gd name="T16" fmla="*/ 1275 w 2164"/>
                  <a:gd name="T17" fmla="*/ 39 h 1979"/>
                  <a:gd name="T18" fmla="*/ 1386 w 2164"/>
                  <a:gd name="T19" fmla="*/ 56 h 1979"/>
                  <a:gd name="T20" fmla="*/ 1502 w 2164"/>
                  <a:gd name="T21" fmla="*/ 75 h 1979"/>
                  <a:gd name="T22" fmla="*/ 1620 w 2164"/>
                  <a:gd name="T23" fmla="*/ 100 h 1979"/>
                  <a:gd name="T24" fmla="*/ 1742 w 2164"/>
                  <a:gd name="T25" fmla="*/ 129 h 1979"/>
                  <a:gd name="T26" fmla="*/ 1865 w 2164"/>
                  <a:gd name="T27" fmla="*/ 164 h 1979"/>
                  <a:gd name="T28" fmla="*/ 1987 w 2164"/>
                  <a:gd name="T29" fmla="*/ 204 h 1979"/>
                  <a:gd name="T30" fmla="*/ 2105 w 2164"/>
                  <a:gd name="T31" fmla="*/ 250 h 1979"/>
                  <a:gd name="T32" fmla="*/ 1975 w 2164"/>
                  <a:gd name="T33" fmla="*/ 1184 h 1979"/>
                  <a:gd name="T34" fmla="*/ 1990 w 2164"/>
                  <a:gd name="T35" fmla="*/ 1191 h 1979"/>
                  <a:gd name="T36" fmla="*/ 2020 w 2164"/>
                  <a:gd name="T37" fmla="*/ 1219 h 1979"/>
                  <a:gd name="T38" fmla="*/ 2035 w 2164"/>
                  <a:gd name="T39" fmla="*/ 1282 h 1979"/>
                  <a:gd name="T40" fmla="*/ 2011 w 2164"/>
                  <a:gd name="T41" fmla="*/ 1394 h 1979"/>
                  <a:gd name="T42" fmla="*/ 1636 w 2164"/>
                  <a:gd name="T43" fmla="*/ 1835 h 1979"/>
                  <a:gd name="T44" fmla="*/ 1510 w 2164"/>
                  <a:gd name="T45" fmla="*/ 1979 h 1979"/>
                  <a:gd name="T46" fmla="*/ 1490 w 2164"/>
                  <a:gd name="T47" fmla="*/ 1977 h 1979"/>
                  <a:gd name="T48" fmla="*/ 1451 w 2164"/>
                  <a:gd name="T49" fmla="*/ 1972 h 1979"/>
                  <a:gd name="T50" fmla="*/ 1397 w 2164"/>
                  <a:gd name="T51" fmla="*/ 1965 h 1979"/>
                  <a:gd name="T52" fmla="*/ 1328 w 2164"/>
                  <a:gd name="T53" fmla="*/ 1955 h 1979"/>
                  <a:gd name="T54" fmla="*/ 1246 w 2164"/>
                  <a:gd name="T55" fmla="*/ 1943 h 1979"/>
                  <a:gd name="T56" fmla="*/ 1152 w 2164"/>
                  <a:gd name="T57" fmla="*/ 1927 h 1979"/>
                  <a:gd name="T58" fmla="*/ 1049 w 2164"/>
                  <a:gd name="T59" fmla="*/ 1907 h 1979"/>
                  <a:gd name="T60" fmla="*/ 937 w 2164"/>
                  <a:gd name="T61" fmla="*/ 1884 h 1979"/>
                  <a:gd name="T62" fmla="*/ 818 w 2164"/>
                  <a:gd name="T63" fmla="*/ 1856 h 1979"/>
                  <a:gd name="T64" fmla="*/ 696 w 2164"/>
                  <a:gd name="T65" fmla="*/ 1824 h 1979"/>
                  <a:gd name="T66" fmla="*/ 572 w 2164"/>
                  <a:gd name="T67" fmla="*/ 1787 h 1979"/>
                  <a:gd name="T68" fmla="*/ 445 w 2164"/>
                  <a:gd name="T69" fmla="*/ 1747 h 1979"/>
                  <a:gd name="T70" fmla="*/ 319 w 2164"/>
                  <a:gd name="T71" fmla="*/ 1700 h 1979"/>
                  <a:gd name="T72" fmla="*/ 196 w 2164"/>
                  <a:gd name="T73" fmla="*/ 1647 h 1979"/>
                  <a:gd name="T74" fmla="*/ 76 w 2164"/>
                  <a:gd name="T75" fmla="*/ 1590 h 1979"/>
                  <a:gd name="T76" fmla="*/ 18 w 2164"/>
                  <a:gd name="T77" fmla="*/ 1554 h 1979"/>
                  <a:gd name="T78" fmla="*/ 8 w 2164"/>
                  <a:gd name="T79" fmla="*/ 1514 h 1979"/>
                  <a:gd name="T80" fmla="*/ 0 w 2164"/>
                  <a:gd name="T81" fmla="*/ 1456 h 1979"/>
                  <a:gd name="T82" fmla="*/ 3 w 2164"/>
                  <a:gd name="T83" fmla="*/ 1396 h 1979"/>
                  <a:gd name="T84" fmla="*/ 443 w 2164"/>
                  <a:gd name="T85" fmla="*/ 1002 h 1979"/>
                  <a:gd name="T86" fmla="*/ 440 w 2164"/>
                  <a:gd name="T87" fmla="*/ 989 h 1979"/>
                  <a:gd name="T88" fmla="*/ 445 w 2164"/>
                  <a:gd name="T89" fmla="*/ 953 h 1979"/>
                  <a:gd name="T90" fmla="*/ 471 w 2164"/>
                  <a:gd name="T91" fmla="*/ 902 h 1979"/>
                  <a:gd name="T92" fmla="*/ 534 w 2164"/>
                  <a:gd name="T93" fmla="*/ 845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164"/>
                  <a:gd name="T142" fmla="*/ 0 h 1979"/>
                  <a:gd name="T143" fmla="*/ 2164 w 2164"/>
                  <a:gd name="T144" fmla="*/ 1979 h 197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89" name="Freeform 79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164 w 1244"/>
                  <a:gd name="T1" fmla="*/ 0 h 930"/>
                  <a:gd name="T2" fmla="*/ 1244 w 1244"/>
                  <a:gd name="T3" fmla="*/ 214 h 930"/>
                  <a:gd name="T4" fmla="*/ 1067 w 1244"/>
                  <a:gd name="T5" fmla="*/ 930 h 930"/>
                  <a:gd name="T6" fmla="*/ 0 w 1244"/>
                  <a:gd name="T7" fmla="*/ 688 h 930"/>
                  <a:gd name="T8" fmla="*/ 164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4"/>
                  <a:gd name="T16" fmla="*/ 0 h 930"/>
                  <a:gd name="T17" fmla="*/ 1244 w 1244"/>
                  <a:gd name="T18" fmla="*/ 930 h 9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0" name="Freeform 80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112 w 952"/>
                  <a:gd name="T1" fmla="*/ 0 h 366"/>
                  <a:gd name="T2" fmla="*/ 952 w 952"/>
                  <a:gd name="T3" fmla="*/ 153 h 366"/>
                  <a:gd name="T4" fmla="*/ 200 w 952"/>
                  <a:gd name="T5" fmla="*/ 108 h 366"/>
                  <a:gd name="T6" fmla="*/ 0 w 952"/>
                  <a:gd name="T7" fmla="*/ 366 h 366"/>
                  <a:gd name="T8" fmla="*/ 112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2"/>
                  <a:gd name="T16" fmla="*/ 0 h 366"/>
                  <a:gd name="T17" fmla="*/ 952 w 952"/>
                  <a:gd name="T18" fmla="*/ 366 h 3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1" name="Freeform 81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40 w 1259"/>
                  <a:gd name="T1" fmla="*/ 0 h 337"/>
                  <a:gd name="T2" fmla="*/ 1259 w 1259"/>
                  <a:gd name="T3" fmla="*/ 288 h 337"/>
                  <a:gd name="T4" fmla="*/ 1226 w 1259"/>
                  <a:gd name="T5" fmla="*/ 337 h 337"/>
                  <a:gd name="T6" fmla="*/ 0 w 1259"/>
                  <a:gd name="T7" fmla="*/ 32 h 337"/>
                  <a:gd name="T8" fmla="*/ 4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9"/>
                  <a:gd name="T16" fmla="*/ 0 h 337"/>
                  <a:gd name="T17" fmla="*/ 1259 w 1259"/>
                  <a:gd name="T18" fmla="*/ 337 h 3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2" name="Freeform 82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46 w 1265"/>
                  <a:gd name="T1" fmla="*/ 0 h 342"/>
                  <a:gd name="T2" fmla="*/ 1265 w 1265"/>
                  <a:gd name="T3" fmla="*/ 286 h 342"/>
                  <a:gd name="T4" fmla="*/ 1226 w 1265"/>
                  <a:gd name="T5" fmla="*/ 342 h 342"/>
                  <a:gd name="T6" fmla="*/ 0 w 1265"/>
                  <a:gd name="T7" fmla="*/ 37 h 342"/>
                  <a:gd name="T8" fmla="*/ 46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5"/>
                  <a:gd name="T16" fmla="*/ 0 h 342"/>
                  <a:gd name="T17" fmla="*/ 1265 w 1265"/>
                  <a:gd name="T18" fmla="*/ 342 h 3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3" name="Freeform 83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45 w 1264"/>
                  <a:gd name="T1" fmla="*/ 0 h 344"/>
                  <a:gd name="T2" fmla="*/ 1264 w 1264"/>
                  <a:gd name="T3" fmla="*/ 287 h 344"/>
                  <a:gd name="T4" fmla="*/ 1224 w 1264"/>
                  <a:gd name="T5" fmla="*/ 344 h 344"/>
                  <a:gd name="T6" fmla="*/ 0 w 1264"/>
                  <a:gd name="T7" fmla="*/ 37 h 344"/>
                  <a:gd name="T8" fmla="*/ 45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4"/>
                  <a:gd name="T16" fmla="*/ 0 h 344"/>
                  <a:gd name="T17" fmla="*/ 1264 w 1264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4" name="Freeform 84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18 w 190"/>
                  <a:gd name="T1" fmla="*/ 1 h 79"/>
                  <a:gd name="T2" fmla="*/ 23 w 190"/>
                  <a:gd name="T3" fmla="*/ 1 h 79"/>
                  <a:gd name="T4" fmla="*/ 40 w 190"/>
                  <a:gd name="T5" fmla="*/ 0 h 79"/>
                  <a:gd name="T6" fmla="*/ 62 w 190"/>
                  <a:gd name="T7" fmla="*/ 0 h 79"/>
                  <a:gd name="T8" fmla="*/ 90 w 190"/>
                  <a:gd name="T9" fmla="*/ 3 h 79"/>
                  <a:gd name="T10" fmla="*/ 120 w 190"/>
                  <a:gd name="T11" fmla="*/ 8 h 79"/>
                  <a:gd name="T12" fmla="*/ 148 w 190"/>
                  <a:gd name="T13" fmla="*/ 18 h 79"/>
                  <a:gd name="T14" fmla="*/ 173 w 190"/>
                  <a:gd name="T15" fmla="*/ 34 h 79"/>
                  <a:gd name="T16" fmla="*/ 190 w 190"/>
                  <a:gd name="T17" fmla="*/ 57 h 79"/>
                  <a:gd name="T18" fmla="*/ 190 w 190"/>
                  <a:gd name="T19" fmla="*/ 58 h 79"/>
                  <a:gd name="T20" fmla="*/ 190 w 190"/>
                  <a:gd name="T21" fmla="*/ 62 h 79"/>
                  <a:gd name="T22" fmla="*/ 189 w 190"/>
                  <a:gd name="T23" fmla="*/ 68 h 79"/>
                  <a:gd name="T24" fmla="*/ 187 w 190"/>
                  <a:gd name="T25" fmla="*/ 74 h 79"/>
                  <a:gd name="T26" fmla="*/ 181 w 190"/>
                  <a:gd name="T27" fmla="*/ 78 h 79"/>
                  <a:gd name="T28" fmla="*/ 173 w 190"/>
                  <a:gd name="T29" fmla="*/ 79 h 79"/>
                  <a:gd name="T30" fmla="*/ 160 w 190"/>
                  <a:gd name="T31" fmla="*/ 78 h 79"/>
                  <a:gd name="T32" fmla="*/ 143 w 190"/>
                  <a:gd name="T33" fmla="*/ 71 h 79"/>
                  <a:gd name="T34" fmla="*/ 143 w 190"/>
                  <a:gd name="T35" fmla="*/ 69 h 79"/>
                  <a:gd name="T36" fmla="*/ 142 w 190"/>
                  <a:gd name="T37" fmla="*/ 65 h 79"/>
                  <a:gd name="T38" fmla="*/ 139 w 190"/>
                  <a:gd name="T39" fmla="*/ 58 h 79"/>
                  <a:gd name="T40" fmla="*/ 130 w 190"/>
                  <a:gd name="T41" fmla="*/ 50 h 79"/>
                  <a:gd name="T42" fmla="*/ 116 w 190"/>
                  <a:gd name="T43" fmla="*/ 42 h 79"/>
                  <a:gd name="T44" fmla="*/ 94 w 190"/>
                  <a:gd name="T45" fmla="*/ 35 h 79"/>
                  <a:gd name="T46" fmla="*/ 63 w 190"/>
                  <a:gd name="T47" fmla="*/ 32 h 79"/>
                  <a:gd name="T48" fmla="*/ 22 w 190"/>
                  <a:gd name="T49" fmla="*/ 32 h 79"/>
                  <a:gd name="T50" fmla="*/ 20 w 190"/>
                  <a:gd name="T51" fmla="*/ 32 h 79"/>
                  <a:gd name="T52" fmla="*/ 15 w 190"/>
                  <a:gd name="T53" fmla="*/ 30 h 79"/>
                  <a:gd name="T54" fmla="*/ 9 w 190"/>
                  <a:gd name="T55" fmla="*/ 27 h 79"/>
                  <a:gd name="T56" fmla="*/ 5 w 190"/>
                  <a:gd name="T57" fmla="*/ 24 h 79"/>
                  <a:gd name="T58" fmla="*/ 0 w 190"/>
                  <a:gd name="T59" fmla="*/ 19 h 79"/>
                  <a:gd name="T60" fmla="*/ 0 w 190"/>
                  <a:gd name="T61" fmla="*/ 15 h 79"/>
                  <a:gd name="T62" fmla="*/ 6 w 190"/>
                  <a:gd name="T63" fmla="*/ 8 h 79"/>
                  <a:gd name="T64" fmla="*/ 18 w 190"/>
                  <a:gd name="T65" fmla="*/ 1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0"/>
                  <a:gd name="T100" fmla="*/ 0 h 79"/>
                  <a:gd name="T101" fmla="*/ 190 w 190"/>
                  <a:gd name="T102" fmla="*/ 79 h 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5" name="Freeform 85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43 w 107"/>
                  <a:gd name="T1" fmla="*/ 58 h 63"/>
                  <a:gd name="T2" fmla="*/ 54 w 107"/>
                  <a:gd name="T3" fmla="*/ 61 h 63"/>
                  <a:gd name="T4" fmla="*/ 64 w 107"/>
                  <a:gd name="T5" fmla="*/ 63 h 63"/>
                  <a:gd name="T6" fmla="*/ 74 w 107"/>
                  <a:gd name="T7" fmla="*/ 63 h 63"/>
                  <a:gd name="T8" fmla="*/ 83 w 107"/>
                  <a:gd name="T9" fmla="*/ 63 h 63"/>
                  <a:gd name="T10" fmla="*/ 91 w 107"/>
                  <a:gd name="T11" fmla="*/ 61 h 63"/>
                  <a:gd name="T12" fmla="*/ 97 w 107"/>
                  <a:gd name="T13" fmla="*/ 57 h 63"/>
                  <a:gd name="T14" fmla="*/ 102 w 107"/>
                  <a:gd name="T15" fmla="*/ 54 h 63"/>
                  <a:gd name="T16" fmla="*/ 106 w 107"/>
                  <a:gd name="T17" fmla="*/ 48 h 63"/>
                  <a:gd name="T18" fmla="*/ 107 w 107"/>
                  <a:gd name="T19" fmla="*/ 43 h 63"/>
                  <a:gd name="T20" fmla="*/ 106 w 107"/>
                  <a:gd name="T21" fmla="*/ 37 h 63"/>
                  <a:gd name="T22" fmla="*/ 102 w 107"/>
                  <a:gd name="T23" fmla="*/ 30 h 63"/>
                  <a:gd name="T24" fmla="*/ 97 w 107"/>
                  <a:gd name="T25" fmla="*/ 24 h 63"/>
                  <a:gd name="T26" fmla="*/ 90 w 107"/>
                  <a:gd name="T27" fmla="*/ 19 h 63"/>
                  <a:gd name="T28" fmla="*/ 82 w 107"/>
                  <a:gd name="T29" fmla="*/ 13 h 63"/>
                  <a:gd name="T30" fmla="*/ 74 w 107"/>
                  <a:gd name="T31" fmla="*/ 9 h 63"/>
                  <a:gd name="T32" fmla="*/ 63 w 107"/>
                  <a:gd name="T33" fmla="*/ 4 h 63"/>
                  <a:gd name="T34" fmla="*/ 53 w 107"/>
                  <a:gd name="T35" fmla="*/ 2 h 63"/>
                  <a:gd name="T36" fmla="*/ 42 w 107"/>
                  <a:gd name="T37" fmla="*/ 0 h 63"/>
                  <a:gd name="T38" fmla="*/ 32 w 107"/>
                  <a:gd name="T39" fmla="*/ 0 h 63"/>
                  <a:gd name="T40" fmla="*/ 23 w 107"/>
                  <a:gd name="T41" fmla="*/ 1 h 63"/>
                  <a:gd name="T42" fmla="*/ 15 w 107"/>
                  <a:gd name="T43" fmla="*/ 2 h 63"/>
                  <a:gd name="T44" fmla="*/ 8 w 107"/>
                  <a:gd name="T45" fmla="*/ 5 h 63"/>
                  <a:gd name="T46" fmla="*/ 3 w 107"/>
                  <a:gd name="T47" fmla="*/ 10 h 63"/>
                  <a:gd name="T48" fmla="*/ 1 w 107"/>
                  <a:gd name="T49" fmla="*/ 14 h 63"/>
                  <a:gd name="T50" fmla="*/ 0 w 107"/>
                  <a:gd name="T51" fmla="*/ 20 h 63"/>
                  <a:gd name="T52" fmla="*/ 1 w 107"/>
                  <a:gd name="T53" fmla="*/ 26 h 63"/>
                  <a:gd name="T54" fmla="*/ 5 w 107"/>
                  <a:gd name="T55" fmla="*/ 32 h 63"/>
                  <a:gd name="T56" fmla="*/ 9 w 107"/>
                  <a:gd name="T57" fmla="*/ 38 h 63"/>
                  <a:gd name="T58" fmla="*/ 16 w 107"/>
                  <a:gd name="T59" fmla="*/ 44 h 63"/>
                  <a:gd name="T60" fmla="*/ 25 w 107"/>
                  <a:gd name="T61" fmla="*/ 49 h 63"/>
                  <a:gd name="T62" fmla="*/ 33 w 107"/>
                  <a:gd name="T63" fmla="*/ 54 h 63"/>
                  <a:gd name="T64" fmla="*/ 43 w 107"/>
                  <a:gd name="T65" fmla="*/ 58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7"/>
                  <a:gd name="T100" fmla="*/ 0 h 63"/>
                  <a:gd name="T101" fmla="*/ 107 w 107"/>
                  <a:gd name="T102" fmla="*/ 63 h 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6" name="Freeform 86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1466 w 1469"/>
                  <a:gd name="T1" fmla="*/ 407 h 525"/>
                  <a:gd name="T2" fmla="*/ 1446 w 1469"/>
                  <a:gd name="T3" fmla="*/ 405 h 525"/>
                  <a:gd name="T4" fmla="*/ 1408 w 1469"/>
                  <a:gd name="T5" fmla="*/ 400 h 525"/>
                  <a:gd name="T6" fmla="*/ 1353 w 1469"/>
                  <a:gd name="T7" fmla="*/ 393 h 525"/>
                  <a:gd name="T8" fmla="*/ 1285 w 1469"/>
                  <a:gd name="T9" fmla="*/ 383 h 525"/>
                  <a:gd name="T10" fmla="*/ 1203 w 1469"/>
                  <a:gd name="T11" fmla="*/ 370 h 525"/>
                  <a:gd name="T12" fmla="*/ 1110 w 1469"/>
                  <a:gd name="T13" fmla="*/ 354 h 525"/>
                  <a:gd name="T14" fmla="*/ 1008 w 1469"/>
                  <a:gd name="T15" fmla="*/ 335 h 525"/>
                  <a:gd name="T16" fmla="*/ 898 w 1469"/>
                  <a:gd name="T17" fmla="*/ 311 h 525"/>
                  <a:gd name="T18" fmla="*/ 782 w 1469"/>
                  <a:gd name="T19" fmla="*/ 284 h 525"/>
                  <a:gd name="T20" fmla="*/ 663 w 1469"/>
                  <a:gd name="T21" fmla="*/ 253 h 525"/>
                  <a:gd name="T22" fmla="*/ 541 w 1469"/>
                  <a:gd name="T23" fmla="*/ 217 h 525"/>
                  <a:gd name="T24" fmla="*/ 417 w 1469"/>
                  <a:gd name="T25" fmla="*/ 178 h 525"/>
                  <a:gd name="T26" fmla="*/ 296 w 1469"/>
                  <a:gd name="T27" fmla="*/ 133 h 525"/>
                  <a:gd name="T28" fmla="*/ 178 w 1469"/>
                  <a:gd name="T29" fmla="*/ 84 h 525"/>
                  <a:gd name="T30" fmla="*/ 64 w 1469"/>
                  <a:gd name="T31" fmla="*/ 29 h 525"/>
                  <a:gd name="T32" fmla="*/ 7 w 1469"/>
                  <a:gd name="T33" fmla="*/ 4 h 525"/>
                  <a:gd name="T34" fmla="*/ 3 w 1469"/>
                  <a:gd name="T35" fmla="*/ 33 h 525"/>
                  <a:gd name="T36" fmla="*/ 0 w 1469"/>
                  <a:gd name="T37" fmla="*/ 79 h 525"/>
                  <a:gd name="T38" fmla="*/ 10 w 1469"/>
                  <a:gd name="T39" fmla="*/ 125 h 525"/>
                  <a:gd name="T40" fmla="*/ 23 w 1469"/>
                  <a:gd name="T41" fmla="*/ 144 h 525"/>
                  <a:gd name="T42" fmla="*/ 33 w 1469"/>
                  <a:gd name="T43" fmla="*/ 150 h 525"/>
                  <a:gd name="T44" fmla="*/ 54 w 1469"/>
                  <a:gd name="T45" fmla="*/ 161 h 525"/>
                  <a:gd name="T46" fmla="*/ 86 w 1469"/>
                  <a:gd name="T47" fmla="*/ 177 h 525"/>
                  <a:gd name="T48" fmla="*/ 128 w 1469"/>
                  <a:gd name="T49" fmla="*/ 197 h 525"/>
                  <a:gd name="T50" fmla="*/ 182 w 1469"/>
                  <a:gd name="T51" fmla="*/ 221 h 525"/>
                  <a:gd name="T52" fmla="*/ 247 w 1469"/>
                  <a:gd name="T53" fmla="*/ 248 h 525"/>
                  <a:gd name="T54" fmla="*/ 322 w 1469"/>
                  <a:gd name="T55" fmla="*/ 277 h 525"/>
                  <a:gd name="T56" fmla="*/ 410 w 1469"/>
                  <a:gd name="T57" fmla="*/ 308 h 525"/>
                  <a:gd name="T58" fmla="*/ 508 w 1469"/>
                  <a:gd name="T59" fmla="*/ 339 h 525"/>
                  <a:gd name="T60" fmla="*/ 618 w 1469"/>
                  <a:gd name="T61" fmla="*/ 371 h 525"/>
                  <a:gd name="T62" fmla="*/ 740 w 1469"/>
                  <a:gd name="T63" fmla="*/ 402 h 525"/>
                  <a:gd name="T64" fmla="*/ 874 w 1469"/>
                  <a:gd name="T65" fmla="*/ 433 h 525"/>
                  <a:gd name="T66" fmla="*/ 1018 w 1469"/>
                  <a:gd name="T67" fmla="*/ 462 h 525"/>
                  <a:gd name="T68" fmla="*/ 1176 w 1469"/>
                  <a:gd name="T69" fmla="*/ 490 h 525"/>
                  <a:gd name="T70" fmla="*/ 1346 w 1469"/>
                  <a:gd name="T71" fmla="*/ 514 h 525"/>
                  <a:gd name="T72" fmla="*/ 1436 w 1469"/>
                  <a:gd name="T73" fmla="*/ 523 h 525"/>
                  <a:gd name="T74" fmla="*/ 1447 w 1469"/>
                  <a:gd name="T75" fmla="*/ 506 h 525"/>
                  <a:gd name="T76" fmla="*/ 1461 w 1469"/>
                  <a:gd name="T77" fmla="*/ 474 h 525"/>
                  <a:gd name="T78" fmla="*/ 1469 w 1469"/>
                  <a:gd name="T79" fmla="*/ 432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469"/>
                  <a:gd name="T121" fmla="*/ 0 h 525"/>
                  <a:gd name="T122" fmla="*/ 1469 w 1469"/>
                  <a:gd name="T123" fmla="*/ 525 h 52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7" name="Freeform 87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53 w 170"/>
                  <a:gd name="T1" fmla="*/ 0 h 120"/>
                  <a:gd name="T2" fmla="*/ 49 w 170"/>
                  <a:gd name="T3" fmla="*/ 0 h 120"/>
                  <a:gd name="T4" fmla="*/ 41 w 170"/>
                  <a:gd name="T5" fmla="*/ 3 h 120"/>
                  <a:gd name="T6" fmla="*/ 30 w 170"/>
                  <a:gd name="T7" fmla="*/ 7 h 120"/>
                  <a:gd name="T8" fmla="*/ 17 w 170"/>
                  <a:gd name="T9" fmla="*/ 15 h 120"/>
                  <a:gd name="T10" fmla="*/ 7 w 170"/>
                  <a:gd name="T11" fmla="*/ 26 h 120"/>
                  <a:gd name="T12" fmla="*/ 1 w 170"/>
                  <a:gd name="T13" fmla="*/ 43 h 120"/>
                  <a:gd name="T14" fmla="*/ 0 w 170"/>
                  <a:gd name="T15" fmla="*/ 65 h 120"/>
                  <a:gd name="T16" fmla="*/ 7 w 170"/>
                  <a:gd name="T17" fmla="*/ 94 h 120"/>
                  <a:gd name="T18" fmla="*/ 98 w 170"/>
                  <a:gd name="T19" fmla="*/ 120 h 120"/>
                  <a:gd name="T20" fmla="*/ 97 w 170"/>
                  <a:gd name="T21" fmla="*/ 114 h 120"/>
                  <a:gd name="T22" fmla="*/ 97 w 170"/>
                  <a:gd name="T23" fmla="*/ 102 h 120"/>
                  <a:gd name="T24" fmla="*/ 97 w 170"/>
                  <a:gd name="T25" fmla="*/ 84 h 120"/>
                  <a:gd name="T26" fmla="*/ 101 w 170"/>
                  <a:gd name="T27" fmla="*/ 64 h 120"/>
                  <a:gd name="T28" fmla="*/ 108 w 170"/>
                  <a:gd name="T29" fmla="*/ 44 h 120"/>
                  <a:gd name="T30" fmla="*/ 121 w 170"/>
                  <a:gd name="T31" fmla="*/ 30 h 120"/>
                  <a:gd name="T32" fmla="*/ 141 w 170"/>
                  <a:gd name="T33" fmla="*/ 22 h 120"/>
                  <a:gd name="T34" fmla="*/ 170 w 170"/>
                  <a:gd name="T35" fmla="*/ 25 h 120"/>
                  <a:gd name="T36" fmla="*/ 53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20"/>
                  <a:gd name="T59" fmla="*/ 170 w 170"/>
                  <a:gd name="T60" fmla="*/ 120 h 1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8" name="Freeform 88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53 w 170"/>
                  <a:gd name="T1" fmla="*/ 0 h 119"/>
                  <a:gd name="T2" fmla="*/ 49 w 170"/>
                  <a:gd name="T3" fmla="*/ 0 h 119"/>
                  <a:gd name="T4" fmla="*/ 41 w 170"/>
                  <a:gd name="T5" fmla="*/ 3 h 119"/>
                  <a:gd name="T6" fmla="*/ 29 w 170"/>
                  <a:gd name="T7" fmla="*/ 7 h 119"/>
                  <a:gd name="T8" fmla="*/ 18 w 170"/>
                  <a:gd name="T9" fmla="*/ 14 h 119"/>
                  <a:gd name="T10" fmla="*/ 7 w 170"/>
                  <a:gd name="T11" fmla="*/ 25 h 119"/>
                  <a:gd name="T12" fmla="*/ 0 w 170"/>
                  <a:gd name="T13" fmla="*/ 42 h 119"/>
                  <a:gd name="T14" fmla="*/ 0 w 170"/>
                  <a:gd name="T15" fmla="*/ 65 h 119"/>
                  <a:gd name="T16" fmla="*/ 7 w 170"/>
                  <a:gd name="T17" fmla="*/ 94 h 119"/>
                  <a:gd name="T18" fmla="*/ 97 w 170"/>
                  <a:gd name="T19" fmla="*/ 119 h 119"/>
                  <a:gd name="T20" fmla="*/ 96 w 170"/>
                  <a:gd name="T21" fmla="*/ 114 h 119"/>
                  <a:gd name="T22" fmla="*/ 96 w 170"/>
                  <a:gd name="T23" fmla="*/ 101 h 119"/>
                  <a:gd name="T24" fmla="*/ 96 w 170"/>
                  <a:gd name="T25" fmla="*/ 83 h 119"/>
                  <a:gd name="T26" fmla="*/ 100 w 170"/>
                  <a:gd name="T27" fmla="*/ 62 h 119"/>
                  <a:gd name="T28" fmla="*/ 107 w 170"/>
                  <a:gd name="T29" fmla="*/ 44 h 119"/>
                  <a:gd name="T30" fmla="*/ 120 w 170"/>
                  <a:gd name="T31" fmla="*/ 30 h 119"/>
                  <a:gd name="T32" fmla="*/ 141 w 170"/>
                  <a:gd name="T33" fmla="*/ 22 h 119"/>
                  <a:gd name="T34" fmla="*/ 170 w 170"/>
                  <a:gd name="T35" fmla="*/ 25 h 119"/>
                  <a:gd name="T36" fmla="*/ 53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19"/>
                  <a:gd name="T59" fmla="*/ 170 w 170"/>
                  <a:gd name="T60" fmla="*/ 119 h 11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599" name="Freeform 89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44 h 200"/>
                  <a:gd name="T2" fmla="*/ 697 w 730"/>
                  <a:gd name="T3" fmla="*/ 200 h 200"/>
                  <a:gd name="T4" fmla="*/ 730 w 730"/>
                  <a:gd name="T5" fmla="*/ 156 h 200"/>
                  <a:gd name="T6" fmla="*/ 33 w 730"/>
                  <a:gd name="T7" fmla="*/ 0 h 200"/>
                  <a:gd name="T8" fmla="*/ 0 w 730"/>
                  <a:gd name="T9" fmla="*/ 44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0"/>
                  <a:gd name="T16" fmla="*/ 0 h 200"/>
                  <a:gd name="T17" fmla="*/ 730 w 730"/>
                  <a:gd name="T18" fmla="*/ 200 h 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600" name="Freeform 90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30 h 187"/>
                  <a:gd name="T2" fmla="*/ 696 w 703"/>
                  <a:gd name="T3" fmla="*/ 187 h 187"/>
                  <a:gd name="T4" fmla="*/ 703 w 703"/>
                  <a:gd name="T5" fmla="*/ 157 h 187"/>
                  <a:gd name="T6" fmla="*/ 6 w 703"/>
                  <a:gd name="T7" fmla="*/ 0 h 187"/>
                  <a:gd name="T8" fmla="*/ 0 w 703"/>
                  <a:gd name="T9" fmla="*/ 3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3"/>
                  <a:gd name="T16" fmla="*/ 0 h 187"/>
                  <a:gd name="T17" fmla="*/ 703 w 703"/>
                  <a:gd name="T18" fmla="*/ 187 h 1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601" name="Freeform 91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508 h 508"/>
                  <a:gd name="T2" fmla="*/ 86 w 424"/>
                  <a:gd name="T3" fmla="*/ 388 h 508"/>
                  <a:gd name="T4" fmla="*/ 124 w 424"/>
                  <a:gd name="T5" fmla="*/ 388 h 508"/>
                  <a:gd name="T6" fmla="*/ 424 w 424"/>
                  <a:gd name="T7" fmla="*/ 0 h 508"/>
                  <a:gd name="T8" fmla="*/ 130 w 424"/>
                  <a:gd name="T9" fmla="*/ 282 h 508"/>
                  <a:gd name="T10" fmla="*/ 66 w 424"/>
                  <a:gd name="T11" fmla="*/ 289 h 508"/>
                  <a:gd name="T12" fmla="*/ 0 w 424"/>
                  <a:gd name="T13" fmla="*/ 358 h 508"/>
                  <a:gd name="T14" fmla="*/ 0 w 424"/>
                  <a:gd name="T15" fmla="*/ 508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4"/>
                  <a:gd name="T25" fmla="*/ 0 h 508"/>
                  <a:gd name="T26" fmla="*/ 424 w 424"/>
                  <a:gd name="T27" fmla="*/ 508 h 5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602" name="Freeform 92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1186 w 1186"/>
                  <a:gd name="T3" fmla="*/ 245 h 245"/>
                  <a:gd name="T4" fmla="*/ 1184 w 1186"/>
                  <a:gd name="T5" fmla="*/ 244 h 245"/>
                  <a:gd name="T6" fmla="*/ 1180 w 1186"/>
                  <a:gd name="T7" fmla="*/ 242 h 245"/>
                  <a:gd name="T8" fmla="*/ 1172 w 1186"/>
                  <a:gd name="T9" fmla="*/ 239 h 245"/>
                  <a:gd name="T10" fmla="*/ 1161 w 1186"/>
                  <a:gd name="T11" fmla="*/ 233 h 245"/>
                  <a:gd name="T12" fmla="*/ 1147 w 1186"/>
                  <a:gd name="T13" fmla="*/ 228 h 245"/>
                  <a:gd name="T14" fmla="*/ 1130 w 1186"/>
                  <a:gd name="T15" fmla="*/ 222 h 245"/>
                  <a:gd name="T16" fmla="*/ 1112 w 1186"/>
                  <a:gd name="T17" fmla="*/ 214 h 245"/>
                  <a:gd name="T18" fmla="*/ 1091 w 1186"/>
                  <a:gd name="T19" fmla="*/ 205 h 245"/>
                  <a:gd name="T20" fmla="*/ 1066 w 1186"/>
                  <a:gd name="T21" fmla="*/ 196 h 245"/>
                  <a:gd name="T22" fmla="*/ 1039 w 1186"/>
                  <a:gd name="T23" fmla="*/ 187 h 245"/>
                  <a:gd name="T24" fmla="*/ 1010 w 1186"/>
                  <a:gd name="T25" fmla="*/ 177 h 245"/>
                  <a:gd name="T26" fmla="*/ 979 w 1186"/>
                  <a:gd name="T27" fmla="*/ 166 h 245"/>
                  <a:gd name="T28" fmla="*/ 945 w 1186"/>
                  <a:gd name="T29" fmla="*/ 154 h 245"/>
                  <a:gd name="T30" fmla="*/ 910 w 1186"/>
                  <a:gd name="T31" fmla="*/ 143 h 245"/>
                  <a:gd name="T32" fmla="*/ 871 w 1186"/>
                  <a:gd name="T33" fmla="*/ 132 h 245"/>
                  <a:gd name="T34" fmla="*/ 832 w 1186"/>
                  <a:gd name="T35" fmla="*/ 121 h 245"/>
                  <a:gd name="T36" fmla="*/ 790 w 1186"/>
                  <a:gd name="T37" fmla="*/ 108 h 245"/>
                  <a:gd name="T38" fmla="*/ 747 w 1186"/>
                  <a:gd name="T39" fmla="*/ 97 h 245"/>
                  <a:gd name="T40" fmla="*/ 702 w 1186"/>
                  <a:gd name="T41" fmla="*/ 86 h 245"/>
                  <a:gd name="T42" fmla="*/ 655 w 1186"/>
                  <a:gd name="T43" fmla="*/ 74 h 245"/>
                  <a:gd name="T44" fmla="*/ 607 w 1186"/>
                  <a:gd name="T45" fmla="*/ 64 h 245"/>
                  <a:gd name="T46" fmla="*/ 557 w 1186"/>
                  <a:gd name="T47" fmla="*/ 54 h 245"/>
                  <a:gd name="T48" fmla="*/ 506 w 1186"/>
                  <a:gd name="T49" fmla="*/ 45 h 245"/>
                  <a:gd name="T50" fmla="*/ 454 w 1186"/>
                  <a:gd name="T51" fmla="*/ 36 h 245"/>
                  <a:gd name="T52" fmla="*/ 400 w 1186"/>
                  <a:gd name="T53" fmla="*/ 28 h 245"/>
                  <a:gd name="T54" fmla="*/ 346 w 1186"/>
                  <a:gd name="T55" fmla="*/ 20 h 245"/>
                  <a:gd name="T56" fmla="*/ 290 w 1186"/>
                  <a:gd name="T57" fmla="*/ 15 h 245"/>
                  <a:gd name="T58" fmla="*/ 233 w 1186"/>
                  <a:gd name="T59" fmla="*/ 9 h 245"/>
                  <a:gd name="T60" fmla="*/ 176 w 1186"/>
                  <a:gd name="T61" fmla="*/ 4 h 245"/>
                  <a:gd name="T62" fmla="*/ 118 w 1186"/>
                  <a:gd name="T63" fmla="*/ 2 h 245"/>
                  <a:gd name="T64" fmla="*/ 6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86"/>
                  <a:gd name="T103" fmla="*/ 0 h 245"/>
                  <a:gd name="T104" fmla="*/ 1186 w 1186"/>
                  <a:gd name="T105" fmla="*/ 245 h 2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603" name="Freeform 93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241 w 241"/>
                  <a:gd name="T1" fmla="*/ 0 h 738"/>
                  <a:gd name="T2" fmla="*/ 52 w 241"/>
                  <a:gd name="T3" fmla="*/ 738 h 738"/>
                  <a:gd name="T4" fmla="*/ 0 w 241"/>
                  <a:gd name="T5" fmla="*/ 726 h 738"/>
                  <a:gd name="T6" fmla="*/ 169 w 241"/>
                  <a:gd name="T7" fmla="*/ 0 h 738"/>
                  <a:gd name="T8" fmla="*/ 241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738"/>
                  <a:gd name="T17" fmla="*/ 241 w 241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1501" name="Freeform 94"/>
          <p:cNvSpPr>
            <a:spLocks/>
          </p:cNvSpPr>
          <p:nvPr/>
        </p:nvSpPr>
        <p:spPr bwMode="auto">
          <a:xfrm>
            <a:off x="6413500" y="2708275"/>
            <a:ext cx="1838325" cy="1711325"/>
          </a:xfrm>
          <a:custGeom>
            <a:avLst/>
            <a:gdLst>
              <a:gd name="T0" fmla="*/ 4 w 2894"/>
              <a:gd name="T1" fmla="*/ 1331 h 2693"/>
              <a:gd name="T2" fmla="*/ 349 w 2894"/>
              <a:gd name="T3" fmla="*/ 509 h 2693"/>
              <a:gd name="T4" fmla="*/ 1384 w 2894"/>
              <a:gd name="T5" fmla="*/ 344 h 2693"/>
              <a:gd name="T6" fmla="*/ 2596 w 2894"/>
              <a:gd name="T7" fmla="*/ 170 h 2693"/>
              <a:gd name="T8" fmla="*/ 2884 w 2894"/>
              <a:gd name="T9" fmla="*/ 1364 h 2693"/>
              <a:gd name="T10" fmla="*/ 2659 w 2894"/>
              <a:gd name="T11" fmla="*/ 2144 h 2693"/>
              <a:gd name="T12" fmla="*/ 2104 w 2894"/>
              <a:gd name="T13" fmla="*/ 2504 h 2693"/>
              <a:gd name="T14" fmla="*/ 1639 w 2894"/>
              <a:gd name="T15" fmla="*/ 2579 h 2693"/>
              <a:gd name="T16" fmla="*/ 1044 w 2894"/>
              <a:gd name="T17" fmla="*/ 2630 h 2693"/>
              <a:gd name="T18" fmla="*/ 346 w 2894"/>
              <a:gd name="T19" fmla="*/ 2201 h 2693"/>
              <a:gd name="T20" fmla="*/ 4 w 2894"/>
              <a:gd name="T21" fmla="*/ 1331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94"/>
              <a:gd name="T34" fmla="*/ 0 h 2693"/>
              <a:gd name="T35" fmla="*/ 2894 w 2894"/>
              <a:gd name="T36" fmla="*/ 2693 h 269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1502" name="Group 95"/>
          <p:cNvGrpSpPr>
            <a:grpSpLocks/>
          </p:cNvGrpSpPr>
          <p:nvPr/>
        </p:nvGrpSpPr>
        <p:grpSpPr bwMode="auto">
          <a:xfrm>
            <a:off x="6705600" y="3946525"/>
            <a:ext cx="501650" cy="233363"/>
            <a:chOff x="3600" y="219"/>
            <a:chExt cx="360" cy="175"/>
          </a:xfrm>
        </p:grpSpPr>
        <p:sp>
          <p:nvSpPr>
            <p:cNvPr id="191521" name="Oval 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522" name="Line 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523" name="Line 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1524" name="Rectangle 99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91525" name="Oval 1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1526" name="Group 1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91531" name="Line 1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532" name="Line 1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533" name="Line 1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1527" name="Group 1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91528" name="Line 1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529" name="Line 1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1530" name="Line 1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1503" name="Line 109"/>
          <p:cNvSpPr>
            <a:spLocks noChangeShapeType="1"/>
          </p:cNvSpPr>
          <p:nvPr/>
        </p:nvSpPr>
        <p:spPr bwMode="auto">
          <a:xfrm>
            <a:off x="6735763" y="3775075"/>
            <a:ext cx="133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1504" name="Line 110"/>
          <p:cNvSpPr>
            <a:spLocks noChangeShapeType="1"/>
          </p:cNvSpPr>
          <p:nvPr/>
        </p:nvSpPr>
        <p:spPr bwMode="auto">
          <a:xfrm>
            <a:off x="6945313" y="3775075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1505" name="Line 111"/>
          <p:cNvSpPr>
            <a:spLocks noChangeShapeType="1"/>
          </p:cNvSpPr>
          <p:nvPr/>
        </p:nvSpPr>
        <p:spPr bwMode="auto">
          <a:xfrm>
            <a:off x="7797800" y="3608388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91506" name="Group 112"/>
          <p:cNvGrpSpPr>
            <a:grpSpLocks/>
          </p:cNvGrpSpPr>
          <p:nvPr/>
        </p:nvGrpSpPr>
        <p:grpSpPr bwMode="auto">
          <a:xfrm>
            <a:off x="7340600" y="3136900"/>
            <a:ext cx="914400" cy="590550"/>
            <a:chOff x="10665" y="3225"/>
            <a:chExt cx="1440" cy="930"/>
          </a:xfrm>
        </p:grpSpPr>
        <p:sp>
          <p:nvSpPr>
            <p:cNvPr id="191519" name="Oval 113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1520" name="Group 114"/>
            <p:cNvGrpSpPr>
              <a:grpSpLocks/>
            </p:cNvGrpSpPr>
            <p:nvPr/>
          </p:nvGrpSpPr>
          <p:grpSpPr bwMode="auto">
            <a:xfrm>
              <a:off x="11031" y="3335"/>
              <a:ext cx="565" cy="643"/>
              <a:chOff x="2870" y="1518"/>
              <a:chExt cx="292" cy="320"/>
            </a:xfrm>
          </p:grpSpPr>
          <p:graphicFrame>
            <p:nvGraphicFramePr>
              <p:cNvPr id="191491" name="Object 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1491" r:id="rId4" imgW="819000" imgH="847800" progId="">
                  <p:embed/>
                </p:oleObj>
              </a:graphicData>
            </a:graphic>
          </p:graphicFrame>
          <p:graphicFrame>
            <p:nvGraphicFramePr>
              <p:cNvPr id="191492" name="Object 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1492" r:id="rId5" imgW="1266840" imgH="1200240" progId="">
                  <p:embed/>
                </p:oleObj>
              </a:graphicData>
            </a:graphic>
          </p:graphicFrame>
        </p:grpSp>
      </p:grpSp>
      <p:sp>
        <p:nvSpPr>
          <p:cNvPr id="191507" name="Freeform 117"/>
          <p:cNvSpPr>
            <a:spLocks/>
          </p:cNvSpPr>
          <p:nvPr/>
        </p:nvSpPr>
        <p:spPr bwMode="auto">
          <a:xfrm>
            <a:off x="3954463" y="3654425"/>
            <a:ext cx="2109787" cy="1250950"/>
          </a:xfrm>
          <a:custGeom>
            <a:avLst/>
            <a:gdLst>
              <a:gd name="T0" fmla="*/ 596 w 3324"/>
              <a:gd name="T1" fmla="*/ 15 h 1971"/>
              <a:gd name="T2" fmla="*/ 149 w 3324"/>
              <a:gd name="T3" fmla="*/ 330 h 1971"/>
              <a:gd name="T4" fmla="*/ 3 w 3324"/>
              <a:gd name="T5" fmla="*/ 1066 h 1971"/>
              <a:gd name="T6" fmla="*/ 168 w 3324"/>
              <a:gd name="T7" fmla="*/ 1606 h 1971"/>
              <a:gd name="T8" fmla="*/ 609 w 3324"/>
              <a:gd name="T9" fmla="*/ 1831 h 1971"/>
              <a:gd name="T10" fmla="*/ 1083 w 3324"/>
              <a:gd name="T11" fmla="*/ 1726 h 1971"/>
              <a:gd name="T12" fmla="*/ 1548 w 3324"/>
              <a:gd name="T13" fmla="*/ 1876 h 1971"/>
              <a:gd name="T14" fmla="*/ 2373 w 3324"/>
              <a:gd name="T15" fmla="*/ 1921 h 1971"/>
              <a:gd name="T16" fmla="*/ 3243 w 3324"/>
              <a:gd name="T17" fmla="*/ 1576 h 1971"/>
              <a:gd name="T18" fmla="*/ 2859 w 3324"/>
              <a:gd name="T19" fmla="*/ 935 h 1971"/>
              <a:gd name="T20" fmla="*/ 2714 w 3324"/>
              <a:gd name="T21" fmla="*/ 444 h 1971"/>
              <a:gd name="T22" fmla="*/ 1714 w 3324"/>
              <a:gd name="T23" fmla="*/ 242 h 1971"/>
              <a:gd name="T24" fmla="*/ 596 w 3324"/>
              <a:gd name="T25" fmla="*/ 15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24"/>
              <a:gd name="T40" fmla="*/ 0 h 1971"/>
              <a:gd name="T41" fmla="*/ 3324 w 3324"/>
              <a:gd name="T42" fmla="*/ 1971 h 19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1508" name="Text Box 118"/>
          <p:cNvSpPr txBox="1">
            <a:spLocks noChangeArrowheads="1"/>
          </p:cNvSpPr>
          <p:nvPr/>
        </p:nvSpPr>
        <p:spPr bwMode="auto">
          <a:xfrm>
            <a:off x="4129088" y="3951288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wide area network</a:t>
            </a:r>
          </a:p>
        </p:txBody>
      </p:sp>
      <p:sp>
        <p:nvSpPr>
          <p:cNvPr id="191509" name="Freeform 119"/>
          <p:cNvSpPr>
            <a:spLocks/>
          </p:cNvSpPr>
          <p:nvPr/>
        </p:nvSpPr>
        <p:spPr bwMode="auto">
          <a:xfrm>
            <a:off x="3259138" y="5218113"/>
            <a:ext cx="2944812" cy="911225"/>
          </a:xfrm>
          <a:custGeom>
            <a:avLst/>
            <a:gdLst>
              <a:gd name="T0" fmla="*/ 339 w 4636"/>
              <a:gd name="T1" fmla="*/ 15 h 1435"/>
              <a:gd name="T2" fmla="*/ 189 w 4636"/>
              <a:gd name="T3" fmla="*/ 645 h 1435"/>
              <a:gd name="T4" fmla="*/ 804 w 4636"/>
              <a:gd name="T5" fmla="*/ 1260 h 1435"/>
              <a:gd name="T6" fmla="*/ 1959 w 4636"/>
              <a:gd name="T7" fmla="*/ 1425 h 1435"/>
              <a:gd name="T8" fmla="*/ 3519 w 4636"/>
              <a:gd name="T9" fmla="*/ 1320 h 1435"/>
              <a:gd name="T10" fmla="*/ 3924 w 4636"/>
              <a:gd name="T11" fmla="*/ 975 h 1435"/>
              <a:gd name="T12" fmla="*/ 4543 w 4636"/>
              <a:gd name="T13" fmla="*/ 769 h 1435"/>
              <a:gd name="T14" fmla="*/ 4249 w 4636"/>
              <a:gd name="T15" fmla="*/ 278 h 1435"/>
              <a:gd name="T16" fmla="*/ 2222 w 4636"/>
              <a:gd name="T17" fmla="*/ 76 h 1435"/>
              <a:gd name="T18" fmla="*/ 339 w 4636"/>
              <a:gd name="T19" fmla="*/ 15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36"/>
              <a:gd name="T31" fmla="*/ 0 h 1435"/>
              <a:gd name="T32" fmla="*/ 4636 w 4636"/>
              <a:gd name="T33" fmla="*/ 1435 h 143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1490" name="Object 2"/>
          <p:cNvGraphicFramePr>
            <a:graphicFrameLocks noChangeAspect="1"/>
          </p:cNvGraphicFramePr>
          <p:nvPr/>
        </p:nvGraphicFramePr>
        <p:xfrm>
          <a:off x="4392613" y="5400675"/>
          <a:ext cx="415925" cy="317500"/>
        </p:xfrm>
        <a:graphic>
          <a:graphicData uri="http://schemas.openxmlformats.org/presentationml/2006/ole">
            <p:oleObj spid="_x0000_s191490" r:id="rId6" imgW="1305000" imgH="1085760" progId="">
              <p:embed/>
            </p:oleObj>
          </a:graphicData>
        </a:graphic>
      </p:graphicFrame>
      <p:sp>
        <p:nvSpPr>
          <p:cNvPr id="191510" name="Line 121"/>
          <p:cNvSpPr>
            <a:spLocks noChangeShapeType="1"/>
          </p:cNvSpPr>
          <p:nvPr/>
        </p:nvSpPr>
        <p:spPr bwMode="auto">
          <a:xfrm>
            <a:off x="4894263" y="2238375"/>
            <a:ext cx="2528887" cy="10874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1511" name="Line 122"/>
          <p:cNvSpPr>
            <a:spLocks noChangeShapeType="1"/>
          </p:cNvSpPr>
          <p:nvPr/>
        </p:nvSpPr>
        <p:spPr bwMode="auto">
          <a:xfrm flipH="1" flipV="1">
            <a:off x="6916738" y="4244975"/>
            <a:ext cx="255587" cy="539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1512" name="Line 123"/>
          <p:cNvSpPr>
            <a:spLocks noChangeShapeType="1"/>
          </p:cNvSpPr>
          <p:nvPr/>
        </p:nvSpPr>
        <p:spPr bwMode="auto">
          <a:xfrm flipH="1">
            <a:off x="7951788" y="2243138"/>
            <a:ext cx="215900" cy="7794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1513" name="Text Box 124"/>
          <p:cNvSpPr txBox="1">
            <a:spLocks noChangeArrowheads="1"/>
          </p:cNvSpPr>
          <p:nvPr/>
        </p:nvSpPr>
        <p:spPr bwMode="auto">
          <a:xfrm>
            <a:off x="5500688" y="1330325"/>
            <a:ext cx="33496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visited network:</a:t>
            </a:r>
            <a:r>
              <a:rPr lang="en-US" sz="2000"/>
              <a:t> network in which mobile currently resides </a:t>
            </a:r>
            <a:r>
              <a:rPr lang="en-US" sz="1600"/>
              <a:t>(e.g., 79.129.13/24)</a:t>
            </a:r>
          </a:p>
        </p:txBody>
      </p:sp>
      <p:sp>
        <p:nvSpPr>
          <p:cNvPr id="191514" name="Text Box 125"/>
          <p:cNvSpPr txBox="1">
            <a:spLocks noChangeArrowheads="1"/>
          </p:cNvSpPr>
          <p:nvPr/>
        </p:nvSpPr>
        <p:spPr bwMode="auto">
          <a:xfrm>
            <a:off x="1684338" y="1700213"/>
            <a:ext cx="3671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Permanent address:</a:t>
            </a:r>
            <a:r>
              <a:rPr lang="en-US" sz="2000"/>
              <a:t> remains constant (</a:t>
            </a:r>
            <a:r>
              <a:rPr lang="en-US" sz="1600"/>
              <a:t>e.g., 128.119.40.186)</a:t>
            </a:r>
          </a:p>
        </p:txBody>
      </p:sp>
      <p:sp>
        <p:nvSpPr>
          <p:cNvPr id="191515" name="Text Box 126"/>
          <p:cNvSpPr txBox="1">
            <a:spLocks noChangeArrowheads="1"/>
          </p:cNvSpPr>
          <p:nvPr/>
        </p:nvSpPr>
        <p:spPr bwMode="auto">
          <a:xfrm>
            <a:off x="6396038" y="4740275"/>
            <a:ext cx="27479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foreign agent: </a:t>
            </a:r>
            <a:r>
              <a:rPr lang="en-US" sz="2000" i="1"/>
              <a:t>entity in visited network that performs mobility functions on behalf of mobile. </a:t>
            </a:r>
            <a:endParaRPr lang="en-US" sz="2000"/>
          </a:p>
        </p:txBody>
      </p:sp>
      <p:sp>
        <p:nvSpPr>
          <p:cNvPr id="191516" name="Line 127"/>
          <p:cNvSpPr>
            <a:spLocks noChangeShapeType="1"/>
          </p:cNvSpPr>
          <p:nvPr/>
        </p:nvSpPr>
        <p:spPr bwMode="auto">
          <a:xfrm>
            <a:off x="5073650" y="3130550"/>
            <a:ext cx="2393950" cy="3476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1517" name="Text Box 128"/>
          <p:cNvSpPr txBox="1">
            <a:spLocks noChangeArrowheads="1"/>
          </p:cNvSpPr>
          <p:nvPr/>
        </p:nvSpPr>
        <p:spPr bwMode="auto">
          <a:xfrm>
            <a:off x="496888" y="5605463"/>
            <a:ext cx="27479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correspondent: </a:t>
            </a:r>
            <a:r>
              <a:rPr lang="en-US" sz="2000" i="1"/>
              <a:t>wants to communicate with mobile</a:t>
            </a:r>
            <a:endParaRPr lang="en-US" sz="2000"/>
          </a:p>
        </p:txBody>
      </p:sp>
      <p:sp>
        <p:nvSpPr>
          <p:cNvPr id="191518" name="Line 129"/>
          <p:cNvSpPr>
            <a:spLocks noChangeShapeType="1"/>
          </p:cNvSpPr>
          <p:nvPr/>
        </p:nvSpPr>
        <p:spPr bwMode="auto">
          <a:xfrm flipV="1">
            <a:off x="3209925" y="5621338"/>
            <a:ext cx="1169988" cy="3111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955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3A0E228C-C50F-40A9-9C66-28239095AE2A}" type="slidenum">
              <a:rPr lang="en-US"/>
              <a:pPr/>
              <a:t>43</a:t>
            </a:fld>
            <a:endParaRPr lang="en-US"/>
          </a:p>
        </p:txBody>
      </p:sp>
      <p:sp>
        <p:nvSpPr>
          <p:cNvPr id="195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Mobility: approaches</a:t>
            </a:r>
          </a:p>
        </p:txBody>
      </p:sp>
      <p:sp>
        <p:nvSpPr>
          <p:cNvPr id="195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571625"/>
            <a:ext cx="8107363" cy="4487863"/>
          </a:xfrm>
        </p:spPr>
        <p:txBody>
          <a:bodyPr/>
          <a:lstStyle/>
          <a:p>
            <a:r>
              <a:rPr lang="en-US" sz="2400" i="1" smtClean="0">
                <a:solidFill>
                  <a:srgbClr val="FF0000"/>
                </a:solidFill>
              </a:rPr>
              <a:t>Let routing handle it: </a:t>
            </a:r>
            <a:r>
              <a:rPr lang="en-US" sz="2400" smtClean="0"/>
              <a:t>routers advertise permanent address of mobile-nodes-in-residence via usual routing table exchange.</a:t>
            </a:r>
          </a:p>
          <a:p>
            <a:pPr lvl="1"/>
            <a:r>
              <a:rPr lang="en-US" smtClean="0"/>
              <a:t>routing tables indicate where each mobile located</a:t>
            </a:r>
          </a:p>
          <a:p>
            <a:pPr lvl="1"/>
            <a:r>
              <a:rPr lang="en-US" smtClean="0"/>
              <a:t>no changes to end-systems</a:t>
            </a:r>
          </a:p>
          <a:p>
            <a:r>
              <a:rPr lang="en-US" sz="2400" i="1" smtClean="0">
                <a:solidFill>
                  <a:srgbClr val="FF0000"/>
                </a:solidFill>
              </a:rPr>
              <a:t>Let end-systems handle it: 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indirect routing:</a:t>
            </a:r>
            <a:r>
              <a:rPr lang="en-US" smtClean="0"/>
              <a:t> communication from correspondent to mobile goes through home agent, then forwarded to remote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direct routing:</a:t>
            </a:r>
            <a:r>
              <a:rPr lang="en-US" smtClean="0"/>
              <a:t> correspondent gets foreign address of mobile, sends directly to mobile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976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C6F10630-287A-4156-A998-568CF176B9D3}" type="slidenum">
              <a:rPr lang="en-US"/>
              <a:pPr/>
              <a:t>44</a:t>
            </a:fld>
            <a:endParaRPr lang="en-US"/>
          </a:p>
        </p:txBody>
      </p:sp>
      <p:sp>
        <p:nvSpPr>
          <p:cNvPr id="197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Mobility: approaches</a:t>
            </a:r>
          </a:p>
        </p:txBody>
      </p:sp>
      <p:sp>
        <p:nvSpPr>
          <p:cNvPr id="197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1571625"/>
            <a:ext cx="8107363" cy="4487863"/>
          </a:xfrm>
        </p:spPr>
        <p:txBody>
          <a:bodyPr/>
          <a:lstStyle/>
          <a:p>
            <a:r>
              <a:rPr lang="en-US" sz="2400" i="1" smtClean="0">
                <a:solidFill>
                  <a:schemeClr val="folHlink"/>
                </a:solidFill>
              </a:rPr>
              <a:t>Let routing handle it: </a:t>
            </a:r>
            <a:r>
              <a:rPr lang="en-US" sz="2400" smtClean="0">
                <a:solidFill>
                  <a:schemeClr val="folHlink"/>
                </a:solidFill>
              </a:rPr>
              <a:t>routers advertise permanent address of mobile-nodes-in-residence via usual routing table exchange.</a:t>
            </a:r>
          </a:p>
          <a:p>
            <a:pPr lvl="1"/>
            <a:r>
              <a:rPr lang="en-US" smtClean="0">
                <a:solidFill>
                  <a:schemeClr val="folHlink"/>
                </a:solidFill>
              </a:rPr>
              <a:t>routing tables indicate where each mobile located</a:t>
            </a:r>
          </a:p>
          <a:p>
            <a:pPr lvl="1"/>
            <a:r>
              <a:rPr lang="en-US" smtClean="0">
                <a:solidFill>
                  <a:schemeClr val="folHlink"/>
                </a:solidFill>
              </a:rPr>
              <a:t>no changes to end-systems</a:t>
            </a:r>
          </a:p>
          <a:p>
            <a:r>
              <a:rPr lang="en-US" sz="2400" i="1" smtClean="0">
                <a:solidFill>
                  <a:srgbClr val="FF0000"/>
                </a:solidFill>
              </a:rPr>
              <a:t>let end-systems handle it: 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indirect routing:</a:t>
            </a:r>
            <a:r>
              <a:rPr lang="en-US" smtClean="0"/>
              <a:t> communication from correspondent to mobile goes through home agent, then forwarded to remote</a:t>
            </a:r>
          </a:p>
          <a:p>
            <a:pPr lvl="1"/>
            <a:r>
              <a:rPr lang="en-US" i="1" smtClean="0">
                <a:solidFill>
                  <a:srgbClr val="FF0000"/>
                </a:solidFill>
              </a:rPr>
              <a:t>direct routing:</a:t>
            </a:r>
            <a:r>
              <a:rPr lang="en-US" smtClean="0"/>
              <a:t> correspondent gets foreign address of mobile, sends directly to mobile</a:t>
            </a:r>
          </a:p>
        </p:txBody>
      </p:sp>
      <p:sp>
        <p:nvSpPr>
          <p:cNvPr id="197638" name="Oval 4"/>
          <p:cNvSpPr>
            <a:spLocks noChangeArrowheads="1"/>
          </p:cNvSpPr>
          <p:nvPr/>
        </p:nvSpPr>
        <p:spPr bwMode="auto">
          <a:xfrm>
            <a:off x="3265488" y="1770063"/>
            <a:ext cx="1887537" cy="174307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7639" name="Line 5"/>
          <p:cNvSpPr>
            <a:spLocks noChangeShapeType="1"/>
          </p:cNvSpPr>
          <p:nvPr/>
        </p:nvSpPr>
        <p:spPr bwMode="auto">
          <a:xfrm>
            <a:off x="3700463" y="1944688"/>
            <a:ext cx="1133475" cy="13652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7640" name="Text Box 6"/>
          <p:cNvSpPr txBox="1">
            <a:spLocks noChangeArrowheads="1"/>
          </p:cNvSpPr>
          <p:nvPr/>
        </p:nvSpPr>
        <p:spPr bwMode="auto">
          <a:xfrm>
            <a:off x="3101975" y="1958975"/>
            <a:ext cx="22717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not </a:t>
            </a:r>
          </a:p>
          <a:p>
            <a:pPr algn="ctr"/>
            <a:r>
              <a:rPr lang="en-US" sz="2000"/>
              <a:t>scalable</a:t>
            </a:r>
          </a:p>
          <a:p>
            <a:pPr algn="ctr"/>
            <a:r>
              <a:rPr lang="en-US" sz="2000"/>
              <a:t> to millions of</a:t>
            </a:r>
          </a:p>
          <a:p>
            <a:pPr algn="ctr"/>
            <a:r>
              <a:rPr lang="en-US" sz="2000"/>
              <a:t>  mobiles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19968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38C658DA-2B3A-4649-83B3-5FAF058D6DF2}" type="slidenum">
              <a:rPr lang="en-US"/>
              <a:pPr/>
              <a:t>45</a:t>
            </a:fld>
            <a:endParaRPr lang="en-US"/>
          </a:p>
        </p:txBody>
      </p:sp>
      <p:sp>
        <p:nvSpPr>
          <p:cNvPr id="199686" name="Freeform 2"/>
          <p:cNvSpPr>
            <a:spLocks/>
          </p:cNvSpPr>
          <p:nvPr/>
        </p:nvSpPr>
        <p:spPr bwMode="auto">
          <a:xfrm>
            <a:off x="1257300" y="1727200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9687" name="Group 3"/>
          <p:cNvGrpSpPr>
            <a:grpSpLocks/>
          </p:cNvGrpSpPr>
          <p:nvPr/>
        </p:nvGrpSpPr>
        <p:grpSpPr bwMode="auto">
          <a:xfrm>
            <a:off x="2312988" y="2708275"/>
            <a:ext cx="501650" cy="233363"/>
            <a:chOff x="3600" y="219"/>
            <a:chExt cx="360" cy="175"/>
          </a:xfrm>
        </p:grpSpPr>
        <p:sp>
          <p:nvSpPr>
            <p:cNvPr id="199804" name="Oval 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805" name="Line 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806" name="Line 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807" name="Rectangle 7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99808" name="Oval 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9809" name="Group 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99814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815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816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810" name="Group 1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99811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812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813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9688" name="Group 17"/>
          <p:cNvGrpSpPr>
            <a:grpSpLocks/>
          </p:cNvGrpSpPr>
          <p:nvPr/>
        </p:nvGrpSpPr>
        <p:grpSpPr bwMode="auto">
          <a:xfrm>
            <a:off x="1416050" y="2362200"/>
            <a:ext cx="1333500" cy="342900"/>
            <a:chOff x="8025" y="5070"/>
            <a:chExt cx="2100" cy="540"/>
          </a:xfrm>
        </p:grpSpPr>
        <p:sp>
          <p:nvSpPr>
            <p:cNvPr id="199801" name="Line 18"/>
            <p:cNvSpPr>
              <a:spLocks noChangeShapeType="1"/>
            </p:cNvSpPr>
            <p:nvPr/>
          </p:nvSpPr>
          <p:spPr bwMode="auto">
            <a:xfrm>
              <a:off x="8025" y="5325"/>
              <a:ext cx="21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802" name="Line 19"/>
            <p:cNvSpPr>
              <a:spLocks noChangeShapeType="1"/>
            </p:cNvSpPr>
            <p:nvPr/>
          </p:nvSpPr>
          <p:spPr bwMode="auto">
            <a:xfrm>
              <a:off x="8355" y="507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803" name="Line 20"/>
            <p:cNvSpPr>
              <a:spLocks noChangeShapeType="1"/>
            </p:cNvSpPr>
            <p:nvPr/>
          </p:nvSpPr>
          <p:spPr bwMode="auto">
            <a:xfrm>
              <a:off x="9765" y="534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9689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Mobility: registration</a:t>
            </a:r>
          </a:p>
        </p:txBody>
      </p:sp>
      <p:sp>
        <p:nvSpPr>
          <p:cNvPr id="434198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914400" y="5029200"/>
            <a:ext cx="7772400" cy="18288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/>
              <a:t>End result:</a:t>
            </a:r>
          </a:p>
          <a:p>
            <a:r>
              <a:rPr lang="en-US" sz="2400" smtClean="0"/>
              <a:t>Foreign agent knows about mobile</a:t>
            </a:r>
          </a:p>
          <a:p>
            <a:r>
              <a:rPr lang="en-US" sz="2400" smtClean="0"/>
              <a:t>Home agent knows location of mobile</a:t>
            </a:r>
          </a:p>
        </p:txBody>
      </p:sp>
      <p:grpSp>
        <p:nvGrpSpPr>
          <p:cNvPr id="199691" name="Group 23"/>
          <p:cNvGrpSpPr>
            <a:grpSpLocks/>
          </p:cNvGrpSpPr>
          <p:nvPr/>
        </p:nvGrpSpPr>
        <p:grpSpPr bwMode="auto">
          <a:xfrm>
            <a:off x="1165225" y="1920875"/>
            <a:ext cx="914400" cy="590550"/>
            <a:chOff x="10665" y="3225"/>
            <a:chExt cx="1440" cy="930"/>
          </a:xfrm>
        </p:grpSpPr>
        <p:sp>
          <p:nvSpPr>
            <p:cNvPr id="199731" name="Oval 24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9732" name="Group 25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199733" name="Freeform 26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298 w 788"/>
                  <a:gd name="T1" fmla="*/ 0 h 1138"/>
                  <a:gd name="T2" fmla="*/ 263 w 788"/>
                  <a:gd name="T3" fmla="*/ 0 h 1138"/>
                  <a:gd name="T4" fmla="*/ 219 w 788"/>
                  <a:gd name="T5" fmla="*/ 4 h 1138"/>
                  <a:gd name="T6" fmla="*/ 167 w 788"/>
                  <a:gd name="T7" fmla="*/ 12 h 1138"/>
                  <a:gd name="T8" fmla="*/ 116 w 788"/>
                  <a:gd name="T9" fmla="*/ 25 h 1138"/>
                  <a:gd name="T10" fmla="*/ 67 w 788"/>
                  <a:gd name="T11" fmla="*/ 45 h 1138"/>
                  <a:gd name="T12" fmla="*/ 29 w 788"/>
                  <a:gd name="T13" fmla="*/ 73 h 1138"/>
                  <a:gd name="T14" fmla="*/ 6 w 788"/>
                  <a:gd name="T15" fmla="*/ 109 h 1138"/>
                  <a:gd name="T16" fmla="*/ 0 w 788"/>
                  <a:gd name="T17" fmla="*/ 137 h 1138"/>
                  <a:gd name="T18" fmla="*/ 3 w 788"/>
                  <a:gd name="T19" fmla="*/ 152 h 1138"/>
                  <a:gd name="T20" fmla="*/ 13 w 788"/>
                  <a:gd name="T21" fmla="*/ 197 h 1138"/>
                  <a:gd name="T22" fmla="*/ 39 w 788"/>
                  <a:gd name="T23" fmla="*/ 290 h 1138"/>
                  <a:gd name="T24" fmla="*/ 76 w 788"/>
                  <a:gd name="T25" fmla="*/ 410 h 1138"/>
                  <a:gd name="T26" fmla="*/ 123 w 788"/>
                  <a:gd name="T27" fmla="*/ 543 h 1138"/>
                  <a:gd name="T28" fmla="*/ 176 w 788"/>
                  <a:gd name="T29" fmla="*/ 684 h 1138"/>
                  <a:gd name="T30" fmla="*/ 235 w 788"/>
                  <a:gd name="T31" fmla="*/ 822 h 1138"/>
                  <a:gd name="T32" fmla="*/ 293 w 788"/>
                  <a:gd name="T33" fmla="*/ 949 h 1138"/>
                  <a:gd name="T34" fmla="*/ 352 w 788"/>
                  <a:gd name="T35" fmla="*/ 1055 h 1138"/>
                  <a:gd name="T36" fmla="*/ 389 w 788"/>
                  <a:gd name="T37" fmla="*/ 1109 h 1138"/>
                  <a:gd name="T38" fmla="*/ 406 w 788"/>
                  <a:gd name="T39" fmla="*/ 1130 h 1138"/>
                  <a:gd name="T40" fmla="*/ 436 w 788"/>
                  <a:gd name="T41" fmla="*/ 1130 h 1138"/>
                  <a:gd name="T42" fmla="*/ 487 w 788"/>
                  <a:gd name="T43" fmla="*/ 1111 h 1138"/>
                  <a:gd name="T44" fmla="*/ 547 w 788"/>
                  <a:gd name="T45" fmla="*/ 1088 h 1138"/>
                  <a:gd name="T46" fmla="*/ 609 w 788"/>
                  <a:gd name="T47" fmla="*/ 1062 h 1138"/>
                  <a:gd name="T48" fmla="*/ 669 w 788"/>
                  <a:gd name="T49" fmla="*/ 1036 h 1138"/>
                  <a:gd name="T50" fmla="*/ 722 w 788"/>
                  <a:gd name="T51" fmla="*/ 1012 h 1138"/>
                  <a:gd name="T52" fmla="*/ 762 w 788"/>
                  <a:gd name="T53" fmla="*/ 987 h 1138"/>
                  <a:gd name="T54" fmla="*/ 785 w 788"/>
                  <a:gd name="T55" fmla="*/ 967 h 1138"/>
                  <a:gd name="T56" fmla="*/ 756 w 788"/>
                  <a:gd name="T57" fmla="*/ 915 h 1138"/>
                  <a:gd name="T58" fmla="*/ 687 w 788"/>
                  <a:gd name="T59" fmla="*/ 813 h 1138"/>
                  <a:gd name="T60" fmla="*/ 612 w 788"/>
                  <a:gd name="T61" fmla="*/ 693 h 1138"/>
                  <a:gd name="T62" fmla="*/ 537 w 788"/>
                  <a:gd name="T63" fmla="*/ 561 h 1138"/>
                  <a:gd name="T64" fmla="*/ 467 w 788"/>
                  <a:gd name="T65" fmla="*/ 423 h 1138"/>
                  <a:gd name="T66" fmla="*/ 404 w 788"/>
                  <a:gd name="T67" fmla="*/ 287 h 1138"/>
                  <a:gd name="T68" fmla="*/ 352 w 788"/>
                  <a:gd name="T69" fmla="*/ 161 h 1138"/>
                  <a:gd name="T70" fmla="*/ 318 w 788"/>
                  <a:gd name="T71" fmla="*/ 49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8"/>
                  <a:gd name="T109" fmla="*/ 0 h 1138"/>
                  <a:gd name="T110" fmla="*/ 788 w 788"/>
                  <a:gd name="T111" fmla="*/ 1138 h 1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4" name="Freeform 27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48 w 425"/>
                  <a:gd name="T1" fmla="*/ 0 h 936"/>
                  <a:gd name="T2" fmla="*/ 48 w 425"/>
                  <a:gd name="T3" fmla="*/ 2 h 936"/>
                  <a:gd name="T4" fmla="*/ 48 w 425"/>
                  <a:gd name="T5" fmla="*/ 5 h 936"/>
                  <a:gd name="T6" fmla="*/ 47 w 425"/>
                  <a:gd name="T7" fmla="*/ 11 h 936"/>
                  <a:gd name="T8" fmla="*/ 44 w 425"/>
                  <a:gd name="T9" fmla="*/ 19 h 936"/>
                  <a:gd name="T10" fmla="*/ 39 w 425"/>
                  <a:gd name="T11" fmla="*/ 35 h 936"/>
                  <a:gd name="T12" fmla="*/ 32 w 425"/>
                  <a:gd name="T13" fmla="*/ 55 h 936"/>
                  <a:gd name="T14" fmla="*/ 20 w 425"/>
                  <a:gd name="T15" fmla="*/ 82 h 936"/>
                  <a:gd name="T16" fmla="*/ 6 w 425"/>
                  <a:gd name="T17" fmla="*/ 117 h 936"/>
                  <a:gd name="T18" fmla="*/ 0 w 425"/>
                  <a:gd name="T19" fmla="*/ 141 h 936"/>
                  <a:gd name="T20" fmla="*/ 0 w 425"/>
                  <a:gd name="T21" fmla="*/ 177 h 936"/>
                  <a:gd name="T22" fmla="*/ 4 w 425"/>
                  <a:gd name="T23" fmla="*/ 220 h 936"/>
                  <a:gd name="T24" fmla="*/ 13 w 425"/>
                  <a:gd name="T25" fmla="*/ 271 h 936"/>
                  <a:gd name="T26" fmla="*/ 26 w 425"/>
                  <a:gd name="T27" fmla="*/ 325 h 936"/>
                  <a:gd name="T28" fmla="*/ 41 w 425"/>
                  <a:gd name="T29" fmla="*/ 386 h 936"/>
                  <a:gd name="T30" fmla="*/ 58 w 425"/>
                  <a:gd name="T31" fmla="*/ 446 h 936"/>
                  <a:gd name="T32" fmla="*/ 78 w 425"/>
                  <a:gd name="T33" fmla="*/ 509 h 936"/>
                  <a:gd name="T34" fmla="*/ 98 w 425"/>
                  <a:gd name="T35" fmla="*/ 570 h 936"/>
                  <a:gd name="T36" fmla="*/ 119 w 425"/>
                  <a:gd name="T37" fmla="*/ 628 h 936"/>
                  <a:gd name="T38" fmla="*/ 138 w 425"/>
                  <a:gd name="T39" fmla="*/ 683 h 936"/>
                  <a:gd name="T40" fmla="*/ 157 w 425"/>
                  <a:gd name="T41" fmla="*/ 733 h 936"/>
                  <a:gd name="T42" fmla="*/ 174 w 425"/>
                  <a:gd name="T43" fmla="*/ 775 h 936"/>
                  <a:gd name="T44" fmla="*/ 189 w 425"/>
                  <a:gd name="T45" fmla="*/ 808 h 936"/>
                  <a:gd name="T46" fmla="*/ 201 w 425"/>
                  <a:gd name="T47" fmla="*/ 831 h 936"/>
                  <a:gd name="T48" fmla="*/ 210 w 425"/>
                  <a:gd name="T49" fmla="*/ 843 h 936"/>
                  <a:gd name="T50" fmla="*/ 223 w 425"/>
                  <a:gd name="T51" fmla="*/ 853 h 936"/>
                  <a:gd name="T52" fmla="*/ 239 w 425"/>
                  <a:gd name="T53" fmla="*/ 861 h 936"/>
                  <a:gd name="T54" fmla="*/ 258 w 425"/>
                  <a:gd name="T55" fmla="*/ 873 h 936"/>
                  <a:gd name="T56" fmla="*/ 282 w 425"/>
                  <a:gd name="T57" fmla="*/ 883 h 936"/>
                  <a:gd name="T58" fmla="*/ 310 w 425"/>
                  <a:gd name="T59" fmla="*/ 896 h 936"/>
                  <a:gd name="T60" fmla="*/ 342 w 425"/>
                  <a:gd name="T61" fmla="*/ 907 h 936"/>
                  <a:gd name="T62" fmla="*/ 380 w 425"/>
                  <a:gd name="T63" fmla="*/ 922 h 936"/>
                  <a:gd name="T64" fmla="*/ 425 w 425"/>
                  <a:gd name="T65" fmla="*/ 936 h 936"/>
                  <a:gd name="T66" fmla="*/ 396 w 425"/>
                  <a:gd name="T67" fmla="*/ 893 h 936"/>
                  <a:gd name="T68" fmla="*/ 367 w 425"/>
                  <a:gd name="T69" fmla="*/ 843 h 936"/>
                  <a:gd name="T70" fmla="*/ 337 w 425"/>
                  <a:gd name="T71" fmla="*/ 787 h 936"/>
                  <a:gd name="T72" fmla="*/ 308 w 425"/>
                  <a:gd name="T73" fmla="*/ 725 h 936"/>
                  <a:gd name="T74" fmla="*/ 279 w 425"/>
                  <a:gd name="T75" fmla="*/ 660 h 936"/>
                  <a:gd name="T76" fmla="*/ 249 w 425"/>
                  <a:gd name="T77" fmla="*/ 591 h 936"/>
                  <a:gd name="T78" fmla="*/ 220 w 425"/>
                  <a:gd name="T79" fmla="*/ 522 h 936"/>
                  <a:gd name="T80" fmla="*/ 194 w 425"/>
                  <a:gd name="T81" fmla="*/ 450 h 936"/>
                  <a:gd name="T82" fmla="*/ 167 w 425"/>
                  <a:gd name="T83" fmla="*/ 381 h 936"/>
                  <a:gd name="T84" fmla="*/ 144 w 425"/>
                  <a:gd name="T85" fmla="*/ 312 h 936"/>
                  <a:gd name="T86" fmla="*/ 120 w 425"/>
                  <a:gd name="T87" fmla="*/ 248 h 936"/>
                  <a:gd name="T88" fmla="*/ 101 w 425"/>
                  <a:gd name="T89" fmla="*/ 186 h 936"/>
                  <a:gd name="T90" fmla="*/ 83 w 425"/>
                  <a:gd name="T91" fmla="*/ 128 h 936"/>
                  <a:gd name="T92" fmla="*/ 69 w 425"/>
                  <a:gd name="T93" fmla="*/ 78 h 936"/>
                  <a:gd name="T94" fmla="*/ 57 w 425"/>
                  <a:gd name="T95" fmla="*/ 35 h 936"/>
                  <a:gd name="T96" fmla="*/ 48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5"/>
                  <a:gd name="T148" fmla="*/ 0 h 936"/>
                  <a:gd name="T149" fmla="*/ 425 w 425"/>
                  <a:gd name="T150" fmla="*/ 936 h 9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5" name="Freeform 28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26 w 192"/>
                  <a:gd name="T1" fmla="*/ 11 h 208"/>
                  <a:gd name="T2" fmla="*/ 13 w 192"/>
                  <a:gd name="T3" fmla="*/ 24 h 208"/>
                  <a:gd name="T4" fmla="*/ 4 w 192"/>
                  <a:gd name="T5" fmla="*/ 43 h 208"/>
                  <a:gd name="T6" fmla="*/ 0 w 192"/>
                  <a:gd name="T7" fmla="*/ 67 h 208"/>
                  <a:gd name="T8" fmla="*/ 0 w 192"/>
                  <a:gd name="T9" fmla="*/ 93 h 208"/>
                  <a:gd name="T10" fmla="*/ 3 w 192"/>
                  <a:gd name="T11" fmla="*/ 120 h 208"/>
                  <a:gd name="T12" fmla="*/ 10 w 192"/>
                  <a:gd name="T13" fmla="*/ 148 h 208"/>
                  <a:gd name="T14" fmla="*/ 20 w 192"/>
                  <a:gd name="T15" fmla="*/ 171 h 208"/>
                  <a:gd name="T16" fmla="*/ 35 w 192"/>
                  <a:gd name="T17" fmla="*/ 189 h 208"/>
                  <a:gd name="T18" fmla="*/ 51 w 192"/>
                  <a:gd name="T19" fmla="*/ 201 h 208"/>
                  <a:gd name="T20" fmla="*/ 70 w 192"/>
                  <a:gd name="T21" fmla="*/ 206 h 208"/>
                  <a:gd name="T22" fmla="*/ 91 w 192"/>
                  <a:gd name="T23" fmla="*/ 208 h 208"/>
                  <a:gd name="T24" fmla="*/ 111 w 192"/>
                  <a:gd name="T25" fmla="*/ 204 h 208"/>
                  <a:gd name="T26" fmla="*/ 130 w 192"/>
                  <a:gd name="T27" fmla="*/ 196 h 208"/>
                  <a:gd name="T28" fmla="*/ 148 w 192"/>
                  <a:gd name="T29" fmla="*/ 186 h 208"/>
                  <a:gd name="T30" fmla="*/ 163 w 192"/>
                  <a:gd name="T31" fmla="*/ 176 h 208"/>
                  <a:gd name="T32" fmla="*/ 174 w 192"/>
                  <a:gd name="T33" fmla="*/ 163 h 208"/>
                  <a:gd name="T34" fmla="*/ 189 w 192"/>
                  <a:gd name="T35" fmla="*/ 130 h 208"/>
                  <a:gd name="T36" fmla="*/ 192 w 192"/>
                  <a:gd name="T37" fmla="*/ 89 h 208"/>
                  <a:gd name="T38" fmla="*/ 185 w 192"/>
                  <a:gd name="T39" fmla="*/ 50 h 208"/>
                  <a:gd name="T40" fmla="*/ 166 w 192"/>
                  <a:gd name="T41" fmla="*/ 27 h 208"/>
                  <a:gd name="T42" fmla="*/ 152 w 192"/>
                  <a:gd name="T43" fmla="*/ 21 h 208"/>
                  <a:gd name="T44" fmla="*/ 138 w 192"/>
                  <a:gd name="T45" fmla="*/ 14 h 208"/>
                  <a:gd name="T46" fmla="*/ 122 w 192"/>
                  <a:gd name="T47" fmla="*/ 8 h 208"/>
                  <a:gd name="T48" fmla="*/ 104 w 192"/>
                  <a:gd name="T49" fmla="*/ 2 h 208"/>
                  <a:gd name="T50" fmla="*/ 85 w 192"/>
                  <a:gd name="T51" fmla="*/ 0 h 208"/>
                  <a:gd name="T52" fmla="*/ 66 w 192"/>
                  <a:gd name="T53" fmla="*/ 0 h 208"/>
                  <a:gd name="T54" fmla="*/ 47 w 192"/>
                  <a:gd name="T55" fmla="*/ 2 h 208"/>
                  <a:gd name="T56" fmla="*/ 26 w 192"/>
                  <a:gd name="T57" fmla="*/ 11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92"/>
                  <a:gd name="T88" fmla="*/ 0 h 208"/>
                  <a:gd name="T89" fmla="*/ 192 w 192"/>
                  <a:gd name="T90" fmla="*/ 208 h 2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6" name="Freeform 29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33 w 247"/>
                  <a:gd name="T1" fmla="*/ 29 h 251"/>
                  <a:gd name="T2" fmla="*/ 21 w 247"/>
                  <a:gd name="T3" fmla="*/ 44 h 251"/>
                  <a:gd name="T4" fmla="*/ 12 w 247"/>
                  <a:gd name="T5" fmla="*/ 60 h 251"/>
                  <a:gd name="T6" fmla="*/ 5 w 247"/>
                  <a:gd name="T7" fmla="*/ 79 h 251"/>
                  <a:gd name="T8" fmla="*/ 0 w 247"/>
                  <a:gd name="T9" fmla="*/ 97 h 251"/>
                  <a:gd name="T10" fmla="*/ 0 w 247"/>
                  <a:gd name="T11" fmla="*/ 116 h 251"/>
                  <a:gd name="T12" fmla="*/ 5 w 247"/>
                  <a:gd name="T13" fmla="*/ 135 h 251"/>
                  <a:gd name="T14" fmla="*/ 12 w 247"/>
                  <a:gd name="T15" fmla="*/ 152 h 251"/>
                  <a:gd name="T16" fmla="*/ 25 w 247"/>
                  <a:gd name="T17" fmla="*/ 169 h 251"/>
                  <a:gd name="T18" fmla="*/ 42 w 247"/>
                  <a:gd name="T19" fmla="*/ 187 h 251"/>
                  <a:gd name="T20" fmla="*/ 58 w 247"/>
                  <a:gd name="T21" fmla="*/ 202 h 251"/>
                  <a:gd name="T22" fmla="*/ 77 w 247"/>
                  <a:gd name="T23" fmla="*/ 220 h 251"/>
                  <a:gd name="T24" fmla="*/ 96 w 247"/>
                  <a:gd name="T25" fmla="*/ 233 h 251"/>
                  <a:gd name="T26" fmla="*/ 114 w 247"/>
                  <a:gd name="T27" fmla="*/ 244 h 251"/>
                  <a:gd name="T28" fmla="*/ 133 w 247"/>
                  <a:gd name="T29" fmla="*/ 251 h 251"/>
                  <a:gd name="T30" fmla="*/ 149 w 247"/>
                  <a:gd name="T31" fmla="*/ 251 h 251"/>
                  <a:gd name="T32" fmla="*/ 165 w 247"/>
                  <a:gd name="T33" fmla="*/ 246 h 251"/>
                  <a:gd name="T34" fmla="*/ 180 w 247"/>
                  <a:gd name="T35" fmla="*/ 237 h 251"/>
                  <a:gd name="T36" fmla="*/ 196 w 247"/>
                  <a:gd name="T37" fmla="*/ 228 h 251"/>
                  <a:gd name="T38" fmla="*/ 209 w 247"/>
                  <a:gd name="T39" fmla="*/ 220 h 251"/>
                  <a:gd name="T40" fmla="*/ 222 w 247"/>
                  <a:gd name="T41" fmla="*/ 212 h 251"/>
                  <a:gd name="T42" fmla="*/ 232 w 247"/>
                  <a:gd name="T43" fmla="*/ 202 h 251"/>
                  <a:gd name="T44" fmla="*/ 240 w 247"/>
                  <a:gd name="T45" fmla="*/ 191 h 251"/>
                  <a:gd name="T46" fmla="*/ 246 w 247"/>
                  <a:gd name="T47" fmla="*/ 178 h 251"/>
                  <a:gd name="T48" fmla="*/ 247 w 247"/>
                  <a:gd name="T49" fmla="*/ 162 h 251"/>
                  <a:gd name="T50" fmla="*/ 244 w 247"/>
                  <a:gd name="T51" fmla="*/ 142 h 251"/>
                  <a:gd name="T52" fmla="*/ 238 w 247"/>
                  <a:gd name="T53" fmla="*/ 120 h 251"/>
                  <a:gd name="T54" fmla="*/ 228 w 247"/>
                  <a:gd name="T55" fmla="*/ 96 h 251"/>
                  <a:gd name="T56" fmla="*/ 215 w 247"/>
                  <a:gd name="T57" fmla="*/ 72 h 251"/>
                  <a:gd name="T58" fmla="*/ 200 w 247"/>
                  <a:gd name="T59" fmla="*/ 50 h 251"/>
                  <a:gd name="T60" fmla="*/ 184 w 247"/>
                  <a:gd name="T61" fmla="*/ 30 h 251"/>
                  <a:gd name="T62" fmla="*/ 165 w 247"/>
                  <a:gd name="T63" fmla="*/ 16 h 251"/>
                  <a:gd name="T64" fmla="*/ 147 w 247"/>
                  <a:gd name="T65" fmla="*/ 7 h 251"/>
                  <a:gd name="T66" fmla="*/ 130 w 247"/>
                  <a:gd name="T67" fmla="*/ 3 h 251"/>
                  <a:gd name="T68" fmla="*/ 112 w 247"/>
                  <a:gd name="T69" fmla="*/ 0 h 251"/>
                  <a:gd name="T70" fmla="*/ 94 w 247"/>
                  <a:gd name="T71" fmla="*/ 1 h 251"/>
                  <a:gd name="T72" fmla="*/ 80 w 247"/>
                  <a:gd name="T73" fmla="*/ 3 h 251"/>
                  <a:gd name="T74" fmla="*/ 65 w 247"/>
                  <a:gd name="T75" fmla="*/ 7 h 251"/>
                  <a:gd name="T76" fmla="*/ 52 w 247"/>
                  <a:gd name="T77" fmla="*/ 13 h 251"/>
                  <a:gd name="T78" fmla="*/ 42 w 247"/>
                  <a:gd name="T79" fmla="*/ 20 h 251"/>
                  <a:gd name="T80" fmla="*/ 33 w 247"/>
                  <a:gd name="T81" fmla="*/ 29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47"/>
                  <a:gd name="T124" fmla="*/ 0 h 251"/>
                  <a:gd name="T125" fmla="*/ 247 w 247"/>
                  <a:gd name="T126" fmla="*/ 251 h 2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7" name="Freeform 30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115 w 226"/>
                  <a:gd name="T1" fmla="*/ 3 h 240"/>
                  <a:gd name="T2" fmla="*/ 93 w 226"/>
                  <a:gd name="T3" fmla="*/ 0 h 240"/>
                  <a:gd name="T4" fmla="*/ 66 w 226"/>
                  <a:gd name="T5" fmla="*/ 2 h 240"/>
                  <a:gd name="T6" fmla="*/ 43 w 226"/>
                  <a:gd name="T7" fmla="*/ 12 h 240"/>
                  <a:gd name="T8" fmla="*/ 16 w 226"/>
                  <a:gd name="T9" fmla="*/ 37 h 240"/>
                  <a:gd name="T10" fmla="*/ 0 w 226"/>
                  <a:gd name="T11" fmla="*/ 79 h 240"/>
                  <a:gd name="T12" fmla="*/ 2 w 226"/>
                  <a:gd name="T13" fmla="*/ 124 h 240"/>
                  <a:gd name="T14" fmla="*/ 15 w 226"/>
                  <a:gd name="T15" fmla="*/ 168 h 240"/>
                  <a:gd name="T16" fmla="*/ 32 w 226"/>
                  <a:gd name="T17" fmla="*/ 201 h 240"/>
                  <a:gd name="T18" fmla="*/ 56 w 226"/>
                  <a:gd name="T19" fmla="*/ 223 h 240"/>
                  <a:gd name="T20" fmla="*/ 84 w 226"/>
                  <a:gd name="T21" fmla="*/ 237 h 240"/>
                  <a:gd name="T22" fmla="*/ 113 w 226"/>
                  <a:gd name="T23" fmla="*/ 240 h 240"/>
                  <a:gd name="T24" fmla="*/ 151 w 226"/>
                  <a:gd name="T25" fmla="*/ 229 h 240"/>
                  <a:gd name="T26" fmla="*/ 189 w 226"/>
                  <a:gd name="T27" fmla="*/ 204 h 240"/>
                  <a:gd name="T28" fmla="*/ 216 w 226"/>
                  <a:gd name="T29" fmla="*/ 171 h 240"/>
                  <a:gd name="T30" fmla="*/ 226 w 226"/>
                  <a:gd name="T31" fmla="*/ 131 h 240"/>
                  <a:gd name="T32" fmla="*/ 222 w 226"/>
                  <a:gd name="T33" fmla="*/ 104 h 240"/>
                  <a:gd name="T34" fmla="*/ 213 w 226"/>
                  <a:gd name="T35" fmla="*/ 95 h 240"/>
                  <a:gd name="T36" fmla="*/ 201 w 226"/>
                  <a:gd name="T37" fmla="*/ 96 h 240"/>
                  <a:gd name="T38" fmla="*/ 194 w 226"/>
                  <a:gd name="T39" fmla="*/ 105 h 240"/>
                  <a:gd name="T40" fmla="*/ 191 w 226"/>
                  <a:gd name="T41" fmla="*/ 127 h 240"/>
                  <a:gd name="T42" fmla="*/ 182 w 226"/>
                  <a:gd name="T43" fmla="*/ 158 h 240"/>
                  <a:gd name="T44" fmla="*/ 162 w 226"/>
                  <a:gd name="T45" fmla="*/ 183 h 240"/>
                  <a:gd name="T46" fmla="*/ 131 w 226"/>
                  <a:gd name="T47" fmla="*/ 197 h 240"/>
                  <a:gd name="T48" fmla="*/ 90 w 226"/>
                  <a:gd name="T49" fmla="*/ 197 h 240"/>
                  <a:gd name="T50" fmla="*/ 60 w 226"/>
                  <a:gd name="T51" fmla="*/ 177 h 240"/>
                  <a:gd name="T52" fmla="*/ 44 w 226"/>
                  <a:gd name="T53" fmla="*/ 144 h 240"/>
                  <a:gd name="T54" fmla="*/ 34 w 226"/>
                  <a:gd name="T55" fmla="*/ 105 h 240"/>
                  <a:gd name="T56" fmla="*/ 32 w 226"/>
                  <a:gd name="T57" fmla="*/ 76 h 240"/>
                  <a:gd name="T58" fmla="*/ 41 w 226"/>
                  <a:gd name="T59" fmla="*/ 56 h 240"/>
                  <a:gd name="T60" fmla="*/ 54 w 226"/>
                  <a:gd name="T61" fmla="*/ 39 h 240"/>
                  <a:gd name="T62" fmla="*/ 74 w 226"/>
                  <a:gd name="T63" fmla="*/ 26 h 240"/>
                  <a:gd name="T64" fmla="*/ 87 w 226"/>
                  <a:gd name="T65" fmla="*/ 25 h 240"/>
                  <a:gd name="T66" fmla="*/ 106 w 226"/>
                  <a:gd name="T67" fmla="*/ 25 h 240"/>
                  <a:gd name="T68" fmla="*/ 126 w 226"/>
                  <a:gd name="T69" fmla="*/ 25 h 240"/>
                  <a:gd name="T70" fmla="*/ 129 w 226"/>
                  <a:gd name="T71" fmla="*/ 12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26"/>
                  <a:gd name="T109" fmla="*/ 0 h 240"/>
                  <a:gd name="T110" fmla="*/ 226 w 226"/>
                  <a:gd name="T111" fmla="*/ 240 h 24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8" name="Freeform 31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60 w 279"/>
                  <a:gd name="T1" fmla="*/ 8 h 270"/>
                  <a:gd name="T2" fmla="*/ 34 w 279"/>
                  <a:gd name="T3" fmla="*/ 27 h 270"/>
                  <a:gd name="T4" fmla="*/ 15 w 279"/>
                  <a:gd name="T5" fmla="*/ 50 h 270"/>
                  <a:gd name="T6" fmla="*/ 3 w 279"/>
                  <a:gd name="T7" fmla="*/ 80 h 270"/>
                  <a:gd name="T8" fmla="*/ 0 w 279"/>
                  <a:gd name="T9" fmla="*/ 112 h 270"/>
                  <a:gd name="T10" fmla="*/ 6 w 279"/>
                  <a:gd name="T11" fmla="*/ 145 h 270"/>
                  <a:gd name="T12" fmla="*/ 18 w 279"/>
                  <a:gd name="T13" fmla="*/ 175 h 270"/>
                  <a:gd name="T14" fmla="*/ 37 w 279"/>
                  <a:gd name="T15" fmla="*/ 204 h 270"/>
                  <a:gd name="T16" fmla="*/ 65 w 279"/>
                  <a:gd name="T17" fmla="*/ 231 h 270"/>
                  <a:gd name="T18" fmla="*/ 101 w 279"/>
                  <a:gd name="T19" fmla="*/ 257 h 270"/>
                  <a:gd name="T20" fmla="*/ 142 w 279"/>
                  <a:gd name="T21" fmla="*/ 270 h 270"/>
                  <a:gd name="T22" fmla="*/ 185 w 279"/>
                  <a:gd name="T23" fmla="*/ 263 h 270"/>
                  <a:gd name="T24" fmla="*/ 219 w 279"/>
                  <a:gd name="T25" fmla="*/ 240 h 270"/>
                  <a:gd name="T26" fmla="*/ 244 w 279"/>
                  <a:gd name="T27" fmla="*/ 215 h 270"/>
                  <a:gd name="T28" fmla="*/ 263 w 279"/>
                  <a:gd name="T29" fmla="*/ 188 h 270"/>
                  <a:gd name="T30" fmla="*/ 276 w 279"/>
                  <a:gd name="T31" fmla="*/ 158 h 270"/>
                  <a:gd name="T32" fmla="*/ 279 w 279"/>
                  <a:gd name="T33" fmla="*/ 133 h 270"/>
                  <a:gd name="T34" fmla="*/ 273 w 279"/>
                  <a:gd name="T35" fmla="*/ 120 h 270"/>
                  <a:gd name="T36" fmla="*/ 258 w 279"/>
                  <a:gd name="T37" fmla="*/ 116 h 270"/>
                  <a:gd name="T38" fmla="*/ 245 w 279"/>
                  <a:gd name="T39" fmla="*/ 122 h 270"/>
                  <a:gd name="T40" fmla="*/ 241 w 279"/>
                  <a:gd name="T41" fmla="*/ 132 h 270"/>
                  <a:gd name="T42" fmla="*/ 235 w 279"/>
                  <a:gd name="T43" fmla="*/ 151 h 270"/>
                  <a:gd name="T44" fmla="*/ 220 w 279"/>
                  <a:gd name="T45" fmla="*/ 176 h 270"/>
                  <a:gd name="T46" fmla="*/ 198 w 279"/>
                  <a:gd name="T47" fmla="*/ 201 h 270"/>
                  <a:gd name="T48" fmla="*/ 154 w 279"/>
                  <a:gd name="T49" fmla="*/ 211 h 270"/>
                  <a:gd name="T50" fmla="*/ 100 w 279"/>
                  <a:gd name="T51" fmla="*/ 197 h 270"/>
                  <a:gd name="T52" fmla="*/ 59 w 279"/>
                  <a:gd name="T53" fmla="*/ 162 h 270"/>
                  <a:gd name="T54" fmla="*/ 40 w 279"/>
                  <a:gd name="T55" fmla="*/ 113 h 270"/>
                  <a:gd name="T56" fmla="*/ 44 w 279"/>
                  <a:gd name="T57" fmla="*/ 73 h 270"/>
                  <a:gd name="T58" fmla="*/ 60 w 279"/>
                  <a:gd name="T59" fmla="*/ 50 h 270"/>
                  <a:gd name="T60" fmla="*/ 81 w 279"/>
                  <a:gd name="T61" fmla="*/ 30 h 270"/>
                  <a:gd name="T62" fmla="*/ 103 w 279"/>
                  <a:gd name="T63" fmla="*/ 16 h 270"/>
                  <a:gd name="T64" fmla="*/ 109 w 279"/>
                  <a:gd name="T65" fmla="*/ 4 h 270"/>
                  <a:gd name="T66" fmla="*/ 88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9"/>
                  <a:gd name="T103" fmla="*/ 0 h 270"/>
                  <a:gd name="T104" fmla="*/ 279 w 279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9" name="Freeform 32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7 w 72"/>
                  <a:gd name="T1" fmla="*/ 65 h 75"/>
                  <a:gd name="T2" fmla="*/ 15 w 72"/>
                  <a:gd name="T3" fmla="*/ 72 h 75"/>
                  <a:gd name="T4" fmla="*/ 25 w 72"/>
                  <a:gd name="T5" fmla="*/ 75 h 75"/>
                  <a:gd name="T6" fmla="*/ 32 w 72"/>
                  <a:gd name="T7" fmla="*/ 75 h 75"/>
                  <a:gd name="T8" fmla="*/ 37 w 72"/>
                  <a:gd name="T9" fmla="*/ 73 h 75"/>
                  <a:gd name="T10" fmla="*/ 39 w 72"/>
                  <a:gd name="T11" fmla="*/ 72 h 75"/>
                  <a:gd name="T12" fmla="*/ 47 w 72"/>
                  <a:gd name="T13" fmla="*/ 71 h 75"/>
                  <a:gd name="T14" fmla="*/ 56 w 72"/>
                  <a:gd name="T15" fmla="*/ 66 h 75"/>
                  <a:gd name="T16" fmla="*/ 64 w 72"/>
                  <a:gd name="T17" fmla="*/ 60 h 75"/>
                  <a:gd name="T18" fmla="*/ 69 w 72"/>
                  <a:gd name="T19" fmla="*/ 56 h 75"/>
                  <a:gd name="T20" fmla="*/ 72 w 72"/>
                  <a:gd name="T21" fmla="*/ 52 h 75"/>
                  <a:gd name="T22" fmla="*/ 72 w 72"/>
                  <a:gd name="T23" fmla="*/ 49 h 75"/>
                  <a:gd name="T24" fmla="*/ 70 w 72"/>
                  <a:gd name="T25" fmla="*/ 45 h 75"/>
                  <a:gd name="T26" fmla="*/ 67 w 72"/>
                  <a:gd name="T27" fmla="*/ 40 h 75"/>
                  <a:gd name="T28" fmla="*/ 63 w 72"/>
                  <a:gd name="T29" fmla="*/ 39 h 75"/>
                  <a:gd name="T30" fmla="*/ 59 w 72"/>
                  <a:gd name="T31" fmla="*/ 38 h 75"/>
                  <a:gd name="T32" fmla="*/ 54 w 72"/>
                  <a:gd name="T33" fmla="*/ 39 h 75"/>
                  <a:gd name="T34" fmla="*/ 48 w 72"/>
                  <a:gd name="T35" fmla="*/ 42 h 75"/>
                  <a:gd name="T36" fmla="*/ 39 w 72"/>
                  <a:gd name="T37" fmla="*/ 46 h 75"/>
                  <a:gd name="T38" fmla="*/ 32 w 72"/>
                  <a:gd name="T39" fmla="*/ 50 h 75"/>
                  <a:gd name="T40" fmla="*/ 29 w 72"/>
                  <a:gd name="T41" fmla="*/ 52 h 75"/>
                  <a:gd name="T42" fmla="*/ 26 w 72"/>
                  <a:gd name="T43" fmla="*/ 43 h 75"/>
                  <a:gd name="T44" fmla="*/ 20 w 72"/>
                  <a:gd name="T45" fmla="*/ 25 h 75"/>
                  <a:gd name="T46" fmla="*/ 12 w 72"/>
                  <a:gd name="T47" fmla="*/ 7 h 75"/>
                  <a:gd name="T48" fmla="*/ 1 w 72"/>
                  <a:gd name="T49" fmla="*/ 0 h 75"/>
                  <a:gd name="T50" fmla="*/ 0 w 72"/>
                  <a:gd name="T51" fmla="*/ 17 h 75"/>
                  <a:gd name="T52" fmla="*/ 3 w 72"/>
                  <a:gd name="T53" fmla="*/ 39 h 75"/>
                  <a:gd name="T54" fmla="*/ 6 w 72"/>
                  <a:gd name="T55" fmla="*/ 58 h 75"/>
                  <a:gd name="T56" fmla="*/ 7 w 72"/>
                  <a:gd name="T57" fmla="*/ 65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2"/>
                  <a:gd name="T88" fmla="*/ 0 h 75"/>
                  <a:gd name="T89" fmla="*/ 72 w 72"/>
                  <a:gd name="T90" fmla="*/ 75 h 7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0" name="Freeform 33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15 w 70"/>
                  <a:gd name="T1" fmla="*/ 53 h 59"/>
                  <a:gd name="T2" fmla="*/ 16 w 70"/>
                  <a:gd name="T3" fmla="*/ 55 h 59"/>
                  <a:gd name="T4" fmla="*/ 20 w 70"/>
                  <a:gd name="T5" fmla="*/ 57 h 59"/>
                  <a:gd name="T6" fmla="*/ 25 w 70"/>
                  <a:gd name="T7" fmla="*/ 59 h 59"/>
                  <a:gd name="T8" fmla="*/ 26 w 70"/>
                  <a:gd name="T9" fmla="*/ 59 h 59"/>
                  <a:gd name="T10" fmla="*/ 35 w 70"/>
                  <a:gd name="T11" fmla="*/ 59 h 59"/>
                  <a:gd name="T12" fmla="*/ 45 w 70"/>
                  <a:gd name="T13" fmla="*/ 56 h 59"/>
                  <a:gd name="T14" fmla="*/ 54 w 70"/>
                  <a:gd name="T15" fmla="*/ 55 h 59"/>
                  <a:gd name="T16" fmla="*/ 63 w 70"/>
                  <a:gd name="T17" fmla="*/ 50 h 59"/>
                  <a:gd name="T18" fmla="*/ 66 w 70"/>
                  <a:gd name="T19" fmla="*/ 47 h 59"/>
                  <a:gd name="T20" fmla="*/ 69 w 70"/>
                  <a:gd name="T21" fmla="*/ 44 h 59"/>
                  <a:gd name="T22" fmla="*/ 70 w 70"/>
                  <a:gd name="T23" fmla="*/ 40 h 59"/>
                  <a:gd name="T24" fmla="*/ 69 w 70"/>
                  <a:gd name="T25" fmla="*/ 37 h 59"/>
                  <a:gd name="T26" fmla="*/ 56 w 70"/>
                  <a:gd name="T27" fmla="*/ 32 h 59"/>
                  <a:gd name="T28" fmla="*/ 42 w 70"/>
                  <a:gd name="T29" fmla="*/ 33 h 59"/>
                  <a:gd name="T30" fmla="*/ 32 w 70"/>
                  <a:gd name="T31" fmla="*/ 37 h 59"/>
                  <a:gd name="T32" fmla="*/ 28 w 70"/>
                  <a:gd name="T33" fmla="*/ 40 h 59"/>
                  <a:gd name="T34" fmla="*/ 20 w 70"/>
                  <a:gd name="T35" fmla="*/ 30 h 59"/>
                  <a:gd name="T36" fmla="*/ 16 w 70"/>
                  <a:gd name="T37" fmla="*/ 14 h 59"/>
                  <a:gd name="T38" fmla="*/ 10 w 70"/>
                  <a:gd name="T39" fmla="*/ 3 h 59"/>
                  <a:gd name="T40" fmla="*/ 3 w 70"/>
                  <a:gd name="T41" fmla="*/ 0 h 59"/>
                  <a:gd name="T42" fmla="*/ 0 w 70"/>
                  <a:gd name="T43" fmla="*/ 19 h 59"/>
                  <a:gd name="T44" fmla="*/ 4 w 70"/>
                  <a:gd name="T45" fmla="*/ 36 h 59"/>
                  <a:gd name="T46" fmla="*/ 12 w 70"/>
                  <a:gd name="T47" fmla="*/ 49 h 59"/>
                  <a:gd name="T48" fmla="*/ 15 w 70"/>
                  <a:gd name="T49" fmla="*/ 53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0"/>
                  <a:gd name="T76" fmla="*/ 0 h 59"/>
                  <a:gd name="T77" fmla="*/ 70 w 70"/>
                  <a:gd name="T78" fmla="*/ 59 h 5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1" name="Freeform 34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4 w 65"/>
                  <a:gd name="T1" fmla="*/ 46 h 60"/>
                  <a:gd name="T2" fmla="*/ 9 w 65"/>
                  <a:gd name="T3" fmla="*/ 56 h 60"/>
                  <a:gd name="T4" fmla="*/ 21 w 65"/>
                  <a:gd name="T5" fmla="*/ 60 h 60"/>
                  <a:gd name="T6" fmla="*/ 31 w 65"/>
                  <a:gd name="T7" fmla="*/ 60 h 60"/>
                  <a:gd name="T8" fmla="*/ 35 w 65"/>
                  <a:gd name="T9" fmla="*/ 60 h 60"/>
                  <a:gd name="T10" fmla="*/ 44 w 65"/>
                  <a:gd name="T11" fmla="*/ 57 h 60"/>
                  <a:gd name="T12" fmla="*/ 54 w 65"/>
                  <a:gd name="T13" fmla="*/ 51 h 60"/>
                  <a:gd name="T14" fmla="*/ 62 w 65"/>
                  <a:gd name="T15" fmla="*/ 46 h 60"/>
                  <a:gd name="T16" fmla="*/ 65 w 65"/>
                  <a:gd name="T17" fmla="*/ 40 h 60"/>
                  <a:gd name="T18" fmla="*/ 63 w 65"/>
                  <a:gd name="T19" fmla="*/ 36 h 60"/>
                  <a:gd name="T20" fmla="*/ 60 w 65"/>
                  <a:gd name="T21" fmla="*/ 34 h 60"/>
                  <a:gd name="T22" fmla="*/ 56 w 65"/>
                  <a:gd name="T23" fmla="*/ 33 h 60"/>
                  <a:gd name="T24" fmla="*/ 51 w 65"/>
                  <a:gd name="T25" fmla="*/ 33 h 60"/>
                  <a:gd name="T26" fmla="*/ 26 w 65"/>
                  <a:gd name="T27" fmla="*/ 37 h 60"/>
                  <a:gd name="T28" fmla="*/ 24 w 65"/>
                  <a:gd name="T29" fmla="*/ 30 h 60"/>
                  <a:gd name="T30" fmla="*/ 18 w 65"/>
                  <a:gd name="T31" fmla="*/ 15 h 60"/>
                  <a:gd name="T32" fmla="*/ 9 w 65"/>
                  <a:gd name="T33" fmla="*/ 2 h 60"/>
                  <a:gd name="T34" fmla="*/ 0 w 65"/>
                  <a:gd name="T35" fmla="*/ 0 h 60"/>
                  <a:gd name="T36" fmla="*/ 0 w 65"/>
                  <a:gd name="T37" fmla="*/ 14 h 60"/>
                  <a:gd name="T38" fmla="*/ 2 w 65"/>
                  <a:gd name="T39" fmla="*/ 30 h 60"/>
                  <a:gd name="T40" fmla="*/ 3 w 65"/>
                  <a:gd name="T41" fmla="*/ 41 h 60"/>
                  <a:gd name="T42" fmla="*/ 4 w 65"/>
                  <a:gd name="T43" fmla="*/ 46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60"/>
                  <a:gd name="T68" fmla="*/ 65 w 65"/>
                  <a:gd name="T69" fmla="*/ 60 h 6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2" name="Freeform 35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9 w 69"/>
                  <a:gd name="T1" fmla="*/ 46 h 47"/>
                  <a:gd name="T2" fmla="*/ 12 w 69"/>
                  <a:gd name="T3" fmla="*/ 47 h 47"/>
                  <a:gd name="T4" fmla="*/ 16 w 69"/>
                  <a:gd name="T5" fmla="*/ 47 h 47"/>
                  <a:gd name="T6" fmla="*/ 22 w 69"/>
                  <a:gd name="T7" fmla="*/ 47 h 47"/>
                  <a:gd name="T8" fmla="*/ 23 w 69"/>
                  <a:gd name="T9" fmla="*/ 47 h 47"/>
                  <a:gd name="T10" fmla="*/ 31 w 69"/>
                  <a:gd name="T11" fmla="*/ 46 h 47"/>
                  <a:gd name="T12" fmla="*/ 40 w 69"/>
                  <a:gd name="T13" fmla="*/ 45 h 47"/>
                  <a:gd name="T14" fmla="*/ 48 w 69"/>
                  <a:gd name="T15" fmla="*/ 42 h 47"/>
                  <a:gd name="T16" fmla="*/ 56 w 69"/>
                  <a:gd name="T17" fmla="*/ 37 h 47"/>
                  <a:gd name="T18" fmla="*/ 63 w 69"/>
                  <a:gd name="T19" fmla="*/ 34 h 47"/>
                  <a:gd name="T20" fmla="*/ 67 w 69"/>
                  <a:gd name="T21" fmla="*/ 30 h 47"/>
                  <a:gd name="T22" fmla="*/ 69 w 69"/>
                  <a:gd name="T23" fmla="*/ 26 h 47"/>
                  <a:gd name="T24" fmla="*/ 66 w 69"/>
                  <a:gd name="T25" fmla="*/ 20 h 47"/>
                  <a:gd name="T26" fmla="*/ 62 w 69"/>
                  <a:gd name="T27" fmla="*/ 17 h 47"/>
                  <a:gd name="T28" fmla="*/ 56 w 69"/>
                  <a:gd name="T29" fmla="*/ 17 h 47"/>
                  <a:gd name="T30" fmla="*/ 48 w 69"/>
                  <a:gd name="T31" fmla="*/ 17 h 47"/>
                  <a:gd name="T32" fmla="*/ 40 w 69"/>
                  <a:gd name="T33" fmla="*/ 19 h 47"/>
                  <a:gd name="T34" fmla="*/ 32 w 69"/>
                  <a:gd name="T35" fmla="*/ 22 h 47"/>
                  <a:gd name="T36" fmla="*/ 26 w 69"/>
                  <a:gd name="T37" fmla="*/ 23 h 47"/>
                  <a:gd name="T38" fmla="*/ 22 w 69"/>
                  <a:gd name="T39" fmla="*/ 26 h 47"/>
                  <a:gd name="T40" fmla="*/ 20 w 69"/>
                  <a:gd name="T41" fmla="*/ 26 h 47"/>
                  <a:gd name="T42" fmla="*/ 19 w 69"/>
                  <a:gd name="T43" fmla="*/ 22 h 47"/>
                  <a:gd name="T44" fmla="*/ 16 w 69"/>
                  <a:gd name="T45" fmla="*/ 14 h 47"/>
                  <a:gd name="T46" fmla="*/ 12 w 69"/>
                  <a:gd name="T47" fmla="*/ 7 h 47"/>
                  <a:gd name="T48" fmla="*/ 10 w 69"/>
                  <a:gd name="T49" fmla="*/ 4 h 47"/>
                  <a:gd name="T50" fmla="*/ 7 w 69"/>
                  <a:gd name="T51" fmla="*/ 1 h 47"/>
                  <a:gd name="T52" fmla="*/ 6 w 69"/>
                  <a:gd name="T53" fmla="*/ 0 h 47"/>
                  <a:gd name="T54" fmla="*/ 3 w 69"/>
                  <a:gd name="T55" fmla="*/ 0 h 47"/>
                  <a:gd name="T56" fmla="*/ 0 w 69"/>
                  <a:gd name="T57" fmla="*/ 3 h 47"/>
                  <a:gd name="T58" fmla="*/ 0 w 69"/>
                  <a:gd name="T59" fmla="*/ 11 h 47"/>
                  <a:gd name="T60" fmla="*/ 3 w 69"/>
                  <a:gd name="T61" fmla="*/ 26 h 47"/>
                  <a:gd name="T62" fmla="*/ 7 w 69"/>
                  <a:gd name="T63" fmla="*/ 40 h 47"/>
                  <a:gd name="T64" fmla="*/ 9 w 69"/>
                  <a:gd name="T65" fmla="*/ 46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47"/>
                  <a:gd name="T101" fmla="*/ 69 w 69"/>
                  <a:gd name="T102" fmla="*/ 47 h 4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3" name="Freeform 36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13 w 60"/>
                  <a:gd name="T1" fmla="*/ 52 h 58"/>
                  <a:gd name="T2" fmla="*/ 20 w 60"/>
                  <a:gd name="T3" fmla="*/ 55 h 58"/>
                  <a:gd name="T4" fmla="*/ 32 w 60"/>
                  <a:gd name="T5" fmla="*/ 58 h 58"/>
                  <a:gd name="T6" fmla="*/ 45 w 60"/>
                  <a:gd name="T7" fmla="*/ 56 h 58"/>
                  <a:gd name="T8" fmla="*/ 55 w 60"/>
                  <a:gd name="T9" fmla="*/ 50 h 58"/>
                  <a:gd name="T10" fmla="*/ 58 w 60"/>
                  <a:gd name="T11" fmla="*/ 49 h 58"/>
                  <a:gd name="T12" fmla="*/ 60 w 60"/>
                  <a:gd name="T13" fmla="*/ 46 h 58"/>
                  <a:gd name="T14" fmla="*/ 60 w 60"/>
                  <a:gd name="T15" fmla="*/ 42 h 58"/>
                  <a:gd name="T16" fmla="*/ 60 w 60"/>
                  <a:gd name="T17" fmla="*/ 39 h 58"/>
                  <a:gd name="T18" fmla="*/ 58 w 60"/>
                  <a:gd name="T19" fmla="*/ 36 h 58"/>
                  <a:gd name="T20" fmla="*/ 54 w 60"/>
                  <a:gd name="T21" fmla="*/ 33 h 58"/>
                  <a:gd name="T22" fmla="*/ 49 w 60"/>
                  <a:gd name="T23" fmla="*/ 32 h 58"/>
                  <a:gd name="T24" fmla="*/ 45 w 60"/>
                  <a:gd name="T25" fmla="*/ 32 h 58"/>
                  <a:gd name="T26" fmla="*/ 36 w 60"/>
                  <a:gd name="T27" fmla="*/ 35 h 58"/>
                  <a:gd name="T28" fmla="*/ 27 w 60"/>
                  <a:gd name="T29" fmla="*/ 36 h 58"/>
                  <a:gd name="T30" fmla="*/ 20 w 60"/>
                  <a:gd name="T31" fmla="*/ 35 h 58"/>
                  <a:gd name="T32" fmla="*/ 17 w 60"/>
                  <a:gd name="T33" fmla="*/ 35 h 58"/>
                  <a:gd name="T34" fmla="*/ 17 w 60"/>
                  <a:gd name="T35" fmla="*/ 29 h 58"/>
                  <a:gd name="T36" fmla="*/ 17 w 60"/>
                  <a:gd name="T37" fmla="*/ 16 h 58"/>
                  <a:gd name="T38" fmla="*/ 14 w 60"/>
                  <a:gd name="T39" fmla="*/ 3 h 58"/>
                  <a:gd name="T40" fmla="*/ 5 w 60"/>
                  <a:gd name="T41" fmla="*/ 0 h 58"/>
                  <a:gd name="T42" fmla="*/ 1 w 60"/>
                  <a:gd name="T43" fmla="*/ 12 h 58"/>
                  <a:gd name="T44" fmla="*/ 0 w 60"/>
                  <a:gd name="T45" fmla="*/ 26 h 58"/>
                  <a:gd name="T46" fmla="*/ 3 w 60"/>
                  <a:gd name="T47" fmla="*/ 40 h 58"/>
                  <a:gd name="T48" fmla="*/ 13 w 60"/>
                  <a:gd name="T49" fmla="*/ 52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0"/>
                  <a:gd name="T76" fmla="*/ 0 h 58"/>
                  <a:gd name="T77" fmla="*/ 60 w 60"/>
                  <a:gd name="T78" fmla="*/ 58 h 5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4" name="Freeform 37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19 w 59"/>
                  <a:gd name="T1" fmla="*/ 52 h 55"/>
                  <a:gd name="T2" fmla="*/ 31 w 59"/>
                  <a:gd name="T3" fmla="*/ 55 h 55"/>
                  <a:gd name="T4" fmla="*/ 43 w 59"/>
                  <a:gd name="T5" fmla="*/ 54 h 55"/>
                  <a:gd name="T6" fmla="*/ 53 w 59"/>
                  <a:gd name="T7" fmla="*/ 46 h 55"/>
                  <a:gd name="T8" fmla="*/ 59 w 59"/>
                  <a:gd name="T9" fmla="*/ 35 h 55"/>
                  <a:gd name="T10" fmla="*/ 57 w 59"/>
                  <a:gd name="T11" fmla="*/ 31 h 55"/>
                  <a:gd name="T12" fmla="*/ 54 w 59"/>
                  <a:gd name="T13" fmla="*/ 29 h 55"/>
                  <a:gd name="T14" fmla="*/ 49 w 59"/>
                  <a:gd name="T15" fmla="*/ 28 h 55"/>
                  <a:gd name="T16" fmla="*/ 44 w 59"/>
                  <a:gd name="T17" fmla="*/ 29 h 55"/>
                  <a:gd name="T18" fmla="*/ 41 w 59"/>
                  <a:gd name="T19" fmla="*/ 32 h 55"/>
                  <a:gd name="T20" fmla="*/ 38 w 59"/>
                  <a:gd name="T21" fmla="*/ 35 h 55"/>
                  <a:gd name="T22" fmla="*/ 34 w 59"/>
                  <a:gd name="T23" fmla="*/ 36 h 55"/>
                  <a:gd name="T24" fmla="*/ 31 w 59"/>
                  <a:gd name="T25" fmla="*/ 39 h 55"/>
                  <a:gd name="T26" fmla="*/ 28 w 59"/>
                  <a:gd name="T27" fmla="*/ 32 h 55"/>
                  <a:gd name="T28" fmla="*/ 21 w 59"/>
                  <a:gd name="T29" fmla="*/ 18 h 55"/>
                  <a:gd name="T30" fmla="*/ 10 w 59"/>
                  <a:gd name="T31" fmla="*/ 5 h 55"/>
                  <a:gd name="T32" fmla="*/ 0 w 59"/>
                  <a:gd name="T33" fmla="*/ 0 h 55"/>
                  <a:gd name="T34" fmla="*/ 2 w 59"/>
                  <a:gd name="T35" fmla="*/ 18 h 55"/>
                  <a:gd name="T36" fmla="*/ 9 w 59"/>
                  <a:gd name="T37" fmla="*/ 35 h 55"/>
                  <a:gd name="T38" fmla="*/ 16 w 59"/>
                  <a:gd name="T39" fmla="*/ 46 h 55"/>
                  <a:gd name="T40" fmla="*/ 19 w 59"/>
                  <a:gd name="T41" fmla="*/ 52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55"/>
                  <a:gd name="T65" fmla="*/ 59 w 59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5" name="Freeform 38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32 w 82"/>
                  <a:gd name="T1" fmla="*/ 75 h 76"/>
                  <a:gd name="T2" fmla="*/ 38 w 82"/>
                  <a:gd name="T3" fmla="*/ 76 h 76"/>
                  <a:gd name="T4" fmla="*/ 44 w 82"/>
                  <a:gd name="T5" fmla="*/ 76 h 76"/>
                  <a:gd name="T6" fmla="*/ 50 w 82"/>
                  <a:gd name="T7" fmla="*/ 76 h 76"/>
                  <a:gd name="T8" fmla="*/ 57 w 82"/>
                  <a:gd name="T9" fmla="*/ 75 h 76"/>
                  <a:gd name="T10" fmla="*/ 61 w 82"/>
                  <a:gd name="T11" fmla="*/ 72 h 76"/>
                  <a:gd name="T12" fmla="*/ 67 w 82"/>
                  <a:gd name="T13" fmla="*/ 67 h 76"/>
                  <a:gd name="T14" fmla="*/ 72 w 82"/>
                  <a:gd name="T15" fmla="*/ 64 h 76"/>
                  <a:gd name="T16" fmla="*/ 76 w 82"/>
                  <a:gd name="T17" fmla="*/ 59 h 76"/>
                  <a:gd name="T18" fmla="*/ 80 w 82"/>
                  <a:gd name="T19" fmla="*/ 56 h 76"/>
                  <a:gd name="T20" fmla="*/ 82 w 82"/>
                  <a:gd name="T21" fmla="*/ 52 h 76"/>
                  <a:gd name="T22" fmla="*/ 82 w 82"/>
                  <a:gd name="T23" fmla="*/ 47 h 76"/>
                  <a:gd name="T24" fmla="*/ 79 w 82"/>
                  <a:gd name="T25" fmla="*/ 43 h 76"/>
                  <a:gd name="T26" fmla="*/ 70 w 82"/>
                  <a:gd name="T27" fmla="*/ 39 h 76"/>
                  <a:gd name="T28" fmla="*/ 63 w 82"/>
                  <a:gd name="T29" fmla="*/ 37 h 76"/>
                  <a:gd name="T30" fmla="*/ 54 w 82"/>
                  <a:gd name="T31" fmla="*/ 39 h 76"/>
                  <a:gd name="T32" fmla="*/ 47 w 82"/>
                  <a:gd name="T33" fmla="*/ 41 h 76"/>
                  <a:gd name="T34" fmla="*/ 39 w 82"/>
                  <a:gd name="T35" fmla="*/ 44 h 76"/>
                  <a:gd name="T36" fmla="*/ 35 w 82"/>
                  <a:gd name="T37" fmla="*/ 49 h 76"/>
                  <a:gd name="T38" fmla="*/ 32 w 82"/>
                  <a:gd name="T39" fmla="*/ 50 h 76"/>
                  <a:gd name="T40" fmla="*/ 30 w 82"/>
                  <a:gd name="T41" fmla="*/ 52 h 76"/>
                  <a:gd name="T42" fmla="*/ 29 w 82"/>
                  <a:gd name="T43" fmla="*/ 43 h 76"/>
                  <a:gd name="T44" fmla="*/ 23 w 82"/>
                  <a:gd name="T45" fmla="*/ 23 h 76"/>
                  <a:gd name="T46" fmla="*/ 14 w 82"/>
                  <a:gd name="T47" fmla="*/ 6 h 76"/>
                  <a:gd name="T48" fmla="*/ 4 w 82"/>
                  <a:gd name="T49" fmla="*/ 0 h 76"/>
                  <a:gd name="T50" fmla="*/ 0 w 82"/>
                  <a:gd name="T51" fmla="*/ 17 h 76"/>
                  <a:gd name="T52" fmla="*/ 0 w 82"/>
                  <a:gd name="T53" fmla="*/ 31 h 76"/>
                  <a:gd name="T54" fmla="*/ 4 w 82"/>
                  <a:gd name="T55" fmla="*/ 44 h 76"/>
                  <a:gd name="T56" fmla="*/ 11 w 82"/>
                  <a:gd name="T57" fmla="*/ 54 h 76"/>
                  <a:gd name="T58" fmla="*/ 19 w 82"/>
                  <a:gd name="T59" fmla="*/ 63 h 76"/>
                  <a:gd name="T60" fmla="*/ 25 w 82"/>
                  <a:gd name="T61" fmla="*/ 70 h 76"/>
                  <a:gd name="T62" fmla="*/ 30 w 82"/>
                  <a:gd name="T63" fmla="*/ 73 h 76"/>
                  <a:gd name="T64" fmla="*/ 32 w 82"/>
                  <a:gd name="T65" fmla="*/ 75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2"/>
                  <a:gd name="T100" fmla="*/ 0 h 76"/>
                  <a:gd name="T101" fmla="*/ 82 w 82"/>
                  <a:gd name="T102" fmla="*/ 76 h 7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6" name="Freeform 39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12 w 75"/>
                  <a:gd name="T1" fmla="*/ 53 h 66"/>
                  <a:gd name="T2" fmla="*/ 15 w 75"/>
                  <a:gd name="T3" fmla="*/ 56 h 66"/>
                  <a:gd name="T4" fmla="*/ 19 w 75"/>
                  <a:gd name="T5" fmla="*/ 60 h 66"/>
                  <a:gd name="T6" fmla="*/ 25 w 75"/>
                  <a:gd name="T7" fmla="*/ 62 h 66"/>
                  <a:gd name="T8" fmla="*/ 27 w 75"/>
                  <a:gd name="T9" fmla="*/ 63 h 66"/>
                  <a:gd name="T10" fmla="*/ 32 w 75"/>
                  <a:gd name="T11" fmla="*/ 65 h 66"/>
                  <a:gd name="T12" fmla="*/ 40 w 75"/>
                  <a:gd name="T13" fmla="*/ 65 h 66"/>
                  <a:gd name="T14" fmla="*/ 49 w 75"/>
                  <a:gd name="T15" fmla="*/ 66 h 66"/>
                  <a:gd name="T16" fmla="*/ 57 w 75"/>
                  <a:gd name="T17" fmla="*/ 65 h 66"/>
                  <a:gd name="T18" fmla="*/ 65 w 75"/>
                  <a:gd name="T19" fmla="*/ 63 h 66"/>
                  <a:gd name="T20" fmla="*/ 71 w 75"/>
                  <a:gd name="T21" fmla="*/ 60 h 66"/>
                  <a:gd name="T22" fmla="*/ 75 w 75"/>
                  <a:gd name="T23" fmla="*/ 55 h 66"/>
                  <a:gd name="T24" fmla="*/ 75 w 75"/>
                  <a:gd name="T25" fmla="*/ 46 h 66"/>
                  <a:gd name="T26" fmla="*/ 72 w 75"/>
                  <a:gd name="T27" fmla="*/ 39 h 66"/>
                  <a:gd name="T28" fmla="*/ 66 w 75"/>
                  <a:gd name="T29" fmla="*/ 35 h 66"/>
                  <a:gd name="T30" fmla="*/ 59 w 75"/>
                  <a:gd name="T31" fmla="*/ 33 h 66"/>
                  <a:gd name="T32" fmla="*/ 50 w 75"/>
                  <a:gd name="T33" fmla="*/ 33 h 66"/>
                  <a:gd name="T34" fmla="*/ 41 w 75"/>
                  <a:gd name="T35" fmla="*/ 35 h 66"/>
                  <a:gd name="T36" fmla="*/ 34 w 75"/>
                  <a:gd name="T37" fmla="*/ 36 h 66"/>
                  <a:gd name="T38" fmla="*/ 28 w 75"/>
                  <a:gd name="T39" fmla="*/ 39 h 66"/>
                  <a:gd name="T40" fmla="*/ 27 w 75"/>
                  <a:gd name="T41" fmla="*/ 39 h 66"/>
                  <a:gd name="T42" fmla="*/ 25 w 75"/>
                  <a:gd name="T43" fmla="*/ 32 h 66"/>
                  <a:gd name="T44" fmla="*/ 19 w 75"/>
                  <a:gd name="T45" fmla="*/ 16 h 66"/>
                  <a:gd name="T46" fmla="*/ 10 w 75"/>
                  <a:gd name="T47" fmla="*/ 3 h 66"/>
                  <a:gd name="T48" fmla="*/ 0 w 75"/>
                  <a:gd name="T49" fmla="*/ 0 h 66"/>
                  <a:gd name="T50" fmla="*/ 0 w 75"/>
                  <a:gd name="T51" fmla="*/ 22 h 66"/>
                  <a:gd name="T52" fmla="*/ 5 w 75"/>
                  <a:gd name="T53" fmla="*/ 39 h 66"/>
                  <a:gd name="T54" fmla="*/ 9 w 75"/>
                  <a:gd name="T55" fmla="*/ 49 h 66"/>
                  <a:gd name="T56" fmla="*/ 12 w 75"/>
                  <a:gd name="T57" fmla="*/ 53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6"/>
                  <a:gd name="T89" fmla="*/ 75 w 75"/>
                  <a:gd name="T90" fmla="*/ 66 h 6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7" name="Freeform 40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3 w 75"/>
                  <a:gd name="T1" fmla="*/ 41 h 63"/>
                  <a:gd name="T2" fmla="*/ 4 w 75"/>
                  <a:gd name="T3" fmla="*/ 46 h 63"/>
                  <a:gd name="T4" fmla="*/ 10 w 75"/>
                  <a:gd name="T5" fmla="*/ 50 h 63"/>
                  <a:gd name="T6" fmla="*/ 14 w 75"/>
                  <a:gd name="T7" fmla="*/ 56 h 63"/>
                  <a:gd name="T8" fmla="*/ 16 w 75"/>
                  <a:gd name="T9" fmla="*/ 57 h 63"/>
                  <a:gd name="T10" fmla="*/ 23 w 75"/>
                  <a:gd name="T11" fmla="*/ 60 h 63"/>
                  <a:gd name="T12" fmla="*/ 32 w 75"/>
                  <a:gd name="T13" fmla="*/ 63 h 63"/>
                  <a:gd name="T14" fmla="*/ 42 w 75"/>
                  <a:gd name="T15" fmla="*/ 63 h 63"/>
                  <a:gd name="T16" fmla="*/ 54 w 75"/>
                  <a:gd name="T17" fmla="*/ 61 h 63"/>
                  <a:gd name="T18" fmla="*/ 64 w 75"/>
                  <a:gd name="T19" fmla="*/ 58 h 63"/>
                  <a:gd name="T20" fmla="*/ 72 w 75"/>
                  <a:gd name="T21" fmla="*/ 54 h 63"/>
                  <a:gd name="T22" fmla="*/ 75 w 75"/>
                  <a:gd name="T23" fmla="*/ 47 h 63"/>
                  <a:gd name="T24" fmla="*/ 73 w 75"/>
                  <a:gd name="T25" fmla="*/ 40 h 63"/>
                  <a:gd name="T26" fmla="*/ 67 w 75"/>
                  <a:gd name="T27" fmla="*/ 34 h 63"/>
                  <a:gd name="T28" fmla="*/ 60 w 75"/>
                  <a:gd name="T29" fmla="*/ 30 h 63"/>
                  <a:gd name="T30" fmla="*/ 53 w 75"/>
                  <a:gd name="T31" fmla="*/ 28 h 63"/>
                  <a:gd name="T32" fmla="*/ 45 w 75"/>
                  <a:gd name="T33" fmla="*/ 30 h 63"/>
                  <a:gd name="T34" fmla="*/ 36 w 75"/>
                  <a:gd name="T35" fmla="*/ 31 h 63"/>
                  <a:gd name="T36" fmla="*/ 31 w 75"/>
                  <a:gd name="T37" fmla="*/ 33 h 63"/>
                  <a:gd name="T38" fmla="*/ 26 w 75"/>
                  <a:gd name="T39" fmla="*/ 36 h 63"/>
                  <a:gd name="T40" fmla="*/ 25 w 75"/>
                  <a:gd name="T41" fmla="*/ 36 h 63"/>
                  <a:gd name="T42" fmla="*/ 23 w 75"/>
                  <a:gd name="T43" fmla="*/ 30 h 63"/>
                  <a:gd name="T44" fmla="*/ 17 w 75"/>
                  <a:gd name="T45" fmla="*/ 15 h 63"/>
                  <a:gd name="T46" fmla="*/ 10 w 75"/>
                  <a:gd name="T47" fmla="*/ 2 h 63"/>
                  <a:gd name="T48" fmla="*/ 0 w 75"/>
                  <a:gd name="T49" fmla="*/ 0 h 63"/>
                  <a:gd name="T50" fmla="*/ 0 w 75"/>
                  <a:gd name="T51" fmla="*/ 15 h 63"/>
                  <a:gd name="T52" fmla="*/ 1 w 75"/>
                  <a:gd name="T53" fmla="*/ 28 h 63"/>
                  <a:gd name="T54" fmla="*/ 3 w 75"/>
                  <a:gd name="T55" fmla="*/ 38 h 63"/>
                  <a:gd name="T56" fmla="*/ 3 w 75"/>
                  <a:gd name="T57" fmla="*/ 41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3"/>
                  <a:gd name="T89" fmla="*/ 75 w 75"/>
                  <a:gd name="T90" fmla="*/ 63 h 6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8" name="Freeform 41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88 w 250"/>
                  <a:gd name="T1" fmla="*/ 37 h 290"/>
                  <a:gd name="T2" fmla="*/ 69 w 250"/>
                  <a:gd name="T3" fmla="*/ 49 h 290"/>
                  <a:gd name="T4" fmla="*/ 53 w 250"/>
                  <a:gd name="T5" fmla="*/ 63 h 290"/>
                  <a:gd name="T6" fmla="*/ 39 w 250"/>
                  <a:gd name="T7" fmla="*/ 79 h 290"/>
                  <a:gd name="T8" fmla="*/ 25 w 250"/>
                  <a:gd name="T9" fmla="*/ 96 h 290"/>
                  <a:gd name="T10" fmla="*/ 15 w 250"/>
                  <a:gd name="T11" fmla="*/ 115 h 290"/>
                  <a:gd name="T12" fmla="*/ 8 w 250"/>
                  <a:gd name="T13" fmla="*/ 135 h 290"/>
                  <a:gd name="T14" fmla="*/ 3 w 250"/>
                  <a:gd name="T15" fmla="*/ 157 h 290"/>
                  <a:gd name="T16" fmla="*/ 0 w 250"/>
                  <a:gd name="T17" fmla="*/ 178 h 290"/>
                  <a:gd name="T18" fmla="*/ 3 w 250"/>
                  <a:gd name="T19" fmla="*/ 208 h 290"/>
                  <a:gd name="T20" fmla="*/ 15 w 250"/>
                  <a:gd name="T21" fmla="*/ 233 h 290"/>
                  <a:gd name="T22" fmla="*/ 33 w 250"/>
                  <a:gd name="T23" fmla="*/ 254 h 290"/>
                  <a:gd name="T24" fmla="*/ 56 w 250"/>
                  <a:gd name="T25" fmla="*/ 270 h 290"/>
                  <a:gd name="T26" fmla="*/ 83 w 250"/>
                  <a:gd name="T27" fmla="*/ 283 h 290"/>
                  <a:gd name="T28" fmla="*/ 110 w 250"/>
                  <a:gd name="T29" fmla="*/ 289 h 290"/>
                  <a:gd name="T30" fmla="*/ 140 w 250"/>
                  <a:gd name="T31" fmla="*/ 290 h 290"/>
                  <a:gd name="T32" fmla="*/ 168 w 250"/>
                  <a:gd name="T33" fmla="*/ 286 h 290"/>
                  <a:gd name="T34" fmla="*/ 174 w 250"/>
                  <a:gd name="T35" fmla="*/ 286 h 290"/>
                  <a:gd name="T36" fmla="*/ 179 w 250"/>
                  <a:gd name="T37" fmla="*/ 283 h 290"/>
                  <a:gd name="T38" fmla="*/ 184 w 250"/>
                  <a:gd name="T39" fmla="*/ 279 h 290"/>
                  <a:gd name="T40" fmla="*/ 185 w 250"/>
                  <a:gd name="T41" fmla="*/ 273 h 290"/>
                  <a:gd name="T42" fmla="*/ 182 w 250"/>
                  <a:gd name="T43" fmla="*/ 266 h 290"/>
                  <a:gd name="T44" fmla="*/ 176 w 250"/>
                  <a:gd name="T45" fmla="*/ 260 h 290"/>
                  <a:gd name="T46" fmla="*/ 169 w 250"/>
                  <a:gd name="T47" fmla="*/ 254 h 290"/>
                  <a:gd name="T48" fmla="*/ 162 w 250"/>
                  <a:gd name="T49" fmla="*/ 252 h 290"/>
                  <a:gd name="T50" fmla="*/ 147 w 250"/>
                  <a:gd name="T51" fmla="*/ 247 h 290"/>
                  <a:gd name="T52" fmla="*/ 132 w 250"/>
                  <a:gd name="T53" fmla="*/ 244 h 290"/>
                  <a:gd name="T54" fmla="*/ 118 w 250"/>
                  <a:gd name="T55" fmla="*/ 242 h 290"/>
                  <a:gd name="T56" fmla="*/ 105 w 250"/>
                  <a:gd name="T57" fmla="*/ 239 h 290"/>
                  <a:gd name="T58" fmla="*/ 91 w 250"/>
                  <a:gd name="T59" fmla="*/ 234 h 290"/>
                  <a:gd name="T60" fmla="*/ 78 w 250"/>
                  <a:gd name="T61" fmla="*/ 229 h 290"/>
                  <a:gd name="T62" fmla="*/ 66 w 250"/>
                  <a:gd name="T63" fmla="*/ 221 h 290"/>
                  <a:gd name="T64" fmla="*/ 55 w 250"/>
                  <a:gd name="T65" fmla="*/ 210 h 290"/>
                  <a:gd name="T66" fmla="*/ 50 w 250"/>
                  <a:gd name="T67" fmla="*/ 161 h 290"/>
                  <a:gd name="T68" fmla="*/ 62 w 250"/>
                  <a:gd name="T69" fmla="*/ 121 h 290"/>
                  <a:gd name="T70" fmla="*/ 85 w 250"/>
                  <a:gd name="T71" fmla="*/ 89 h 290"/>
                  <a:gd name="T72" fmla="*/ 118 w 250"/>
                  <a:gd name="T73" fmla="*/ 63 h 290"/>
                  <a:gd name="T74" fmla="*/ 153 w 250"/>
                  <a:gd name="T75" fmla="*/ 43 h 290"/>
                  <a:gd name="T76" fmla="*/ 190 w 250"/>
                  <a:gd name="T77" fmla="*/ 27 h 290"/>
                  <a:gd name="T78" fmla="*/ 223 w 250"/>
                  <a:gd name="T79" fmla="*/ 16 h 290"/>
                  <a:gd name="T80" fmla="*/ 250 w 250"/>
                  <a:gd name="T81" fmla="*/ 6 h 290"/>
                  <a:gd name="T82" fmla="*/ 234 w 250"/>
                  <a:gd name="T83" fmla="*/ 2 h 290"/>
                  <a:gd name="T84" fmla="*/ 216 w 250"/>
                  <a:gd name="T85" fmla="*/ 0 h 290"/>
                  <a:gd name="T86" fmla="*/ 196 w 250"/>
                  <a:gd name="T87" fmla="*/ 3 h 290"/>
                  <a:gd name="T88" fmla="*/ 174 w 250"/>
                  <a:gd name="T89" fmla="*/ 6 h 290"/>
                  <a:gd name="T90" fmla="*/ 152 w 250"/>
                  <a:gd name="T91" fmla="*/ 13 h 290"/>
                  <a:gd name="T92" fmla="*/ 130 w 250"/>
                  <a:gd name="T93" fmla="*/ 20 h 290"/>
                  <a:gd name="T94" fmla="*/ 107 w 250"/>
                  <a:gd name="T95" fmla="*/ 29 h 290"/>
                  <a:gd name="T96" fmla="*/ 88 w 250"/>
                  <a:gd name="T97" fmla="*/ 37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50"/>
                  <a:gd name="T148" fmla="*/ 0 h 290"/>
                  <a:gd name="T149" fmla="*/ 250 w 250"/>
                  <a:gd name="T150" fmla="*/ 290 h 29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9" name="Freeform 42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135 w 160"/>
                  <a:gd name="T1" fmla="*/ 73 h 225"/>
                  <a:gd name="T2" fmla="*/ 141 w 160"/>
                  <a:gd name="T3" fmla="*/ 96 h 225"/>
                  <a:gd name="T4" fmla="*/ 140 w 160"/>
                  <a:gd name="T5" fmla="*/ 118 h 225"/>
                  <a:gd name="T6" fmla="*/ 129 w 160"/>
                  <a:gd name="T7" fmla="*/ 135 h 225"/>
                  <a:gd name="T8" fmla="*/ 115 w 160"/>
                  <a:gd name="T9" fmla="*/ 151 h 225"/>
                  <a:gd name="T10" fmla="*/ 97 w 160"/>
                  <a:gd name="T11" fmla="*/ 165 h 225"/>
                  <a:gd name="T12" fmla="*/ 76 w 160"/>
                  <a:gd name="T13" fmla="*/ 179 h 225"/>
                  <a:gd name="T14" fmla="*/ 56 w 160"/>
                  <a:gd name="T15" fmla="*/ 192 h 225"/>
                  <a:gd name="T16" fmla="*/ 38 w 160"/>
                  <a:gd name="T17" fmla="*/ 205 h 225"/>
                  <a:gd name="T18" fmla="*/ 35 w 160"/>
                  <a:gd name="T19" fmla="*/ 210 h 225"/>
                  <a:gd name="T20" fmla="*/ 34 w 160"/>
                  <a:gd name="T21" fmla="*/ 212 h 225"/>
                  <a:gd name="T22" fmla="*/ 34 w 160"/>
                  <a:gd name="T23" fmla="*/ 217 h 225"/>
                  <a:gd name="T24" fmla="*/ 35 w 160"/>
                  <a:gd name="T25" fmla="*/ 221 h 225"/>
                  <a:gd name="T26" fmla="*/ 40 w 160"/>
                  <a:gd name="T27" fmla="*/ 224 h 225"/>
                  <a:gd name="T28" fmla="*/ 44 w 160"/>
                  <a:gd name="T29" fmla="*/ 225 h 225"/>
                  <a:gd name="T30" fmla="*/ 47 w 160"/>
                  <a:gd name="T31" fmla="*/ 225 h 225"/>
                  <a:gd name="T32" fmla="*/ 51 w 160"/>
                  <a:gd name="T33" fmla="*/ 224 h 225"/>
                  <a:gd name="T34" fmla="*/ 75 w 160"/>
                  <a:gd name="T35" fmla="*/ 211 h 225"/>
                  <a:gd name="T36" fmla="*/ 97 w 160"/>
                  <a:gd name="T37" fmla="*/ 197 h 225"/>
                  <a:gd name="T38" fmla="*/ 117 w 160"/>
                  <a:gd name="T39" fmla="*/ 181 h 225"/>
                  <a:gd name="T40" fmla="*/ 137 w 160"/>
                  <a:gd name="T41" fmla="*/ 162 h 225"/>
                  <a:gd name="T42" fmla="*/ 150 w 160"/>
                  <a:gd name="T43" fmla="*/ 142 h 225"/>
                  <a:gd name="T44" fmla="*/ 159 w 160"/>
                  <a:gd name="T45" fmla="*/ 119 h 225"/>
                  <a:gd name="T46" fmla="*/ 160 w 160"/>
                  <a:gd name="T47" fmla="*/ 95 h 225"/>
                  <a:gd name="T48" fmla="*/ 154 w 160"/>
                  <a:gd name="T49" fmla="*/ 69 h 225"/>
                  <a:gd name="T50" fmla="*/ 141 w 160"/>
                  <a:gd name="T51" fmla="*/ 49 h 225"/>
                  <a:gd name="T52" fmla="*/ 122 w 160"/>
                  <a:gd name="T53" fmla="*/ 31 h 225"/>
                  <a:gd name="T54" fmla="*/ 98 w 160"/>
                  <a:gd name="T55" fmla="*/ 18 h 225"/>
                  <a:gd name="T56" fmla="*/ 72 w 160"/>
                  <a:gd name="T57" fmla="*/ 8 h 225"/>
                  <a:gd name="T58" fmla="*/ 46 w 160"/>
                  <a:gd name="T59" fmla="*/ 3 h 225"/>
                  <a:gd name="T60" fmla="*/ 24 w 160"/>
                  <a:gd name="T61" fmla="*/ 0 h 225"/>
                  <a:gd name="T62" fmla="*/ 7 w 160"/>
                  <a:gd name="T63" fmla="*/ 0 h 225"/>
                  <a:gd name="T64" fmla="*/ 0 w 160"/>
                  <a:gd name="T65" fmla="*/ 4 h 225"/>
                  <a:gd name="T66" fmla="*/ 18 w 160"/>
                  <a:gd name="T67" fmla="*/ 11 h 225"/>
                  <a:gd name="T68" fmla="*/ 37 w 160"/>
                  <a:gd name="T69" fmla="*/ 17 h 225"/>
                  <a:gd name="T70" fmla="*/ 57 w 160"/>
                  <a:gd name="T71" fmla="*/ 23 h 225"/>
                  <a:gd name="T72" fmla="*/ 76 w 160"/>
                  <a:gd name="T73" fmla="*/ 29 h 225"/>
                  <a:gd name="T74" fmla="*/ 95 w 160"/>
                  <a:gd name="T75" fmla="*/ 36 h 225"/>
                  <a:gd name="T76" fmla="*/ 112 w 160"/>
                  <a:gd name="T77" fmla="*/ 46 h 225"/>
                  <a:gd name="T78" fmla="*/ 125 w 160"/>
                  <a:gd name="T79" fmla="*/ 57 h 225"/>
                  <a:gd name="T80" fmla="*/ 135 w 160"/>
                  <a:gd name="T81" fmla="*/ 73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60"/>
                  <a:gd name="T124" fmla="*/ 0 h 225"/>
                  <a:gd name="T125" fmla="*/ 160 w 160"/>
                  <a:gd name="T126" fmla="*/ 225 h 22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0" name="Freeform 43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127 w 404"/>
                  <a:gd name="T1" fmla="*/ 87 h 472"/>
                  <a:gd name="T2" fmla="*/ 68 w 404"/>
                  <a:gd name="T3" fmla="*/ 143 h 472"/>
                  <a:gd name="T4" fmla="*/ 22 w 404"/>
                  <a:gd name="T5" fmla="*/ 208 h 472"/>
                  <a:gd name="T6" fmla="*/ 0 w 404"/>
                  <a:gd name="T7" fmla="*/ 283 h 472"/>
                  <a:gd name="T8" fmla="*/ 5 w 404"/>
                  <a:gd name="T9" fmla="*/ 333 h 472"/>
                  <a:gd name="T10" fmla="*/ 12 w 404"/>
                  <a:gd name="T11" fmla="*/ 353 h 472"/>
                  <a:gd name="T12" fmla="*/ 25 w 404"/>
                  <a:gd name="T13" fmla="*/ 372 h 472"/>
                  <a:gd name="T14" fmla="*/ 41 w 404"/>
                  <a:gd name="T15" fmla="*/ 388 h 472"/>
                  <a:gd name="T16" fmla="*/ 71 w 404"/>
                  <a:gd name="T17" fmla="*/ 405 h 472"/>
                  <a:gd name="T18" fmla="*/ 109 w 404"/>
                  <a:gd name="T19" fmla="*/ 424 h 472"/>
                  <a:gd name="T20" fmla="*/ 150 w 404"/>
                  <a:gd name="T21" fmla="*/ 438 h 472"/>
                  <a:gd name="T22" fmla="*/ 191 w 404"/>
                  <a:gd name="T23" fmla="*/ 449 h 472"/>
                  <a:gd name="T24" fmla="*/ 234 w 404"/>
                  <a:gd name="T25" fmla="*/ 458 h 472"/>
                  <a:gd name="T26" fmla="*/ 276 w 404"/>
                  <a:gd name="T27" fmla="*/ 464 h 472"/>
                  <a:gd name="T28" fmla="*/ 319 w 404"/>
                  <a:gd name="T29" fmla="*/ 468 h 472"/>
                  <a:gd name="T30" fmla="*/ 363 w 404"/>
                  <a:gd name="T31" fmla="*/ 471 h 472"/>
                  <a:gd name="T32" fmla="*/ 391 w 404"/>
                  <a:gd name="T33" fmla="*/ 472 h 472"/>
                  <a:gd name="T34" fmla="*/ 401 w 404"/>
                  <a:gd name="T35" fmla="*/ 464 h 472"/>
                  <a:gd name="T36" fmla="*/ 404 w 404"/>
                  <a:gd name="T37" fmla="*/ 451 h 472"/>
                  <a:gd name="T38" fmla="*/ 395 w 404"/>
                  <a:gd name="T39" fmla="*/ 441 h 472"/>
                  <a:gd name="T40" fmla="*/ 369 w 404"/>
                  <a:gd name="T41" fmla="*/ 434 h 472"/>
                  <a:gd name="T42" fmla="*/ 331 w 404"/>
                  <a:gd name="T43" fmla="*/ 426 h 472"/>
                  <a:gd name="T44" fmla="*/ 291 w 404"/>
                  <a:gd name="T45" fmla="*/ 421 h 472"/>
                  <a:gd name="T46" fmla="*/ 251 w 404"/>
                  <a:gd name="T47" fmla="*/ 415 h 472"/>
                  <a:gd name="T48" fmla="*/ 213 w 404"/>
                  <a:gd name="T49" fmla="*/ 408 h 472"/>
                  <a:gd name="T50" fmla="*/ 175 w 404"/>
                  <a:gd name="T51" fmla="*/ 398 h 472"/>
                  <a:gd name="T52" fmla="*/ 138 w 404"/>
                  <a:gd name="T53" fmla="*/ 386 h 472"/>
                  <a:gd name="T54" fmla="*/ 102 w 404"/>
                  <a:gd name="T55" fmla="*/ 372 h 472"/>
                  <a:gd name="T56" fmla="*/ 69 w 404"/>
                  <a:gd name="T57" fmla="*/ 352 h 472"/>
                  <a:gd name="T58" fmla="*/ 49 w 404"/>
                  <a:gd name="T59" fmla="*/ 324 h 472"/>
                  <a:gd name="T60" fmla="*/ 43 w 404"/>
                  <a:gd name="T61" fmla="*/ 290 h 472"/>
                  <a:gd name="T62" fmla="*/ 49 w 404"/>
                  <a:gd name="T63" fmla="*/ 250 h 472"/>
                  <a:gd name="T64" fmla="*/ 65 w 404"/>
                  <a:gd name="T65" fmla="*/ 212 h 472"/>
                  <a:gd name="T66" fmla="*/ 90 w 404"/>
                  <a:gd name="T67" fmla="*/ 172 h 472"/>
                  <a:gd name="T68" fmla="*/ 119 w 404"/>
                  <a:gd name="T69" fmla="*/ 138 h 472"/>
                  <a:gd name="T70" fmla="*/ 154 w 404"/>
                  <a:gd name="T71" fmla="*/ 103 h 472"/>
                  <a:gd name="T72" fmla="*/ 193 w 404"/>
                  <a:gd name="T73" fmla="*/ 71 h 472"/>
                  <a:gd name="T74" fmla="*/ 245 w 404"/>
                  <a:gd name="T75" fmla="*/ 47 h 472"/>
                  <a:gd name="T76" fmla="*/ 298 w 404"/>
                  <a:gd name="T77" fmla="*/ 25 h 472"/>
                  <a:gd name="T78" fmla="*/ 332 w 404"/>
                  <a:gd name="T79" fmla="*/ 8 h 472"/>
                  <a:gd name="T80" fmla="*/ 322 w 404"/>
                  <a:gd name="T81" fmla="*/ 0 h 472"/>
                  <a:gd name="T82" fmla="*/ 278 w 404"/>
                  <a:gd name="T83" fmla="*/ 5 h 472"/>
                  <a:gd name="T84" fmla="*/ 226 w 404"/>
                  <a:gd name="T85" fmla="*/ 23 h 472"/>
                  <a:gd name="T86" fmla="*/ 178 w 404"/>
                  <a:gd name="T87" fmla="*/ 47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04"/>
                  <a:gd name="T133" fmla="*/ 0 h 472"/>
                  <a:gd name="T134" fmla="*/ 404 w 404"/>
                  <a:gd name="T135" fmla="*/ 472 h 47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1" name="Freeform 44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294 w 354"/>
                  <a:gd name="T1" fmla="*/ 96 h 315"/>
                  <a:gd name="T2" fmla="*/ 310 w 354"/>
                  <a:gd name="T3" fmla="*/ 113 h 315"/>
                  <a:gd name="T4" fmla="*/ 320 w 354"/>
                  <a:gd name="T5" fmla="*/ 133 h 315"/>
                  <a:gd name="T6" fmla="*/ 325 w 354"/>
                  <a:gd name="T7" fmla="*/ 155 h 315"/>
                  <a:gd name="T8" fmla="*/ 325 w 354"/>
                  <a:gd name="T9" fmla="*/ 178 h 315"/>
                  <a:gd name="T10" fmla="*/ 322 w 354"/>
                  <a:gd name="T11" fmla="*/ 197 h 315"/>
                  <a:gd name="T12" fmla="*/ 316 w 354"/>
                  <a:gd name="T13" fmla="*/ 212 h 315"/>
                  <a:gd name="T14" fmla="*/ 306 w 354"/>
                  <a:gd name="T15" fmla="*/ 228 h 315"/>
                  <a:gd name="T16" fmla="*/ 295 w 354"/>
                  <a:gd name="T17" fmla="*/ 241 h 315"/>
                  <a:gd name="T18" fmla="*/ 282 w 354"/>
                  <a:gd name="T19" fmla="*/ 256 h 315"/>
                  <a:gd name="T20" fmla="*/ 269 w 354"/>
                  <a:gd name="T21" fmla="*/ 267 h 315"/>
                  <a:gd name="T22" fmla="*/ 256 w 354"/>
                  <a:gd name="T23" fmla="*/ 280 h 315"/>
                  <a:gd name="T24" fmla="*/ 243 w 354"/>
                  <a:gd name="T25" fmla="*/ 293 h 315"/>
                  <a:gd name="T26" fmla="*/ 240 w 354"/>
                  <a:gd name="T27" fmla="*/ 297 h 315"/>
                  <a:gd name="T28" fmla="*/ 240 w 354"/>
                  <a:gd name="T29" fmla="*/ 302 h 315"/>
                  <a:gd name="T30" fmla="*/ 240 w 354"/>
                  <a:gd name="T31" fmla="*/ 306 h 315"/>
                  <a:gd name="T32" fmla="*/ 243 w 354"/>
                  <a:gd name="T33" fmla="*/ 310 h 315"/>
                  <a:gd name="T34" fmla="*/ 247 w 354"/>
                  <a:gd name="T35" fmla="*/ 313 h 315"/>
                  <a:gd name="T36" fmla="*/ 253 w 354"/>
                  <a:gd name="T37" fmla="*/ 315 h 315"/>
                  <a:gd name="T38" fmla="*/ 257 w 354"/>
                  <a:gd name="T39" fmla="*/ 313 h 315"/>
                  <a:gd name="T40" fmla="*/ 262 w 354"/>
                  <a:gd name="T41" fmla="*/ 310 h 315"/>
                  <a:gd name="T42" fmla="*/ 291 w 354"/>
                  <a:gd name="T43" fmla="*/ 292 h 315"/>
                  <a:gd name="T44" fmla="*/ 316 w 354"/>
                  <a:gd name="T45" fmla="*/ 267 h 315"/>
                  <a:gd name="T46" fmla="*/ 335 w 354"/>
                  <a:gd name="T47" fmla="*/ 240 h 315"/>
                  <a:gd name="T48" fmla="*/ 348 w 354"/>
                  <a:gd name="T49" fmla="*/ 208 h 315"/>
                  <a:gd name="T50" fmla="*/ 354 w 354"/>
                  <a:gd name="T51" fmla="*/ 177 h 315"/>
                  <a:gd name="T52" fmla="*/ 351 w 354"/>
                  <a:gd name="T53" fmla="*/ 143 h 315"/>
                  <a:gd name="T54" fmla="*/ 339 w 354"/>
                  <a:gd name="T55" fmla="*/ 113 h 315"/>
                  <a:gd name="T56" fmla="*/ 316 w 354"/>
                  <a:gd name="T57" fmla="*/ 86 h 315"/>
                  <a:gd name="T58" fmla="*/ 298 w 354"/>
                  <a:gd name="T59" fmla="*/ 72 h 315"/>
                  <a:gd name="T60" fmla="*/ 278 w 354"/>
                  <a:gd name="T61" fmla="*/ 60 h 315"/>
                  <a:gd name="T62" fmla="*/ 256 w 354"/>
                  <a:gd name="T63" fmla="*/ 49 h 315"/>
                  <a:gd name="T64" fmla="*/ 231 w 354"/>
                  <a:gd name="T65" fmla="*/ 39 h 315"/>
                  <a:gd name="T66" fmla="*/ 206 w 354"/>
                  <a:gd name="T67" fmla="*/ 29 h 315"/>
                  <a:gd name="T68" fmla="*/ 181 w 354"/>
                  <a:gd name="T69" fmla="*/ 21 h 315"/>
                  <a:gd name="T70" fmla="*/ 155 w 354"/>
                  <a:gd name="T71" fmla="*/ 16 h 315"/>
                  <a:gd name="T72" fmla="*/ 130 w 354"/>
                  <a:gd name="T73" fmla="*/ 10 h 315"/>
                  <a:gd name="T74" fmla="*/ 105 w 354"/>
                  <a:gd name="T75" fmla="*/ 6 h 315"/>
                  <a:gd name="T76" fmla="*/ 83 w 354"/>
                  <a:gd name="T77" fmla="*/ 3 h 315"/>
                  <a:gd name="T78" fmla="*/ 61 w 354"/>
                  <a:gd name="T79" fmla="*/ 0 h 315"/>
                  <a:gd name="T80" fmla="*/ 43 w 354"/>
                  <a:gd name="T81" fmla="*/ 0 h 315"/>
                  <a:gd name="T82" fmla="*/ 27 w 354"/>
                  <a:gd name="T83" fmla="*/ 0 h 315"/>
                  <a:gd name="T84" fmla="*/ 14 w 354"/>
                  <a:gd name="T85" fmla="*/ 0 h 315"/>
                  <a:gd name="T86" fmla="*/ 5 w 354"/>
                  <a:gd name="T87" fmla="*/ 3 h 315"/>
                  <a:gd name="T88" fmla="*/ 0 w 354"/>
                  <a:gd name="T89" fmla="*/ 6 h 315"/>
                  <a:gd name="T90" fmla="*/ 15 w 354"/>
                  <a:gd name="T91" fmla="*/ 8 h 315"/>
                  <a:gd name="T92" fmla="*/ 30 w 354"/>
                  <a:gd name="T93" fmla="*/ 10 h 315"/>
                  <a:gd name="T94" fmla="*/ 47 w 354"/>
                  <a:gd name="T95" fmla="*/ 13 h 315"/>
                  <a:gd name="T96" fmla="*/ 65 w 354"/>
                  <a:gd name="T97" fmla="*/ 16 h 315"/>
                  <a:gd name="T98" fmla="*/ 83 w 354"/>
                  <a:gd name="T99" fmla="*/ 20 h 315"/>
                  <a:gd name="T100" fmla="*/ 103 w 354"/>
                  <a:gd name="T101" fmla="*/ 23 h 315"/>
                  <a:gd name="T102" fmla="*/ 122 w 354"/>
                  <a:gd name="T103" fmla="*/ 27 h 315"/>
                  <a:gd name="T104" fmla="*/ 143 w 354"/>
                  <a:gd name="T105" fmla="*/ 31 h 315"/>
                  <a:gd name="T106" fmla="*/ 162 w 354"/>
                  <a:gd name="T107" fmla="*/ 37 h 315"/>
                  <a:gd name="T108" fmla="*/ 182 w 354"/>
                  <a:gd name="T109" fmla="*/ 43 h 315"/>
                  <a:gd name="T110" fmla="*/ 203 w 354"/>
                  <a:gd name="T111" fmla="*/ 49 h 315"/>
                  <a:gd name="T112" fmla="*/ 222 w 354"/>
                  <a:gd name="T113" fmla="*/ 56 h 315"/>
                  <a:gd name="T114" fmla="*/ 241 w 354"/>
                  <a:gd name="T115" fmla="*/ 64 h 315"/>
                  <a:gd name="T116" fmla="*/ 260 w 354"/>
                  <a:gd name="T117" fmla="*/ 75 h 315"/>
                  <a:gd name="T118" fmla="*/ 278 w 354"/>
                  <a:gd name="T119" fmla="*/ 85 h 315"/>
                  <a:gd name="T120" fmla="*/ 294 w 354"/>
                  <a:gd name="T121" fmla="*/ 96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54"/>
                  <a:gd name="T184" fmla="*/ 0 h 315"/>
                  <a:gd name="T185" fmla="*/ 354 w 354"/>
                  <a:gd name="T186" fmla="*/ 315 h 31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2" name="Freeform 45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162 h 297"/>
                  <a:gd name="T2" fmla="*/ 0 w 143"/>
                  <a:gd name="T3" fmla="*/ 187 h 297"/>
                  <a:gd name="T4" fmla="*/ 5 w 143"/>
                  <a:gd name="T5" fmla="*/ 210 h 297"/>
                  <a:gd name="T6" fmla="*/ 16 w 143"/>
                  <a:gd name="T7" fmla="*/ 231 h 297"/>
                  <a:gd name="T8" fmla="*/ 30 w 143"/>
                  <a:gd name="T9" fmla="*/ 250 h 297"/>
                  <a:gd name="T10" fmla="*/ 48 w 143"/>
                  <a:gd name="T11" fmla="*/ 266 h 297"/>
                  <a:gd name="T12" fmla="*/ 69 w 143"/>
                  <a:gd name="T13" fmla="*/ 280 h 297"/>
                  <a:gd name="T14" fmla="*/ 92 w 143"/>
                  <a:gd name="T15" fmla="*/ 290 h 297"/>
                  <a:gd name="T16" fmla="*/ 116 w 143"/>
                  <a:gd name="T17" fmla="*/ 296 h 297"/>
                  <a:gd name="T18" fmla="*/ 123 w 143"/>
                  <a:gd name="T19" fmla="*/ 297 h 297"/>
                  <a:gd name="T20" fmla="*/ 130 w 143"/>
                  <a:gd name="T21" fmla="*/ 295 h 297"/>
                  <a:gd name="T22" fmla="*/ 136 w 143"/>
                  <a:gd name="T23" fmla="*/ 290 h 297"/>
                  <a:gd name="T24" fmla="*/ 139 w 143"/>
                  <a:gd name="T25" fmla="*/ 284 h 297"/>
                  <a:gd name="T26" fmla="*/ 139 w 143"/>
                  <a:gd name="T27" fmla="*/ 277 h 297"/>
                  <a:gd name="T28" fmla="*/ 138 w 143"/>
                  <a:gd name="T29" fmla="*/ 270 h 297"/>
                  <a:gd name="T30" fmla="*/ 133 w 143"/>
                  <a:gd name="T31" fmla="*/ 264 h 297"/>
                  <a:gd name="T32" fmla="*/ 126 w 143"/>
                  <a:gd name="T33" fmla="*/ 261 h 297"/>
                  <a:gd name="T34" fmla="*/ 102 w 143"/>
                  <a:gd name="T35" fmla="*/ 253 h 297"/>
                  <a:gd name="T36" fmla="*/ 80 w 143"/>
                  <a:gd name="T37" fmla="*/ 241 h 297"/>
                  <a:gd name="T38" fmla="*/ 63 w 143"/>
                  <a:gd name="T39" fmla="*/ 226 h 297"/>
                  <a:gd name="T40" fmla="*/ 50 w 143"/>
                  <a:gd name="T41" fmla="*/ 208 h 297"/>
                  <a:gd name="T42" fmla="*/ 41 w 143"/>
                  <a:gd name="T43" fmla="*/ 187 h 297"/>
                  <a:gd name="T44" fmla="*/ 36 w 143"/>
                  <a:gd name="T45" fmla="*/ 164 h 297"/>
                  <a:gd name="T46" fmla="*/ 36 w 143"/>
                  <a:gd name="T47" fmla="*/ 139 h 297"/>
                  <a:gd name="T48" fmla="*/ 44 w 143"/>
                  <a:gd name="T49" fmla="*/ 113 h 297"/>
                  <a:gd name="T50" fmla="*/ 52 w 143"/>
                  <a:gd name="T51" fmla="*/ 95 h 297"/>
                  <a:gd name="T52" fmla="*/ 64 w 143"/>
                  <a:gd name="T53" fmla="*/ 78 h 297"/>
                  <a:gd name="T54" fmla="*/ 77 w 143"/>
                  <a:gd name="T55" fmla="*/ 62 h 297"/>
                  <a:gd name="T56" fmla="*/ 92 w 143"/>
                  <a:gd name="T57" fmla="*/ 47 h 297"/>
                  <a:gd name="T58" fmla="*/ 105 w 143"/>
                  <a:gd name="T59" fmla="*/ 34 h 297"/>
                  <a:gd name="T60" fmla="*/ 120 w 143"/>
                  <a:gd name="T61" fmla="*/ 23 h 297"/>
                  <a:gd name="T62" fmla="*/ 133 w 143"/>
                  <a:gd name="T63" fmla="*/ 11 h 297"/>
                  <a:gd name="T64" fmla="*/ 143 w 143"/>
                  <a:gd name="T65" fmla="*/ 1 h 297"/>
                  <a:gd name="T66" fmla="*/ 133 w 143"/>
                  <a:gd name="T67" fmla="*/ 0 h 297"/>
                  <a:gd name="T68" fmla="*/ 117 w 143"/>
                  <a:gd name="T69" fmla="*/ 7 h 297"/>
                  <a:gd name="T70" fmla="*/ 95 w 143"/>
                  <a:gd name="T71" fmla="*/ 23 h 297"/>
                  <a:gd name="T72" fmla="*/ 70 w 143"/>
                  <a:gd name="T73" fmla="*/ 44 h 297"/>
                  <a:gd name="T74" fmla="*/ 47 w 143"/>
                  <a:gd name="T75" fmla="*/ 72 h 297"/>
                  <a:gd name="T76" fmla="*/ 25 w 143"/>
                  <a:gd name="T77" fmla="*/ 101 h 297"/>
                  <a:gd name="T78" fmla="*/ 8 w 143"/>
                  <a:gd name="T79" fmla="*/ 132 h 297"/>
                  <a:gd name="T80" fmla="*/ 0 w 143"/>
                  <a:gd name="T81" fmla="*/ 162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297"/>
                  <a:gd name="T125" fmla="*/ 143 w 143"/>
                  <a:gd name="T126" fmla="*/ 297 h 29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3" name="Freeform 46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260 w 309"/>
                  <a:gd name="T1" fmla="*/ 155 h 388"/>
                  <a:gd name="T2" fmla="*/ 275 w 309"/>
                  <a:gd name="T3" fmla="*/ 180 h 388"/>
                  <a:gd name="T4" fmla="*/ 282 w 309"/>
                  <a:gd name="T5" fmla="*/ 206 h 388"/>
                  <a:gd name="T6" fmla="*/ 278 w 309"/>
                  <a:gd name="T7" fmla="*/ 234 h 388"/>
                  <a:gd name="T8" fmla="*/ 262 w 309"/>
                  <a:gd name="T9" fmla="*/ 262 h 388"/>
                  <a:gd name="T10" fmla="*/ 237 w 309"/>
                  <a:gd name="T11" fmla="*/ 286 h 388"/>
                  <a:gd name="T12" fmla="*/ 209 w 309"/>
                  <a:gd name="T13" fmla="*/ 308 h 388"/>
                  <a:gd name="T14" fmla="*/ 180 w 309"/>
                  <a:gd name="T15" fmla="*/ 331 h 388"/>
                  <a:gd name="T16" fmla="*/ 162 w 309"/>
                  <a:gd name="T17" fmla="*/ 348 h 388"/>
                  <a:gd name="T18" fmla="*/ 156 w 309"/>
                  <a:gd name="T19" fmla="*/ 359 h 388"/>
                  <a:gd name="T20" fmla="*/ 152 w 309"/>
                  <a:gd name="T21" fmla="*/ 371 h 388"/>
                  <a:gd name="T22" fmla="*/ 153 w 309"/>
                  <a:gd name="T23" fmla="*/ 382 h 388"/>
                  <a:gd name="T24" fmla="*/ 163 w 309"/>
                  <a:gd name="T25" fmla="*/ 388 h 388"/>
                  <a:gd name="T26" fmla="*/ 175 w 309"/>
                  <a:gd name="T27" fmla="*/ 387 h 388"/>
                  <a:gd name="T28" fmla="*/ 194 w 309"/>
                  <a:gd name="T29" fmla="*/ 367 h 388"/>
                  <a:gd name="T30" fmla="*/ 227 w 309"/>
                  <a:gd name="T31" fmla="*/ 337 h 388"/>
                  <a:gd name="T32" fmla="*/ 260 w 309"/>
                  <a:gd name="T33" fmla="*/ 308 h 388"/>
                  <a:gd name="T34" fmla="*/ 290 w 309"/>
                  <a:gd name="T35" fmla="*/ 275 h 388"/>
                  <a:gd name="T36" fmla="*/ 307 w 309"/>
                  <a:gd name="T37" fmla="*/ 234 h 388"/>
                  <a:gd name="T38" fmla="*/ 304 w 309"/>
                  <a:gd name="T39" fmla="*/ 191 h 388"/>
                  <a:gd name="T40" fmla="*/ 285 w 309"/>
                  <a:gd name="T41" fmla="*/ 151 h 388"/>
                  <a:gd name="T42" fmla="*/ 253 w 309"/>
                  <a:gd name="T43" fmla="*/ 118 h 388"/>
                  <a:gd name="T44" fmla="*/ 222 w 309"/>
                  <a:gd name="T45" fmla="*/ 94 h 388"/>
                  <a:gd name="T46" fmla="*/ 191 w 309"/>
                  <a:gd name="T47" fmla="*/ 75 h 388"/>
                  <a:gd name="T48" fmla="*/ 159 w 309"/>
                  <a:gd name="T49" fmla="*/ 55 h 388"/>
                  <a:gd name="T50" fmla="*/ 124 w 309"/>
                  <a:gd name="T51" fmla="*/ 36 h 388"/>
                  <a:gd name="T52" fmla="*/ 92 w 309"/>
                  <a:gd name="T53" fmla="*/ 20 h 388"/>
                  <a:gd name="T54" fmla="*/ 59 w 309"/>
                  <a:gd name="T55" fmla="*/ 9 h 388"/>
                  <a:gd name="T56" fmla="*/ 31 w 309"/>
                  <a:gd name="T57" fmla="*/ 2 h 388"/>
                  <a:gd name="T58" fmla="*/ 9 w 309"/>
                  <a:gd name="T59" fmla="*/ 2 h 388"/>
                  <a:gd name="T60" fmla="*/ 11 w 309"/>
                  <a:gd name="T61" fmla="*/ 7 h 388"/>
                  <a:gd name="T62" fmla="*/ 36 w 309"/>
                  <a:gd name="T63" fmla="*/ 17 h 388"/>
                  <a:gd name="T64" fmla="*/ 65 w 309"/>
                  <a:gd name="T65" fmla="*/ 30 h 388"/>
                  <a:gd name="T66" fmla="*/ 99 w 309"/>
                  <a:gd name="T67" fmla="*/ 46 h 388"/>
                  <a:gd name="T68" fmla="*/ 134 w 309"/>
                  <a:gd name="T69" fmla="*/ 65 h 388"/>
                  <a:gd name="T70" fmla="*/ 169 w 309"/>
                  <a:gd name="T71" fmla="*/ 86 h 388"/>
                  <a:gd name="T72" fmla="*/ 205 w 309"/>
                  <a:gd name="T73" fmla="*/ 109 h 388"/>
                  <a:gd name="T74" fmla="*/ 235 w 309"/>
                  <a:gd name="T75" fmla="*/ 132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9"/>
                  <a:gd name="T115" fmla="*/ 0 h 388"/>
                  <a:gd name="T116" fmla="*/ 309 w 309"/>
                  <a:gd name="T117" fmla="*/ 388 h 3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4" name="Freeform 47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332 w 406"/>
                  <a:gd name="T1" fmla="*/ 65 h 292"/>
                  <a:gd name="T2" fmla="*/ 351 w 406"/>
                  <a:gd name="T3" fmla="*/ 123 h 292"/>
                  <a:gd name="T4" fmla="*/ 373 w 406"/>
                  <a:gd name="T5" fmla="*/ 181 h 292"/>
                  <a:gd name="T6" fmla="*/ 395 w 406"/>
                  <a:gd name="T7" fmla="*/ 237 h 292"/>
                  <a:gd name="T8" fmla="*/ 406 w 406"/>
                  <a:gd name="T9" fmla="*/ 273 h 292"/>
                  <a:gd name="T10" fmla="*/ 404 w 406"/>
                  <a:gd name="T11" fmla="*/ 284 h 292"/>
                  <a:gd name="T12" fmla="*/ 393 w 406"/>
                  <a:gd name="T13" fmla="*/ 292 h 292"/>
                  <a:gd name="T14" fmla="*/ 381 w 406"/>
                  <a:gd name="T15" fmla="*/ 289 h 292"/>
                  <a:gd name="T16" fmla="*/ 364 w 406"/>
                  <a:gd name="T17" fmla="*/ 251 h 292"/>
                  <a:gd name="T18" fmla="*/ 339 w 406"/>
                  <a:gd name="T19" fmla="*/ 171 h 292"/>
                  <a:gd name="T20" fmla="*/ 318 w 406"/>
                  <a:gd name="T21" fmla="*/ 93 h 292"/>
                  <a:gd name="T22" fmla="*/ 307 w 406"/>
                  <a:gd name="T23" fmla="*/ 42 h 292"/>
                  <a:gd name="T24" fmla="*/ 283 w 406"/>
                  <a:gd name="T25" fmla="*/ 34 h 292"/>
                  <a:gd name="T26" fmla="*/ 239 w 406"/>
                  <a:gd name="T27" fmla="*/ 39 h 292"/>
                  <a:gd name="T28" fmla="*/ 192 w 406"/>
                  <a:gd name="T29" fmla="*/ 50 h 292"/>
                  <a:gd name="T30" fmla="*/ 148 w 406"/>
                  <a:gd name="T31" fmla="*/ 65 h 292"/>
                  <a:gd name="T32" fmla="*/ 106 w 406"/>
                  <a:gd name="T33" fmla="*/ 83 h 292"/>
                  <a:gd name="T34" fmla="*/ 67 w 406"/>
                  <a:gd name="T35" fmla="*/ 103 h 292"/>
                  <a:gd name="T36" fmla="*/ 34 w 406"/>
                  <a:gd name="T37" fmla="*/ 122 h 292"/>
                  <a:gd name="T38" fmla="*/ 9 w 406"/>
                  <a:gd name="T39" fmla="*/ 141 h 292"/>
                  <a:gd name="T40" fmla="*/ 0 w 406"/>
                  <a:gd name="T41" fmla="*/ 133 h 292"/>
                  <a:gd name="T42" fmla="*/ 19 w 406"/>
                  <a:gd name="T43" fmla="*/ 102 h 292"/>
                  <a:gd name="T44" fmla="*/ 53 w 406"/>
                  <a:gd name="T45" fmla="*/ 70 h 292"/>
                  <a:gd name="T46" fmla="*/ 92 w 406"/>
                  <a:gd name="T47" fmla="*/ 43 h 292"/>
                  <a:gd name="T48" fmla="*/ 139 w 406"/>
                  <a:gd name="T49" fmla="*/ 23 h 292"/>
                  <a:gd name="T50" fmla="*/ 210 w 406"/>
                  <a:gd name="T51" fmla="*/ 8 h 292"/>
                  <a:gd name="T52" fmla="*/ 277 w 406"/>
                  <a:gd name="T53" fmla="*/ 1 h 292"/>
                  <a:gd name="T54" fmla="*/ 321 w 406"/>
                  <a:gd name="T55" fmla="*/ 0 h 292"/>
                  <a:gd name="T56" fmla="*/ 336 w 406"/>
                  <a:gd name="T57" fmla="*/ 1 h 292"/>
                  <a:gd name="T58" fmla="*/ 345 w 406"/>
                  <a:gd name="T59" fmla="*/ 11 h 292"/>
                  <a:gd name="T60" fmla="*/ 345 w 406"/>
                  <a:gd name="T61" fmla="*/ 26 h 292"/>
                  <a:gd name="T62" fmla="*/ 335 w 406"/>
                  <a:gd name="T63" fmla="*/ 34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06"/>
                  <a:gd name="T97" fmla="*/ 0 h 292"/>
                  <a:gd name="T98" fmla="*/ 406 w 406"/>
                  <a:gd name="T99" fmla="*/ 292 h 2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5" name="Freeform 48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82 w 439"/>
                  <a:gd name="T1" fmla="*/ 289 h 960"/>
                  <a:gd name="T2" fmla="*/ 87 w 439"/>
                  <a:gd name="T3" fmla="*/ 316 h 960"/>
                  <a:gd name="T4" fmla="*/ 107 w 439"/>
                  <a:gd name="T5" fmla="*/ 376 h 960"/>
                  <a:gd name="T6" fmla="*/ 141 w 439"/>
                  <a:gd name="T7" fmla="*/ 455 h 960"/>
                  <a:gd name="T8" fmla="*/ 175 w 439"/>
                  <a:gd name="T9" fmla="*/ 533 h 960"/>
                  <a:gd name="T10" fmla="*/ 210 w 439"/>
                  <a:gd name="T11" fmla="*/ 611 h 960"/>
                  <a:gd name="T12" fmla="*/ 248 w 439"/>
                  <a:gd name="T13" fmla="*/ 687 h 960"/>
                  <a:gd name="T14" fmla="*/ 287 w 439"/>
                  <a:gd name="T15" fmla="*/ 763 h 960"/>
                  <a:gd name="T16" fmla="*/ 326 w 439"/>
                  <a:gd name="T17" fmla="*/ 839 h 960"/>
                  <a:gd name="T18" fmla="*/ 367 w 439"/>
                  <a:gd name="T19" fmla="*/ 915 h 960"/>
                  <a:gd name="T20" fmla="*/ 391 w 439"/>
                  <a:gd name="T21" fmla="*/ 957 h 960"/>
                  <a:gd name="T22" fmla="*/ 404 w 439"/>
                  <a:gd name="T23" fmla="*/ 960 h 960"/>
                  <a:gd name="T24" fmla="*/ 420 w 439"/>
                  <a:gd name="T25" fmla="*/ 960 h 960"/>
                  <a:gd name="T26" fmla="*/ 433 w 439"/>
                  <a:gd name="T27" fmla="*/ 957 h 960"/>
                  <a:gd name="T28" fmla="*/ 439 w 439"/>
                  <a:gd name="T29" fmla="*/ 948 h 960"/>
                  <a:gd name="T30" fmla="*/ 436 w 439"/>
                  <a:gd name="T31" fmla="*/ 937 h 960"/>
                  <a:gd name="T32" fmla="*/ 414 w 439"/>
                  <a:gd name="T33" fmla="*/ 902 h 960"/>
                  <a:gd name="T34" fmla="*/ 380 w 439"/>
                  <a:gd name="T35" fmla="*/ 843 h 960"/>
                  <a:gd name="T36" fmla="*/ 348 w 439"/>
                  <a:gd name="T37" fmla="*/ 784 h 960"/>
                  <a:gd name="T38" fmla="*/ 314 w 439"/>
                  <a:gd name="T39" fmla="*/ 724 h 960"/>
                  <a:gd name="T40" fmla="*/ 269 w 439"/>
                  <a:gd name="T41" fmla="*/ 638 h 960"/>
                  <a:gd name="T42" fmla="*/ 216 w 439"/>
                  <a:gd name="T43" fmla="*/ 532 h 960"/>
                  <a:gd name="T44" fmla="*/ 169 w 439"/>
                  <a:gd name="T45" fmla="*/ 424 h 960"/>
                  <a:gd name="T46" fmla="*/ 128 w 439"/>
                  <a:gd name="T47" fmla="*/ 312 h 960"/>
                  <a:gd name="T48" fmla="*/ 91 w 439"/>
                  <a:gd name="T49" fmla="*/ 220 h 960"/>
                  <a:gd name="T50" fmla="*/ 60 w 439"/>
                  <a:gd name="T51" fmla="*/ 139 h 960"/>
                  <a:gd name="T52" fmla="*/ 35 w 439"/>
                  <a:gd name="T53" fmla="*/ 62 h 960"/>
                  <a:gd name="T54" fmla="*/ 15 w 439"/>
                  <a:gd name="T55" fmla="*/ 10 h 960"/>
                  <a:gd name="T56" fmla="*/ 5 w 439"/>
                  <a:gd name="T57" fmla="*/ 1 h 960"/>
                  <a:gd name="T58" fmla="*/ 0 w 439"/>
                  <a:gd name="T59" fmla="*/ 10 h 960"/>
                  <a:gd name="T60" fmla="*/ 6 w 439"/>
                  <a:gd name="T61" fmla="*/ 47 h 960"/>
                  <a:gd name="T62" fmla="*/ 16 w 439"/>
                  <a:gd name="T63" fmla="*/ 115 h 960"/>
                  <a:gd name="T64" fmla="*/ 33 w 439"/>
                  <a:gd name="T65" fmla="*/ 179 h 960"/>
                  <a:gd name="T66" fmla="*/ 56 w 439"/>
                  <a:gd name="T67" fmla="*/ 241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39"/>
                  <a:gd name="T103" fmla="*/ 0 h 960"/>
                  <a:gd name="T104" fmla="*/ 439 w 439"/>
                  <a:gd name="T105" fmla="*/ 960 h 9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6" name="Freeform 49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2 w 382"/>
                  <a:gd name="T1" fmla="*/ 182 h 198"/>
                  <a:gd name="T2" fmla="*/ 0 w 382"/>
                  <a:gd name="T3" fmla="*/ 187 h 198"/>
                  <a:gd name="T4" fmla="*/ 0 w 382"/>
                  <a:gd name="T5" fmla="*/ 191 h 198"/>
                  <a:gd name="T6" fmla="*/ 2 w 382"/>
                  <a:gd name="T7" fmla="*/ 195 h 198"/>
                  <a:gd name="T8" fmla="*/ 6 w 382"/>
                  <a:gd name="T9" fmla="*/ 198 h 198"/>
                  <a:gd name="T10" fmla="*/ 30 w 382"/>
                  <a:gd name="T11" fmla="*/ 187 h 198"/>
                  <a:gd name="T12" fmla="*/ 52 w 382"/>
                  <a:gd name="T13" fmla="*/ 176 h 198"/>
                  <a:gd name="T14" fmla="*/ 75 w 382"/>
                  <a:gd name="T15" fmla="*/ 166 h 198"/>
                  <a:gd name="T16" fmla="*/ 99 w 382"/>
                  <a:gd name="T17" fmla="*/ 156 h 198"/>
                  <a:gd name="T18" fmla="*/ 124 w 382"/>
                  <a:gd name="T19" fmla="*/ 146 h 198"/>
                  <a:gd name="T20" fmla="*/ 147 w 382"/>
                  <a:gd name="T21" fmla="*/ 138 h 198"/>
                  <a:gd name="T22" fmla="*/ 171 w 382"/>
                  <a:gd name="T23" fmla="*/ 128 h 198"/>
                  <a:gd name="T24" fmla="*/ 194 w 382"/>
                  <a:gd name="T25" fmla="*/ 119 h 198"/>
                  <a:gd name="T26" fmla="*/ 218 w 382"/>
                  <a:gd name="T27" fmla="*/ 109 h 198"/>
                  <a:gd name="T28" fmla="*/ 241 w 382"/>
                  <a:gd name="T29" fmla="*/ 99 h 198"/>
                  <a:gd name="T30" fmla="*/ 265 w 382"/>
                  <a:gd name="T31" fmla="*/ 89 h 198"/>
                  <a:gd name="T32" fmla="*/ 287 w 382"/>
                  <a:gd name="T33" fmla="*/ 77 h 198"/>
                  <a:gd name="T34" fmla="*/ 310 w 382"/>
                  <a:gd name="T35" fmla="*/ 66 h 198"/>
                  <a:gd name="T36" fmla="*/ 332 w 382"/>
                  <a:gd name="T37" fmla="*/ 54 h 198"/>
                  <a:gd name="T38" fmla="*/ 354 w 382"/>
                  <a:gd name="T39" fmla="*/ 41 h 198"/>
                  <a:gd name="T40" fmla="*/ 376 w 382"/>
                  <a:gd name="T41" fmla="*/ 27 h 198"/>
                  <a:gd name="T42" fmla="*/ 381 w 382"/>
                  <a:gd name="T43" fmla="*/ 23 h 198"/>
                  <a:gd name="T44" fmla="*/ 382 w 382"/>
                  <a:gd name="T45" fmla="*/ 17 h 198"/>
                  <a:gd name="T46" fmla="*/ 382 w 382"/>
                  <a:gd name="T47" fmla="*/ 11 h 198"/>
                  <a:gd name="T48" fmla="*/ 379 w 382"/>
                  <a:gd name="T49" fmla="*/ 7 h 198"/>
                  <a:gd name="T50" fmla="*/ 375 w 382"/>
                  <a:gd name="T51" fmla="*/ 3 h 198"/>
                  <a:gd name="T52" fmla="*/ 369 w 382"/>
                  <a:gd name="T53" fmla="*/ 0 h 198"/>
                  <a:gd name="T54" fmla="*/ 363 w 382"/>
                  <a:gd name="T55" fmla="*/ 0 h 198"/>
                  <a:gd name="T56" fmla="*/ 359 w 382"/>
                  <a:gd name="T57" fmla="*/ 3 h 198"/>
                  <a:gd name="T58" fmla="*/ 335 w 382"/>
                  <a:gd name="T59" fmla="*/ 16 h 198"/>
                  <a:gd name="T60" fmla="*/ 309 w 382"/>
                  <a:gd name="T61" fmla="*/ 28 h 198"/>
                  <a:gd name="T62" fmla="*/ 281 w 382"/>
                  <a:gd name="T63" fmla="*/ 41 h 198"/>
                  <a:gd name="T64" fmla="*/ 253 w 382"/>
                  <a:gd name="T65" fmla="*/ 56 h 198"/>
                  <a:gd name="T66" fmla="*/ 223 w 382"/>
                  <a:gd name="T67" fmla="*/ 70 h 198"/>
                  <a:gd name="T68" fmla="*/ 193 w 382"/>
                  <a:gd name="T69" fmla="*/ 84 h 198"/>
                  <a:gd name="T70" fmla="*/ 163 w 382"/>
                  <a:gd name="T71" fmla="*/ 97 h 198"/>
                  <a:gd name="T72" fmla="*/ 135 w 382"/>
                  <a:gd name="T73" fmla="*/ 112 h 198"/>
                  <a:gd name="T74" fmla="*/ 107 w 382"/>
                  <a:gd name="T75" fmla="*/ 125 h 198"/>
                  <a:gd name="T76" fmla="*/ 83 w 382"/>
                  <a:gd name="T77" fmla="*/ 136 h 198"/>
                  <a:gd name="T78" fmla="*/ 61 w 382"/>
                  <a:gd name="T79" fmla="*/ 148 h 198"/>
                  <a:gd name="T80" fmla="*/ 40 w 382"/>
                  <a:gd name="T81" fmla="*/ 158 h 198"/>
                  <a:gd name="T82" fmla="*/ 24 w 382"/>
                  <a:gd name="T83" fmla="*/ 166 h 198"/>
                  <a:gd name="T84" fmla="*/ 12 w 382"/>
                  <a:gd name="T85" fmla="*/ 174 h 198"/>
                  <a:gd name="T86" fmla="*/ 5 w 382"/>
                  <a:gd name="T87" fmla="*/ 179 h 198"/>
                  <a:gd name="T88" fmla="*/ 2 w 382"/>
                  <a:gd name="T89" fmla="*/ 182 h 198"/>
                  <a:gd name="T90" fmla="*/ 2 w 382"/>
                  <a:gd name="T91" fmla="*/ 182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82"/>
                  <a:gd name="T139" fmla="*/ 0 h 198"/>
                  <a:gd name="T140" fmla="*/ 382 w 382"/>
                  <a:gd name="T141" fmla="*/ 198 h 19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7" name="Freeform 50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119 w 229"/>
                  <a:gd name="T1" fmla="*/ 3 h 240"/>
                  <a:gd name="T2" fmla="*/ 105 w 229"/>
                  <a:gd name="T3" fmla="*/ 1 h 240"/>
                  <a:gd name="T4" fmla="*/ 94 w 229"/>
                  <a:gd name="T5" fmla="*/ 0 h 240"/>
                  <a:gd name="T6" fmla="*/ 75 w 229"/>
                  <a:gd name="T7" fmla="*/ 1 h 240"/>
                  <a:gd name="T8" fmla="*/ 57 w 229"/>
                  <a:gd name="T9" fmla="*/ 4 h 240"/>
                  <a:gd name="T10" fmla="*/ 41 w 229"/>
                  <a:gd name="T11" fmla="*/ 13 h 240"/>
                  <a:gd name="T12" fmla="*/ 17 w 229"/>
                  <a:gd name="T13" fmla="*/ 34 h 240"/>
                  <a:gd name="T14" fmla="*/ 1 w 229"/>
                  <a:gd name="T15" fmla="*/ 76 h 240"/>
                  <a:gd name="T16" fmla="*/ 3 w 229"/>
                  <a:gd name="T17" fmla="*/ 121 h 240"/>
                  <a:gd name="T18" fmla="*/ 16 w 229"/>
                  <a:gd name="T19" fmla="*/ 167 h 240"/>
                  <a:gd name="T20" fmla="*/ 35 w 229"/>
                  <a:gd name="T21" fmla="*/ 200 h 240"/>
                  <a:gd name="T22" fmla="*/ 57 w 229"/>
                  <a:gd name="T23" fmla="*/ 223 h 240"/>
                  <a:gd name="T24" fmla="*/ 85 w 229"/>
                  <a:gd name="T25" fmla="*/ 236 h 240"/>
                  <a:gd name="T26" fmla="*/ 116 w 229"/>
                  <a:gd name="T27" fmla="*/ 240 h 240"/>
                  <a:gd name="T28" fmla="*/ 154 w 229"/>
                  <a:gd name="T29" fmla="*/ 228 h 240"/>
                  <a:gd name="T30" fmla="*/ 192 w 229"/>
                  <a:gd name="T31" fmla="*/ 204 h 240"/>
                  <a:gd name="T32" fmla="*/ 218 w 229"/>
                  <a:gd name="T33" fmla="*/ 171 h 240"/>
                  <a:gd name="T34" fmla="*/ 229 w 229"/>
                  <a:gd name="T35" fmla="*/ 131 h 240"/>
                  <a:gd name="T36" fmla="*/ 224 w 229"/>
                  <a:gd name="T37" fmla="*/ 103 h 240"/>
                  <a:gd name="T38" fmla="*/ 215 w 229"/>
                  <a:gd name="T39" fmla="*/ 95 h 240"/>
                  <a:gd name="T40" fmla="*/ 204 w 229"/>
                  <a:gd name="T41" fmla="*/ 95 h 240"/>
                  <a:gd name="T42" fmla="*/ 195 w 229"/>
                  <a:gd name="T43" fmla="*/ 105 h 240"/>
                  <a:gd name="T44" fmla="*/ 193 w 229"/>
                  <a:gd name="T45" fmla="*/ 126 h 240"/>
                  <a:gd name="T46" fmla="*/ 183 w 229"/>
                  <a:gd name="T47" fmla="*/ 158 h 240"/>
                  <a:gd name="T48" fmla="*/ 164 w 229"/>
                  <a:gd name="T49" fmla="*/ 181 h 240"/>
                  <a:gd name="T50" fmla="*/ 133 w 229"/>
                  <a:gd name="T51" fmla="*/ 195 h 240"/>
                  <a:gd name="T52" fmla="*/ 92 w 229"/>
                  <a:gd name="T53" fmla="*/ 197 h 240"/>
                  <a:gd name="T54" fmla="*/ 63 w 229"/>
                  <a:gd name="T55" fmla="*/ 177 h 240"/>
                  <a:gd name="T56" fmla="*/ 47 w 229"/>
                  <a:gd name="T57" fmla="*/ 142 h 240"/>
                  <a:gd name="T58" fmla="*/ 36 w 229"/>
                  <a:gd name="T59" fmla="*/ 103 h 240"/>
                  <a:gd name="T60" fmla="*/ 35 w 229"/>
                  <a:gd name="T61" fmla="*/ 73 h 240"/>
                  <a:gd name="T62" fmla="*/ 41 w 229"/>
                  <a:gd name="T63" fmla="*/ 50 h 240"/>
                  <a:gd name="T64" fmla="*/ 55 w 229"/>
                  <a:gd name="T65" fmla="*/ 33 h 240"/>
                  <a:gd name="T66" fmla="*/ 77 w 229"/>
                  <a:gd name="T67" fmla="*/ 21 h 240"/>
                  <a:gd name="T68" fmla="*/ 97 w 229"/>
                  <a:gd name="T69" fmla="*/ 19 h 240"/>
                  <a:gd name="T70" fmla="*/ 120 w 229"/>
                  <a:gd name="T71" fmla="*/ 19 h 240"/>
                  <a:gd name="T72" fmla="*/ 139 w 229"/>
                  <a:gd name="T73" fmla="*/ 20 h 240"/>
                  <a:gd name="T74" fmla="*/ 133 w 229"/>
                  <a:gd name="T75" fmla="*/ 9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29"/>
                  <a:gd name="T115" fmla="*/ 0 h 240"/>
                  <a:gd name="T116" fmla="*/ 229 w 229"/>
                  <a:gd name="T117" fmla="*/ 240 h 24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8" name="Freeform 51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61 w 281"/>
                  <a:gd name="T1" fmla="*/ 10 h 270"/>
                  <a:gd name="T2" fmla="*/ 34 w 281"/>
                  <a:gd name="T3" fmla="*/ 28 h 270"/>
                  <a:gd name="T4" fmla="*/ 15 w 281"/>
                  <a:gd name="T5" fmla="*/ 52 h 270"/>
                  <a:gd name="T6" fmla="*/ 3 w 281"/>
                  <a:gd name="T7" fmla="*/ 81 h 270"/>
                  <a:gd name="T8" fmla="*/ 0 w 281"/>
                  <a:gd name="T9" fmla="*/ 114 h 270"/>
                  <a:gd name="T10" fmla="*/ 6 w 281"/>
                  <a:gd name="T11" fmla="*/ 145 h 270"/>
                  <a:gd name="T12" fmla="*/ 18 w 281"/>
                  <a:gd name="T13" fmla="*/ 176 h 270"/>
                  <a:gd name="T14" fmla="*/ 37 w 281"/>
                  <a:gd name="T15" fmla="*/ 204 h 270"/>
                  <a:gd name="T16" fmla="*/ 65 w 281"/>
                  <a:gd name="T17" fmla="*/ 232 h 270"/>
                  <a:gd name="T18" fmla="*/ 102 w 281"/>
                  <a:gd name="T19" fmla="*/ 258 h 270"/>
                  <a:gd name="T20" fmla="*/ 143 w 281"/>
                  <a:gd name="T21" fmla="*/ 270 h 270"/>
                  <a:gd name="T22" fmla="*/ 185 w 281"/>
                  <a:gd name="T23" fmla="*/ 265 h 270"/>
                  <a:gd name="T24" fmla="*/ 219 w 281"/>
                  <a:gd name="T25" fmla="*/ 240 h 270"/>
                  <a:gd name="T26" fmla="*/ 244 w 281"/>
                  <a:gd name="T27" fmla="*/ 216 h 270"/>
                  <a:gd name="T28" fmla="*/ 263 w 281"/>
                  <a:gd name="T29" fmla="*/ 189 h 270"/>
                  <a:gd name="T30" fmla="*/ 276 w 281"/>
                  <a:gd name="T31" fmla="*/ 158 h 270"/>
                  <a:gd name="T32" fmla="*/ 281 w 281"/>
                  <a:gd name="T33" fmla="*/ 134 h 270"/>
                  <a:gd name="T34" fmla="*/ 275 w 281"/>
                  <a:gd name="T35" fmla="*/ 121 h 270"/>
                  <a:gd name="T36" fmla="*/ 259 w 281"/>
                  <a:gd name="T37" fmla="*/ 117 h 270"/>
                  <a:gd name="T38" fmla="*/ 245 w 281"/>
                  <a:gd name="T39" fmla="*/ 122 h 270"/>
                  <a:gd name="T40" fmla="*/ 243 w 281"/>
                  <a:gd name="T41" fmla="*/ 133 h 270"/>
                  <a:gd name="T42" fmla="*/ 235 w 281"/>
                  <a:gd name="T43" fmla="*/ 151 h 270"/>
                  <a:gd name="T44" fmla="*/ 222 w 281"/>
                  <a:gd name="T45" fmla="*/ 179 h 270"/>
                  <a:gd name="T46" fmla="*/ 199 w 281"/>
                  <a:gd name="T47" fmla="*/ 203 h 270"/>
                  <a:gd name="T48" fmla="*/ 154 w 281"/>
                  <a:gd name="T49" fmla="*/ 212 h 270"/>
                  <a:gd name="T50" fmla="*/ 100 w 281"/>
                  <a:gd name="T51" fmla="*/ 197 h 270"/>
                  <a:gd name="T52" fmla="*/ 59 w 281"/>
                  <a:gd name="T53" fmla="*/ 163 h 270"/>
                  <a:gd name="T54" fmla="*/ 40 w 281"/>
                  <a:gd name="T55" fmla="*/ 114 h 270"/>
                  <a:gd name="T56" fmla="*/ 44 w 281"/>
                  <a:gd name="T57" fmla="*/ 74 h 270"/>
                  <a:gd name="T58" fmla="*/ 59 w 281"/>
                  <a:gd name="T59" fmla="*/ 51 h 270"/>
                  <a:gd name="T60" fmla="*/ 80 w 281"/>
                  <a:gd name="T61" fmla="*/ 31 h 270"/>
                  <a:gd name="T62" fmla="*/ 102 w 281"/>
                  <a:gd name="T63" fmla="*/ 19 h 270"/>
                  <a:gd name="T64" fmla="*/ 110 w 281"/>
                  <a:gd name="T65" fmla="*/ 5 h 270"/>
                  <a:gd name="T66" fmla="*/ 88 w 281"/>
                  <a:gd name="T67" fmla="*/ 2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1"/>
                  <a:gd name="T103" fmla="*/ 0 h 270"/>
                  <a:gd name="T104" fmla="*/ 281 w 281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9" name="Freeform 52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6 h 13"/>
                  <a:gd name="T2" fmla="*/ 2 w 15"/>
                  <a:gd name="T3" fmla="*/ 9 h 13"/>
                  <a:gd name="T4" fmla="*/ 3 w 15"/>
                  <a:gd name="T5" fmla="*/ 11 h 13"/>
                  <a:gd name="T6" fmla="*/ 5 w 15"/>
                  <a:gd name="T7" fmla="*/ 13 h 13"/>
                  <a:gd name="T8" fmla="*/ 8 w 15"/>
                  <a:gd name="T9" fmla="*/ 13 h 13"/>
                  <a:gd name="T10" fmla="*/ 11 w 15"/>
                  <a:gd name="T11" fmla="*/ 13 h 13"/>
                  <a:gd name="T12" fmla="*/ 14 w 15"/>
                  <a:gd name="T13" fmla="*/ 11 h 13"/>
                  <a:gd name="T14" fmla="*/ 15 w 15"/>
                  <a:gd name="T15" fmla="*/ 9 h 13"/>
                  <a:gd name="T16" fmla="*/ 15 w 15"/>
                  <a:gd name="T17" fmla="*/ 6 h 13"/>
                  <a:gd name="T18" fmla="*/ 15 w 15"/>
                  <a:gd name="T19" fmla="*/ 4 h 13"/>
                  <a:gd name="T20" fmla="*/ 14 w 15"/>
                  <a:gd name="T21" fmla="*/ 1 h 13"/>
                  <a:gd name="T22" fmla="*/ 11 w 15"/>
                  <a:gd name="T23" fmla="*/ 0 h 13"/>
                  <a:gd name="T24" fmla="*/ 8 w 15"/>
                  <a:gd name="T25" fmla="*/ 0 h 13"/>
                  <a:gd name="T26" fmla="*/ 5 w 15"/>
                  <a:gd name="T27" fmla="*/ 0 h 13"/>
                  <a:gd name="T28" fmla="*/ 3 w 15"/>
                  <a:gd name="T29" fmla="*/ 1 h 13"/>
                  <a:gd name="T30" fmla="*/ 2 w 15"/>
                  <a:gd name="T31" fmla="*/ 4 h 13"/>
                  <a:gd name="T32" fmla="*/ 0 w 15"/>
                  <a:gd name="T33" fmla="*/ 6 h 13"/>
                  <a:gd name="T34" fmla="*/ 0 w 15"/>
                  <a:gd name="T35" fmla="*/ 6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"/>
                  <a:gd name="T55" fmla="*/ 0 h 13"/>
                  <a:gd name="T56" fmla="*/ 15 w 15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0" name="Freeform 53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9 h 17"/>
                  <a:gd name="T2" fmla="*/ 1 w 17"/>
                  <a:gd name="T3" fmla="*/ 13 h 17"/>
                  <a:gd name="T4" fmla="*/ 3 w 17"/>
                  <a:gd name="T5" fmla="*/ 15 h 17"/>
                  <a:gd name="T6" fmla="*/ 6 w 17"/>
                  <a:gd name="T7" fmla="*/ 17 h 17"/>
                  <a:gd name="T8" fmla="*/ 9 w 17"/>
                  <a:gd name="T9" fmla="*/ 17 h 17"/>
                  <a:gd name="T10" fmla="*/ 13 w 17"/>
                  <a:gd name="T11" fmla="*/ 17 h 17"/>
                  <a:gd name="T12" fmla="*/ 16 w 17"/>
                  <a:gd name="T13" fmla="*/ 15 h 17"/>
                  <a:gd name="T14" fmla="*/ 17 w 17"/>
                  <a:gd name="T15" fmla="*/ 13 h 17"/>
                  <a:gd name="T16" fmla="*/ 17 w 17"/>
                  <a:gd name="T17" fmla="*/ 9 h 17"/>
                  <a:gd name="T18" fmla="*/ 17 w 17"/>
                  <a:gd name="T19" fmla="*/ 6 h 17"/>
                  <a:gd name="T20" fmla="*/ 16 w 17"/>
                  <a:gd name="T21" fmla="*/ 3 h 17"/>
                  <a:gd name="T22" fmla="*/ 13 w 17"/>
                  <a:gd name="T23" fmla="*/ 2 h 17"/>
                  <a:gd name="T24" fmla="*/ 9 w 17"/>
                  <a:gd name="T25" fmla="*/ 0 h 17"/>
                  <a:gd name="T26" fmla="*/ 6 w 17"/>
                  <a:gd name="T27" fmla="*/ 2 h 17"/>
                  <a:gd name="T28" fmla="*/ 3 w 17"/>
                  <a:gd name="T29" fmla="*/ 3 h 17"/>
                  <a:gd name="T30" fmla="*/ 1 w 17"/>
                  <a:gd name="T31" fmla="*/ 6 h 17"/>
                  <a:gd name="T32" fmla="*/ 0 w 17"/>
                  <a:gd name="T33" fmla="*/ 9 h 17"/>
                  <a:gd name="T34" fmla="*/ 0 w 17"/>
                  <a:gd name="T35" fmla="*/ 9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1" name="Freeform 54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4 h 9"/>
                  <a:gd name="T2" fmla="*/ 0 w 9"/>
                  <a:gd name="T3" fmla="*/ 6 h 9"/>
                  <a:gd name="T4" fmla="*/ 1 w 9"/>
                  <a:gd name="T5" fmla="*/ 7 h 9"/>
                  <a:gd name="T6" fmla="*/ 3 w 9"/>
                  <a:gd name="T7" fmla="*/ 9 h 9"/>
                  <a:gd name="T8" fmla="*/ 4 w 9"/>
                  <a:gd name="T9" fmla="*/ 9 h 9"/>
                  <a:gd name="T10" fmla="*/ 6 w 9"/>
                  <a:gd name="T11" fmla="*/ 9 h 9"/>
                  <a:gd name="T12" fmla="*/ 7 w 9"/>
                  <a:gd name="T13" fmla="*/ 7 h 9"/>
                  <a:gd name="T14" fmla="*/ 9 w 9"/>
                  <a:gd name="T15" fmla="*/ 6 h 9"/>
                  <a:gd name="T16" fmla="*/ 9 w 9"/>
                  <a:gd name="T17" fmla="*/ 4 h 9"/>
                  <a:gd name="T18" fmla="*/ 9 w 9"/>
                  <a:gd name="T19" fmla="*/ 3 h 9"/>
                  <a:gd name="T20" fmla="*/ 7 w 9"/>
                  <a:gd name="T21" fmla="*/ 2 h 9"/>
                  <a:gd name="T22" fmla="*/ 6 w 9"/>
                  <a:gd name="T23" fmla="*/ 0 h 9"/>
                  <a:gd name="T24" fmla="*/ 4 w 9"/>
                  <a:gd name="T25" fmla="*/ 0 h 9"/>
                  <a:gd name="T26" fmla="*/ 3 w 9"/>
                  <a:gd name="T27" fmla="*/ 0 h 9"/>
                  <a:gd name="T28" fmla="*/ 1 w 9"/>
                  <a:gd name="T29" fmla="*/ 2 h 9"/>
                  <a:gd name="T30" fmla="*/ 0 w 9"/>
                  <a:gd name="T31" fmla="*/ 3 h 9"/>
                  <a:gd name="T32" fmla="*/ 0 w 9"/>
                  <a:gd name="T33" fmla="*/ 4 h 9"/>
                  <a:gd name="T34" fmla="*/ 0 w 9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"/>
                  <a:gd name="T55" fmla="*/ 0 h 9"/>
                  <a:gd name="T56" fmla="*/ 9 w 9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2" name="Freeform 55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5 h 8"/>
                  <a:gd name="T4" fmla="*/ 1 w 7"/>
                  <a:gd name="T5" fmla="*/ 7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7 h 8"/>
                  <a:gd name="T14" fmla="*/ 7 w 7"/>
                  <a:gd name="T15" fmla="*/ 5 h 8"/>
                  <a:gd name="T16" fmla="*/ 7 w 7"/>
                  <a:gd name="T17" fmla="*/ 4 h 8"/>
                  <a:gd name="T18" fmla="*/ 7 w 7"/>
                  <a:gd name="T19" fmla="*/ 2 h 8"/>
                  <a:gd name="T20" fmla="*/ 6 w 7"/>
                  <a:gd name="T21" fmla="*/ 1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1 h 8"/>
                  <a:gd name="T30" fmla="*/ 0 w 7"/>
                  <a:gd name="T31" fmla="*/ 2 h 8"/>
                  <a:gd name="T32" fmla="*/ 0 w 7"/>
                  <a:gd name="T33" fmla="*/ 4 h 8"/>
                  <a:gd name="T34" fmla="*/ 0 w 7"/>
                  <a:gd name="T35" fmla="*/ 4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3" name="Freeform 56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4 h 9"/>
                  <a:gd name="T2" fmla="*/ 0 w 7"/>
                  <a:gd name="T3" fmla="*/ 6 h 9"/>
                  <a:gd name="T4" fmla="*/ 1 w 7"/>
                  <a:gd name="T5" fmla="*/ 7 h 9"/>
                  <a:gd name="T6" fmla="*/ 3 w 7"/>
                  <a:gd name="T7" fmla="*/ 9 h 9"/>
                  <a:gd name="T8" fmla="*/ 4 w 7"/>
                  <a:gd name="T9" fmla="*/ 9 h 9"/>
                  <a:gd name="T10" fmla="*/ 5 w 7"/>
                  <a:gd name="T11" fmla="*/ 9 h 9"/>
                  <a:gd name="T12" fmla="*/ 5 w 7"/>
                  <a:gd name="T13" fmla="*/ 7 h 9"/>
                  <a:gd name="T14" fmla="*/ 7 w 7"/>
                  <a:gd name="T15" fmla="*/ 6 h 9"/>
                  <a:gd name="T16" fmla="*/ 7 w 7"/>
                  <a:gd name="T17" fmla="*/ 4 h 9"/>
                  <a:gd name="T18" fmla="*/ 7 w 7"/>
                  <a:gd name="T19" fmla="*/ 3 h 9"/>
                  <a:gd name="T20" fmla="*/ 5 w 7"/>
                  <a:gd name="T21" fmla="*/ 1 h 9"/>
                  <a:gd name="T22" fmla="*/ 5 w 7"/>
                  <a:gd name="T23" fmla="*/ 0 h 9"/>
                  <a:gd name="T24" fmla="*/ 4 w 7"/>
                  <a:gd name="T25" fmla="*/ 0 h 9"/>
                  <a:gd name="T26" fmla="*/ 3 w 7"/>
                  <a:gd name="T27" fmla="*/ 0 h 9"/>
                  <a:gd name="T28" fmla="*/ 1 w 7"/>
                  <a:gd name="T29" fmla="*/ 1 h 9"/>
                  <a:gd name="T30" fmla="*/ 0 w 7"/>
                  <a:gd name="T31" fmla="*/ 3 h 9"/>
                  <a:gd name="T32" fmla="*/ 0 w 7"/>
                  <a:gd name="T33" fmla="*/ 4 h 9"/>
                  <a:gd name="T34" fmla="*/ 0 w 7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9"/>
                  <a:gd name="T56" fmla="*/ 7 w 7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4" name="Freeform 57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10 h 20"/>
                  <a:gd name="T2" fmla="*/ 0 w 20"/>
                  <a:gd name="T3" fmla="*/ 15 h 20"/>
                  <a:gd name="T4" fmla="*/ 2 w 20"/>
                  <a:gd name="T5" fmla="*/ 17 h 20"/>
                  <a:gd name="T6" fmla="*/ 5 w 20"/>
                  <a:gd name="T7" fmla="*/ 20 h 20"/>
                  <a:gd name="T8" fmla="*/ 10 w 20"/>
                  <a:gd name="T9" fmla="*/ 20 h 20"/>
                  <a:gd name="T10" fmla="*/ 14 w 20"/>
                  <a:gd name="T11" fmla="*/ 20 h 20"/>
                  <a:gd name="T12" fmla="*/ 17 w 20"/>
                  <a:gd name="T13" fmla="*/ 17 h 20"/>
                  <a:gd name="T14" fmla="*/ 20 w 20"/>
                  <a:gd name="T15" fmla="*/ 15 h 20"/>
                  <a:gd name="T16" fmla="*/ 20 w 20"/>
                  <a:gd name="T17" fmla="*/ 10 h 20"/>
                  <a:gd name="T18" fmla="*/ 20 w 20"/>
                  <a:gd name="T19" fmla="*/ 6 h 20"/>
                  <a:gd name="T20" fmla="*/ 17 w 20"/>
                  <a:gd name="T21" fmla="*/ 3 h 20"/>
                  <a:gd name="T22" fmla="*/ 14 w 20"/>
                  <a:gd name="T23" fmla="*/ 0 h 20"/>
                  <a:gd name="T24" fmla="*/ 10 w 20"/>
                  <a:gd name="T25" fmla="*/ 0 h 20"/>
                  <a:gd name="T26" fmla="*/ 5 w 20"/>
                  <a:gd name="T27" fmla="*/ 0 h 20"/>
                  <a:gd name="T28" fmla="*/ 2 w 20"/>
                  <a:gd name="T29" fmla="*/ 3 h 20"/>
                  <a:gd name="T30" fmla="*/ 0 w 20"/>
                  <a:gd name="T31" fmla="*/ 6 h 20"/>
                  <a:gd name="T32" fmla="*/ 0 w 20"/>
                  <a:gd name="T33" fmla="*/ 10 h 20"/>
                  <a:gd name="T34" fmla="*/ 0 w 20"/>
                  <a:gd name="T35" fmla="*/ 1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"/>
                  <a:gd name="T55" fmla="*/ 0 h 20"/>
                  <a:gd name="T56" fmla="*/ 20 w 20"/>
                  <a:gd name="T57" fmla="*/ 20 h 2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5" name="Freeform 58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7 h 13"/>
                  <a:gd name="T2" fmla="*/ 0 w 12"/>
                  <a:gd name="T3" fmla="*/ 9 h 13"/>
                  <a:gd name="T4" fmla="*/ 2 w 12"/>
                  <a:gd name="T5" fmla="*/ 12 h 13"/>
                  <a:gd name="T6" fmla="*/ 3 w 12"/>
                  <a:gd name="T7" fmla="*/ 13 h 13"/>
                  <a:gd name="T8" fmla="*/ 6 w 12"/>
                  <a:gd name="T9" fmla="*/ 13 h 13"/>
                  <a:gd name="T10" fmla="*/ 9 w 12"/>
                  <a:gd name="T11" fmla="*/ 13 h 13"/>
                  <a:gd name="T12" fmla="*/ 11 w 12"/>
                  <a:gd name="T13" fmla="*/ 12 h 13"/>
                  <a:gd name="T14" fmla="*/ 12 w 12"/>
                  <a:gd name="T15" fmla="*/ 9 h 13"/>
                  <a:gd name="T16" fmla="*/ 12 w 12"/>
                  <a:gd name="T17" fmla="*/ 7 h 13"/>
                  <a:gd name="T18" fmla="*/ 12 w 12"/>
                  <a:gd name="T19" fmla="*/ 5 h 13"/>
                  <a:gd name="T20" fmla="*/ 11 w 12"/>
                  <a:gd name="T21" fmla="*/ 2 h 13"/>
                  <a:gd name="T22" fmla="*/ 9 w 12"/>
                  <a:gd name="T23" fmla="*/ 0 h 13"/>
                  <a:gd name="T24" fmla="*/ 6 w 12"/>
                  <a:gd name="T25" fmla="*/ 0 h 13"/>
                  <a:gd name="T26" fmla="*/ 3 w 12"/>
                  <a:gd name="T27" fmla="*/ 0 h 13"/>
                  <a:gd name="T28" fmla="*/ 2 w 12"/>
                  <a:gd name="T29" fmla="*/ 2 h 13"/>
                  <a:gd name="T30" fmla="*/ 0 w 12"/>
                  <a:gd name="T31" fmla="*/ 5 h 13"/>
                  <a:gd name="T32" fmla="*/ 0 w 12"/>
                  <a:gd name="T33" fmla="*/ 7 h 13"/>
                  <a:gd name="T34" fmla="*/ 0 w 12"/>
                  <a:gd name="T35" fmla="*/ 7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3"/>
                  <a:gd name="T56" fmla="*/ 12 w 12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6" name="Freeform 59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6 h 12"/>
                  <a:gd name="T2" fmla="*/ 0 w 13"/>
                  <a:gd name="T3" fmla="*/ 8 h 12"/>
                  <a:gd name="T4" fmla="*/ 2 w 13"/>
                  <a:gd name="T5" fmla="*/ 10 h 12"/>
                  <a:gd name="T6" fmla="*/ 5 w 13"/>
                  <a:gd name="T7" fmla="*/ 12 h 12"/>
                  <a:gd name="T8" fmla="*/ 8 w 13"/>
                  <a:gd name="T9" fmla="*/ 12 h 12"/>
                  <a:gd name="T10" fmla="*/ 9 w 13"/>
                  <a:gd name="T11" fmla="*/ 12 h 12"/>
                  <a:gd name="T12" fmla="*/ 12 w 13"/>
                  <a:gd name="T13" fmla="*/ 10 h 12"/>
                  <a:gd name="T14" fmla="*/ 13 w 13"/>
                  <a:gd name="T15" fmla="*/ 8 h 12"/>
                  <a:gd name="T16" fmla="*/ 13 w 13"/>
                  <a:gd name="T17" fmla="*/ 6 h 12"/>
                  <a:gd name="T18" fmla="*/ 13 w 13"/>
                  <a:gd name="T19" fmla="*/ 3 h 12"/>
                  <a:gd name="T20" fmla="*/ 12 w 13"/>
                  <a:gd name="T21" fmla="*/ 2 h 12"/>
                  <a:gd name="T22" fmla="*/ 9 w 13"/>
                  <a:gd name="T23" fmla="*/ 0 h 12"/>
                  <a:gd name="T24" fmla="*/ 8 w 13"/>
                  <a:gd name="T25" fmla="*/ 0 h 12"/>
                  <a:gd name="T26" fmla="*/ 5 w 13"/>
                  <a:gd name="T27" fmla="*/ 0 h 12"/>
                  <a:gd name="T28" fmla="*/ 2 w 13"/>
                  <a:gd name="T29" fmla="*/ 2 h 12"/>
                  <a:gd name="T30" fmla="*/ 0 w 13"/>
                  <a:gd name="T31" fmla="*/ 3 h 12"/>
                  <a:gd name="T32" fmla="*/ 0 w 13"/>
                  <a:gd name="T33" fmla="*/ 6 h 12"/>
                  <a:gd name="T34" fmla="*/ 0 w 13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12"/>
                  <a:gd name="T56" fmla="*/ 13 w 13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7" name="Freeform 60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3 h 7"/>
                  <a:gd name="T2" fmla="*/ 0 w 8"/>
                  <a:gd name="T3" fmla="*/ 4 h 7"/>
                  <a:gd name="T4" fmla="*/ 1 w 8"/>
                  <a:gd name="T5" fmla="*/ 6 h 7"/>
                  <a:gd name="T6" fmla="*/ 3 w 8"/>
                  <a:gd name="T7" fmla="*/ 7 h 7"/>
                  <a:gd name="T8" fmla="*/ 4 w 8"/>
                  <a:gd name="T9" fmla="*/ 7 h 7"/>
                  <a:gd name="T10" fmla="*/ 6 w 8"/>
                  <a:gd name="T11" fmla="*/ 7 h 7"/>
                  <a:gd name="T12" fmla="*/ 7 w 8"/>
                  <a:gd name="T13" fmla="*/ 6 h 7"/>
                  <a:gd name="T14" fmla="*/ 8 w 8"/>
                  <a:gd name="T15" fmla="*/ 4 h 7"/>
                  <a:gd name="T16" fmla="*/ 8 w 8"/>
                  <a:gd name="T17" fmla="*/ 3 h 7"/>
                  <a:gd name="T18" fmla="*/ 8 w 8"/>
                  <a:gd name="T19" fmla="*/ 1 h 7"/>
                  <a:gd name="T20" fmla="*/ 7 w 8"/>
                  <a:gd name="T21" fmla="*/ 1 h 7"/>
                  <a:gd name="T22" fmla="*/ 6 w 8"/>
                  <a:gd name="T23" fmla="*/ 0 h 7"/>
                  <a:gd name="T24" fmla="*/ 4 w 8"/>
                  <a:gd name="T25" fmla="*/ 0 h 7"/>
                  <a:gd name="T26" fmla="*/ 3 w 8"/>
                  <a:gd name="T27" fmla="*/ 0 h 7"/>
                  <a:gd name="T28" fmla="*/ 1 w 8"/>
                  <a:gd name="T29" fmla="*/ 1 h 7"/>
                  <a:gd name="T30" fmla="*/ 0 w 8"/>
                  <a:gd name="T31" fmla="*/ 1 h 7"/>
                  <a:gd name="T32" fmla="*/ 0 w 8"/>
                  <a:gd name="T33" fmla="*/ 3 h 7"/>
                  <a:gd name="T34" fmla="*/ 0 w 8"/>
                  <a:gd name="T35" fmla="*/ 3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"/>
                  <a:gd name="T55" fmla="*/ 0 h 7"/>
                  <a:gd name="T56" fmla="*/ 8 w 8"/>
                  <a:gd name="T57" fmla="*/ 7 h 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8" name="Freeform 61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3 h 8"/>
                  <a:gd name="T2" fmla="*/ 0 w 7"/>
                  <a:gd name="T3" fmla="*/ 5 h 8"/>
                  <a:gd name="T4" fmla="*/ 1 w 7"/>
                  <a:gd name="T5" fmla="*/ 6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6 h 8"/>
                  <a:gd name="T14" fmla="*/ 7 w 7"/>
                  <a:gd name="T15" fmla="*/ 5 h 8"/>
                  <a:gd name="T16" fmla="*/ 7 w 7"/>
                  <a:gd name="T17" fmla="*/ 3 h 8"/>
                  <a:gd name="T18" fmla="*/ 7 w 7"/>
                  <a:gd name="T19" fmla="*/ 2 h 8"/>
                  <a:gd name="T20" fmla="*/ 6 w 7"/>
                  <a:gd name="T21" fmla="*/ 2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2 h 8"/>
                  <a:gd name="T30" fmla="*/ 0 w 7"/>
                  <a:gd name="T31" fmla="*/ 2 h 8"/>
                  <a:gd name="T32" fmla="*/ 0 w 7"/>
                  <a:gd name="T33" fmla="*/ 3 h 8"/>
                  <a:gd name="T34" fmla="*/ 0 w 7"/>
                  <a:gd name="T35" fmla="*/ 3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9" name="Freeform 62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8 h 17"/>
                  <a:gd name="T2" fmla="*/ 0 w 16"/>
                  <a:gd name="T3" fmla="*/ 11 h 17"/>
                  <a:gd name="T4" fmla="*/ 3 w 16"/>
                  <a:gd name="T5" fmla="*/ 14 h 17"/>
                  <a:gd name="T6" fmla="*/ 5 w 16"/>
                  <a:gd name="T7" fmla="*/ 16 h 17"/>
                  <a:gd name="T8" fmla="*/ 9 w 16"/>
                  <a:gd name="T9" fmla="*/ 17 h 17"/>
                  <a:gd name="T10" fmla="*/ 12 w 16"/>
                  <a:gd name="T11" fmla="*/ 16 h 17"/>
                  <a:gd name="T12" fmla="*/ 15 w 16"/>
                  <a:gd name="T13" fmla="*/ 14 h 17"/>
                  <a:gd name="T14" fmla="*/ 16 w 16"/>
                  <a:gd name="T15" fmla="*/ 11 h 17"/>
                  <a:gd name="T16" fmla="*/ 16 w 16"/>
                  <a:gd name="T17" fmla="*/ 8 h 17"/>
                  <a:gd name="T18" fmla="*/ 16 w 16"/>
                  <a:gd name="T19" fmla="*/ 5 h 17"/>
                  <a:gd name="T20" fmla="*/ 15 w 16"/>
                  <a:gd name="T21" fmla="*/ 3 h 17"/>
                  <a:gd name="T22" fmla="*/ 12 w 16"/>
                  <a:gd name="T23" fmla="*/ 1 h 17"/>
                  <a:gd name="T24" fmla="*/ 9 w 16"/>
                  <a:gd name="T25" fmla="*/ 0 h 17"/>
                  <a:gd name="T26" fmla="*/ 5 w 16"/>
                  <a:gd name="T27" fmla="*/ 1 h 17"/>
                  <a:gd name="T28" fmla="*/ 3 w 16"/>
                  <a:gd name="T29" fmla="*/ 3 h 17"/>
                  <a:gd name="T30" fmla="*/ 0 w 16"/>
                  <a:gd name="T31" fmla="*/ 5 h 17"/>
                  <a:gd name="T32" fmla="*/ 0 w 16"/>
                  <a:gd name="T33" fmla="*/ 8 h 17"/>
                  <a:gd name="T34" fmla="*/ 0 w 16"/>
                  <a:gd name="T35" fmla="*/ 8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"/>
                  <a:gd name="T55" fmla="*/ 0 h 17"/>
                  <a:gd name="T56" fmla="*/ 16 w 16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0" name="Freeform 63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6 h 12"/>
                  <a:gd name="T2" fmla="*/ 0 w 12"/>
                  <a:gd name="T3" fmla="*/ 7 h 12"/>
                  <a:gd name="T4" fmla="*/ 1 w 12"/>
                  <a:gd name="T5" fmla="*/ 10 h 12"/>
                  <a:gd name="T6" fmla="*/ 4 w 12"/>
                  <a:gd name="T7" fmla="*/ 12 h 12"/>
                  <a:gd name="T8" fmla="*/ 6 w 12"/>
                  <a:gd name="T9" fmla="*/ 12 h 12"/>
                  <a:gd name="T10" fmla="*/ 7 w 12"/>
                  <a:gd name="T11" fmla="*/ 12 h 12"/>
                  <a:gd name="T12" fmla="*/ 10 w 12"/>
                  <a:gd name="T13" fmla="*/ 10 h 12"/>
                  <a:gd name="T14" fmla="*/ 12 w 12"/>
                  <a:gd name="T15" fmla="*/ 7 h 12"/>
                  <a:gd name="T16" fmla="*/ 12 w 12"/>
                  <a:gd name="T17" fmla="*/ 6 h 12"/>
                  <a:gd name="T18" fmla="*/ 12 w 12"/>
                  <a:gd name="T19" fmla="*/ 4 h 12"/>
                  <a:gd name="T20" fmla="*/ 10 w 12"/>
                  <a:gd name="T21" fmla="*/ 2 h 12"/>
                  <a:gd name="T22" fmla="*/ 7 w 12"/>
                  <a:gd name="T23" fmla="*/ 0 h 12"/>
                  <a:gd name="T24" fmla="*/ 6 w 12"/>
                  <a:gd name="T25" fmla="*/ 0 h 12"/>
                  <a:gd name="T26" fmla="*/ 4 w 12"/>
                  <a:gd name="T27" fmla="*/ 0 h 12"/>
                  <a:gd name="T28" fmla="*/ 1 w 12"/>
                  <a:gd name="T29" fmla="*/ 2 h 12"/>
                  <a:gd name="T30" fmla="*/ 0 w 12"/>
                  <a:gd name="T31" fmla="*/ 4 h 12"/>
                  <a:gd name="T32" fmla="*/ 0 w 12"/>
                  <a:gd name="T33" fmla="*/ 6 h 12"/>
                  <a:gd name="T34" fmla="*/ 0 w 12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2"/>
                  <a:gd name="T56" fmla="*/ 12 w 12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1" name="Freeform 64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7 w 74"/>
                  <a:gd name="T1" fmla="*/ 65 h 75"/>
                  <a:gd name="T2" fmla="*/ 15 w 74"/>
                  <a:gd name="T3" fmla="*/ 72 h 75"/>
                  <a:gd name="T4" fmla="*/ 25 w 74"/>
                  <a:gd name="T5" fmla="*/ 75 h 75"/>
                  <a:gd name="T6" fmla="*/ 32 w 74"/>
                  <a:gd name="T7" fmla="*/ 75 h 75"/>
                  <a:gd name="T8" fmla="*/ 37 w 74"/>
                  <a:gd name="T9" fmla="*/ 73 h 75"/>
                  <a:gd name="T10" fmla="*/ 38 w 74"/>
                  <a:gd name="T11" fmla="*/ 73 h 75"/>
                  <a:gd name="T12" fmla="*/ 44 w 74"/>
                  <a:gd name="T13" fmla="*/ 71 h 75"/>
                  <a:gd name="T14" fmla="*/ 50 w 74"/>
                  <a:gd name="T15" fmla="*/ 69 h 75"/>
                  <a:gd name="T16" fmla="*/ 59 w 74"/>
                  <a:gd name="T17" fmla="*/ 65 h 75"/>
                  <a:gd name="T18" fmla="*/ 65 w 74"/>
                  <a:gd name="T19" fmla="*/ 60 h 75"/>
                  <a:gd name="T20" fmla="*/ 71 w 74"/>
                  <a:gd name="T21" fmla="*/ 56 h 75"/>
                  <a:gd name="T22" fmla="*/ 74 w 74"/>
                  <a:gd name="T23" fmla="*/ 50 h 75"/>
                  <a:gd name="T24" fmla="*/ 72 w 74"/>
                  <a:gd name="T25" fmla="*/ 45 h 75"/>
                  <a:gd name="T26" fmla="*/ 59 w 74"/>
                  <a:gd name="T27" fmla="*/ 35 h 75"/>
                  <a:gd name="T28" fmla="*/ 46 w 74"/>
                  <a:gd name="T29" fmla="*/ 39 h 75"/>
                  <a:gd name="T30" fmla="*/ 35 w 74"/>
                  <a:gd name="T31" fmla="*/ 48 h 75"/>
                  <a:gd name="T32" fmla="*/ 31 w 74"/>
                  <a:gd name="T33" fmla="*/ 52 h 75"/>
                  <a:gd name="T34" fmla="*/ 29 w 74"/>
                  <a:gd name="T35" fmla="*/ 43 h 75"/>
                  <a:gd name="T36" fmla="*/ 24 w 74"/>
                  <a:gd name="T37" fmla="*/ 26 h 75"/>
                  <a:gd name="T38" fmla="*/ 13 w 74"/>
                  <a:gd name="T39" fmla="*/ 7 h 75"/>
                  <a:gd name="T40" fmla="*/ 2 w 74"/>
                  <a:gd name="T41" fmla="*/ 0 h 75"/>
                  <a:gd name="T42" fmla="*/ 0 w 74"/>
                  <a:gd name="T43" fmla="*/ 19 h 75"/>
                  <a:gd name="T44" fmla="*/ 3 w 74"/>
                  <a:gd name="T45" fmla="*/ 40 h 75"/>
                  <a:gd name="T46" fmla="*/ 6 w 74"/>
                  <a:gd name="T47" fmla="*/ 58 h 75"/>
                  <a:gd name="T48" fmla="*/ 7 w 74"/>
                  <a:gd name="T49" fmla="*/ 65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4"/>
                  <a:gd name="T76" fmla="*/ 0 h 75"/>
                  <a:gd name="T77" fmla="*/ 74 w 74"/>
                  <a:gd name="T78" fmla="*/ 75 h 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2" name="Freeform 65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24 w 69"/>
                  <a:gd name="T1" fmla="*/ 59 h 59"/>
                  <a:gd name="T2" fmla="*/ 29 w 69"/>
                  <a:gd name="T3" fmla="*/ 59 h 59"/>
                  <a:gd name="T4" fmla="*/ 38 w 69"/>
                  <a:gd name="T5" fmla="*/ 57 h 59"/>
                  <a:gd name="T6" fmla="*/ 47 w 69"/>
                  <a:gd name="T7" fmla="*/ 56 h 59"/>
                  <a:gd name="T8" fmla="*/ 56 w 69"/>
                  <a:gd name="T9" fmla="*/ 54 h 59"/>
                  <a:gd name="T10" fmla="*/ 63 w 69"/>
                  <a:gd name="T11" fmla="*/ 52 h 59"/>
                  <a:gd name="T12" fmla="*/ 68 w 69"/>
                  <a:gd name="T13" fmla="*/ 47 h 59"/>
                  <a:gd name="T14" fmla="*/ 69 w 69"/>
                  <a:gd name="T15" fmla="*/ 43 h 59"/>
                  <a:gd name="T16" fmla="*/ 66 w 69"/>
                  <a:gd name="T17" fmla="*/ 37 h 59"/>
                  <a:gd name="T18" fmla="*/ 54 w 69"/>
                  <a:gd name="T19" fmla="*/ 32 h 59"/>
                  <a:gd name="T20" fmla="*/ 41 w 69"/>
                  <a:gd name="T21" fmla="*/ 33 h 59"/>
                  <a:gd name="T22" fmla="*/ 29 w 69"/>
                  <a:gd name="T23" fmla="*/ 37 h 59"/>
                  <a:gd name="T24" fmla="*/ 25 w 69"/>
                  <a:gd name="T25" fmla="*/ 40 h 59"/>
                  <a:gd name="T26" fmla="*/ 21 w 69"/>
                  <a:gd name="T27" fmla="*/ 29 h 59"/>
                  <a:gd name="T28" fmla="*/ 19 w 69"/>
                  <a:gd name="T29" fmla="*/ 13 h 59"/>
                  <a:gd name="T30" fmla="*/ 15 w 69"/>
                  <a:gd name="T31" fmla="*/ 1 h 59"/>
                  <a:gd name="T32" fmla="*/ 0 w 69"/>
                  <a:gd name="T33" fmla="*/ 0 h 59"/>
                  <a:gd name="T34" fmla="*/ 0 w 69"/>
                  <a:gd name="T35" fmla="*/ 27 h 59"/>
                  <a:gd name="T36" fmla="*/ 9 w 69"/>
                  <a:gd name="T37" fmla="*/ 44 h 59"/>
                  <a:gd name="T38" fmla="*/ 19 w 69"/>
                  <a:gd name="T39" fmla="*/ 56 h 59"/>
                  <a:gd name="T40" fmla="*/ 24 w 69"/>
                  <a:gd name="T41" fmla="*/ 59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9"/>
                  <a:gd name="T64" fmla="*/ 0 h 59"/>
                  <a:gd name="T65" fmla="*/ 69 w 69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3" name="Freeform 66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6 w 69"/>
                  <a:gd name="T1" fmla="*/ 46 h 60"/>
                  <a:gd name="T2" fmla="*/ 15 w 69"/>
                  <a:gd name="T3" fmla="*/ 54 h 60"/>
                  <a:gd name="T4" fmla="*/ 22 w 69"/>
                  <a:gd name="T5" fmla="*/ 59 h 60"/>
                  <a:gd name="T6" fmla="*/ 31 w 69"/>
                  <a:gd name="T7" fmla="*/ 60 h 60"/>
                  <a:gd name="T8" fmla="*/ 38 w 69"/>
                  <a:gd name="T9" fmla="*/ 60 h 60"/>
                  <a:gd name="T10" fmla="*/ 45 w 69"/>
                  <a:gd name="T11" fmla="*/ 59 h 60"/>
                  <a:gd name="T12" fmla="*/ 51 w 69"/>
                  <a:gd name="T13" fmla="*/ 56 h 60"/>
                  <a:gd name="T14" fmla="*/ 57 w 69"/>
                  <a:gd name="T15" fmla="*/ 53 h 60"/>
                  <a:gd name="T16" fmla="*/ 60 w 69"/>
                  <a:gd name="T17" fmla="*/ 51 h 60"/>
                  <a:gd name="T18" fmla="*/ 64 w 69"/>
                  <a:gd name="T19" fmla="*/ 50 h 60"/>
                  <a:gd name="T20" fmla="*/ 67 w 69"/>
                  <a:gd name="T21" fmla="*/ 47 h 60"/>
                  <a:gd name="T22" fmla="*/ 69 w 69"/>
                  <a:gd name="T23" fmla="*/ 43 h 60"/>
                  <a:gd name="T24" fmla="*/ 67 w 69"/>
                  <a:gd name="T25" fmla="*/ 40 h 60"/>
                  <a:gd name="T26" fmla="*/ 54 w 69"/>
                  <a:gd name="T27" fmla="*/ 31 h 60"/>
                  <a:gd name="T28" fmla="*/ 41 w 69"/>
                  <a:gd name="T29" fmla="*/ 31 h 60"/>
                  <a:gd name="T30" fmla="*/ 32 w 69"/>
                  <a:gd name="T31" fmla="*/ 34 h 60"/>
                  <a:gd name="T32" fmla="*/ 28 w 69"/>
                  <a:gd name="T33" fmla="*/ 37 h 60"/>
                  <a:gd name="T34" fmla="*/ 26 w 69"/>
                  <a:gd name="T35" fmla="*/ 30 h 60"/>
                  <a:gd name="T36" fmla="*/ 20 w 69"/>
                  <a:gd name="T37" fmla="*/ 15 h 60"/>
                  <a:gd name="T38" fmla="*/ 12 w 69"/>
                  <a:gd name="T39" fmla="*/ 2 h 60"/>
                  <a:gd name="T40" fmla="*/ 1 w 69"/>
                  <a:gd name="T41" fmla="*/ 0 h 60"/>
                  <a:gd name="T42" fmla="*/ 0 w 69"/>
                  <a:gd name="T43" fmla="*/ 14 h 60"/>
                  <a:gd name="T44" fmla="*/ 1 w 69"/>
                  <a:gd name="T45" fmla="*/ 30 h 60"/>
                  <a:gd name="T46" fmla="*/ 4 w 69"/>
                  <a:gd name="T47" fmla="*/ 41 h 60"/>
                  <a:gd name="T48" fmla="*/ 6 w 69"/>
                  <a:gd name="T49" fmla="*/ 46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9"/>
                  <a:gd name="T76" fmla="*/ 0 h 60"/>
                  <a:gd name="T77" fmla="*/ 69 w 69"/>
                  <a:gd name="T78" fmla="*/ 60 h 6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4" name="Freeform 67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12 w 75"/>
                  <a:gd name="T1" fmla="*/ 44 h 48"/>
                  <a:gd name="T2" fmla="*/ 19 w 75"/>
                  <a:gd name="T3" fmla="*/ 46 h 48"/>
                  <a:gd name="T4" fmla="*/ 31 w 75"/>
                  <a:gd name="T5" fmla="*/ 48 h 48"/>
                  <a:gd name="T6" fmla="*/ 43 w 75"/>
                  <a:gd name="T7" fmla="*/ 48 h 48"/>
                  <a:gd name="T8" fmla="*/ 56 w 75"/>
                  <a:gd name="T9" fmla="*/ 46 h 48"/>
                  <a:gd name="T10" fmla="*/ 66 w 75"/>
                  <a:gd name="T11" fmla="*/ 42 h 48"/>
                  <a:gd name="T12" fmla="*/ 74 w 75"/>
                  <a:gd name="T13" fmla="*/ 36 h 48"/>
                  <a:gd name="T14" fmla="*/ 75 w 75"/>
                  <a:gd name="T15" fmla="*/ 29 h 48"/>
                  <a:gd name="T16" fmla="*/ 71 w 75"/>
                  <a:gd name="T17" fmla="*/ 19 h 48"/>
                  <a:gd name="T18" fmla="*/ 66 w 75"/>
                  <a:gd name="T19" fmla="*/ 16 h 48"/>
                  <a:gd name="T20" fmla="*/ 59 w 75"/>
                  <a:gd name="T21" fmla="*/ 15 h 48"/>
                  <a:gd name="T22" fmla="*/ 52 w 75"/>
                  <a:gd name="T23" fmla="*/ 15 h 48"/>
                  <a:gd name="T24" fmla="*/ 43 w 75"/>
                  <a:gd name="T25" fmla="*/ 18 h 48"/>
                  <a:gd name="T26" fmla="*/ 35 w 75"/>
                  <a:gd name="T27" fmla="*/ 19 h 48"/>
                  <a:gd name="T28" fmla="*/ 30 w 75"/>
                  <a:gd name="T29" fmla="*/ 22 h 48"/>
                  <a:gd name="T30" fmla="*/ 25 w 75"/>
                  <a:gd name="T31" fmla="*/ 23 h 48"/>
                  <a:gd name="T32" fmla="*/ 24 w 75"/>
                  <a:gd name="T33" fmla="*/ 25 h 48"/>
                  <a:gd name="T34" fmla="*/ 22 w 75"/>
                  <a:gd name="T35" fmla="*/ 21 h 48"/>
                  <a:gd name="T36" fmla="*/ 19 w 75"/>
                  <a:gd name="T37" fmla="*/ 13 h 48"/>
                  <a:gd name="T38" fmla="*/ 16 w 75"/>
                  <a:gd name="T39" fmla="*/ 5 h 48"/>
                  <a:gd name="T40" fmla="*/ 15 w 75"/>
                  <a:gd name="T41" fmla="*/ 2 h 48"/>
                  <a:gd name="T42" fmla="*/ 12 w 75"/>
                  <a:gd name="T43" fmla="*/ 0 h 48"/>
                  <a:gd name="T44" fmla="*/ 8 w 75"/>
                  <a:gd name="T45" fmla="*/ 0 h 48"/>
                  <a:gd name="T46" fmla="*/ 3 w 75"/>
                  <a:gd name="T47" fmla="*/ 2 h 48"/>
                  <a:gd name="T48" fmla="*/ 0 w 75"/>
                  <a:gd name="T49" fmla="*/ 5 h 48"/>
                  <a:gd name="T50" fmla="*/ 0 w 75"/>
                  <a:gd name="T51" fmla="*/ 13 h 48"/>
                  <a:gd name="T52" fmla="*/ 5 w 75"/>
                  <a:gd name="T53" fmla="*/ 26 h 48"/>
                  <a:gd name="T54" fmla="*/ 9 w 75"/>
                  <a:gd name="T55" fmla="*/ 38 h 48"/>
                  <a:gd name="T56" fmla="*/ 12 w 75"/>
                  <a:gd name="T57" fmla="*/ 44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48"/>
                  <a:gd name="T89" fmla="*/ 75 w 75"/>
                  <a:gd name="T90" fmla="*/ 48 h 4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5" name="Freeform 68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15 w 63"/>
                  <a:gd name="T1" fmla="*/ 53 h 57"/>
                  <a:gd name="T2" fmla="*/ 22 w 63"/>
                  <a:gd name="T3" fmla="*/ 54 h 57"/>
                  <a:gd name="T4" fmla="*/ 34 w 63"/>
                  <a:gd name="T5" fmla="*/ 57 h 57"/>
                  <a:gd name="T6" fmla="*/ 47 w 63"/>
                  <a:gd name="T7" fmla="*/ 56 h 57"/>
                  <a:gd name="T8" fmla="*/ 58 w 63"/>
                  <a:gd name="T9" fmla="*/ 50 h 57"/>
                  <a:gd name="T10" fmla="*/ 61 w 63"/>
                  <a:gd name="T11" fmla="*/ 48 h 57"/>
                  <a:gd name="T12" fmla="*/ 62 w 63"/>
                  <a:gd name="T13" fmla="*/ 46 h 57"/>
                  <a:gd name="T14" fmla="*/ 63 w 63"/>
                  <a:gd name="T15" fmla="*/ 43 h 57"/>
                  <a:gd name="T16" fmla="*/ 62 w 63"/>
                  <a:gd name="T17" fmla="*/ 40 h 57"/>
                  <a:gd name="T18" fmla="*/ 61 w 63"/>
                  <a:gd name="T19" fmla="*/ 36 h 57"/>
                  <a:gd name="T20" fmla="*/ 58 w 63"/>
                  <a:gd name="T21" fmla="*/ 33 h 57"/>
                  <a:gd name="T22" fmla="*/ 53 w 63"/>
                  <a:gd name="T23" fmla="*/ 31 h 57"/>
                  <a:gd name="T24" fmla="*/ 47 w 63"/>
                  <a:gd name="T25" fmla="*/ 33 h 57"/>
                  <a:gd name="T26" fmla="*/ 39 w 63"/>
                  <a:gd name="T27" fmla="*/ 36 h 57"/>
                  <a:gd name="T28" fmla="*/ 30 w 63"/>
                  <a:gd name="T29" fmla="*/ 36 h 57"/>
                  <a:gd name="T30" fmla="*/ 24 w 63"/>
                  <a:gd name="T31" fmla="*/ 36 h 57"/>
                  <a:gd name="T32" fmla="*/ 21 w 63"/>
                  <a:gd name="T33" fmla="*/ 36 h 57"/>
                  <a:gd name="T34" fmla="*/ 21 w 63"/>
                  <a:gd name="T35" fmla="*/ 30 h 57"/>
                  <a:gd name="T36" fmla="*/ 21 w 63"/>
                  <a:gd name="T37" fmla="*/ 17 h 57"/>
                  <a:gd name="T38" fmla="*/ 17 w 63"/>
                  <a:gd name="T39" fmla="*/ 4 h 57"/>
                  <a:gd name="T40" fmla="*/ 8 w 63"/>
                  <a:gd name="T41" fmla="*/ 0 h 57"/>
                  <a:gd name="T42" fmla="*/ 0 w 63"/>
                  <a:gd name="T43" fmla="*/ 18 h 57"/>
                  <a:gd name="T44" fmla="*/ 0 w 63"/>
                  <a:gd name="T45" fmla="*/ 34 h 57"/>
                  <a:gd name="T46" fmla="*/ 6 w 63"/>
                  <a:gd name="T47" fmla="*/ 46 h 57"/>
                  <a:gd name="T48" fmla="*/ 15 w 63"/>
                  <a:gd name="T49" fmla="*/ 53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3"/>
                  <a:gd name="T76" fmla="*/ 0 h 57"/>
                  <a:gd name="T77" fmla="*/ 63 w 63"/>
                  <a:gd name="T78" fmla="*/ 57 h 5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6" name="Freeform 69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24 w 65"/>
                  <a:gd name="T1" fmla="*/ 52 h 57"/>
                  <a:gd name="T2" fmla="*/ 32 w 65"/>
                  <a:gd name="T3" fmla="*/ 57 h 57"/>
                  <a:gd name="T4" fmla="*/ 41 w 65"/>
                  <a:gd name="T5" fmla="*/ 55 h 57"/>
                  <a:gd name="T6" fmla="*/ 50 w 65"/>
                  <a:gd name="T7" fmla="*/ 52 h 57"/>
                  <a:gd name="T8" fmla="*/ 59 w 65"/>
                  <a:gd name="T9" fmla="*/ 48 h 57"/>
                  <a:gd name="T10" fmla="*/ 63 w 65"/>
                  <a:gd name="T11" fmla="*/ 45 h 57"/>
                  <a:gd name="T12" fmla="*/ 65 w 65"/>
                  <a:gd name="T13" fmla="*/ 42 h 57"/>
                  <a:gd name="T14" fmla="*/ 65 w 65"/>
                  <a:gd name="T15" fmla="*/ 38 h 57"/>
                  <a:gd name="T16" fmla="*/ 63 w 65"/>
                  <a:gd name="T17" fmla="*/ 34 h 57"/>
                  <a:gd name="T18" fmla="*/ 53 w 65"/>
                  <a:gd name="T19" fmla="*/ 28 h 57"/>
                  <a:gd name="T20" fmla="*/ 46 w 65"/>
                  <a:gd name="T21" fmla="*/ 29 h 57"/>
                  <a:gd name="T22" fmla="*/ 40 w 65"/>
                  <a:gd name="T23" fmla="*/ 35 h 57"/>
                  <a:gd name="T24" fmla="*/ 35 w 65"/>
                  <a:gd name="T25" fmla="*/ 39 h 57"/>
                  <a:gd name="T26" fmla="*/ 32 w 65"/>
                  <a:gd name="T27" fmla="*/ 32 h 57"/>
                  <a:gd name="T28" fmla="*/ 25 w 65"/>
                  <a:gd name="T29" fmla="*/ 18 h 57"/>
                  <a:gd name="T30" fmla="*/ 16 w 65"/>
                  <a:gd name="T31" fmla="*/ 5 h 57"/>
                  <a:gd name="T32" fmla="*/ 6 w 65"/>
                  <a:gd name="T33" fmla="*/ 0 h 57"/>
                  <a:gd name="T34" fmla="*/ 0 w 65"/>
                  <a:gd name="T35" fmla="*/ 21 h 57"/>
                  <a:gd name="T36" fmla="*/ 7 w 65"/>
                  <a:gd name="T37" fmla="*/ 36 h 57"/>
                  <a:gd name="T38" fmla="*/ 18 w 65"/>
                  <a:gd name="T39" fmla="*/ 48 h 57"/>
                  <a:gd name="T40" fmla="*/ 24 w 65"/>
                  <a:gd name="T41" fmla="*/ 52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5"/>
                  <a:gd name="T64" fmla="*/ 0 h 57"/>
                  <a:gd name="T65" fmla="*/ 65 w 65"/>
                  <a:gd name="T66" fmla="*/ 57 h 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7" name="Freeform 70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16 w 79"/>
                  <a:gd name="T1" fmla="*/ 67 h 80"/>
                  <a:gd name="T2" fmla="*/ 19 w 79"/>
                  <a:gd name="T3" fmla="*/ 70 h 80"/>
                  <a:gd name="T4" fmla="*/ 23 w 79"/>
                  <a:gd name="T5" fmla="*/ 73 h 80"/>
                  <a:gd name="T6" fmla="*/ 31 w 79"/>
                  <a:gd name="T7" fmla="*/ 77 h 80"/>
                  <a:gd name="T8" fmla="*/ 38 w 79"/>
                  <a:gd name="T9" fmla="*/ 79 h 80"/>
                  <a:gd name="T10" fmla="*/ 47 w 79"/>
                  <a:gd name="T11" fmla="*/ 80 h 80"/>
                  <a:gd name="T12" fmla="*/ 57 w 79"/>
                  <a:gd name="T13" fmla="*/ 77 h 80"/>
                  <a:gd name="T14" fmla="*/ 66 w 79"/>
                  <a:gd name="T15" fmla="*/ 70 h 80"/>
                  <a:gd name="T16" fmla="*/ 73 w 79"/>
                  <a:gd name="T17" fmla="*/ 59 h 80"/>
                  <a:gd name="T18" fmla="*/ 76 w 79"/>
                  <a:gd name="T19" fmla="*/ 54 h 80"/>
                  <a:gd name="T20" fmla="*/ 78 w 79"/>
                  <a:gd name="T21" fmla="*/ 50 h 80"/>
                  <a:gd name="T22" fmla="*/ 79 w 79"/>
                  <a:gd name="T23" fmla="*/ 46 h 80"/>
                  <a:gd name="T24" fmla="*/ 78 w 79"/>
                  <a:gd name="T25" fmla="*/ 43 h 80"/>
                  <a:gd name="T26" fmla="*/ 70 w 79"/>
                  <a:gd name="T27" fmla="*/ 39 h 80"/>
                  <a:gd name="T28" fmla="*/ 61 w 79"/>
                  <a:gd name="T29" fmla="*/ 37 h 80"/>
                  <a:gd name="T30" fmla="*/ 53 w 79"/>
                  <a:gd name="T31" fmla="*/ 39 h 80"/>
                  <a:gd name="T32" fmla="*/ 45 w 79"/>
                  <a:gd name="T33" fmla="*/ 40 h 80"/>
                  <a:gd name="T34" fmla="*/ 39 w 79"/>
                  <a:gd name="T35" fmla="*/ 44 h 80"/>
                  <a:gd name="T36" fmla="*/ 34 w 79"/>
                  <a:gd name="T37" fmla="*/ 47 h 80"/>
                  <a:gd name="T38" fmla="*/ 31 w 79"/>
                  <a:gd name="T39" fmla="*/ 50 h 80"/>
                  <a:gd name="T40" fmla="*/ 29 w 79"/>
                  <a:gd name="T41" fmla="*/ 52 h 80"/>
                  <a:gd name="T42" fmla="*/ 28 w 79"/>
                  <a:gd name="T43" fmla="*/ 43 h 80"/>
                  <a:gd name="T44" fmla="*/ 22 w 79"/>
                  <a:gd name="T45" fmla="*/ 24 h 80"/>
                  <a:gd name="T46" fmla="*/ 13 w 79"/>
                  <a:gd name="T47" fmla="*/ 6 h 80"/>
                  <a:gd name="T48" fmla="*/ 1 w 79"/>
                  <a:gd name="T49" fmla="*/ 0 h 80"/>
                  <a:gd name="T50" fmla="*/ 0 w 79"/>
                  <a:gd name="T51" fmla="*/ 24 h 80"/>
                  <a:gd name="T52" fmla="*/ 6 w 79"/>
                  <a:gd name="T53" fmla="*/ 46 h 80"/>
                  <a:gd name="T54" fmla="*/ 13 w 79"/>
                  <a:gd name="T55" fmla="*/ 62 h 80"/>
                  <a:gd name="T56" fmla="*/ 16 w 79"/>
                  <a:gd name="T57" fmla="*/ 67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80"/>
                  <a:gd name="T89" fmla="*/ 79 w 79"/>
                  <a:gd name="T90" fmla="*/ 80 h 8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8" name="Freeform 71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13 w 79"/>
                  <a:gd name="T1" fmla="*/ 54 h 67"/>
                  <a:gd name="T2" fmla="*/ 16 w 79"/>
                  <a:gd name="T3" fmla="*/ 56 h 67"/>
                  <a:gd name="T4" fmla="*/ 20 w 79"/>
                  <a:gd name="T5" fmla="*/ 59 h 67"/>
                  <a:gd name="T6" fmla="*/ 26 w 79"/>
                  <a:gd name="T7" fmla="*/ 61 h 67"/>
                  <a:gd name="T8" fmla="*/ 34 w 79"/>
                  <a:gd name="T9" fmla="*/ 64 h 67"/>
                  <a:gd name="T10" fmla="*/ 41 w 79"/>
                  <a:gd name="T11" fmla="*/ 67 h 67"/>
                  <a:gd name="T12" fmla="*/ 50 w 79"/>
                  <a:gd name="T13" fmla="*/ 67 h 67"/>
                  <a:gd name="T14" fmla="*/ 59 w 79"/>
                  <a:gd name="T15" fmla="*/ 67 h 67"/>
                  <a:gd name="T16" fmla="*/ 66 w 79"/>
                  <a:gd name="T17" fmla="*/ 64 h 67"/>
                  <a:gd name="T18" fmla="*/ 72 w 79"/>
                  <a:gd name="T19" fmla="*/ 61 h 67"/>
                  <a:gd name="T20" fmla="*/ 76 w 79"/>
                  <a:gd name="T21" fmla="*/ 57 h 67"/>
                  <a:gd name="T22" fmla="*/ 79 w 79"/>
                  <a:gd name="T23" fmla="*/ 53 h 67"/>
                  <a:gd name="T24" fmla="*/ 78 w 79"/>
                  <a:gd name="T25" fmla="*/ 47 h 67"/>
                  <a:gd name="T26" fmla="*/ 72 w 79"/>
                  <a:gd name="T27" fmla="*/ 41 h 67"/>
                  <a:gd name="T28" fmla="*/ 65 w 79"/>
                  <a:gd name="T29" fmla="*/ 37 h 67"/>
                  <a:gd name="T30" fmla="*/ 56 w 79"/>
                  <a:gd name="T31" fmla="*/ 36 h 67"/>
                  <a:gd name="T32" fmla="*/ 48 w 79"/>
                  <a:gd name="T33" fmla="*/ 36 h 67"/>
                  <a:gd name="T34" fmla="*/ 40 w 79"/>
                  <a:gd name="T35" fmla="*/ 37 h 67"/>
                  <a:gd name="T36" fmla="*/ 34 w 79"/>
                  <a:gd name="T37" fmla="*/ 38 h 67"/>
                  <a:gd name="T38" fmla="*/ 29 w 79"/>
                  <a:gd name="T39" fmla="*/ 40 h 67"/>
                  <a:gd name="T40" fmla="*/ 28 w 79"/>
                  <a:gd name="T41" fmla="*/ 40 h 67"/>
                  <a:gd name="T42" fmla="*/ 26 w 79"/>
                  <a:gd name="T43" fmla="*/ 33 h 67"/>
                  <a:gd name="T44" fmla="*/ 22 w 79"/>
                  <a:gd name="T45" fmla="*/ 17 h 67"/>
                  <a:gd name="T46" fmla="*/ 15 w 79"/>
                  <a:gd name="T47" fmla="*/ 4 h 67"/>
                  <a:gd name="T48" fmla="*/ 3 w 79"/>
                  <a:gd name="T49" fmla="*/ 0 h 67"/>
                  <a:gd name="T50" fmla="*/ 0 w 79"/>
                  <a:gd name="T51" fmla="*/ 21 h 67"/>
                  <a:gd name="T52" fmla="*/ 4 w 79"/>
                  <a:gd name="T53" fmla="*/ 38 h 67"/>
                  <a:gd name="T54" fmla="*/ 10 w 79"/>
                  <a:gd name="T55" fmla="*/ 50 h 67"/>
                  <a:gd name="T56" fmla="*/ 13 w 79"/>
                  <a:gd name="T57" fmla="*/ 54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67"/>
                  <a:gd name="T89" fmla="*/ 79 w 79"/>
                  <a:gd name="T90" fmla="*/ 67 h 6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9" name="Freeform 72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9 w 77"/>
                  <a:gd name="T1" fmla="*/ 58 h 62"/>
                  <a:gd name="T2" fmla="*/ 17 w 77"/>
                  <a:gd name="T3" fmla="*/ 60 h 62"/>
                  <a:gd name="T4" fmla="*/ 27 w 77"/>
                  <a:gd name="T5" fmla="*/ 62 h 62"/>
                  <a:gd name="T6" fmla="*/ 40 w 77"/>
                  <a:gd name="T7" fmla="*/ 62 h 62"/>
                  <a:gd name="T8" fmla="*/ 53 w 77"/>
                  <a:gd name="T9" fmla="*/ 60 h 62"/>
                  <a:gd name="T10" fmla="*/ 65 w 77"/>
                  <a:gd name="T11" fmla="*/ 58 h 62"/>
                  <a:gd name="T12" fmla="*/ 72 w 77"/>
                  <a:gd name="T13" fmla="*/ 55 h 62"/>
                  <a:gd name="T14" fmla="*/ 77 w 77"/>
                  <a:gd name="T15" fmla="*/ 49 h 62"/>
                  <a:gd name="T16" fmla="*/ 75 w 77"/>
                  <a:gd name="T17" fmla="*/ 42 h 62"/>
                  <a:gd name="T18" fmla="*/ 69 w 77"/>
                  <a:gd name="T19" fmla="*/ 36 h 62"/>
                  <a:gd name="T20" fmla="*/ 62 w 77"/>
                  <a:gd name="T21" fmla="*/ 33 h 62"/>
                  <a:gd name="T22" fmla="*/ 53 w 77"/>
                  <a:gd name="T23" fmla="*/ 32 h 62"/>
                  <a:gd name="T24" fmla="*/ 46 w 77"/>
                  <a:gd name="T25" fmla="*/ 32 h 62"/>
                  <a:gd name="T26" fmla="*/ 39 w 77"/>
                  <a:gd name="T27" fmla="*/ 33 h 62"/>
                  <a:gd name="T28" fmla="*/ 33 w 77"/>
                  <a:gd name="T29" fmla="*/ 35 h 62"/>
                  <a:gd name="T30" fmla="*/ 28 w 77"/>
                  <a:gd name="T31" fmla="*/ 37 h 62"/>
                  <a:gd name="T32" fmla="*/ 27 w 77"/>
                  <a:gd name="T33" fmla="*/ 37 h 62"/>
                  <a:gd name="T34" fmla="*/ 25 w 77"/>
                  <a:gd name="T35" fmla="*/ 30 h 62"/>
                  <a:gd name="T36" fmla="*/ 21 w 77"/>
                  <a:gd name="T37" fmla="*/ 16 h 62"/>
                  <a:gd name="T38" fmla="*/ 14 w 77"/>
                  <a:gd name="T39" fmla="*/ 3 h 62"/>
                  <a:gd name="T40" fmla="*/ 2 w 77"/>
                  <a:gd name="T41" fmla="*/ 0 h 62"/>
                  <a:gd name="T42" fmla="*/ 0 w 77"/>
                  <a:gd name="T43" fmla="*/ 17 h 62"/>
                  <a:gd name="T44" fmla="*/ 3 w 77"/>
                  <a:gd name="T45" fmla="*/ 36 h 62"/>
                  <a:gd name="T46" fmla="*/ 8 w 77"/>
                  <a:gd name="T47" fmla="*/ 52 h 62"/>
                  <a:gd name="T48" fmla="*/ 9 w 77"/>
                  <a:gd name="T49" fmla="*/ 58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7"/>
                  <a:gd name="T76" fmla="*/ 0 h 62"/>
                  <a:gd name="T77" fmla="*/ 77 w 77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0" name="Freeform 73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12 w 366"/>
                  <a:gd name="T1" fmla="*/ 150 h 845"/>
                  <a:gd name="T2" fmla="*/ 16 w 366"/>
                  <a:gd name="T3" fmla="*/ 241 h 845"/>
                  <a:gd name="T4" fmla="*/ 46 w 366"/>
                  <a:gd name="T5" fmla="*/ 346 h 845"/>
                  <a:gd name="T6" fmla="*/ 84 w 366"/>
                  <a:gd name="T7" fmla="*/ 465 h 845"/>
                  <a:gd name="T8" fmla="*/ 122 w 366"/>
                  <a:gd name="T9" fmla="*/ 583 h 845"/>
                  <a:gd name="T10" fmla="*/ 163 w 366"/>
                  <a:gd name="T11" fmla="*/ 699 h 845"/>
                  <a:gd name="T12" fmla="*/ 195 w 366"/>
                  <a:gd name="T13" fmla="*/ 778 h 845"/>
                  <a:gd name="T14" fmla="*/ 228 w 366"/>
                  <a:gd name="T15" fmla="*/ 810 h 845"/>
                  <a:gd name="T16" fmla="*/ 269 w 366"/>
                  <a:gd name="T17" fmla="*/ 830 h 845"/>
                  <a:gd name="T18" fmla="*/ 316 w 366"/>
                  <a:gd name="T19" fmla="*/ 842 h 845"/>
                  <a:gd name="T20" fmla="*/ 348 w 366"/>
                  <a:gd name="T21" fmla="*/ 843 h 845"/>
                  <a:gd name="T22" fmla="*/ 361 w 366"/>
                  <a:gd name="T23" fmla="*/ 833 h 845"/>
                  <a:gd name="T24" fmla="*/ 366 w 366"/>
                  <a:gd name="T25" fmla="*/ 816 h 845"/>
                  <a:gd name="T26" fmla="*/ 354 w 366"/>
                  <a:gd name="T27" fmla="*/ 803 h 845"/>
                  <a:gd name="T28" fmla="*/ 329 w 366"/>
                  <a:gd name="T29" fmla="*/ 796 h 845"/>
                  <a:gd name="T30" fmla="*/ 295 w 366"/>
                  <a:gd name="T31" fmla="*/ 788 h 845"/>
                  <a:gd name="T32" fmla="*/ 264 w 366"/>
                  <a:gd name="T33" fmla="*/ 778 h 845"/>
                  <a:gd name="T34" fmla="*/ 239 w 366"/>
                  <a:gd name="T35" fmla="*/ 757 h 845"/>
                  <a:gd name="T36" fmla="*/ 217 w 366"/>
                  <a:gd name="T37" fmla="*/ 708 h 845"/>
                  <a:gd name="T38" fmla="*/ 194 w 366"/>
                  <a:gd name="T39" fmla="*/ 643 h 845"/>
                  <a:gd name="T40" fmla="*/ 172 w 366"/>
                  <a:gd name="T41" fmla="*/ 577 h 845"/>
                  <a:gd name="T42" fmla="*/ 151 w 366"/>
                  <a:gd name="T43" fmla="*/ 511 h 845"/>
                  <a:gd name="T44" fmla="*/ 126 w 366"/>
                  <a:gd name="T45" fmla="*/ 435 h 845"/>
                  <a:gd name="T46" fmla="*/ 94 w 366"/>
                  <a:gd name="T47" fmla="*/ 349 h 845"/>
                  <a:gd name="T48" fmla="*/ 65 w 366"/>
                  <a:gd name="T49" fmla="*/ 263 h 845"/>
                  <a:gd name="T50" fmla="*/ 49 w 366"/>
                  <a:gd name="T51" fmla="*/ 175 h 845"/>
                  <a:gd name="T52" fmla="*/ 46 w 366"/>
                  <a:gd name="T53" fmla="*/ 110 h 845"/>
                  <a:gd name="T54" fmla="*/ 35 w 366"/>
                  <a:gd name="T55" fmla="*/ 67 h 845"/>
                  <a:gd name="T56" fmla="*/ 21 w 366"/>
                  <a:gd name="T57" fmla="*/ 27 h 845"/>
                  <a:gd name="T58" fmla="*/ 6 w 366"/>
                  <a:gd name="T59" fmla="*/ 1 h 845"/>
                  <a:gd name="T60" fmla="*/ 5 w 366"/>
                  <a:gd name="T61" fmla="*/ 17 h 845"/>
                  <a:gd name="T62" fmla="*/ 13 w 366"/>
                  <a:gd name="T63" fmla="*/ 76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6"/>
                  <a:gd name="T97" fmla="*/ 0 h 845"/>
                  <a:gd name="T98" fmla="*/ 366 w 366"/>
                  <a:gd name="T99" fmla="*/ 845 h 8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1" name="Freeform 74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84 w 88"/>
                  <a:gd name="T1" fmla="*/ 23 h 87"/>
                  <a:gd name="T2" fmla="*/ 88 w 88"/>
                  <a:gd name="T3" fmla="*/ 18 h 87"/>
                  <a:gd name="T4" fmla="*/ 87 w 88"/>
                  <a:gd name="T5" fmla="*/ 13 h 87"/>
                  <a:gd name="T6" fmla="*/ 84 w 88"/>
                  <a:gd name="T7" fmla="*/ 7 h 87"/>
                  <a:gd name="T8" fmla="*/ 77 w 88"/>
                  <a:gd name="T9" fmla="*/ 3 h 87"/>
                  <a:gd name="T10" fmla="*/ 71 w 88"/>
                  <a:gd name="T11" fmla="*/ 0 h 87"/>
                  <a:gd name="T12" fmla="*/ 62 w 88"/>
                  <a:gd name="T13" fmla="*/ 0 h 87"/>
                  <a:gd name="T14" fmla="*/ 55 w 88"/>
                  <a:gd name="T15" fmla="*/ 1 h 87"/>
                  <a:gd name="T16" fmla="*/ 47 w 88"/>
                  <a:gd name="T17" fmla="*/ 5 h 87"/>
                  <a:gd name="T18" fmla="*/ 41 w 88"/>
                  <a:gd name="T19" fmla="*/ 11 h 87"/>
                  <a:gd name="T20" fmla="*/ 34 w 88"/>
                  <a:gd name="T21" fmla="*/ 20 h 87"/>
                  <a:gd name="T22" fmla="*/ 25 w 88"/>
                  <a:gd name="T23" fmla="*/ 31 h 87"/>
                  <a:gd name="T24" fmla="*/ 16 w 88"/>
                  <a:gd name="T25" fmla="*/ 43 h 87"/>
                  <a:gd name="T26" fmla="*/ 9 w 88"/>
                  <a:gd name="T27" fmla="*/ 56 h 87"/>
                  <a:gd name="T28" fmla="*/ 3 w 88"/>
                  <a:gd name="T29" fmla="*/ 69 h 87"/>
                  <a:gd name="T30" fmla="*/ 0 w 88"/>
                  <a:gd name="T31" fmla="*/ 79 h 87"/>
                  <a:gd name="T32" fmla="*/ 3 w 88"/>
                  <a:gd name="T33" fmla="*/ 87 h 87"/>
                  <a:gd name="T34" fmla="*/ 15 w 88"/>
                  <a:gd name="T35" fmla="*/ 80 h 87"/>
                  <a:gd name="T36" fmla="*/ 27 w 88"/>
                  <a:gd name="T37" fmla="*/ 70 h 87"/>
                  <a:gd name="T38" fmla="*/ 40 w 88"/>
                  <a:gd name="T39" fmla="*/ 60 h 87"/>
                  <a:gd name="T40" fmla="*/ 52 w 88"/>
                  <a:gd name="T41" fmla="*/ 50 h 87"/>
                  <a:gd name="T42" fmla="*/ 63 w 88"/>
                  <a:gd name="T43" fmla="*/ 41 h 87"/>
                  <a:gd name="T44" fmla="*/ 72 w 88"/>
                  <a:gd name="T45" fmla="*/ 33 h 87"/>
                  <a:gd name="T46" fmla="*/ 80 w 88"/>
                  <a:gd name="T47" fmla="*/ 27 h 87"/>
                  <a:gd name="T48" fmla="*/ 84 w 88"/>
                  <a:gd name="T49" fmla="*/ 23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8"/>
                  <a:gd name="T76" fmla="*/ 0 h 87"/>
                  <a:gd name="T77" fmla="*/ 88 w 88"/>
                  <a:gd name="T78" fmla="*/ 87 h 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2" name="Freeform 75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92 w 102"/>
                  <a:gd name="T1" fmla="*/ 23 h 28"/>
                  <a:gd name="T2" fmla="*/ 96 w 102"/>
                  <a:gd name="T3" fmla="*/ 21 h 28"/>
                  <a:gd name="T4" fmla="*/ 99 w 102"/>
                  <a:gd name="T5" fmla="*/ 18 h 28"/>
                  <a:gd name="T6" fmla="*/ 101 w 102"/>
                  <a:gd name="T7" fmla="*/ 14 h 28"/>
                  <a:gd name="T8" fmla="*/ 102 w 102"/>
                  <a:gd name="T9" fmla="*/ 10 h 28"/>
                  <a:gd name="T10" fmla="*/ 101 w 102"/>
                  <a:gd name="T11" fmla="*/ 5 h 28"/>
                  <a:gd name="T12" fmla="*/ 98 w 102"/>
                  <a:gd name="T13" fmla="*/ 1 h 28"/>
                  <a:gd name="T14" fmla="*/ 93 w 102"/>
                  <a:gd name="T15" fmla="*/ 0 h 28"/>
                  <a:gd name="T16" fmla="*/ 88 w 102"/>
                  <a:gd name="T17" fmla="*/ 0 h 28"/>
                  <a:gd name="T18" fmla="*/ 76 w 102"/>
                  <a:gd name="T19" fmla="*/ 2 h 28"/>
                  <a:gd name="T20" fmla="*/ 61 w 102"/>
                  <a:gd name="T21" fmla="*/ 7 h 28"/>
                  <a:gd name="T22" fmla="*/ 46 w 102"/>
                  <a:gd name="T23" fmla="*/ 10 h 28"/>
                  <a:gd name="T24" fmla="*/ 33 w 102"/>
                  <a:gd name="T25" fmla="*/ 11 h 28"/>
                  <a:gd name="T26" fmla="*/ 20 w 102"/>
                  <a:gd name="T27" fmla="*/ 15 h 28"/>
                  <a:gd name="T28" fmla="*/ 10 w 102"/>
                  <a:gd name="T29" fmla="*/ 18 h 28"/>
                  <a:gd name="T30" fmla="*/ 2 w 102"/>
                  <a:gd name="T31" fmla="*/ 23 h 28"/>
                  <a:gd name="T32" fmla="*/ 0 w 102"/>
                  <a:gd name="T33" fmla="*/ 28 h 28"/>
                  <a:gd name="T34" fmla="*/ 10 w 102"/>
                  <a:gd name="T35" fmla="*/ 28 h 28"/>
                  <a:gd name="T36" fmla="*/ 20 w 102"/>
                  <a:gd name="T37" fmla="*/ 28 h 28"/>
                  <a:gd name="T38" fmla="*/ 32 w 102"/>
                  <a:gd name="T39" fmla="*/ 27 h 28"/>
                  <a:gd name="T40" fmla="*/ 44 w 102"/>
                  <a:gd name="T41" fmla="*/ 27 h 28"/>
                  <a:gd name="T42" fmla="*/ 55 w 102"/>
                  <a:gd name="T43" fmla="*/ 25 h 28"/>
                  <a:gd name="T44" fmla="*/ 67 w 102"/>
                  <a:gd name="T45" fmla="*/ 24 h 28"/>
                  <a:gd name="T46" fmla="*/ 80 w 102"/>
                  <a:gd name="T47" fmla="*/ 24 h 28"/>
                  <a:gd name="T48" fmla="*/ 92 w 102"/>
                  <a:gd name="T49" fmla="*/ 23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2"/>
                  <a:gd name="T76" fmla="*/ 0 h 28"/>
                  <a:gd name="T77" fmla="*/ 102 w 102"/>
                  <a:gd name="T78" fmla="*/ 28 h 2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3" name="Freeform 76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123 w 142"/>
                  <a:gd name="T1" fmla="*/ 36 h 36"/>
                  <a:gd name="T2" fmla="*/ 129 w 142"/>
                  <a:gd name="T3" fmla="*/ 36 h 36"/>
                  <a:gd name="T4" fmla="*/ 135 w 142"/>
                  <a:gd name="T5" fmla="*/ 32 h 36"/>
                  <a:gd name="T6" fmla="*/ 139 w 142"/>
                  <a:gd name="T7" fmla="*/ 28 h 36"/>
                  <a:gd name="T8" fmla="*/ 142 w 142"/>
                  <a:gd name="T9" fmla="*/ 20 h 36"/>
                  <a:gd name="T10" fmla="*/ 141 w 142"/>
                  <a:gd name="T11" fmla="*/ 15 h 36"/>
                  <a:gd name="T12" fmla="*/ 138 w 142"/>
                  <a:gd name="T13" fmla="*/ 9 h 36"/>
                  <a:gd name="T14" fmla="*/ 133 w 142"/>
                  <a:gd name="T15" fmla="*/ 5 h 36"/>
                  <a:gd name="T16" fmla="*/ 126 w 142"/>
                  <a:gd name="T17" fmla="*/ 3 h 36"/>
                  <a:gd name="T18" fmla="*/ 108 w 142"/>
                  <a:gd name="T19" fmla="*/ 3 h 36"/>
                  <a:gd name="T20" fmla="*/ 88 w 142"/>
                  <a:gd name="T21" fmla="*/ 3 h 36"/>
                  <a:gd name="T22" fmla="*/ 67 w 142"/>
                  <a:gd name="T23" fmla="*/ 2 h 36"/>
                  <a:gd name="T24" fmla="*/ 47 w 142"/>
                  <a:gd name="T25" fmla="*/ 2 h 36"/>
                  <a:gd name="T26" fmla="*/ 29 w 142"/>
                  <a:gd name="T27" fmla="*/ 0 h 36"/>
                  <a:gd name="T28" fmla="*/ 13 w 142"/>
                  <a:gd name="T29" fmla="*/ 2 h 36"/>
                  <a:gd name="T30" fmla="*/ 4 w 142"/>
                  <a:gd name="T31" fmla="*/ 5 h 36"/>
                  <a:gd name="T32" fmla="*/ 0 w 142"/>
                  <a:gd name="T33" fmla="*/ 9 h 36"/>
                  <a:gd name="T34" fmla="*/ 10 w 142"/>
                  <a:gd name="T35" fmla="*/ 12 h 36"/>
                  <a:gd name="T36" fmla="*/ 22 w 142"/>
                  <a:gd name="T37" fmla="*/ 16 h 36"/>
                  <a:gd name="T38" fmla="*/ 38 w 142"/>
                  <a:gd name="T39" fmla="*/ 19 h 36"/>
                  <a:gd name="T40" fmla="*/ 54 w 142"/>
                  <a:gd name="T41" fmla="*/ 22 h 36"/>
                  <a:gd name="T42" fmla="*/ 72 w 142"/>
                  <a:gd name="T43" fmla="*/ 25 h 36"/>
                  <a:gd name="T44" fmla="*/ 89 w 142"/>
                  <a:gd name="T45" fmla="*/ 29 h 36"/>
                  <a:gd name="T46" fmla="*/ 107 w 142"/>
                  <a:gd name="T47" fmla="*/ 32 h 36"/>
                  <a:gd name="T48" fmla="*/ 123 w 142"/>
                  <a:gd name="T49" fmla="*/ 36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2"/>
                  <a:gd name="T76" fmla="*/ 0 h 36"/>
                  <a:gd name="T77" fmla="*/ 142 w 14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4" name="Freeform 77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108 w 351"/>
                  <a:gd name="T1" fmla="*/ 298 h 601"/>
                  <a:gd name="T2" fmla="*/ 132 w 351"/>
                  <a:gd name="T3" fmla="*/ 338 h 601"/>
                  <a:gd name="T4" fmla="*/ 157 w 351"/>
                  <a:gd name="T5" fmla="*/ 377 h 601"/>
                  <a:gd name="T6" fmla="*/ 182 w 351"/>
                  <a:gd name="T7" fmla="*/ 414 h 601"/>
                  <a:gd name="T8" fmla="*/ 208 w 351"/>
                  <a:gd name="T9" fmla="*/ 451 h 601"/>
                  <a:gd name="T10" fmla="*/ 235 w 351"/>
                  <a:gd name="T11" fmla="*/ 487 h 601"/>
                  <a:gd name="T12" fmla="*/ 263 w 351"/>
                  <a:gd name="T13" fmla="*/ 523 h 601"/>
                  <a:gd name="T14" fmla="*/ 292 w 351"/>
                  <a:gd name="T15" fmla="*/ 559 h 601"/>
                  <a:gd name="T16" fmla="*/ 321 w 351"/>
                  <a:gd name="T17" fmla="*/ 594 h 601"/>
                  <a:gd name="T18" fmla="*/ 326 w 351"/>
                  <a:gd name="T19" fmla="*/ 598 h 601"/>
                  <a:gd name="T20" fmla="*/ 332 w 351"/>
                  <a:gd name="T21" fmla="*/ 601 h 601"/>
                  <a:gd name="T22" fmla="*/ 337 w 351"/>
                  <a:gd name="T23" fmla="*/ 601 h 601"/>
                  <a:gd name="T24" fmla="*/ 343 w 351"/>
                  <a:gd name="T25" fmla="*/ 598 h 601"/>
                  <a:gd name="T26" fmla="*/ 349 w 351"/>
                  <a:gd name="T27" fmla="*/ 594 h 601"/>
                  <a:gd name="T28" fmla="*/ 351 w 351"/>
                  <a:gd name="T29" fmla="*/ 588 h 601"/>
                  <a:gd name="T30" fmla="*/ 351 w 351"/>
                  <a:gd name="T31" fmla="*/ 582 h 601"/>
                  <a:gd name="T32" fmla="*/ 349 w 351"/>
                  <a:gd name="T33" fmla="*/ 576 h 601"/>
                  <a:gd name="T34" fmla="*/ 327 w 351"/>
                  <a:gd name="T35" fmla="*/ 538 h 601"/>
                  <a:gd name="T36" fmla="*/ 304 w 351"/>
                  <a:gd name="T37" fmla="*/ 499 h 601"/>
                  <a:gd name="T38" fmla="*/ 279 w 351"/>
                  <a:gd name="T39" fmla="*/ 463 h 601"/>
                  <a:gd name="T40" fmla="*/ 252 w 351"/>
                  <a:gd name="T41" fmla="*/ 427 h 601"/>
                  <a:gd name="T42" fmla="*/ 224 w 351"/>
                  <a:gd name="T43" fmla="*/ 391 h 601"/>
                  <a:gd name="T44" fmla="*/ 198 w 351"/>
                  <a:gd name="T45" fmla="*/ 355 h 601"/>
                  <a:gd name="T46" fmla="*/ 172 w 351"/>
                  <a:gd name="T47" fmla="*/ 319 h 601"/>
                  <a:gd name="T48" fmla="*/ 147 w 351"/>
                  <a:gd name="T49" fmla="*/ 280 h 601"/>
                  <a:gd name="T50" fmla="*/ 125 w 351"/>
                  <a:gd name="T51" fmla="*/ 242 h 601"/>
                  <a:gd name="T52" fmla="*/ 101 w 351"/>
                  <a:gd name="T53" fmla="*/ 197 h 601"/>
                  <a:gd name="T54" fmla="*/ 79 w 351"/>
                  <a:gd name="T55" fmla="*/ 150 h 601"/>
                  <a:gd name="T56" fmla="*/ 59 w 351"/>
                  <a:gd name="T57" fmla="*/ 104 h 601"/>
                  <a:gd name="T58" fmla="*/ 38 w 351"/>
                  <a:gd name="T59" fmla="*/ 62 h 601"/>
                  <a:gd name="T60" fmla="*/ 22 w 351"/>
                  <a:gd name="T61" fmla="*/ 29 h 601"/>
                  <a:gd name="T62" fmla="*/ 9 w 351"/>
                  <a:gd name="T63" fmla="*/ 7 h 601"/>
                  <a:gd name="T64" fmla="*/ 0 w 351"/>
                  <a:gd name="T65" fmla="*/ 0 h 601"/>
                  <a:gd name="T66" fmla="*/ 4 w 351"/>
                  <a:gd name="T67" fmla="*/ 17 h 601"/>
                  <a:gd name="T68" fmla="*/ 13 w 351"/>
                  <a:gd name="T69" fmla="*/ 45 h 601"/>
                  <a:gd name="T70" fmla="*/ 23 w 351"/>
                  <a:gd name="T71" fmla="*/ 82 h 601"/>
                  <a:gd name="T72" fmla="*/ 38 w 351"/>
                  <a:gd name="T73" fmla="*/ 124 h 601"/>
                  <a:gd name="T74" fmla="*/ 54 w 351"/>
                  <a:gd name="T75" fmla="*/ 170 h 601"/>
                  <a:gd name="T76" fmla="*/ 70 w 351"/>
                  <a:gd name="T77" fmla="*/ 216 h 601"/>
                  <a:gd name="T78" fmla="*/ 89 w 351"/>
                  <a:gd name="T79" fmla="*/ 259 h 601"/>
                  <a:gd name="T80" fmla="*/ 108 w 351"/>
                  <a:gd name="T81" fmla="*/ 298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1"/>
                  <a:gd name="T124" fmla="*/ 0 h 601"/>
                  <a:gd name="T125" fmla="*/ 351 w 351"/>
                  <a:gd name="T126" fmla="*/ 601 h 60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5" name="Freeform 78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746 w 2164"/>
                  <a:gd name="T1" fmla="*/ 0 h 1979"/>
                  <a:gd name="T2" fmla="*/ 763 w 2164"/>
                  <a:gd name="T3" fmla="*/ 0 h 1979"/>
                  <a:gd name="T4" fmla="*/ 798 w 2164"/>
                  <a:gd name="T5" fmla="*/ 1 h 1979"/>
                  <a:gd name="T6" fmla="*/ 848 w 2164"/>
                  <a:gd name="T7" fmla="*/ 2 h 1979"/>
                  <a:gd name="T8" fmla="*/ 912 w 2164"/>
                  <a:gd name="T9" fmla="*/ 5 h 1979"/>
                  <a:gd name="T10" fmla="*/ 987 w 2164"/>
                  <a:gd name="T11" fmla="*/ 10 h 1979"/>
                  <a:gd name="T12" fmla="*/ 1074 w 2164"/>
                  <a:gd name="T13" fmla="*/ 16 h 1979"/>
                  <a:gd name="T14" fmla="*/ 1171 w 2164"/>
                  <a:gd name="T15" fmla="*/ 27 h 1979"/>
                  <a:gd name="T16" fmla="*/ 1275 w 2164"/>
                  <a:gd name="T17" fmla="*/ 39 h 1979"/>
                  <a:gd name="T18" fmla="*/ 1386 w 2164"/>
                  <a:gd name="T19" fmla="*/ 56 h 1979"/>
                  <a:gd name="T20" fmla="*/ 1502 w 2164"/>
                  <a:gd name="T21" fmla="*/ 75 h 1979"/>
                  <a:gd name="T22" fmla="*/ 1620 w 2164"/>
                  <a:gd name="T23" fmla="*/ 100 h 1979"/>
                  <a:gd name="T24" fmla="*/ 1742 w 2164"/>
                  <a:gd name="T25" fmla="*/ 129 h 1979"/>
                  <a:gd name="T26" fmla="*/ 1865 w 2164"/>
                  <a:gd name="T27" fmla="*/ 164 h 1979"/>
                  <a:gd name="T28" fmla="*/ 1987 w 2164"/>
                  <a:gd name="T29" fmla="*/ 204 h 1979"/>
                  <a:gd name="T30" fmla="*/ 2105 w 2164"/>
                  <a:gd name="T31" fmla="*/ 250 h 1979"/>
                  <a:gd name="T32" fmla="*/ 1975 w 2164"/>
                  <a:gd name="T33" fmla="*/ 1184 h 1979"/>
                  <a:gd name="T34" fmla="*/ 1990 w 2164"/>
                  <a:gd name="T35" fmla="*/ 1191 h 1979"/>
                  <a:gd name="T36" fmla="*/ 2020 w 2164"/>
                  <a:gd name="T37" fmla="*/ 1219 h 1979"/>
                  <a:gd name="T38" fmla="*/ 2035 w 2164"/>
                  <a:gd name="T39" fmla="*/ 1282 h 1979"/>
                  <a:gd name="T40" fmla="*/ 2011 w 2164"/>
                  <a:gd name="T41" fmla="*/ 1394 h 1979"/>
                  <a:gd name="T42" fmla="*/ 1636 w 2164"/>
                  <a:gd name="T43" fmla="*/ 1835 h 1979"/>
                  <a:gd name="T44" fmla="*/ 1510 w 2164"/>
                  <a:gd name="T45" fmla="*/ 1979 h 1979"/>
                  <a:gd name="T46" fmla="*/ 1490 w 2164"/>
                  <a:gd name="T47" fmla="*/ 1977 h 1979"/>
                  <a:gd name="T48" fmla="*/ 1451 w 2164"/>
                  <a:gd name="T49" fmla="*/ 1972 h 1979"/>
                  <a:gd name="T50" fmla="*/ 1397 w 2164"/>
                  <a:gd name="T51" fmla="*/ 1965 h 1979"/>
                  <a:gd name="T52" fmla="*/ 1328 w 2164"/>
                  <a:gd name="T53" fmla="*/ 1955 h 1979"/>
                  <a:gd name="T54" fmla="*/ 1246 w 2164"/>
                  <a:gd name="T55" fmla="*/ 1943 h 1979"/>
                  <a:gd name="T56" fmla="*/ 1152 w 2164"/>
                  <a:gd name="T57" fmla="*/ 1927 h 1979"/>
                  <a:gd name="T58" fmla="*/ 1049 w 2164"/>
                  <a:gd name="T59" fmla="*/ 1907 h 1979"/>
                  <a:gd name="T60" fmla="*/ 937 w 2164"/>
                  <a:gd name="T61" fmla="*/ 1884 h 1979"/>
                  <a:gd name="T62" fmla="*/ 818 w 2164"/>
                  <a:gd name="T63" fmla="*/ 1856 h 1979"/>
                  <a:gd name="T64" fmla="*/ 696 w 2164"/>
                  <a:gd name="T65" fmla="*/ 1824 h 1979"/>
                  <a:gd name="T66" fmla="*/ 572 w 2164"/>
                  <a:gd name="T67" fmla="*/ 1787 h 1979"/>
                  <a:gd name="T68" fmla="*/ 445 w 2164"/>
                  <a:gd name="T69" fmla="*/ 1747 h 1979"/>
                  <a:gd name="T70" fmla="*/ 319 w 2164"/>
                  <a:gd name="T71" fmla="*/ 1700 h 1979"/>
                  <a:gd name="T72" fmla="*/ 196 w 2164"/>
                  <a:gd name="T73" fmla="*/ 1647 h 1979"/>
                  <a:gd name="T74" fmla="*/ 76 w 2164"/>
                  <a:gd name="T75" fmla="*/ 1590 h 1979"/>
                  <a:gd name="T76" fmla="*/ 18 w 2164"/>
                  <a:gd name="T77" fmla="*/ 1554 h 1979"/>
                  <a:gd name="T78" fmla="*/ 8 w 2164"/>
                  <a:gd name="T79" fmla="*/ 1514 h 1979"/>
                  <a:gd name="T80" fmla="*/ 0 w 2164"/>
                  <a:gd name="T81" fmla="*/ 1456 h 1979"/>
                  <a:gd name="T82" fmla="*/ 3 w 2164"/>
                  <a:gd name="T83" fmla="*/ 1396 h 1979"/>
                  <a:gd name="T84" fmla="*/ 443 w 2164"/>
                  <a:gd name="T85" fmla="*/ 1002 h 1979"/>
                  <a:gd name="T86" fmla="*/ 440 w 2164"/>
                  <a:gd name="T87" fmla="*/ 989 h 1979"/>
                  <a:gd name="T88" fmla="*/ 445 w 2164"/>
                  <a:gd name="T89" fmla="*/ 953 h 1979"/>
                  <a:gd name="T90" fmla="*/ 471 w 2164"/>
                  <a:gd name="T91" fmla="*/ 902 h 1979"/>
                  <a:gd name="T92" fmla="*/ 534 w 2164"/>
                  <a:gd name="T93" fmla="*/ 845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164"/>
                  <a:gd name="T142" fmla="*/ 0 h 1979"/>
                  <a:gd name="T143" fmla="*/ 2164 w 2164"/>
                  <a:gd name="T144" fmla="*/ 1979 h 197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6" name="Freeform 79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164 w 1244"/>
                  <a:gd name="T1" fmla="*/ 0 h 930"/>
                  <a:gd name="T2" fmla="*/ 1244 w 1244"/>
                  <a:gd name="T3" fmla="*/ 214 h 930"/>
                  <a:gd name="T4" fmla="*/ 1067 w 1244"/>
                  <a:gd name="T5" fmla="*/ 930 h 930"/>
                  <a:gd name="T6" fmla="*/ 0 w 1244"/>
                  <a:gd name="T7" fmla="*/ 688 h 930"/>
                  <a:gd name="T8" fmla="*/ 164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4"/>
                  <a:gd name="T16" fmla="*/ 0 h 930"/>
                  <a:gd name="T17" fmla="*/ 1244 w 1244"/>
                  <a:gd name="T18" fmla="*/ 930 h 9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7" name="Freeform 80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112 w 952"/>
                  <a:gd name="T1" fmla="*/ 0 h 366"/>
                  <a:gd name="T2" fmla="*/ 952 w 952"/>
                  <a:gd name="T3" fmla="*/ 153 h 366"/>
                  <a:gd name="T4" fmla="*/ 200 w 952"/>
                  <a:gd name="T5" fmla="*/ 108 h 366"/>
                  <a:gd name="T6" fmla="*/ 0 w 952"/>
                  <a:gd name="T7" fmla="*/ 366 h 366"/>
                  <a:gd name="T8" fmla="*/ 112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2"/>
                  <a:gd name="T16" fmla="*/ 0 h 366"/>
                  <a:gd name="T17" fmla="*/ 952 w 952"/>
                  <a:gd name="T18" fmla="*/ 366 h 3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8" name="Freeform 81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40 w 1259"/>
                  <a:gd name="T1" fmla="*/ 0 h 337"/>
                  <a:gd name="T2" fmla="*/ 1259 w 1259"/>
                  <a:gd name="T3" fmla="*/ 288 h 337"/>
                  <a:gd name="T4" fmla="*/ 1226 w 1259"/>
                  <a:gd name="T5" fmla="*/ 337 h 337"/>
                  <a:gd name="T6" fmla="*/ 0 w 1259"/>
                  <a:gd name="T7" fmla="*/ 32 h 337"/>
                  <a:gd name="T8" fmla="*/ 4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9"/>
                  <a:gd name="T16" fmla="*/ 0 h 337"/>
                  <a:gd name="T17" fmla="*/ 1259 w 1259"/>
                  <a:gd name="T18" fmla="*/ 337 h 3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9" name="Freeform 82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46 w 1265"/>
                  <a:gd name="T1" fmla="*/ 0 h 342"/>
                  <a:gd name="T2" fmla="*/ 1265 w 1265"/>
                  <a:gd name="T3" fmla="*/ 286 h 342"/>
                  <a:gd name="T4" fmla="*/ 1226 w 1265"/>
                  <a:gd name="T5" fmla="*/ 342 h 342"/>
                  <a:gd name="T6" fmla="*/ 0 w 1265"/>
                  <a:gd name="T7" fmla="*/ 37 h 342"/>
                  <a:gd name="T8" fmla="*/ 46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5"/>
                  <a:gd name="T16" fmla="*/ 0 h 342"/>
                  <a:gd name="T17" fmla="*/ 1265 w 1265"/>
                  <a:gd name="T18" fmla="*/ 342 h 3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0" name="Freeform 83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45 w 1264"/>
                  <a:gd name="T1" fmla="*/ 0 h 344"/>
                  <a:gd name="T2" fmla="*/ 1264 w 1264"/>
                  <a:gd name="T3" fmla="*/ 287 h 344"/>
                  <a:gd name="T4" fmla="*/ 1224 w 1264"/>
                  <a:gd name="T5" fmla="*/ 344 h 344"/>
                  <a:gd name="T6" fmla="*/ 0 w 1264"/>
                  <a:gd name="T7" fmla="*/ 37 h 344"/>
                  <a:gd name="T8" fmla="*/ 45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4"/>
                  <a:gd name="T16" fmla="*/ 0 h 344"/>
                  <a:gd name="T17" fmla="*/ 1264 w 1264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1" name="Freeform 84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18 w 190"/>
                  <a:gd name="T1" fmla="*/ 1 h 79"/>
                  <a:gd name="T2" fmla="*/ 23 w 190"/>
                  <a:gd name="T3" fmla="*/ 1 h 79"/>
                  <a:gd name="T4" fmla="*/ 40 w 190"/>
                  <a:gd name="T5" fmla="*/ 0 h 79"/>
                  <a:gd name="T6" fmla="*/ 62 w 190"/>
                  <a:gd name="T7" fmla="*/ 0 h 79"/>
                  <a:gd name="T8" fmla="*/ 90 w 190"/>
                  <a:gd name="T9" fmla="*/ 3 h 79"/>
                  <a:gd name="T10" fmla="*/ 120 w 190"/>
                  <a:gd name="T11" fmla="*/ 8 h 79"/>
                  <a:gd name="T12" fmla="*/ 148 w 190"/>
                  <a:gd name="T13" fmla="*/ 18 h 79"/>
                  <a:gd name="T14" fmla="*/ 173 w 190"/>
                  <a:gd name="T15" fmla="*/ 34 h 79"/>
                  <a:gd name="T16" fmla="*/ 190 w 190"/>
                  <a:gd name="T17" fmla="*/ 57 h 79"/>
                  <a:gd name="T18" fmla="*/ 190 w 190"/>
                  <a:gd name="T19" fmla="*/ 58 h 79"/>
                  <a:gd name="T20" fmla="*/ 190 w 190"/>
                  <a:gd name="T21" fmla="*/ 62 h 79"/>
                  <a:gd name="T22" fmla="*/ 189 w 190"/>
                  <a:gd name="T23" fmla="*/ 68 h 79"/>
                  <a:gd name="T24" fmla="*/ 187 w 190"/>
                  <a:gd name="T25" fmla="*/ 74 h 79"/>
                  <a:gd name="T26" fmla="*/ 181 w 190"/>
                  <a:gd name="T27" fmla="*/ 78 h 79"/>
                  <a:gd name="T28" fmla="*/ 173 w 190"/>
                  <a:gd name="T29" fmla="*/ 79 h 79"/>
                  <a:gd name="T30" fmla="*/ 160 w 190"/>
                  <a:gd name="T31" fmla="*/ 78 h 79"/>
                  <a:gd name="T32" fmla="*/ 143 w 190"/>
                  <a:gd name="T33" fmla="*/ 71 h 79"/>
                  <a:gd name="T34" fmla="*/ 143 w 190"/>
                  <a:gd name="T35" fmla="*/ 69 h 79"/>
                  <a:gd name="T36" fmla="*/ 142 w 190"/>
                  <a:gd name="T37" fmla="*/ 65 h 79"/>
                  <a:gd name="T38" fmla="*/ 139 w 190"/>
                  <a:gd name="T39" fmla="*/ 58 h 79"/>
                  <a:gd name="T40" fmla="*/ 130 w 190"/>
                  <a:gd name="T41" fmla="*/ 50 h 79"/>
                  <a:gd name="T42" fmla="*/ 116 w 190"/>
                  <a:gd name="T43" fmla="*/ 42 h 79"/>
                  <a:gd name="T44" fmla="*/ 94 w 190"/>
                  <a:gd name="T45" fmla="*/ 35 h 79"/>
                  <a:gd name="T46" fmla="*/ 63 w 190"/>
                  <a:gd name="T47" fmla="*/ 32 h 79"/>
                  <a:gd name="T48" fmla="*/ 22 w 190"/>
                  <a:gd name="T49" fmla="*/ 32 h 79"/>
                  <a:gd name="T50" fmla="*/ 20 w 190"/>
                  <a:gd name="T51" fmla="*/ 32 h 79"/>
                  <a:gd name="T52" fmla="*/ 15 w 190"/>
                  <a:gd name="T53" fmla="*/ 30 h 79"/>
                  <a:gd name="T54" fmla="*/ 9 w 190"/>
                  <a:gd name="T55" fmla="*/ 27 h 79"/>
                  <a:gd name="T56" fmla="*/ 5 w 190"/>
                  <a:gd name="T57" fmla="*/ 24 h 79"/>
                  <a:gd name="T58" fmla="*/ 0 w 190"/>
                  <a:gd name="T59" fmla="*/ 19 h 79"/>
                  <a:gd name="T60" fmla="*/ 0 w 190"/>
                  <a:gd name="T61" fmla="*/ 15 h 79"/>
                  <a:gd name="T62" fmla="*/ 6 w 190"/>
                  <a:gd name="T63" fmla="*/ 8 h 79"/>
                  <a:gd name="T64" fmla="*/ 18 w 190"/>
                  <a:gd name="T65" fmla="*/ 1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0"/>
                  <a:gd name="T100" fmla="*/ 0 h 79"/>
                  <a:gd name="T101" fmla="*/ 190 w 190"/>
                  <a:gd name="T102" fmla="*/ 79 h 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2" name="Freeform 85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43 w 107"/>
                  <a:gd name="T1" fmla="*/ 58 h 63"/>
                  <a:gd name="T2" fmla="*/ 54 w 107"/>
                  <a:gd name="T3" fmla="*/ 61 h 63"/>
                  <a:gd name="T4" fmla="*/ 64 w 107"/>
                  <a:gd name="T5" fmla="*/ 63 h 63"/>
                  <a:gd name="T6" fmla="*/ 74 w 107"/>
                  <a:gd name="T7" fmla="*/ 63 h 63"/>
                  <a:gd name="T8" fmla="*/ 83 w 107"/>
                  <a:gd name="T9" fmla="*/ 63 h 63"/>
                  <a:gd name="T10" fmla="*/ 91 w 107"/>
                  <a:gd name="T11" fmla="*/ 61 h 63"/>
                  <a:gd name="T12" fmla="*/ 97 w 107"/>
                  <a:gd name="T13" fmla="*/ 57 h 63"/>
                  <a:gd name="T14" fmla="*/ 102 w 107"/>
                  <a:gd name="T15" fmla="*/ 54 h 63"/>
                  <a:gd name="T16" fmla="*/ 106 w 107"/>
                  <a:gd name="T17" fmla="*/ 48 h 63"/>
                  <a:gd name="T18" fmla="*/ 107 w 107"/>
                  <a:gd name="T19" fmla="*/ 43 h 63"/>
                  <a:gd name="T20" fmla="*/ 106 w 107"/>
                  <a:gd name="T21" fmla="*/ 37 h 63"/>
                  <a:gd name="T22" fmla="*/ 102 w 107"/>
                  <a:gd name="T23" fmla="*/ 30 h 63"/>
                  <a:gd name="T24" fmla="*/ 97 w 107"/>
                  <a:gd name="T25" fmla="*/ 24 h 63"/>
                  <a:gd name="T26" fmla="*/ 90 w 107"/>
                  <a:gd name="T27" fmla="*/ 19 h 63"/>
                  <a:gd name="T28" fmla="*/ 82 w 107"/>
                  <a:gd name="T29" fmla="*/ 13 h 63"/>
                  <a:gd name="T30" fmla="*/ 74 w 107"/>
                  <a:gd name="T31" fmla="*/ 9 h 63"/>
                  <a:gd name="T32" fmla="*/ 63 w 107"/>
                  <a:gd name="T33" fmla="*/ 4 h 63"/>
                  <a:gd name="T34" fmla="*/ 53 w 107"/>
                  <a:gd name="T35" fmla="*/ 2 h 63"/>
                  <a:gd name="T36" fmla="*/ 42 w 107"/>
                  <a:gd name="T37" fmla="*/ 0 h 63"/>
                  <a:gd name="T38" fmla="*/ 32 w 107"/>
                  <a:gd name="T39" fmla="*/ 0 h 63"/>
                  <a:gd name="T40" fmla="*/ 23 w 107"/>
                  <a:gd name="T41" fmla="*/ 1 h 63"/>
                  <a:gd name="T42" fmla="*/ 15 w 107"/>
                  <a:gd name="T43" fmla="*/ 2 h 63"/>
                  <a:gd name="T44" fmla="*/ 8 w 107"/>
                  <a:gd name="T45" fmla="*/ 5 h 63"/>
                  <a:gd name="T46" fmla="*/ 3 w 107"/>
                  <a:gd name="T47" fmla="*/ 10 h 63"/>
                  <a:gd name="T48" fmla="*/ 1 w 107"/>
                  <a:gd name="T49" fmla="*/ 14 h 63"/>
                  <a:gd name="T50" fmla="*/ 0 w 107"/>
                  <a:gd name="T51" fmla="*/ 20 h 63"/>
                  <a:gd name="T52" fmla="*/ 1 w 107"/>
                  <a:gd name="T53" fmla="*/ 26 h 63"/>
                  <a:gd name="T54" fmla="*/ 5 w 107"/>
                  <a:gd name="T55" fmla="*/ 32 h 63"/>
                  <a:gd name="T56" fmla="*/ 9 w 107"/>
                  <a:gd name="T57" fmla="*/ 38 h 63"/>
                  <a:gd name="T58" fmla="*/ 16 w 107"/>
                  <a:gd name="T59" fmla="*/ 44 h 63"/>
                  <a:gd name="T60" fmla="*/ 25 w 107"/>
                  <a:gd name="T61" fmla="*/ 49 h 63"/>
                  <a:gd name="T62" fmla="*/ 33 w 107"/>
                  <a:gd name="T63" fmla="*/ 54 h 63"/>
                  <a:gd name="T64" fmla="*/ 43 w 107"/>
                  <a:gd name="T65" fmla="*/ 58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7"/>
                  <a:gd name="T100" fmla="*/ 0 h 63"/>
                  <a:gd name="T101" fmla="*/ 107 w 107"/>
                  <a:gd name="T102" fmla="*/ 63 h 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3" name="Freeform 86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1466 w 1469"/>
                  <a:gd name="T1" fmla="*/ 407 h 525"/>
                  <a:gd name="T2" fmla="*/ 1446 w 1469"/>
                  <a:gd name="T3" fmla="*/ 405 h 525"/>
                  <a:gd name="T4" fmla="*/ 1408 w 1469"/>
                  <a:gd name="T5" fmla="*/ 400 h 525"/>
                  <a:gd name="T6" fmla="*/ 1353 w 1469"/>
                  <a:gd name="T7" fmla="*/ 393 h 525"/>
                  <a:gd name="T8" fmla="*/ 1285 w 1469"/>
                  <a:gd name="T9" fmla="*/ 383 h 525"/>
                  <a:gd name="T10" fmla="*/ 1203 w 1469"/>
                  <a:gd name="T11" fmla="*/ 370 h 525"/>
                  <a:gd name="T12" fmla="*/ 1110 w 1469"/>
                  <a:gd name="T13" fmla="*/ 354 h 525"/>
                  <a:gd name="T14" fmla="*/ 1008 w 1469"/>
                  <a:gd name="T15" fmla="*/ 335 h 525"/>
                  <a:gd name="T16" fmla="*/ 898 w 1469"/>
                  <a:gd name="T17" fmla="*/ 311 h 525"/>
                  <a:gd name="T18" fmla="*/ 782 w 1469"/>
                  <a:gd name="T19" fmla="*/ 284 h 525"/>
                  <a:gd name="T20" fmla="*/ 663 w 1469"/>
                  <a:gd name="T21" fmla="*/ 253 h 525"/>
                  <a:gd name="T22" fmla="*/ 541 w 1469"/>
                  <a:gd name="T23" fmla="*/ 217 h 525"/>
                  <a:gd name="T24" fmla="*/ 417 w 1469"/>
                  <a:gd name="T25" fmla="*/ 178 h 525"/>
                  <a:gd name="T26" fmla="*/ 296 w 1469"/>
                  <a:gd name="T27" fmla="*/ 133 h 525"/>
                  <a:gd name="T28" fmla="*/ 178 w 1469"/>
                  <a:gd name="T29" fmla="*/ 84 h 525"/>
                  <a:gd name="T30" fmla="*/ 64 w 1469"/>
                  <a:gd name="T31" fmla="*/ 29 h 525"/>
                  <a:gd name="T32" fmla="*/ 7 w 1469"/>
                  <a:gd name="T33" fmla="*/ 4 h 525"/>
                  <a:gd name="T34" fmla="*/ 3 w 1469"/>
                  <a:gd name="T35" fmla="*/ 33 h 525"/>
                  <a:gd name="T36" fmla="*/ 0 w 1469"/>
                  <a:gd name="T37" fmla="*/ 79 h 525"/>
                  <a:gd name="T38" fmla="*/ 10 w 1469"/>
                  <a:gd name="T39" fmla="*/ 125 h 525"/>
                  <a:gd name="T40" fmla="*/ 23 w 1469"/>
                  <a:gd name="T41" fmla="*/ 144 h 525"/>
                  <a:gd name="T42" fmla="*/ 33 w 1469"/>
                  <a:gd name="T43" fmla="*/ 150 h 525"/>
                  <a:gd name="T44" fmla="*/ 54 w 1469"/>
                  <a:gd name="T45" fmla="*/ 161 h 525"/>
                  <a:gd name="T46" fmla="*/ 86 w 1469"/>
                  <a:gd name="T47" fmla="*/ 177 h 525"/>
                  <a:gd name="T48" fmla="*/ 128 w 1469"/>
                  <a:gd name="T49" fmla="*/ 197 h 525"/>
                  <a:gd name="T50" fmla="*/ 182 w 1469"/>
                  <a:gd name="T51" fmla="*/ 221 h 525"/>
                  <a:gd name="T52" fmla="*/ 247 w 1469"/>
                  <a:gd name="T53" fmla="*/ 248 h 525"/>
                  <a:gd name="T54" fmla="*/ 322 w 1469"/>
                  <a:gd name="T55" fmla="*/ 277 h 525"/>
                  <a:gd name="T56" fmla="*/ 410 w 1469"/>
                  <a:gd name="T57" fmla="*/ 308 h 525"/>
                  <a:gd name="T58" fmla="*/ 508 w 1469"/>
                  <a:gd name="T59" fmla="*/ 339 h 525"/>
                  <a:gd name="T60" fmla="*/ 618 w 1469"/>
                  <a:gd name="T61" fmla="*/ 371 h 525"/>
                  <a:gd name="T62" fmla="*/ 740 w 1469"/>
                  <a:gd name="T63" fmla="*/ 402 h 525"/>
                  <a:gd name="T64" fmla="*/ 874 w 1469"/>
                  <a:gd name="T65" fmla="*/ 433 h 525"/>
                  <a:gd name="T66" fmla="*/ 1018 w 1469"/>
                  <a:gd name="T67" fmla="*/ 462 h 525"/>
                  <a:gd name="T68" fmla="*/ 1176 w 1469"/>
                  <a:gd name="T69" fmla="*/ 490 h 525"/>
                  <a:gd name="T70" fmla="*/ 1346 w 1469"/>
                  <a:gd name="T71" fmla="*/ 514 h 525"/>
                  <a:gd name="T72" fmla="*/ 1436 w 1469"/>
                  <a:gd name="T73" fmla="*/ 523 h 525"/>
                  <a:gd name="T74" fmla="*/ 1447 w 1469"/>
                  <a:gd name="T75" fmla="*/ 506 h 525"/>
                  <a:gd name="T76" fmla="*/ 1461 w 1469"/>
                  <a:gd name="T77" fmla="*/ 474 h 525"/>
                  <a:gd name="T78" fmla="*/ 1469 w 1469"/>
                  <a:gd name="T79" fmla="*/ 432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469"/>
                  <a:gd name="T121" fmla="*/ 0 h 525"/>
                  <a:gd name="T122" fmla="*/ 1469 w 1469"/>
                  <a:gd name="T123" fmla="*/ 525 h 52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4" name="Freeform 87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53 w 170"/>
                  <a:gd name="T1" fmla="*/ 0 h 120"/>
                  <a:gd name="T2" fmla="*/ 49 w 170"/>
                  <a:gd name="T3" fmla="*/ 0 h 120"/>
                  <a:gd name="T4" fmla="*/ 41 w 170"/>
                  <a:gd name="T5" fmla="*/ 3 h 120"/>
                  <a:gd name="T6" fmla="*/ 30 w 170"/>
                  <a:gd name="T7" fmla="*/ 7 h 120"/>
                  <a:gd name="T8" fmla="*/ 17 w 170"/>
                  <a:gd name="T9" fmla="*/ 15 h 120"/>
                  <a:gd name="T10" fmla="*/ 7 w 170"/>
                  <a:gd name="T11" fmla="*/ 26 h 120"/>
                  <a:gd name="T12" fmla="*/ 1 w 170"/>
                  <a:gd name="T13" fmla="*/ 43 h 120"/>
                  <a:gd name="T14" fmla="*/ 0 w 170"/>
                  <a:gd name="T15" fmla="*/ 65 h 120"/>
                  <a:gd name="T16" fmla="*/ 7 w 170"/>
                  <a:gd name="T17" fmla="*/ 94 h 120"/>
                  <a:gd name="T18" fmla="*/ 98 w 170"/>
                  <a:gd name="T19" fmla="*/ 120 h 120"/>
                  <a:gd name="T20" fmla="*/ 97 w 170"/>
                  <a:gd name="T21" fmla="*/ 114 h 120"/>
                  <a:gd name="T22" fmla="*/ 97 w 170"/>
                  <a:gd name="T23" fmla="*/ 102 h 120"/>
                  <a:gd name="T24" fmla="*/ 97 w 170"/>
                  <a:gd name="T25" fmla="*/ 84 h 120"/>
                  <a:gd name="T26" fmla="*/ 101 w 170"/>
                  <a:gd name="T27" fmla="*/ 64 h 120"/>
                  <a:gd name="T28" fmla="*/ 108 w 170"/>
                  <a:gd name="T29" fmla="*/ 44 h 120"/>
                  <a:gd name="T30" fmla="*/ 121 w 170"/>
                  <a:gd name="T31" fmla="*/ 30 h 120"/>
                  <a:gd name="T32" fmla="*/ 141 w 170"/>
                  <a:gd name="T33" fmla="*/ 22 h 120"/>
                  <a:gd name="T34" fmla="*/ 170 w 170"/>
                  <a:gd name="T35" fmla="*/ 25 h 120"/>
                  <a:gd name="T36" fmla="*/ 53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20"/>
                  <a:gd name="T59" fmla="*/ 170 w 170"/>
                  <a:gd name="T60" fmla="*/ 120 h 1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5" name="Freeform 88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53 w 170"/>
                  <a:gd name="T1" fmla="*/ 0 h 119"/>
                  <a:gd name="T2" fmla="*/ 49 w 170"/>
                  <a:gd name="T3" fmla="*/ 0 h 119"/>
                  <a:gd name="T4" fmla="*/ 41 w 170"/>
                  <a:gd name="T5" fmla="*/ 3 h 119"/>
                  <a:gd name="T6" fmla="*/ 29 w 170"/>
                  <a:gd name="T7" fmla="*/ 7 h 119"/>
                  <a:gd name="T8" fmla="*/ 18 w 170"/>
                  <a:gd name="T9" fmla="*/ 14 h 119"/>
                  <a:gd name="T10" fmla="*/ 7 w 170"/>
                  <a:gd name="T11" fmla="*/ 25 h 119"/>
                  <a:gd name="T12" fmla="*/ 0 w 170"/>
                  <a:gd name="T13" fmla="*/ 42 h 119"/>
                  <a:gd name="T14" fmla="*/ 0 w 170"/>
                  <a:gd name="T15" fmla="*/ 65 h 119"/>
                  <a:gd name="T16" fmla="*/ 7 w 170"/>
                  <a:gd name="T17" fmla="*/ 94 h 119"/>
                  <a:gd name="T18" fmla="*/ 97 w 170"/>
                  <a:gd name="T19" fmla="*/ 119 h 119"/>
                  <a:gd name="T20" fmla="*/ 96 w 170"/>
                  <a:gd name="T21" fmla="*/ 114 h 119"/>
                  <a:gd name="T22" fmla="*/ 96 w 170"/>
                  <a:gd name="T23" fmla="*/ 101 h 119"/>
                  <a:gd name="T24" fmla="*/ 96 w 170"/>
                  <a:gd name="T25" fmla="*/ 83 h 119"/>
                  <a:gd name="T26" fmla="*/ 100 w 170"/>
                  <a:gd name="T27" fmla="*/ 62 h 119"/>
                  <a:gd name="T28" fmla="*/ 107 w 170"/>
                  <a:gd name="T29" fmla="*/ 44 h 119"/>
                  <a:gd name="T30" fmla="*/ 120 w 170"/>
                  <a:gd name="T31" fmla="*/ 30 h 119"/>
                  <a:gd name="T32" fmla="*/ 141 w 170"/>
                  <a:gd name="T33" fmla="*/ 22 h 119"/>
                  <a:gd name="T34" fmla="*/ 170 w 170"/>
                  <a:gd name="T35" fmla="*/ 25 h 119"/>
                  <a:gd name="T36" fmla="*/ 53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19"/>
                  <a:gd name="T59" fmla="*/ 170 w 170"/>
                  <a:gd name="T60" fmla="*/ 119 h 11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6" name="Freeform 89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44 h 200"/>
                  <a:gd name="T2" fmla="*/ 697 w 730"/>
                  <a:gd name="T3" fmla="*/ 200 h 200"/>
                  <a:gd name="T4" fmla="*/ 730 w 730"/>
                  <a:gd name="T5" fmla="*/ 156 h 200"/>
                  <a:gd name="T6" fmla="*/ 33 w 730"/>
                  <a:gd name="T7" fmla="*/ 0 h 200"/>
                  <a:gd name="T8" fmla="*/ 0 w 730"/>
                  <a:gd name="T9" fmla="*/ 44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0"/>
                  <a:gd name="T16" fmla="*/ 0 h 200"/>
                  <a:gd name="T17" fmla="*/ 730 w 730"/>
                  <a:gd name="T18" fmla="*/ 200 h 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7" name="Freeform 90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30 h 187"/>
                  <a:gd name="T2" fmla="*/ 696 w 703"/>
                  <a:gd name="T3" fmla="*/ 187 h 187"/>
                  <a:gd name="T4" fmla="*/ 703 w 703"/>
                  <a:gd name="T5" fmla="*/ 157 h 187"/>
                  <a:gd name="T6" fmla="*/ 6 w 703"/>
                  <a:gd name="T7" fmla="*/ 0 h 187"/>
                  <a:gd name="T8" fmla="*/ 0 w 703"/>
                  <a:gd name="T9" fmla="*/ 3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3"/>
                  <a:gd name="T16" fmla="*/ 0 h 187"/>
                  <a:gd name="T17" fmla="*/ 703 w 703"/>
                  <a:gd name="T18" fmla="*/ 187 h 1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8" name="Freeform 91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508 h 508"/>
                  <a:gd name="T2" fmla="*/ 86 w 424"/>
                  <a:gd name="T3" fmla="*/ 388 h 508"/>
                  <a:gd name="T4" fmla="*/ 124 w 424"/>
                  <a:gd name="T5" fmla="*/ 388 h 508"/>
                  <a:gd name="T6" fmla="*/ 424 w 424"/>
                  <a:gd name="T7" fmla="*/ 0 h 508"/>
                  <a:gd name="T8" fmla="*/ 130 w 424"/>
                  <a:gd name="T9" fmla="*/ 282 h 508"/>
                  <a:gd name="T10" fmla="*/ 66 w 424"/>
                  <a:gd name="T11" fmla="*/ 289 h 508"/>
                  <a:gd name="T12" fmla="*/ 0 w 424"/>
                  <a:gd name="T13" fmla="*/ 358 h 508"/>
                  <a:gd name="T14" fmla="*/ 0 w 424"/>
                  <a:gd name="T15" fmla="*/ 508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4"/>
                  <a:gd name="T25" fmla="*/ 0 h 508"/>
                  <a:gd name="T26" fmla="*/ 424 w 424"/>
                  <a:gd name="T27" fmla="*/ 508 h 5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9" name="Freeform 92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1186 w 1186"/>
                  <a:gd name="T3" fmla="*/ 245 h 245"/>
                  <a:gd name="T4" fmla="*/ 1184 w 1186"/>
                  <a:gd name="T5" fmla="*/ 244 h 245"/>
                  <a:gd name="T6" fmla="*/ 1180 w 1186"/>
                  <a:gd name="T7" fmla="*/ 242 h 245"/>
                  <a:gd name="T8" fmla="*/ 1172 w 1186"/>
                  <a:gd name="T9" fmla="*/ 239 h 245"/>
                  <a:gd name="T10" fmla="*/ 1161 w 1186"/>
                  <a:gd name="T11" fmla="*/ 233 h 245"/>
                  <a:gd name="T12" fmla="*/ 1147 w 1186"/>
                  <a:gd name="T13" fmla="*/ 228 h 245"/>
                  <a:gd name="T14" fmla="*/ 1130 w 1186"/>
                  <a:gd name="T15" fmla="*/ 222 h 245"/>
                  <a:gd name="T16" fmla="*/ 1112 w 1186"/>
                  <a:gd name="T17" fmla="*/ 214 h 245"/>
                  <a:gd name="T18" fmla="*/ 1091 w 1186"/>
                  <a:gd name="T19" fmla="*/ 205 h 245"/>
                  <a:gd name="T20" fmla="*/ 1066 w 1186"/>
                  <a:gd name="T21" fmla="*/ 196 h 245"/>
                  <a:gd name="T22" fmla="*/ 1039 w 1186"/>
                  <a:gd name="T23" fmla="*/ 187 h 245"/>
                  <a:gd name="T24" fmla="*/ 1010 w 1186"/>
                  <a:gd name="T25" fmla="*/ 177 h 245"/>
                  <a:gd name="T26" fmla="*/ 979 w 1186"/>
                  <a:gd name="T27" fmla="*/ 166 h 245"/>
                  <a:gd name="T28" fmla="*/ 945 w 1186"/>
                  <a:gd name="T29" fmla="*/ 154 h 245"/>
                  <a:gd name="T30" fmla="*/ 910 w 1186"/>
                  <a:gd name="T31" fmla="*/ 143 h 245"/>
                  <a:gd name="T32" fmla="*/ 871 w 1186"/>
                  <a:gd name="T33" fmla="*/ 132 h 245"/>
                  <a:gd name="T34" fmla="*/ 832 w 1186"/>
                  <a:gd name="T35" fmla="*/ 121 h 245"/>
                  <a:gd name="T36" fmla="*/ 790 w 1186"/>
                  <a:gd name="T37" fmla="*/ 108 h 245"/>
                  <a:gd name="T38" fmla="*/ 747 w 1186"/>
                  <a:gd name="T39" fmla="*/ 97 h 245"/>
                  <a:gd name="T40" fmla="*/ 702 w 1186"/>
                  <a:gd name="T41" fmla="*/ 86 h 245"/>
                  <a:gd name="T42" fmla="*/ 655 w 1186"/>
                  <a:gd name="T43" fmla="*/ 74 h 245"/>
                  <a:gd name="T44" fmla="*/ 607 w 1186"/>
                  <a:gd name="T45" fmla="*/ 64 h 245"/>
                  <a:gd name="T46" fmla="*/ 557 w 1186"/>
                  <a:gd name="T47" fmla="*/ 54 h 245"/>
                  <a:gd name="T48" fmla="*/ 506 w 1186"/>
                  <a:gd name="T49" fmla="*/ 45 h 245"/>
                  <a:gd name="T50" fmla="*/ 454 w 1186"/>
                  <a:gd name="T51" fmla="*/ 36 h 245"/>
                  <a:gd name="T52" fmla="*/ 400 w 1186"/>
                  <a:gd name="T53" fmla="*/ 28 h 245"/>
                  <a:gd name="T54" fmla="*/ 346 w 1186"/>
                  <a:gd name="T55" fmla="*/ 20 h 245"/>
                  <a:gd name="T56" fmla="*/ 290 w 1186"/>
                  <a:gd name="T57" fmla="*/ 15 h 245"/>
                  <a:gd name="T58" fmla="*/ 233 w 1186"/>
                  <a:gd name="T59" fmla="*/ 9 h 245"/>
                  <a:gd name="T60" fmla="*/ 176 w 1186"/>
                  <a:gd name="T61" fmla="*/ 4 h 245"/>
                  <a:gd name="T62" fmla="*/ 118 w 1186"/>
                  <a:gd name="T63" fmla="*/ 2 h 245"/>
                  <a:gd name="T64" fmla="*/ 6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86"/>
                  <a:gd name="T103" fmla="*/ 0 h 245"/>
                  <a:gd name="T104" fmla="*/ 1186 w 1186"/>
                  <a:gd name="T105" fmla="*/ 245 h 2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00" name="Freeform 93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241 w 241"/>
                  <a:gd name="T1" fmla="*/ 0 h 738"/>
                  <a:gd name="T2" fmla="*/ 52 w 241"/>
                  <a:gd name="T3" fmla="*/ 738 h 738"/>
                  <a:gd name="T4" fmla="*/ 0 w 241"/>
                  <a:gd name="T5" fmla="*/ 726 h 738"/>
                  <a:gd name="T6" fmla="*/ 169 w 241"/>
                  <a:gd name="T7" fmla="*/ 0 h 738"/>
                  <a:gd name="T8" fmla="*/ 241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738"/>
                  <a:gd name="T17" fmla="*/ 241 w 241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9692" name="Freeform 94"/>
          <p:cNvSpPr>
            <a:spLocks/>
          </p:cNvSpPr>
          <p:nvPr/>
        </p:nvSpPr>
        <p:spPr bwMode="auto">
          <a:xfrm>
            <a:off x="6057900" y="1584325"/>
            <a:ext cx="1838325" cy="1711325"/>
          </a:xfrm>
          <a:custGeom>
            <a:avLst/>
            <a:gdLst>
              <a:gd name="T0" fmla="*/ 4 w 2894"/>
              <a:gd name="T1" fmla="*/ 1331 h 2693"/>
              <a:gd name="T2" fmla="*/ 349 w 2894"/>
              <a:gd name="T3" fmla="*/ 509 h 2693"/>
              <a:gd name="T4" fmla="*/ 1384 w 2894"/>
              <a:gd name="T5" fmla="*/ 344 h 2693"/>
              <a:gd name="T6" fmla="*/ 2596 w 2894"/>
              <a:gd name="T7" fmla="*/ 170 h 2693"/>
              <a:gd name="T8" fmla="*/ 2884 w 2894"/>
              <a:gd name="T9" fmla="*/ 1364 h 2693"/>
              <a:gd name="T10" fmla="*/ 2659 w 2894"/>
              <a:gd name="T11" fmla="*/ 2144 h 2693"/>
              <a:gd name="T12" fmla="*/ 2104 w 2894"/>
              <a:gd name="T13" fmla="*/ 2504 h 2693"/>
              <a:gd name="T14" fmla="*/ 1639 w 2894"/>
              <a:gd name="T15" fmla="*/ 2579 h 2693"/>
              <a:gd name="T16" fmla="*/ 1044 w 2894"/>
              <a:gd name="T17" fmla="*/ 2630 h 2693"/>
              <a:gd name="T18" fmla="*/ 346 w 2894"/>
              <a:gd name="T19" fmla="*/ 2201 h 2693"/>
              <a:gd name="T20" fmla="*/ 4 w 2894"/>
              <a:gd name="T21" fmla="*/ 1331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94"/>
              <a:gd name="T34" fmla="*/ 0 h 2693"/>
              <a:gd name="T35" fmla="*/ 2894 w 2894"/>
              <a:gd name="T36" fmla="*/ 2693 h 269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9693" name="Group 95"/>
          <p:cNvGrpSpPr>
            <a:grpSpLocks/>
          </p:cNvGrpSpPr>
          <p:nvPr/>
        </p:nvGrpSpPr>
        <p:grpSpPr bwMode="auto">
          <a:xfrm>
            <a:off x="6350000" y="2822575"/>
            <a:ext cx="501650" cy="233363"/>
            <a:chOff x="3600" y="219"/>
            <a:chExt cx="360" cy="175"/>
          </a:xfrm>
        </p:grpSpPr>
        <p:sp>
          <p:nvSpPr>
            <p:cNvPr id="199718" name="Oval 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19" name="Line 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20" name="Line 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9721" name="Rectangle 99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99722" name="Oval 1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9723" name="Group 1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99728" name="Line 1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29" name="Line 1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30" name="Line 1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724" name="Group 1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99725" name="Line 1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26" name="Line 1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27" name="Line 1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9694" name="Line 109"/>
          <p:cNvSpPr>
            <a:spLocks noChangeShapeType="1"/>
          </p:cNvSpPr>
          <p:nvPr/>
        </p:nvSpPr>
        <p:spPr bwMode="auto">
          <a:xfrm>
            <a:off x="6380163" y="2651125"/>
            <a:ext cx="13335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9695" name="Line 110"/>
          <p:cNvSpPr>
            <a:spLocks noChangeShapeType="1"/>
          </p:cNvSpPr>
          <p:nvPr/>
        </p:nvSpPr>
        <p:spPr bwMode="auto">
          <a:xfrm>
            <a:off x="6589713" y="2651125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9696" name="Line 111"/>
          <p:cNvSpPr>
            <a:spLocks noChangeShapeType="1"/>
          </p:cNvSpPr>
          <p:nvPr/>
        </p:nvSpPr>
        <p:spPr bwMode="auto">
          <a:xfrm>
            <a:off x="7442200" y="2484438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99697" name="Group 112"/>
          <p:cNvGrpSpPr>
            <a:grpSpLocks/>
          </p:cNvGrpSpPr>
          <p:nvPr/>
        </p:nvGrpSpPr>
        <p:grpSpPr bwMode="auto">
          <a:xfrm>
            <a:off x="6985000" y="2012950"/>
            <a:ext cx="914400" cy="590550"/>
            <a:chOff x="10665" y="3225"/>
            <a:chExt cx="1440" cy="930"/>
          </a:xfrm>
        </p:grpSpPr>
        <p:sp>
          <p:nvSpPr>
            <p:cNvPr id="199716" name="Oval 113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9717" name="Group 114"/>
            <p:cNvGrpSpPr>
              <a:grpSpLocks/>
            </p:cNvGrpSpPr>
            <p:nvPr/>
          </p:nvGrpSpPr>
          <p:grpSpPr bwMode="auto">
            <a:xfrm>
              <a:off x="11031" y="3335"/>
              <a:ext cx="565" cy="643"/>
              <a:chOff x="2870" y="1518"/>
              <a:chExt cx="292" cy="320"/>
            </a:xfrm>
          </p:grpSpPr>
          <p:graphicFrame>
            <p:nvGraphicFramePr>
              <p:cNvPr id="199682" name="Object 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99682" r:id="rId4" imgW="819000" imgH="847800" progId="">
                  <p:embed/>
                </p:oleObj>
              </a:graphicData>
            </a:graphic>
          </p:graphicFrame>
          <p:graphicFrame>
            <p:nvGraphicFramePr>
              <p:cNvPr id="199683" name="Object 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99683" r:id="rId5" imgW="1266840" imgH="1200240" progId="">
                  <p:embed/>
                </p:oleObj>
              </a:graphicData>
            </a:graphic>
          </p:graphicFrame>
        </p:grpSp>
      </p:grpSp>
      <p:sp>
        <p:nvSpPr>
          <p:cNvPr id="199698" name="Freeform 117"/>
          <p:cNvSpPr>
            <a:spLocks/>
          </p:cNvSpPr>
          <p:nvPr/>
        </p:nvSpPr>
        <p:spPr bwMode="auto">
          <a:xfrm>
            <a:off x="3598863" y="2530475"/>
            <a:ext cx="2109787" cy="1250950"/>
          </a:xfrm>
          <a:custGeom>
            <a:avLst/>
            <a:gdLst>
              <a:gd name="T0" fmla="*/ 596 w 3324"/>
              <a:gd name="T1" fmla="*/ 15 h 1971"/>
              <a:gd name="T2" fmla="*/ 149 w 3324"/>
              <a:gd name="T3" fmla="*/ 330 h 1971"/>
              <a:gd name="T4" fmla="*/ 3 w 3324"/>
              <a:gd name="T5" fmla="*/ 1066 h 1971"/>
              <a:gd name="T6" fmla="*/ 168 w 3324"/>
              <a:gd name="T7" fmla="*/ 1606 h 1971"/>
              <a:gd name="T8" fmla="*/ 609 w 3324"/>
              <a:gd name="T9" fmla="*/ 1831 h 1971"/>
              <a:gd name="T10" fmla="*/ 1083 w 3324"/>
              <a:gd name="T11" fmla="*/ 1726 h 1971"/>
              <a:gd name="T12" fmla="*/ 1548 w 3324"/>
              <a:gd name="T13" fmla="*/ 1876 h 1971"/>
              <a:gd name="T14" fmla="*/ 2373 w 3324"/>
              <a:gd name="T15" fmla="*/ 1921 h 1971"/>
              <a:gd name="T16" fmla="*/ 3243 w 3324"/>
              <a:gd name="T17" fmla="*/ 1576 h 1971"/>
              <a:gd name="T18" fmla="*/ 2859 w 3324"/>
              <a:gd name="T19" fmla="*/ 935 h 1971"/>
              <a:gd name="T20" fmla="*/ 2714 w 3324"/>
              <a:gd name="T21" fmla="*/ 444 h 1971"/>
              <a:gd name="T22" fmla="*/ 1714 w 3324"/>
              <a:gd name="T23" fmla="*/ 242 h 1971"/>
              <a:gd name="T24" fmla="*/ 596 w 3324"/>
              <a:gd name="T25" fmla="*/ 15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24"/>
              <a:gd name="T40" fmla="*/ 0 h 1971"/>
              <a:gd name="T41" fmla="*/ 3324 w 3324"/>
              <a:gd name="T42" fmla="*/ 1971 h 19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9699" name="Text Box 118"/>
          <p:cNvSpPr txBox="1">
            <a:spLocks noChangeArrowheads="1"/>
          </p:cNvSpPr>
          <p:nvPr/>
        </p:nvSpPr>
        <p:spPr bwMode="auto">
          <a:xfrm>
            <a:off x="3773488" y="2827338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wide area network</a:t>
            </a:r>
          </a:p>
        </p:txBody>
      </p:sp>
      <p:sp>
        <p:nvSpPr>
          <p:cNvPr id="199700" name="Text Box 119"/>
          <p:cNvSpPr txBox="1">
            <a:spLocks noChangeArrowheads="1"/>
          </p:cNvSpPr>
          <p:nvPr/>
        </p:nvSpPr>
        <p:spPr bwMode="auto">
          <a:xfrm>
            <a:off x="1635125" y="1535113"/>
            <a:ext cx="1887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home network</a:t>
            </a:r>
          </a:p>
        </p:txBody>
      </p:sp>
      <p:sp>
        <p:nvSpPr>
          <p:cNvPr id="199701" name="Text Box 120"/>
          <p:cNvSpPr txBox="1">
            <a:spLocks noChangeArrowheads="1"/>
          </p:cNvSpPr>
          <p:nvPr/>
        </p:nvSpPr>
        <p:spPr bwMode="auto">
          <a:xfrm>
            <a:off x="5861050" y="1300163"/>
            <a:ext cx="2265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visited network</a:t>
            </a:r>
          </a:p>
        </p:txBody>
      </p:sp>
      <p:grpSp>
        <p:nvGrpSpPr>
          <p:cNvPr id="13" name="Group 121"/>
          <p:cNvGrpSpPr>
            <a:grpSpLocks/>
          </p:cNvGrpSpPr>
          <p:nvPr/>
        </p:nvGrpSpPr>
        <p:grpSpPr bwMode="auto">
          <a:xfrm>
            <a:off x="6600825" y="2409825"/>
            <a:ext cx="2141538" cy="2341563"/>
            <a:chOff x="4158" y="1518"/>
            <a:chExt cx="1349" cy="1475"/>
          </a:xfrm>
        </p:grpSpPr>
        <p:sp>
          <p:nvSpPr>
            <p:cNvPr id="199710" name="Line 122"/>
            <p:cNvSpPr>
              <a:spLocks noChangeShapeType="1"/>
            </p:cNvSpPr>
            <p:nvPr/>
          </p:nvSpPr>
          <p:spPr bwMode="auto">
            <a:xfrm flipV="1">
              <a:off x="4261" y="1538"/>
              <a:ext cx="310" cy="25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99711" name="Group 123"/>
            <p:cNvGrpSpPr>
              <a:grpSpLocks/>
            </p:cNvGrpSpPr>
            <p:nvPr/>
          </p:nvGrpSpPr>
          <p:grpSpPr bwMode="auto">
            <a:xfrm>
              <a:off x="4324" y="1518"/>
              <a:ext cx="202" cy="231"/>
              <a:chOff x="618" y="3500"/>
              <a:chExt cx="202" cy="231"/>
            </a:xfrm>
          </p:grpSpPr>
          <p:sp>
            <p:nvSpPr>
              <p:cNvPr id="199714" name="Oval 124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15" name="Text Box 125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8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199712" name="Text Box 126"/>
            <p:cNvSpPr txBox="1">
              <a:spLocks noChangeArrowheads="1"/>
            </p:cNvSpPr>
            <p:nvPr/>
          </p:nvSpPr>
          <p:spPr bwMode="auto">
            <a:xfrm>
              <a:off x="4158" y="2167"/>
              <a:ext cx="1349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mobile contacts foreign agent on entering visited network</a:t>
              </a:r>
            </a:p>
          </p:txBody>
        </p:sp>
        <p:sp>
          <p:nvSpPr>
            <p:cNvPr id="199713" name="Line 127"/>
            <p:cNvSpPr>
              <a:spLocks noChangeShapeType="1"/>
            </p:cNvSpPr>
            <p:nvPr/>
          </p:nvSpPr>
          <p:spPr bwMode="auto">
            <a:xfrm>
              <a:off x="4512" y="1760"/>
              <a:ext cx="560" cy="4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" name="Group 128"/>
          <p:cNvGrpSpPr>
            <a:grpSpLocks/>
          </p:cNvGrpSpPr>
          <p:nvPr/>
        </p:nvGrpSpPr>
        <p:grpSpPr bwMode="auto">
          <a:xfrm>
            <a:off x="2435225" y="2676525"/>
            <a:ext cx="4046538" cy="2087563"/>
            <a:chOff x="1534" y="1686"/>
            <a:chExt cx="2549" cy="1315"/>
          </a:xfrm>
        </p:grpSpPr>
        <p:sp>
          <p:nvSpPr>
            <p:cNvPr id="199704" name="Line 129"/>
            <p:cNvSpPr>
              <a:spLocks noChangeShapeType="1"/>
            </p:cNvSpPr>
            <p:nvPr/>
          </p:nvSpPr>
          <p:spPr bwMode="auto">
            <a:xfrm flipH="1" flipV="1">
              <a:off x="1801" y="1762"/>
              <a:ext cx="2167" cy="10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99705" name="Group 130"/>
            <p:cNvGrpSpPr>
              <a:grpSpLocks/>
            </p:cNvGrpSpPr>
            <p:nvPr/>
          </p:nvGrpSpPr>
          <p:grpSpPr bwMode="auto">
            <a:xfrm>
              <a:off x="2724" y="1686"/>
              <a:ext cx="214" cy="231"/>
              <a:chOff x="618" y="3500"/>
              <a:chExt cx="214" cy="231"/>
            </a:xfrm>
          </p:grpSpPr>
          <p:sp>
            <p:nvSpPr>
              <p:cNvPr id="199708" name="Oval 131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709" name="Text Box 132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  <p:sp>
          <p:nvSpPr>
            <p:cNvPr id="199706" name="Text Box 133"/>
            <p:cNvSpPr txBox="1">
              <a:spLocks noChangeArrowheads="1"/>
            </p:cNvSpPr>
            <p:nvPr/>
          </p:nvSpPr>
          <p:spPr bwMode="auto">
            <a:xfrm>
              <a:off x="1534" y="2367"/>
              <a:ext cx="2549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foreign agent contacts home agent home: “this mobile is resident in my network”</a:t>
              </a:r>
            </a:p>
          </p:txBody>
        </p:sp>
        <p:sp>
          <p:nvSpPr>
            <p:cNvPr id="199707" name="Line 134"/>
            <p:cNvSpPr>
              <a:spLocks noChangeShapeType="1"/>
            </p:cNvSpPr>
            <p:nvPr/>
          </p:nvSpPr>
          <p:spPr bwMode="auto">
            <a:xfrm flipH="1" flipV="1">
              <a:off x="2824" y="1944"/>
              <a:ext cx="0" cy="4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9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017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716D9F51-DB2F-47C7-912A-A8559CA5A75C}" type="slidenum">
              <a:rPr lang="en-US"/>
              <a:pPr/>
              <a:t>46</a:t>
            </a:fld>
            <a:endParaRPr lang="en-US"/>
          </a:p>
        </p:txBody>
      </p:sp>
      <p:sp>
        <p:nvSpPr>
          <p:cNvPr id="201735" name="Freeform 2"/>
          <p:cNvSpPr>
            <a:spLocks/>
          </p:cNvSpPr>
          <p:nvPr/>
        </p:nvSpPr>
        <p:spPr bwMode="auto">
          <a:xfrm>
            <a:off x="1612900" y="2616200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1736" name="Group 3"/>
          <p:cNvGrpSpPr>
            <a:grpSpLocks/>
          </p:cNvGrpSpPr>
          <p:nvPr/>
        </p:nvGrpSpPr>
        <p:grpSpPr bwMode="auto">
          <a:xfrm>
            <a:off x="2668588" y="3609975"/>
            <a:ext cx="501650" cy="233363"/>
            <a:chOff x="3600" y="219"/>
            <a:chExt cx="360" cy="175"/>
          </a:xfrm>
        </p:grpSpPr>
        <p:sp>
          <p:nvSpPr>
            <p:cNvPr id="201871" name="Oval 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872" name="Line 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873" name="Line 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874" name="Rectangle 7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1875" name="Oval 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1876" name="Group 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01881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882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883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877" name="Group 1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01878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879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880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1737" name="Group 17"/>
          <p:cNvGrpSpPr>
            <a:grpSpLocks/>
          </p:cNvGrpSpPr>
          <p:nvPr/>
        </p:nvGrpSpPr>
        <p:grpSpPr bwMode="auto">
          <a:xfrm>
            <a:off x="1771650" y="3263900"/>
            <a:ext cx="1333500" cy="342900"/>
            <a:chOff x="8025" y="5070"/>
            <a:chExt cx="2100" cy="540"/>
          </a:xfrm>
        </p:grpSpPr>
        <p:sp>
          <p:nvSpPr>
            <p:cNvPr id="201868" name="Line 18"/>
            <p:cNvSpPr>
              <a:spLocks noChangeShapeType="1"/>
            </p:cNvSpPr>
            <p:nvPr/>
          </p:nvSpPr>
          <p:spPr bwMode="auto">
            <a:xfrm>
              <a:off x="8025" y="5325"/>
              <a:ext cx="21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9" name="Line 19"/>
            <p:cNvSpPr>
              <a:spLocks noChangeShapeType="1"/>
            </p:cNvSpPr>
            <p:nvPr/>
          </p:nvSpPr>
          <p:spPr bwMode="auto">
            <a:xfrm>
              <a:off x="8355" y="507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0" name="Line 20"/>
            <p:cNvSpPr>
              <a:spLocks noChangeShapeType="1"/>
            </p:cNvSpPr>
            <p:nvPr/>
          </p:nvSpPr>
          <p:spPr bwMode="auto">
            <a:xfrm>
              <a:off x="9765" y="534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1738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Mobility via Indirect Routing</a:t>
            </a:r>
          </a:p>
        </p:txBody>
      </p:sp>
      <p:grpSp>
        <p:nvGrpSpPr>
          <p:cNvPr id="201739" name="Group 22"/>
          <p:cNvGrpSpPr>
            <a:grpSpLocks/>
          </p:cNvGrpSpPr>
          <p:nvPr/>
        </p:nvGrpSpPr>
        <p:grpSpPr bwMode="auto">
          <a:xfrm>
            <a:off x="1520825" y="2822575"/>
            <a:ext cx="914400" cy="590550"/>
            <a:chOff x="10665" y="3225"/>
            <a:chExt cx="1440" cy="930"/>
          </a:xfrm>
        </p:grpSpPr>
        <p:sp>
          <p:nvSpPr>
            <p:cNvPr id="201798" name="Oval 23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1799" name="Group 24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201800" name="Freeform 25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298 w 788"/>
                  <a:gd name="T1" fmla="*/ 0 h 1138"/>
                  <a:gd name="T2" fmla="*/ 263 w 788"/>
                  <a:gd name="T3" fmla="*/ 0 h 1138"/>
                  <a:gd name="T4" fmla="*/ 219 w 788"/>
                  <a:gd name="T5" fmla="*/ 4 h 1138"/>
                  <a:gd name="T6" fmla="*/ 167 w 788"/>
                  <a:gd name="T7" fmla="*/ 12 h 1138"/>
                  <a:gd name="T8" fmla="*/ 116 w 788"/>
                  <a:gd name="T9" fmla="*/ 25 h 1138"/>
                  <a:gd name="T10" fmla="*/ 67 w 788"/>
                  <a:gd name="T11" fmla="*/ 45 h 1138"/>
                  <a:gd name="T12" fmla="*/ 29 w 788"/>
                  <a:gd name="T13" fmla="*/ 73 h 1138"/>
                  <a:gd name="T14" fmla="*/ 6 w 788"/>
                  <a:gd name="T15" fmla="*/ 109 h 1138"/>
                  <a:gd name="T16" fmla="*/ 0 w 788"/>
                  <a:gd name="T17" fmla="*/ 137 h 1138"/>
                  <a:gd name="T18" fmla="*/ 3 w 788"/>
                  <a:gd name="T19" fmla="*/ 152 h 1138"/>
                  <a:gd name="T20" fmla="*/ 13 w 788"/>
                  <a:gd name="T21" fmla="*/ 197 h 1138"/>
                  <a:gd name="T22" fmla="*/ 39 w 788"/>
                  <a:gd name="T23" fmla="*/ 290 h 1138"/>
                  <a:gd name="T24" fmla="*/ 76 w 788"/>
                  <a:gd name="T25" fmla="*/ 410 h 1138"/>
                  <a:gd name="T26" fmla="*/ 123 w 788"/>
                  <a:gd name="T27" fmla="*/ 543 h 1138"/>
                  <a:gd name="T28" fmla="*/ 176 w 788"/>
                  <a:gd name="T29" fmla="*/ 684 h 1138"/>
                  <a:gd name="T30" fmla="*/ 235 w 788"/>
                  <a:gd name="T31" fmla="*/ 822 h 1138"/>
                  <a:gd name="T32" fmla="*/ 293 w 788"/>
                  <a:gd name="T33" fmla="*/ 949 h 1138"/>
                  <a:gd name="T34" fmla="*/ 352 w 788"/>
                  <a:gd name="T35" fmla="*/ 1055 h 1138"/>
                  <a:gd name="T36" fmla="*/ 389 w 788"/>
                  <a:gd name="T37" fmla="*/ 1109 h 1138"/>
                  <a:gd name="T38" fmla="*/ 406 w 788"/>
                  <a:gd name="T39" fmla="*/ 1130 h 1138"/>
                  <a:gd name="T40" fmla="*/ 436 w 788"/>
                  <a:gd name="T41" fmla="*/ 1130 h 1138"/>
                  <a:gd name="T42" fmla="*/ 487 w 788"/>
                  <a:gd name="T43" fmla="*/ 1111 h 1138"/>
                  <a:gd name="T44" fmla="*/ 547 w 788"/>
                  <a:gd name="T45" fmla="*/ 1088 h 1138"/>
                  <a:gd name="T46" fmla="*/ 609 w 788"/>
                  <a:gd name="T47" fmla="*/ 1062 h 1138"/>
                  <a:gd name="T48" fmla="*/ 669 w 788"/>
                  <a:gd name="T49" fmla="*/ 1036 h 1138"/>
                  <a:gd name="T50" fmla="*/ 722 w 788"/>
                  <a:gd name="T51" fmla="*/ 1012 h 1138"/>
                  <a:gd name="T52" fmla="*/ 762 w 788"/>
                  <a:gd name="T53" fmla="*/ 987 h 1138"/>
                  <a:gd name="T54" fmla="*/ 785 w 788"/>
                  <a:gd name="T55" fmla="*/ 967 h 1138"/>
                  <a:gd name="T56" fmla="*/ 756 w 788"/>
                  <a:gd name="T57" fmla="*/ 915 h 1138"/>
                  <a:gd name="T58" fmla="*/ 687 w 788"/>
                  <a:gd name="T59" fmla="*/ 813 h 1138"/>
                  <a:gd name="T60" fmla="*/ 612 w 788"/>
                  <a:gd name="T61" fmla="*/ 693 h 1138"/>
                  <a:gd name="T62" fmla="*/ 537 w 788"/>
                  <a:gd name="T63" fmla="*/ 561 h 1138"/>
                  <a:gd name="T64" fmla="*/ 467 w 788"/>
                  <a:gd name="T65" fmla="*/ 423 h 1138"/>
                  <a:gd name="T66" fmla="*/ 404 w 788"/>
                  <a:gd name="T67" fmla="*/ 287 h 1138"/>
                  <a:gd name="T68" fmla="*/ 352 w 788"/>
                  <a:gd name="T69" fmla="*/ 161 h 1138"/>
                  <a:gd name="T70" fmla="*/ 318 w 788"/>
                  <a:gd name="T71" fmla="*/ 49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8"/>
                  <a:gd name="T109" fmla="*/ 0 h 1138"/>
                  <a:gd name="T110" fmla="*/ 788 w 788"/>
                  <a:gd name="T111" fmla="*/ 1138 h 1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1" name="Freeform 26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48 w 425"/>
                  <a:gd name="T1" fmla="*/ 0 h 936"/>
                  <a:gd name="T2" fmla="*/ 48 w 425"/>
                  <a:gd name="T3" fmla="*/ 2 h 936"/>
                  <a:gd name="T4" fmla="*/ 48 w 425"/>
                  <a:gd name="T5" fmla="*/ 5 h 936"/>
                  <a:gd name="T6" fmla="*/ 47 w 425"/>
                  <a:gd name="T7" fmla="*/ 11 h 936"/>
                  <a:gd name="T8" fmla="*/ 44 w 425"/>
                  <a:gd name="T9" fmla="*/ 19 h 936"/>
                  <a:gd name="T10" fmla="*/ 39 w 425"/>
                  <a:gd name="T11" fmla="*/ 35 h 936"/>
                  <a:gd name="T12" fmla="*/ 32 w 425"/>
                  <a:gd name="T13" fmla="*/ 55 h 936"/>
                  <a:gd name="T14" fmla="*/ 20 w 425"/>
                  <a:gd name="T15" fmla="*/ 82 h 936"/>
                  <a:gd name="T16" fmla="*/ 6 w 425"/>
                  <a:gd name="T17" fmla="*/ 117 h 936"/>
                  <a:gd name="T18" fmla="*/ 0 w 425"/>
                  <a:gd name="T19" fmla="*/ 141 h 936"/>
                  <a:gd name="T20" fmla="*/ 0 w 425"/>
                  <a:gd name="T21" fmla="*/ 177 h 936"/>
                  <a:gd name="T22" fmla="*/ 4 w 425"/>
                  <a:gd name="T23" fmla="*/ 220 h 936"/>
                  <a:gd name="T24" fmla="*/ 13 w 425"/>
                  <a:gd name="T25" fmla="*/ 271 h 936"/>
                  <a:gd name="T26" fmla="*/ 26 w 425"/>
                  <a:gd name="T27" fmla="*/ 325 h 936"/>
                  <a:gd name="T28" fmla="*/ 41 w 425"/>
                  <a:gd name="T29" fmla="*/ 386 h 936"/>
                  <a:gd name="T30" fmla="*/ 58 w 425"/>
                  <a:gd name="T31" fmla="*/ 446 h 936"/>
                  <a:gd name="T32" fmla="*/ 78 w 425"/>
                  <a:gd name="T33" fmla="*/ 509 h 936"/>
                  <a:gd name="T34" fmla="*/ 98 w 425"/>
                  <a:gd name="T35" fmla="*/ 570 h 936"/>
                  <a:gd name="T36" fmla="*/ 119 w 425"/>
                  <a:gd name="T37" fmla="*/ 628 h 936"/>
                  <a:gd name="T38" fmla="*/ 138 w 425"/>
                  <a:gd name="T39" fmla="*/ 683 h 936"/>
                  <a:gd name="T40" fmla="*/ 157 w 425"/>
                  <a:gd name="T41" fmla="*/ 733 h 936"/>
                  <a:gd name="T42" fmla="*/ 174 w 425"/>
                  <a:gd name="T43" fmla="*/ 775 h 936"/>
                  <a:gd name="T44" fmla="*/ 189 w 425"/>
                  <a:gd name="T45" fmla="*/ 808 h 936"/>
                  <a:gd name="T46" fmla="*/ 201 w 425"/>
                  <a:gd name="T47" fmla="*/ 831 h 936"/>
                  <a:gd name="T48" fmla="*/ 210 w 425"/>
                  <a:gd name="T49" fmla="*/ 843 h 936"/>
                  <a:gd name="T50" fmla="*/ 223 w 425"/>
                  <a:gd name="T51" fmla="*/ 853 h 936"/>
                  <a:gd name="T52" fmla="*/ 239 w 425"/>
                  <a:gd name="T53" fmla="*/ 861 h 936"/>
                  <a:gd name="T54" fmla="*/ 258 w 425"/>
                  <a:gd name="T55" fmla="*/ 873 h 936"/>
                  <a:gd name="T56" fmla="*/ 282 w 425"/>
                  <a:gd name="T57" fmla="*/ 883 h 936"/>
                  <a:gd name="T58" fmla="*/ 310 w 425"/>
                  <a:gd name="T59" fmla="*/ 896 h 936"/>
                  <a:gd name="T60" fmla="*/ 342 w 425"/>
                  <a:gd name="T61" fmla="*/ 907 h 936"/>
                  <a:gd name="T62" fmla="*/ 380 w 425"/>
                  <a:gd name="T63" fmla="*/ 922 h 936"/>
                  <a:gd name="T64" fmla="*/ 425 w 425"/>
                  <a:gd name="T65" fmla="*/ 936 h 936"/>
                  <a:gd name="T66" fmla="*/ 396 w 425"/>
                  <a:gd name="T67" fmla="*/ 893 h 936"/>
                  <a:gd name="T68" fmla="*/ 367 w 425"/>
                  <a:gd name="T69" fmla="*/ 843 h 936"/>
                  <a:gd name="T70" fmla="*/ 337 w 425"/>
                  <a:gd name="T71" fmla="*/ 787 h 936"/>
                  <a:gd name="T72" fmla="*/ 308 w 425"/>
                  <a:gd name="T73" fmla="*/ 725 h 936"/>
                  <a:gd name="T74" fmla="*/ 279 w 425"/>
                  <a:gd name="T75" fmla="*/ 660 h 936"/>
                  <a:gd name="T76" fmla="*/ 249 w 425"/>
                  <a:gd name="T77" fmla="*/ 591 h 936"/>
                  <a:gd name="T78" fmla="*/ 220 w 425"/>
                  <a:gd name="T79" fmla="*/ 522 h 936"/>
                  <a:gd name="T80" fmla="*/ 194 w 425"/>
                  <a:gd name="T81" fmla="*/ 450 h 936"/>
                  <a:gd name="T82" fmla="*/ 167 w 425"/>
                  <a:gd name="T83" fmla="*/ 381 h 936"/>
                  <a:gd name="T84" fmla="*/ 144 w 425"/>
                  <a:gd name="T85" fmla="*/ 312 h 936"/>
                  <a:gd name="T86" fmla="*/ 120 w 425"/>
                  <a:gd name="T87" fmla="*/ 248 h 936"/>
                  <a:gd name="T88" fmla="*/ 101 w 425"/>
                  <a:gd name="T89" fmla="*/ 186 h 936"/>
                  <a:gd name="T90" fmla="*/ 83 w 425"/>
                  <a:gd name="T91" fmla="*/ 128 h 936"/>
                  <a:gd name="T92" fmla="*/ 69 w 425"/>
                  <a:gd name="T93" fmla="*/ 78 h 936"/>
                  <a:gd name="T94" fmla="*/ 57 w 425"/>
                  <a:gd name="T95" fmla="*/ 35 h 936"/>
                  <a:gd name="T96" fmla="*/ 48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5"/>
                  <a:gd name="T148" fmla="*/ 0 h 936"/>
                  <a:gd name="T149" fmla="*/ 425 w 425"/>
                  <a:gd name="T150" fmla="*/ 936 h 9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2" name="Freeform 27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26 w 192"/>
                  <a:gd name="T1" fmla="*/ 11 h 208"/>
                  <a:gd name="T2" fmla="*/ 13 w 192"/>
                  <a:gd name="T3" fmla="*/ 24 h 208"/>
                  <a:gd name="T4" fmla="*/ 4 w 192"/>
                  <a:gd name="T5" fmla="*/ 43 h 208"/>
                  <a:gd name="T6" fmla="*/ 0 w 192"/>
                  <a:gd name="T7" fmla="*/ 67 h 208"/>
                  <a:gd name="T8" fmla="*/ 0 w 192"/>
                  <a:gd name="T9" fmla="*/ 93 h 208"/>
                  <a:gd name="T10" fmla="*/ 3 w 192"/>
                  <a:gd name="T11" fmla="*/ 120 h 208"/>
                  <a:gd name="T12" fmla="*/ 10 w 192"/>
                  <a:gd name="T13" fmla="*/ 148 h 208"/>
                  <a:gd name="T14" fmla="*/ 20 w 192"/>
                  <a:gd name="T15" fmla="*/ 171 h 208"/>
                  <a:gd name="T16" fmla="*/ 35 w 192"/>
                  <a:gd name="T17" fmla="*/ 189 h 208"/>
                  <a:gd name="T18" fmla="*/ 51 w 192"/>
                  <a:gd name="T19" fmla="*/ 201 h 208"/>
                  <a:gd name="T20" fmla="*/ 70 w 192"/>
                  <a:gd name="T21" fmla="*/ 206 h 208"/>
                  <a:gd name="T22" fmla="*/ 91 w 192"/>
                  <a:gd name="T23" fmla="*/ 208 h 208"/>
                  <a:gd name="T24" fmla="*/ 111 w 192"/>
                  <a:gd name="T25" fmla="*/ 204 h 208"/>
                  <a:gd name="T26" fmla="*/ 130 w 192"/>
                  <a:gd name="T27" fmla="*/ 196 h 208"/>
                  <a:gd name="T28" fmla="*/ 148 w 192"/>
                  <a:gd name="T29" fmla="*/ 186 h 208"/>
                  <a:gd name="T30" fmla="*/ 163 w 192"/>
                  <a:gd name="T31" fmla="*/ 176 h 208"/>
                  <a:gd name="T32" fmla="*/ 174 w 192"/>
                  <a:gd name="T33" fmla="*/ 163 h 208"/>
                  <a:gd name="T34" fmla="*/ 189 w 192"/>
                  <a:gd name="T35" fmla="*/ 130 h 208"/>
                  <a:gd name="T36" fmla="*/ 192 w 192"/>
                  <a:gd name="T37" fmla="*/ 89 h 208"/>
                  <a:gd name="T38" fmla="*/ 185 w 192"/>
                  <a:gd name="T39" fmla="*/ 50 h 208"/>
                  <a:gd name="T40" fmla="*/ 166 w 192"/>
                  <a:gd name="T41" fmla="*/ 27 h 208"/>
                  <a:gd name="T42" fmla="*/ 152 w 192"/>
                  <a:gd name="T43" fmla="*/ 21 h 208"/>
                  <a:gd name="T44" fmla="*/ 138 w 192"/>
                  <a:gd name="T45" fmla="*/ 14 h 208"/>
                  <a:gd name="T46" fmla="*/ 122 w 192"/>
                  <a:gd name="T47" fmla="*/ 8 h 208"/>
                  <a:gd name="T48" fmla="*/ 104 w 192"/>
                  <a:gd name="T49" fmla="*/ 2 h 208"/>
                  <a:gd name="T50" fmla="*/ 85 w 192"/>
                  <a:gd name="T51" fmla="*/ 0 h 208"/>
                  <a:gd name="T52" fmla="*/ 66 w 192"/>
                  <a:gd name="T53" fmla="*/ 0 h 208"/>
                  <a:gd name="T54" fmla="*/ 47 w 192"/>
                  <a:gd name="T55" fmla="*/ 2 h 208"/>
                  <a:gd name="T56" fmla="*/ 26 w 192"/>
                  <a:gd name="T57" fmla="*/ 11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92"/>
                  <a:gd name="T88" fmla="*/ 0 h 208"/>
                  <a:gd name="T89" fmla="*/ 192 w 192"/>
                  <a:gd name="T90" fmla="*/ 208 h 2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3" name="Freeform 28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33 w 247"/>
                  <a:gd name="T1" fmla="*/ 29 h 251"/>
                  <a:gd name="T2" fmla="*/ 21 w 247"/>
                  <a:gd name="T3" fmla="*/ 44 h 251"/>
                  <a:gd name="T4" fmla="*/ 12 w 247"/>
                  <a:gd name="T5" fmla="*/ 60 h 251"/>
                  <a:gd name="T6" fmla="*/ 5 w 247"/>
                  <a:gd name="T7" fmla="*/ 79 h 251"/>
                  <a:gd name="T8" fmla="*/ 0 w 247"/>
                  <a:gd name="T9" fmla="*/ 97 h 251"/>
                  <a:gd name="T10" fmla="*/ 0 w 247"/>
                  <a:gd name="T11" fmla="*/ 116 h 251"/>
                  <a:gd name="T12" fmla="*/ 5 w 247"/>
                  <a:gd name="T13" fmla="*/ 135 h 251"/>
                  <a:gd name="T14" fmla="*/ 12 w 247"/>
                  <a:gd name="T15" fmla="*/ 152 h 251"/>
                  <a:gd name="T16" fmla="*/ 25 w 247"/>
                  <a:gd name="T17" fmla="*/ 169 h 251"/>
                  <a:gd name="T18" fmla="*/ 42 w 247"/>
                  <a:gd name="T19" fmla="*/ 187 h 251"/>
                  <a:gd name="T20" fmla="*/ 58 w 247"/>
                  <a:gd name="T21" fmla="*/ 202 h 251"/>
                  <a:gd name="T22" fmla="*/ 77 w 247"/>
                  <a:gd name="T23" fmla="*/ 220 h 251"/>
                  <a:gd name="T24" fmla="*/ 96 w 247"/>
                  <a:gd name="T25" fmla="*/ 233 h 251"/>
                  <a:gd name="T26" fmla="*/ 114 w 247"/>
                  <a:gd name="T27" fmla="*/ 244 h 251"/>
                  <a:gd name="T28" fmla="*/ 133 w 247"/>
                  <a:gd name="T29" fmla="*/ 251 h 251"/>
                  <a:gd name="T30" fmla="*/ 149 w 247"/>
                  <a:gd name="T31" fmla="*/ 251 h 251"/>
                  <a:gd name="T32" fmla="*/ 165 w 247"/>
                  <a:gd name="T33" fmla="*/ 246 h 251"/>
                  <a:gd name="T34" fmla="*/ 180 w 247"/>
                  <a:gd name="T35" fmla="*/ 237 h 251"/>
                  <a:gd name="T36" fmla="*/ 196 w 247"/>
                  <a:gd name="T37" fmla="*/ 228 h 251"/>
                  <a:gd name="T38" fmla="*/ 209 w 247"/>
                  <a:gd name="T39" fmla="*/ 220 h 251"/>
                  <a:gd name="T40" fmla="*/ 222 w 247"/>
                  <a:gd name="T41" fmla="*/ 212 h 251"/>
                  <a:gd name="T42" fmla="*/ 232 w 247"/>
                  <a:gd name="T43" fmla="*/ 202 h 251"/>
                  <a:gd name="T44" fmla="*/ 240 w 247"/>
                  <a:gd name="T45" fmla="*/ 191 h 251"/>
                  <a:gd name="T46" fmla="*/ 246 w 247"/>
                  <a:gd name="T47" fmla="*/ 178 h 251"/>
                  <a:gd name="T48" fmla="*/ 247 w 247"/>
                  <a:gd name="T49" fmla="*/ 162 h 251"/>
                  <a:gd name="T50" fmla="*/ 244 w 247"/>
                  <a:gd name="T51" fmla="*/ 142 h 251"/>
                  <a:gd name="T52" fmla="*/ 238 w 247"/>
                  <a:gd name="T53" fmla="*/ 120 h 251"/>
                  <a:gd name="T54" fmla="*/ 228 w 247"/>
                  <a:gd name="T55" fmla="*/ 96 h 251"/>
                  <a:gd name="T56" fmla="*/ 215 w 247"/>
                  <a:gd name="T57" fmla="*/ 72 h 251"/>
                  <a:gd name="T58" fmla="*/ 200 w 247"/>
                  <a:gd name="T59" fmla="*/ 50 h 251"/>
                  <a:gd name="T60" fmla="*/ 184 w 247"/>
                  <a:gd name="T61" fmla="*/ 30 h 251"/>
                  <a:gd name="T62" fmla="*/ 165 w 247"/>
                  <a:gd name="T63" fmla="*/ 16 h 251"/>
                  <a:gd name="T64" fmla="*/ 147 w 247"/>
                  <a:gd name="T65" fmla="*/ 7 h 251"/>
                  <a:gd name="T66" fmla="*/ 130 w 247"/>
                  <a:gd name="T67" fmla="*/ 3 h 251"/>
                  <a:gd name="T68" fmla="*/ 112 w 247"/>
                  <a:gd name="T69" fmla="*/ 0 h 251"/>
                  <a:gd name="T70" fmla="*/ 94 w 247"/>
                  <a:gd name="T71" fmla="*/ 1 h 251"/>
                  <a:gd name="T72" fmla="*/ 80 w 247"/>
                  <a:gd name="T73" fmla="*/ 3 h 251"/>
                  <a:gd name="T74" fmla="*/ 65 w 247"/>
                  <a:gd name="T75" fmla="*/ 7 h 251"/>
                  <a:gd name="T76" fmla="*/ 52 w 247"/>
                  <a:gd name="T77" fmla="*/ 13 h 251"/>
                  <a:gd name="T78" fmla="*/ 42 w 247"/>
                  <a:gd name="T79" fmla="*/ 20 h 251"/>
                  <a:gd name="T80" fmla="*/ 33 w 247"/>
                  <a:gd name="T81" fmla="*/ 29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47"/>
                  <a:gd name="T124" fmla="*/ 0 h 251"/>
                  <a:gd name="T125" fmla="*/ 247 w 247"/>
                  <a:gd name="T126" fmla="*/ 251 h 2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4" name="Freeform 29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115 w 226"/>
                  <a:gd name="T1" fmla="*/ 3 h 240"/>
                  <a:gd name="T2" fmla="*/ 93 w 226"/>
                  <a:gd name="T3" fmla="*/ 0 h 240"/>
                  <a:gd name="T4" fmla="*/ 66 w 226"/>
                  <a:gd name="T5" fmla="*/ 2 h 240"/>
                  <a:gd name="T6" fmla="*/ 43 w 226"/>
                  <a:gd name="T7" fmla="*/ 12 h 240"/>
                  <a:gd name="T8" fmla="*/ 16 w 226"/>
                  <a:gd name="T9" fmla="*/ 37 h 240"/>
                  <a:gd name="T10" fmla="*/ 0 w 226"/>
                  <a:gd name="T11" fmla="*/ 79 h 240"/>
                  <a:gd name="T12" fmla="*/ 2 w 226"/>
                  <a:gd name="T13" fmla="*/ 124 h 240"/>
                  <a:gd name="T14" fmla="*/ 15 w 226"/>
                  <a:gd name="T15" fmla="*/ 168 h 240"/>
                  <a:gd name="T16" fmla="*/ 32 w 226"/>
                  <a:gd name="T17" fmla="*/ 201 h 240"/>
                  <a:gd name="T18" fmla="*/ 56 w 226"/>
                  <a:gd name="T19" fmla="*/ 223 h 240"/>
                  <a:gd name="T20" fmla="*/ 84 w 226"/>
                  <a:gd name="T21" fmla="*/ 237 h 240"/>
                  <a:gd name="T22" fmla="*/ 113 w 226"/>
                  <a:gd name="T23" fmla="*/ 240 h 240"/>
                  <a:gd name="T24" fmla="*/ 151 w 226"/>
                  <a:gd name="T25" fmla="*/ 229 h 240"/>
                  <a:gd name="T26" fmla="*/ 189 w 226"/>
                  <a:gd name="T27" fmla="*/ 204 h 240"/>
                  <a:gd name="T28" fmla="*/ 216 w 226"/>
                  <a:gd name="T29" fmla="*/ 171 h 240"/>
                  <a:gd name="T30" fmla="*/ 226 w 226"/>
                  <a:gd name="T31" fmla="*/ 131 h 240"/>
                  <a:gd name="T32" fmla="*/ 222 w 226"/>
                  <a:gd name="T33" fmla="*/ 104 h 240"/>
                  <a:gd name="T34" fmla="*/ 213 w 226"/>
                  <a:gd name="T35" fmla="*/ 95 h 240"/>
                  <a:gd name="T36" fmla="*/ 201 w 226"/>
                  <a:gd name="T37" fmla="*/ 96 h 240"/>
                  <a:gd name="T38" fmla="*/ 194 w 226"/>
                  <a:gd name="T39" fmla="*/ 105 h 240"/>
                  <a:gd name="T40" fmla="*/ 191 w 226"/>
                  <a:gd name="T41" fmla="*/ 127 h 240"/>
                  <a:gd name="T42" fmla="*/ 182 w 226"/>
                  <a:gd name="T43" fmla="*/ 158 h 240"/>
                  <a:gd name="T44" fmla="*/ 162 w 226"/>
                  <a:gd name="T45" fmla="*/ 183 h 240"/>
                  <a:gd name="T46" fmla="*/ 131 w 226"/>
                  <a:gd name="T47" fmla="*/ 197 h 240"/>
                  <a:gd name="T48" fmla="*/ 90 w 226"/>
                  <a:gd name="T49" fmla="*/ 197 h 240"/>
                  <a:gd name="T50" fmla="*/ 60 w 226"/>
                  <a:gd name="T51" fmla="*/ 177 h 240"/>
                  <a:gd name="T52" fmla="*/ 44 w 226"/>
                  <a:gd name="T53" fmla="*/ 144 h 240"/>
                  <a:gd name="T54" fmla="*/ 34 w 226"/>
                  <a:gd name="T55" fmla="*/ 105 h 240"/>
                  <a:gd name="T56" fmla="*/ 32 w 226"/>
                  <a:gd name="T57" fmla="*/ 76 h 240"/>
                  <a:gd name="T58" fmla="*/ 41 w 226"/>
                  <a:gd name="T59" fmla="*/ 56 h 240"/>
                  <a:gd name="T60" fmla="*/ 54 w 226"/>
                  <a:gd name="T61" fmla="*/ 39 h 240"/>
                  <a:gd name="T62" fmla="*/ 74 w 226"/>
                  <a:gd name="T63" fmla="*/ 26 h 240"/>
                  <a:gd name="T64" fmla="*/ 87 w 226"/>
                  <a:gd name="T65" fmla="*/ 25 h 240"/>
                  <a:gd name="T66" fmla="*/ 106 w 226"/>
                  <a:gd name="T67" fmla="*/ 25 h 240"/>
                  <a:gd name="T68" fmla="*/ 126 w 226"/>
                  <a:gd name="T69" fmla="*/ 25 h 240"/>
                  <a:gd name="T70" fmla="*/ 129 w 226"/>
                  <a:gd name="T71" fmla="*/ 12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26"/>
                  <a:gd name="T109" fmla="*/ 0 h 240"/>
                  <a:gd name="T110" fmla="*/ 226 w 226"/>
                  <a:gd name="T111" fmla="*/ 240 h 24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5" name="Freeform 30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60 w 279"/>
                  <a:gd name="T1" fmla="*/ 8 h 270"/>
                  <a:gd name="T2" fmla="*/ 34 w 279"/>
                  <a:gd name="T3" fmla="*/ 27 h 270"/>
                  <a:gd name="T4" fmla="*/ 15 w 279"/>
                  <a:gd name="T5" fmla="*/ 50 h 270"/>
                  <a:gd name="T6" fmla="*/ 3 w 279"/>
                  <a:gd name="T7" fmla="*/ 80 h 270"/>
                  <a:gd name="T8" fmla="*/ 0 w 279"/>
                  <a:gd name="T9" fmla="*/ 112 h 270"/>
                  <a:gd name="T10" fmla="*/ 6 w 279"/>
                  <a:gd name="T11" fmla="*/ 145 h 270"/>
                  <a:gd name="T12" fmla="*/ 18 w 279"/>
                  <a:gd name="T13" fmla="*/ 175 h 270"/>
                  <a:gd name="T14" fmla="*/ 37 w 279"/>
                  <a:gd name="T15" fmla="*/ 204 h 270"/>
                  <a:gd name="T16" fmla="*/ 65 w 279"/>
                  <a:gd name="T17" fmla="*/ 231 h 270"/>
                  <a:gd name="T18" fmla="*/ 101 w 279"/>
                  <a:gd name="T19" fmla="*/ 257 h 270"/>
                  <a:gd name="T20" fmla="*/ 142 w 279"/>
                  <a:gd name="T21" fmla="*/ 270 h 270"/>
                  <a:gd name="T22" fmla="*/ 185 w 279"/>
                  <a:gd name="T23" fmla="*/ 263 h 270"/>
                  <a:gd name="T24" fmla="*/ 219 w 279"/>
                  <a:gd name="T25" fmla="*/ 240 h 270"/>
                  <a:gd name="T26" fmla="*/ 244 w 279"/>
                  <a:gd name="T27" fmla="*/ 215 h 270"/>
                  <a:gd name="T28" fmla="*/ 263 w 279"/>
                  <a:gd name="T29" fmla="*/ 188 h 270"/>
                  <a:gd name="T30" fmla="*/ 276 w 279"/>
                  <a:gd name="T31" fmla="*/ 158 h 270"/>
                  <a:gd name="T32" fmla="*/ 279 w 279"/>
                  <a:gd name="T33" fmla="*/ 133 h 270"/>
                  <a:gd name="T34" fmla="*/ 273 w 279"/>
                  <a:gd name="T35" fmla="*/ 120 h 270"/>
                  <a:gd name="T36" fmla="*/ 258 w 279"/>
                  <a:gd name="T37" fmla="*/ 116 h 270"/>
                  <a:gd name="T38" fmla="*/ 245 w 279"/>
                  <a:gd name="T39" fmla="*/ 122 h 270"/>
                  <a:gd name="T40" fmla="*/ 241 w 279"/>
                  <a:gd name="T41" fmla="*/ 132 h 270"/>
                  <a:gd name="T42" fmla="*/ 235 w 279"/>
                  <a:gd name="T43" fmla="*/ 151 h 270"/>
                  <a:gd name="T44" fmla="*/ 220 w 279"/>
                  <a:gd name="T45" fmla="*/ 176 h 270"/>
                  <a:gd name="T46" fmla="*/ 198 w 279"/>
                  <a:gd name="T47" fmla="*/ 201 h 270"/>
                  <a:gd name="T48" fmla="*/ 154 w 279"/>
                  <a:gd name="T49" fmla="*/ 211 h 270"/>
                  <a:gd name="T50" fmla="*/ 100 w 279"/>
                  <a:gd name="T51" fmla="*/ 197 h 270"/>
                  <a:gd name="T52" fmla="*/ 59 w 279"/>
                  <a:gd name="T53" fmla="*/ 162 h 270"/>
                  <a:gd name="T54" fmla="*/ 40 w 279"/>
                  <a:gd name="T55" fmla="*/ 113 h 270"/>
                  <a:gd name="T56" fmla="*/ 44 w 279"/>
                  <a:gd name="T57" fmla="*/ 73 h 270"/>
                  <a:gd name="T58" fmla="*/ 60 w 279"/>
                  <a:gd name="T59" fmla="*/ 50 h 270"/>
                  <a:gd name="T60" fmla="*/ 81 w 279"/>
                  <a:gd name="T61" fmla="*/ 30 h 270"/>
                  <a:gd name="T62" fmla="*/ 103 w 279"/>
                  <a:gd name="T63" fmla="*/ 16 h 270"/>
                  <a:gd name="T64" fmla="*/ 109 w 279"/>
                  <a:gd name="T65" fmla="*/ 4 h 270"/>
                  <a:gd name="T66" fmla="*/ 88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9"/>
                  <a:gd name="T103" fmla="*/ 0 h 270"/>
                  <a:gd name="T104" fmla="*/ 279 w 279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6" name="Freeform 31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7 w 72"/>
                  <a:gd name="T1" fmla="*/ 65 h 75"/>
                  <a:gd name="T2" fmla="*/ 15 w 72"/>
                  <a:gd name="T3" fmla="*/ 72 h 75"/>
                  <a:gd name="T4" fmla="*/ 25 w 72"/>
                  <a:gd name="T5" fmla="*/ 75 h 75"/>
                  <a:gd name="T6" fmla="*/ 32 w 72"/>
                  <a:gd name="T7" fmla="*/ 75 h 75"/>
                  <a:gd name="T8" fmla="*/ 37 w 72"/>
                  <a:gd name="T9" fmla="*/ 73 h 75"/>
                  <a:gd name="T10" fmla="*/ 39 w 72"/>
                  <a:gd name="T11" fmla="*/ 72 h 75"/>
                  <a:gd name="T12" fmla="*/ 47 w 72"/>
                  <a:gd name="T13" fmla="*/ 71 h 75"/>
                  <a:gd name="T14" fmla="*/ 56 w 72"/>
                  <a:gd name="T15" fmla="*/ 66 h 75"/>
                  <a:gd name="T16" fmla="*/ 64 w 72"/>
                  <a:gd name="T17" fmla="*/ 60 h 75"/>
                  <a:gd name="T18" fmla="*/ 69 w 72"/>
                  <a:gd name="T19" fmla="*/ 56 h 75"/>
                  <a:gd name="T20" fmla="*/ 72 w 72"/>
                  <a:gd name="T21" fmla="*/ 52 h 75"/>
                  <a:gd name="T22" fmla="*/ 72 w 72"/>
                  <a:gd name="T23" fmla="*/ 49 h 75"/>
                  <a:gd name="T24" fmla="*/ 70 w 72"/>
                  <a:gd name="T25" fmla="*/ 45 h 75"/>
                  <a:gd name="T26" fmla="*/ 67 w 72"/>
                  <a:gd name="T27" fmla="*/ 40 h 75"/>
                  <a:gd name="T28" fmla="*/ 63 w 72"/>
                  <a:gd name="T29" fmla="*/ 39 h 75"/>
                  <a:gd name="T30" fmla="*/ 59 w 72"/>
                  <a:gd name="T31" fmla="*/ 38 h 75"/>
                  <a:gd name="T32" fmla="*/ 54 w 72"/>
                  <a:gd name="T33" fmla="*/ 39 h 75"/>
                  <a:gd name="T34" fmla="*/ 48 w 72"/>
                  <a:gd name="T35" fmla="*/ 42 h 75"/>
                  <a:gd name="T36" fmla="*/ 39 w 72"/>
                  <a:gd name="T37" fmla="*/ 46 h 75"/>
                  <a:gd name="T38" fmla="*/ 32 w 72"/>
                  <a:gd name="T39" fmla="*/ 50 h 75"/>
                  <a:gd name="T40" fmla="*/ 29 w 72"/>
                  <a:gd name="T41" fmla="*/ 52 h 75"/>
                  <a:gd name="T42" fmla="*/ 26 w 72"/>
                  <a:gd name="T43" fmla="*/ 43 h 75"/>
                  <a:gd name="T44" fmla="*/ 20 w 72"/>
                  <a:gd name="T45" fmla="*/ 25 h 75"/>
                  <a:gd name="T46" fmla="*/ 12 w 72"/>
                  <a:gd name="T47" fmla="*/ 7 h 75"/>
                  <a:gd name="T48" fmla="*/ 1 w 72"/>
                  <a:gd name="T49" fmla="*/ 0 h 75"/>
                  <a:gd name="T50" fmla="*/ 0 w 72"/>
                  <a:gd name="T51" fmla="*/ 17 h 75"/>
                  <a:gd name="T52" fmla="*/ 3 w 72"/>
                  <a:gd name="T53" fmla="*/ 39 h 75"/>
                  <a:gd name="T54" fmla="*/ 6 w 72"/>
                  <a:gd name="T55" fmla="*/ 58 h 75"/>
                  <a:gd name="T56" fmla="*/ 7 w 72"/>
                  <a:gd name="T57" fmla="*/ 65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2"/>
                  <a:gd name="T88" fmla="*/ 0 h 75"/>
                  <a:gd name="T89" fmla="*/ 72 w 72"/>
                  <a:gd name="T90" fmla="*/ 75 h 7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7" name="Freeform 32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15 w 70"/>
                  <a:gd name="T1" fmla="*/ 53 h 59"/>
                  <a:gd name="T2" fmla="*/ 16 w 70"/>
                  <a:gd name="T3" fmla="*/ 55 h 59"/>
                  <a:gd name="T4" fmla="*/ 20 w 70"/>
                  <a:gd name="T5" fmla="*/ 57 h 59"/>
                  <a:gd name="T6" fmla="*/ 25 w 70"/>
                  <a:gd name="T7" fmla="*/ 59 h 59"/>
                  <a:gd name="T8" fmla="*/ 26 w 70"/>
                  <a:gd name="T9" fmla="*/ 59 h 59"/>
                  <a:gd name="T10" fmla="*/ 35 w 70"/>
                  <a:gd name="T11" fmla="*/ 59 h 59"/>
                  <a:gd name="T12" fmla="*/ 45 w 70"/>
                  <a:gd name="T13" fmla="*/ 56 h 59"/>
                  <a:gd name="T14" fmla="*/ 54 w 70"/>
                  <a:gd name="T15" fmla="*/ 55 h 59"/>
                  <a:gd name="T16" fmla="*/ 63 w 70"/>
                  <a:gd name="T17" fmla="*/ 50 h 59"/>
                  <a:gd name="T18" fmla="*/ 66 w 70"/>
                  <a:gd name="T19" fmla="*/ 47 h 59"/>
                  <a:gd name="T20" fmla="*/ 69 w 70"/>
                  <a:gd name="T21" fmla="*/ 44 h 59"/>
                  <a:gd name="T22" fmla="*/ 70 w 70"/>
                  <a:gd name="T23" fmla="*/ 40 h 59"/>
                  <a:gd name="T24" fmla="*/ 69 w 70"/>
                  <a:gd name="T25" fmla="*/ 37 h 59"/>
                  <a:gd name="T26" fmla="*/ 56 w 70"/>
                  <a:gd name="T27" fmla="*/ 32 h 59"/>
                  <a:gd name="T28" fmla="*/ 42 w 70"/>
                  <a:gd name="T29" fmla="*/ 33 h 59"/>
                  <a:gd name="T30" fmla="*/ 32 w 70"/>
                  <a:gd name="T31" fmla="*/ 37 h 59"/>
                  <a:gd name="T32" fmla="*/ 28 w 70"/>
                  <a:gd name="T33" fmla="*/ 40 h 59"/>
                  <a:gd name="T34" fmla="*/ 20 w 70"/>
                  <a:gd name="T35" fmla="*/ 30 h 59"/>
                  <a:gd name="T36" fmla="*/ 16 w 70"/>
                  <a:gd name="T37" fmla="*/ 14 h 59"/>
                  <a:gd name="T38" fmla="*/ 10 w 70"/>
                  <a:gd name="T39" fmla="*/ 3 h 59"/>
                  <a:gd name="T40" fmla="*/ 3 w 70"/>
                  <a:gd name="T41" fmla="*/ 0 h 59"/>
                  <a:gd name="T42" fmla="*/ 0 w 70"/>
                  <a:gd name="T43" fmla="*/ 19 h 59"/>
                  <a:gd name="T44" fmla="*/ 4 w 70"/>
                  <a:gd name="T45" fmla="*/ 36 h 59"/>
                  <a:gd name="T46" fmla="*/ 12 w 70"/>
                  <a:gd name="T47" fmla="*/ 49 h 59"/>
                  <a:gd name="T48" fmla="*/ 15 w 70"/>
                  <a:gd name="T49" fmla="*/ 53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0"/>
                  <a:gd name="T76" fmla="*/ 0 h 59"/>
                  <a:gd name="T77" fmla="*/ 70 w 70"/>
                  <a:gd name="T78" fmla="*/ 59 h 5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8" name="Freeform 33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4 w 65"/>
                  <a:gd name="T1" fmla="*/ 46 h 60"/>
                  <a:gd name="T2" fmla="*/ 9 w 65"/>
                  <a:gd name="T3" fmla="*/ 56 h 60"/>
                  <a:gd name="T4" fmla="*/ 21 w 65"/>
                  <a:gd name="T5" fmla="*/ 60 h 60"/>
                  <a:gd name="T6" fmla="*/ 31 w 65"/>
                  <a:gd name="T7" fmla="*/ 60 h 60"/>
                  <a:gd name="T8" fmla="*/ 35 w 65"/>
                  <a:gd name="T9" fmla="*/ 60 h 60"/>
                  <a:gd name="T10" fmla="*/ 44 w 65"/>
                  <a:gd name="T11" fmla="*/ 57 h 60"/>
                  <a:gd name="T12" fmla="*/ 54 w 65"/>
                  <a:gd name="T13" fmla="*/ 51 h 60"/>
                  <a:gd name="T14" fmla="*/ 62 w 65"/>
                  <a:gd name="T15" fmla="*/ 46 h 60"/>
                  <a:gd name="T16" fmla="*/ 65 w 65"/>
                  <a:gd name="T17" fmla="*/ 40 h 60"/>
                  <a:gd name="T18" fmla="*/ 63 w 65"/>
                  <a:gd name="T19" fmla="*/ 36 h 60"/>
                  <a:gd name="T20" fmla="*/ 60 w 65"/>
                  <a:gd name="T21" fmla="*/ 34 h 60"/>
                  <a:gd name="T22" fmla="*/ 56 w 65"/>
                  <a:gd name="T23" fmla="*/ 33 h 60"/>
                  <a:gd name="T24" fmla="*/ 51 w 65"/>
                  <a:gd name="T25" fmla="*/ 33 h 60"/>
                  <a:gd name="T26" fmla="*/ 26 w 65"/>
                  <a:gd name="T27" fmla="*/ 37 h 60"/>
                  <a:gd name="T28" fmla="*/ 24 w 65"/>
                  <a:gd name="T29" fmla="*/ 30 h 60"/>
                  <a:gd name="T30" fmla="*/ 18 w 65"/>
                  <a:gd name="T31" fmla="*/ 15 h 60"/>
                  <a:gd name="T32" fmla="*/ 9 w 65"/>
                  <a:gd name="T33" fmla="*/ 2 h 60"/>
                  <a:gd name="T34" fmla="*/ 0 w 65"/>
                  <a:gd name="T35" fmla="*/ 0 h 60"/>
                  <a:gd name="T36" fmla="*/ 0 w 65"/>
                  <a:gd name="T37" fmla="*/ 14 h 60"/>
                  <a:gd name="T38" fmla="*/ 2 w 65"/>
                  <a:gd name="T39" fmla="*/ 30 h 60"/>
                  <a:gd name="T40" fmla="*/ 3 w 65"/>
                  <a:gd name="T41" fmla="*/ 41 h 60"/>
                  <a:gd name="T42" fmla="*/ 4 w 65"/>
                  <a:gd name="T43" fmla="*/ 46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60"/>
                  <a:gd name="T68" fmla="*/ 65 w 65"/>
                  <a:gd name="T69" fmla="*/ 60 h 6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09" name="Freeform 34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9 w 69"/>
                  <a:gd name="T1" fmla="*/ 46 h 47"/>
                  <a:gd name="T2" fmla="*/ 12 w 69"/>
                  <a:gd name="T3" fmla="*/ 47 h 47"/>
                  <a:gd name="T4" fmla="*/ 16 w 69"/>
                  <a:gd name="T5" fmla="*/ 47 h 47"/>
                  <a:gd name="T6" fmla="*/ 22 w 69"/>
                  <a:gd name="T7" fmla="*/ 47 h 47"/>
                  <a:gd name="T8" fmla="*/ 23 w 69"/>
                  <a:gd name="T9" fmla="*/ 47 h 47"/>
                  <a:gd name="T10" fmla="*/ 31 w 69"/>
                  <a:gd name="T11" fmla="*/ 46 h 47"/>
                  <a:gd name="T12" fmla="*/ 40 w 69"/>
                  <a:gd name="T13" fmla="*/ 45 h 47"/>
                  <a:gd name="T14" fmla="*/ 48 w 69"/>
                  <a:gd name="T15" fmla="*/ 42 h 47"/>
                  <a:gd name="T16" fmla="*/ 56 w 69"/>
                  <a:gd name="T17" fmla="*/ 37 h 47"/>
                  <a:gd name="T18" fmla="*/ 63 w 69"/>
                  <a:gd name="T19" fmla="*/ 34 h 47"/>
                  <a:gd name="T20" fmla="*/ 67 w 69"/>
                  <a:gd name="T21" fmla="*/ 30 h 47"/>
                  <a:gd name="T22" fmla="*/ 69 w 69"/>
                  <a:gd name="T23" fmla="*/ 26 h 47"/>
                  <a:gd name="T24" fmla="*/ 66 w 69"/>
                  <a:gd name="T25" fmla="*/ 20 h 47"/>
                  <a:gd name="T26" fmla="*/ 62 w 69"/>
                  <a:gd name="T27" fmla="*/ 17 h 47"/>
                  <a:gd name="T28" fmla="*/ 56 w 69"/>
                  <a:gd name="T29" fmla="*/ 17 h 47"/>
                  <a:gd name="T30" fmla="*/ 48 w 69"/>
                  <a:gd name="T31" fmla="*/ 17 h 47"/>
                  <a:gd name="T32" fmla="*/ 40 w 69"/>
                  <a:gd name="T33" fmla="*/ 19 h 47"/>
                  <a:gd name="T34" fmla="*/ 32 w 69"/>
                  <a:gd name="T35" fmla="*/ 22 h 47"/>
                  <a:gd name="T36" fmla="*/ 26 w 69"/>
                  <a:gd name="T37" fmla="*/ 23 h 47"/>
                  <a:gd name="T38" fmla="*/ 22 w 69"/>
                  <a:gd name="T39" fmla="*/ 26 h 47"/>
                  <a:gd name="T40" fmla="*/ 20 w 69"/>
                  <a:gd name="T41" fmla="*/ 26 h 47"/>
                  <a:gd name="T42" fmla="*/ 19 w 69"/>
                  <a:gd name="T43" fmla="*/ 22 h 47"/>
                  <a:gd name="T44" fmla="*/ 16 w 69"/>
                  <a:gd name="T45" fmla="*/ 14 h 47"/>
                  <a:gd name="T46" fmla="*/ 12 w 69"/>
                  <a:gd name="T47" fmla="*/ 7 h 47"/>
                  <a:gd name="T48" fmla="*/ 10 w 69"/>
                  <a:gd name="T49" fmla="*/ 4 h 47"/>
                  <a:gd name="T50" fmla="*/ 7 w 69"/>
                  <a:gd name="T51" fmla="*/ 1 h 47"/>
                  <a:gd name="T52" fmla="*/ 6 w 69"/>
                  <a:gd name="T53" fmla="*/ 0 h 47"/>
                  <a:gd name="T54" fmla="*/ 3 w 69"/>
                  <a:gd name="T55" fmla="*/ 0 h 47"/>
                  <a:gd name="T56" fmla="*/ 0 w 69"/>
                  <a:gd name="T57" fmla="*/ 3 h 47"/>
                  <a:gd name="T58" fmla="*/ 0 w 69"/>
                  <a:gd name="T59" fmla="*/ 11 h 47"/>
                  <a:gd name="T60" fmla="*/ 3 w 69"/>
                  <a:gd name="T61" fmla="*/ 26 h 47"/>
                  <a:gd name="T62" fmla="*/ 7 w 69"/>
                  <a:gd name="T63" fmla="*/ 40 h 47"/>
                  <a:gd name="T64" fmla="*/ 9 w 69"/>
                  <a:gd name="T65" fmla="*/ 46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47"/>
                  <a:gd name="T101" fmla="*/ 69 w 69"/>
                  <a:gd name="T102" fmla="*/ 47 h 4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0" name="Freeform 35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13 w 60"/>
                  <a:gd name="T1" fmla="*/ 52 h 58"/>
                  <a:gd name="T2" fmla="*/ 20 w 60"/>
                  <a:gd name="T3" fmla="*/ 55 h 58"/>
                  <a:gd name="T4" fmla="*/ 32 w 60"/>
                  <a:gd name="T5" fmla="*/ 58 h 58"/>
                  <a:gd name="T6" fmla="*/ 45 w 60"/>
                  <a:gd name="T7" fmla="*/ 56 h 58"/>
                  <a:gd name="T8" fmla="*/ 55 w 60"/>
                  <a:gd name="T9" fmla="*/ 50 h 58"/>
                  <a:gd name="T10" fmla="*/ 58 w 60"/>
                  <a:gd name="T11" fmla="*/ 49 h 58"/>
                  <a:gd name="T12" fmla="*/ 60 w 60"/>
                  <a:gd name="T13" fmla="*/ 46 h 58"/>
                  <a:gd name="T14" fmla="*/ 60 w 60"/>
                  <a:gd name="T15" fmla="*/ 42 h 58"/>
                  <a:gd name="T16" fmla="*/ 60 w 60"/>
                  <a:gd name="T17" fmla="*/ 39 h 58"/>
                  <a:gd name="T18" fmla="*/ 58 w 60"/>
                  <a:gd name="T19" fmla="*/ 36 h 58"/>
                  <a:gd name="T20" fmla="*/ 54 w 60"/>
                  <a:gd name="T21" fmla="*/ 33 h 58"/>
                  <a:gd name="T22" fmla="*/ 49 w 60"/>
                  <a:gd name="T23" fmla="*/ 32 h 58"/>
                  <a:gd name="T24" fmla="*/ 45 w 60"/>
                  <a:gd name="T25" fmla="*/ 32 h 58"/>
                  <a:gd name="T26" fmla="*/ 36 w 60"/>
                  <a:gd name="T27" fmla="*/ 35 h 58"/>
                  <a:gd name="T28" fmla="*/ 27 w 60"/>
                  <a:gd name="T29" fmla="*/ 36 h 58"/>
                  <a:gd name="T30" fmla="*/ 20 w 60"/>
                  <a:gd name="T31" fmla="*/ 35 h 58"/>
                  <a:gd name="T32" fmla="*/ 17 w 60"/>
                  <a:gd name="T33" fmla="*/ 35 h 58"/>
                  <a:gd name="T34" fmla="*/ 17 w 60"/>
                  <a:gd name="T35" fmla="*/ 29 h 58"/>
                  <a:gd name="T36" fmla="*/ 17 w 60"/>
                  <a:gd name="T37" fmla="*/ 16 h 58"/>
                  <a:gd name="T38" fmla="*/ 14 w 60"/>
                  <a:gd name="T39" fmla="*/ 3 h 58"/>
                  <a:gd name="T40" fmla="*/ 5 w 60"/>
                  <a:gd name="T41" fmla="*/ 0 h 58"/>
                  <a:gd name="T42" fmla="*/ 1 w 60"/>
                  <a:gd name="T43" fmla="*/ 12 h 58"/>
                  <a:gd name="T44" fmla="*/ 0 w 60"/>
                  <a:gd name="T45" fmla="*/ 26 h 58"/>
                  <a:gd name="T46" fmla="*/ 3 w 60"/>
                  <a:gd name="T47" fmla="*/ 40 h 58"/>
                  <a:gd name="T48" fmla="*/ 13 w 60"/>
                  <a:gd name="T49" fmla="*/ 52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0"/>
                  <a:gd name="T76" fmla="*/ 0 h 58"/>
                  <a:gd name="T77" fmla="*/ 60 w 60"/>
                  <a:gd name="T78" fmla="*/ 58 h 5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1" name="Freeform 36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19 w 59"/>
                  <a:gd name="T1" fmla="*/ 52 h 55"/>
                  <a:gd name="T2" fmla="*/ 31 w 59"/>
                  <a:gd name="T3" fmla="*/ 55 h 55"/>
                  <a:gd name="T4" fmla="*/ 43 w 59"/>
                  <a:gd name="T5" fmla="*/ 54 h 55"/>
                  <a:gd name="T6" fmla="*/ 53 w 59"/>
                  <a:gd name="T7" fmla="*/ 46 h 55"/>
                  <a:gd name="T8" fmla="*/ 59 w 59"/>
                  <a:gd name="T9" fmla="*/ 35 h 55"/>
                  <a:gd name="T10" fmla="*/ 57 w 59"/>
                  <a:gd name="T11" fmla="*/ 31 h 55"/>
                  <a:gd name="T12" fmla="*/ 54 w 59"/>
                  <a:gd name="T13" fmla="*/ 29 h 55"/>
                  <a:gd name="T14" fmla="*/ 49 w 59"/>
                  <a:gd name="T15" fmla="*/ 28 h 55"/>
                  <a:gd name="T16" fmla="*/ 44 w 59"/>
                  <a:gd name="T17" fmla="*/ 29 h 55"/>
                  <a:gd name="T18" fmla="*/ 41 w 59"/>
                  <a:gd name="T19" fmla="*/ 32 h 55"/>
                  <a:gd name="T20" fmla="*/ 38 w 59"/>
                  <a:gd name="T21" fmla="*/ 35 h 55"/>
                  <a:gd name="T22" fmla="*/ 34 w 59"/>
                  <a:gd name="T23" fmla="*/ 36 h 55"/>
                  <a:gd name="T24" fmla="*/ 31 w 59"/>
                  <a:gd name="T25" fmla="*/ 39 h 55"/>
                  <a:gd name="T26" fmla="*/ 28 w 59"/>
                  <a:gd name="T27" fmla="*/ 32 h 55"/>
                  <a:gd name="T28" fmla="*/ 21 w 59"/>
                  <a:gd name="T29" fmla="*/ 18 h 55"/>
                  <a:gd name="T30" fmla="*/ 10 w 59"/>
                  <a:gd name="T31" fmla="*/ 5 h 55"/>
                  <a:gd name="T32" fmla="*/ 0 w 59"/>
                  <a:gd name="T33" fmla="*/ 0 h 55"/>
                  <a:gd name="T34" fmla="*/ 2 w 59"/>
                  <a:gd name="T35" fmla="*/ 18 h 55"/>
                  <a:gd name="T36" fmla="*/ 9 w 59"/>
                  <a:gd name="T37" fmla="*/ 35 h 55"/>
                  <a:gd name="T38" fmla="*/ 16 w 59"/>
                  <a:gd name="T39" fmla="*/ 46 h 55"/>
                  <a:gd name="T40" fmla="*/ 19 w 59"/>
                  <a:gd name="T41" fmla="*/ 52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55"/>
                  <a:gd name="T65" fmla="*/ 59 w 59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2" name="Freeform 37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32 w 82"/>
                  <a:gd name="T1" fmla="*/ 75 h 76"/>
                  <a:gd name="T2" fmla="*/ 38 w 82"/>
                  <a:gd name="T3" fmla="*/ 76 h 76"/>
                  <a:gd name="T4" fmla="*/ 44 w 82"/>
                  <a:gd name="T5" fmla="*/ 76 h 76"/>
                  <a:gd name="T6" fmla="*/ 50 w 82"/>
                  <a:gd name="T7" fmla="*/ 76 h 76"/>
                  <a:gd name="T8" fmla="*/ 57 w 82"/>
                  <a:gd name="T9" fmla="*/ 75 h 76"/>
                  <a:gd name="T10" fmla="*/ 61 w 82"/>
                  <a:gd name="T11" fmla="*/ 72 h 76"/>
                  <a:gd name="T12" fmla="*/ 67 w 82"/>
                  <a:gd name="T13" fmla="*/ 67 h 76"/>
                  <a:gd name="T14" fmla="*/ 72 w 82"/>
                  <a:gd name="T15" fmla="*/ 64 h 76"/>
                  <a:gd name="T16" fmla="*/ 76 w 82"/>
                  <a:gd name="T17" fmla="*/ 59 h 76"/>
                  <a:gd name="T18" fmla="*/ 80 w 82"/>
                  <a:gd name="T19" fmla="*/ 56 h 76"/>
                  <a:gd name="T20" fmla="*/ 82 w 82"/>
                  <a:gd name="T21" fmla="*/ 52 h 76"/>
                  <a:gd name="T22" fmla="*/ 82 w 82"/>
                  <a:gd name="T23" fmla="*/ 47 h 76"/>
                  <a:gd name="T24" fmla="*/ 79 w 82"/>
                  <a:gd name="T25" fmla="*/ 43 h 76"/>
                  <a:gd name="T26" fmla="*/ 70 w 82"/>
                  <a:gd name="T27" fmla="*/ 39 h 76"/>
                  <a:gd name="T28" fmla="*/ 63 w 82"/>
                  <a:gd name="T29" fmla="*/ 37 h 76"/>
                  <a:gd name="T30" fmla="*/ 54 w 82"/>
                  <a:gd name="T31" fmla="*/ 39 h 76"/>
                  <a:gd name="T32" fmla="*/ 47 w 82"/>
                  <a:gd name="T33" fmla="*/ 41 h 76"/>
                  <a:gd name="T34" fmla="*/ 39 w 82"/>
                  <a:gd name="T35" fmla="*/ 44 h 76"/>
                  <a:gd name="T36" fmla="*/ 35 w 82"/>
                  <a:gd name="T37" fmla="*/ 49 h 76"/>
                  <a:gd name="T38" fmla="*/ 32 w 82"/>
                  <a:gd name="T39" fmla="*/ 50 h 76"/>
                  <a:gd name="T40" fmla="*/ 30 w 82"/>
                  <a:gd name="T41" fmla="*/ 52 h 76"/>
                  <a:gd name="T42" fmla="*/ 29 w 82"/>
                  <a:gd name="T43" fmla="*/ 43 h 76"/>
                  <a:gd name="T44" fmla="*/ 23 w 82"/>
                  <a:gd name="T45" fmla="*/ 23 h 76"/>
                  <a:gd name="T46" fmla="*/ 14 w 82"/>
                  <a:gd name="T47" fmla="*/ 6 h 76"/>
                  <a:gd name="T48" fmla="*/ 4 w 82"/>
                  <a:gd name="T49" fmla="*/ 0 h 76"/>
                  <a:gd name="T50" fmla="*/ 0 w 82"/>
                  <a:gd name="T51" fmla="*/ 17 h 76"/>
                  <a:gd name="T52" fmla="*/ 0 w 82"/>
                  <a:gd name="T53" fmla="*/ 31 h 76"/>
                  <a:gd name="T54" fmla="*/ 4 w 82"/>
                  <a:gd name="T55" fmla="*/ 44 h 76"/>
                  <a:gd name="T56" fmla="*/ 11 w 82"/>
                  <a:gd name="T57" fmla="*/ 54 h 76"/>
                  <a:gd name="T58" fmla="*/ 19 w 82"/>
                  <a:gd name="T59" fmla="*/ 63 h 76"/>
                  <a:gd name="T60" fmla="*/ 25 w 82"/>
                  <a:gd name="T61" fmla="*/ 70 h 76"/>
                  <a:gd name="T62" fmla="*/ 30 w 82"/>
                  <a:gd name="T63" fmla="*/ 73 h 76"/>
                  <a:gd name="T64" fmla="*/ 32 w 82"/>
                  <a:gd name="T65" fmla="*/ 75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2"/>
                  <a:gd name="T100" fmla="*/ 0 h 76"/>
                  <a:gd name="T101" fmla="*/ 82 w 82"/>
                  <a:gd name="T102" fmla="*/ 76 h 7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3" name="Freeform 38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12 w 75"/>
                  <a:gd name="T1" fmla="*/ 53 h 66"/>
                  <a:gd name="T2" fmla="*/ 15 w 75"/>
                  <a:gd name="T3" fmla="*/ 56 h 66"/>
                  <a:gd name="T4" fmla="*/ 19 w 75"/>
                  <a:gd name="T5" fmla="*/ 60 h 66"/>
                  <a:gd name="T6" fmla="*/ 25 w 75"/>
                  <a:gd name="T7" fmla="*/ 62 h 66"/>
                  <a:gd name="T8" fmla="*/ 27 w 75"/>
                  <a:gd name="T9" fmla="*/ 63 h 66"/>
                  <a:gd name="T10" fmla="*/ 32 w 75"/>
                  <a:gd name="T11" fmla="*/ 65 h 66"/>
                  <a:gd name="T12" fmla="*/ 40 w 75"/>
                  <a:gd name="T13" fmla="*/ 65 h 66"/>
                  <a:gd name="T14" fmla="*/ 49 w 75"/>
                  <a:gd name="T15" fmla="*/ 66 h 66"/>
                  <a:gd name="T16" fmla="*/ 57 w 75"/>
                  <a:gd name="T17" fmla="*/ 65 h 66"/>
                  <a:gd name="T18" fmla="*/ 65 w 75"/>
                  <a:gd name="T19" fmla="*/ 63 h 66"/>
                  <a:gd name="T20" fmla="*/ 71 w 75"/>
                  <a:gd name="T21" fmla="*/ 60 h 66"/>
                  <a:gd name="T22" fmla="*/ 75 w 75"/>
                  <a:gd name="T23" fmla="*/ 55 h 66"/>
                  <a:gd name="T24" fmla="*/ 75 w 75"/>
                  <a:gd name="T25" fmla="*/ 46 h 66"/>
                  <a:gd name="T26" fmla="*/ 72 w 75"/>
                  <a:gd name="T27" fmla="*/ 39 h 66"/>
                  <a:gd name="T28" fmla="*/ 66 w 75"/>
                  <a:gd name="T29" fmla="*/ 35 h 66"/>
                  <a:gd name="T30" fmla="*/ 59 w 75"/>
                  <a:gd name="T31" fmla="*/ 33 h 66"/>
                  <a:gd name="T32" fmla="*/ 50 w 75"/>
                  <a:gd name="T33" fmla="*/ 33 h 66"/>
                  <a:gd name="T34" fmla="*/ 41 w 75"/>
                  <a:gd name="T35" fmla="*/ 35 h 66"/>
                  <a:gd name="T36" fmla="*/ 34 w 75"/>
                  <a:gd name="T37" fmla="*/ 36 h 66"/>
                  <a:gd name="T38" fmla="*/ 28 w 75"/>
                  <a:gd name="T39" fmla="*/ 39 h 66"/>
                  <a:gd name="T40" fmla="*/ 27 w 75"/>
                  <a:gd name="T41" fmla="*/ 39 h 66"/>
                  <a:gd name="T42" fmla="*/ 25 w 75"/>
                  <a:gd name="T43" fmla="*/ 32 h 66"/>
                  <a:gd name="T44" fmla="*/ 19 w 75"/>
                  <a:gd name="T45" fmla="*/ 16 h 66"/>
                  <a:gd name="T46" fmla="*/ 10 w 75"/>
                  <a:gd name="T47" fmla="*/ 3 h 66"/>
                  <a:gd name="T48" fmla="*/ 0 w 75"/>
                  <a:gd name="T49" fmla="*/ 0 h 66"/>
                  <a:gd name="T50" fmla="*/ 0 w 75"/>
                  <a:gd name="T51" fmla="*/ 22 h 66"/>
                  <a:gd name="T52" fmla="*/ 5 w 75"/>
                  <a:gd name="T53" fmla="*/ 39 h 66"/>
                  <a:gd name="T54" fmla="*/ 9 w 75"/>
                  <a:gd name="T55" fmla="*/ 49 h 66"/>
                  <a:gd name="T56" fmla="*/ 12 w 75"/>
                  <a:gd name="T57" fmla="*/ 53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6"/>
                  <a:gd name="T89" fmla="*/ 75 w 75"/>
                  <a:gd name="T90" fmla="*/ 66 h 6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4" name="Freeform 39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3 w 75"/>
                  <a:gd name="T1" fmla="*/ 41 h 63"/>
                  <a:gd name="T2" fmla="*/ 4 w 75"/>
                  <a:gd name="T3" fmla="*/ 46 h 63"/>
                  <a:gd name="T4" fmla="*/ 10 w 75"/>
                  <a:gd name="T5" fmla="*/ 50 h 63"/>
                  <a:gd name="T6" fmla="*/ 14 w 75"/>
                  <a:gd name="T7" fmla="*/ 56 h 63"/>
                  <a:gd name="T8" fmla="*/ 16 w 75"/>
                  <a:gd name="T9" fmla="*/ 57 h 63"/>
                  <a:gd name="T10" fmla="*/ 23 w 75"/>
                  <a:gd name="T11" fmla="*/ 60 h 63"/>
                  <a:gd name="T12" fmla="*/ 32 w 75"/>
                  <a:gd name="T13" fmla="*/ 63 h 63"/>
                  <a:gd name="T14" fmla="*/ 42 w 75"/>
                  <a:gd name="T15" fmla="*/ 63 h 63"/>
                  <a:gd name="T16" fmla="*/ 54 w 75"/>
                  <a:gd name="T17" fmla="*/ 61 h 63"/>
                  <a:gd name="T18" fmla="*/ 64 w 75"/>
                  <a:gd name="T19" fmla="*/ 58 h 63"/>
                  <a:gd name="T20" fmla="*/ 72 w 75"/>
                  <a:gd name="T21" fmla="*/ 54 h 63"/>
                  <a:gd name="T22" fmla="*/ 75 w 75"/>
                  <a:gd name="T23" fmla="*/ 47 h 63"/>
                  <a:gd name="T24" fmla="*/ 73 w 75"/>
                  <a:gd name="T25" fmla="*/ 40 h 63"/>
                  <a:gd name="T26" fmla="*/ 67 w 75"/>
                  <a:gd name="T27" fmla="*/ 34 h 63"/>
                  <a:gd name="T28" fmla="*/ 60 w 75"/>
                  <a:gd name="T29" fmla="*/ 30 h 63"/>
                  <a:gd name="T30" fmla="*/ 53 w 75"/>
                  <a:gd name="T31" fmla="*/ 28 h 63"/>
                  <a:gd name="T32" fmla="*/ 45 w 75"/>
                  <a:gd name="T33" fmla="*/ 30 h 63"/>
                  <a:gd name="T34" fmla="*/ 36 w 75"/>
                  <a:gd name="T35" fmla="*/ 31 h 63"/>
                  <a:gd name="T36" fmla="*/ 31 w 75"/>
                  <a:gd name="T37" fmla="*/ 33 h 63"/>
                  <a:gd name="T38" fmla="*/ 26 w 75"/>
                  <a:gd name="T39" fmla="*/ 36 h 63"/>
                  <a:gd name="T40" fmla="*/ 25 w 75"/>
                  <a:gd name="T41" fmla="*/ 36 h 63"/>
                  <a:gd name="T42" fmla="*/ 23 w 75"/>
                  <a:gd name="T43" fmla="*/ 30 h 63"/>
                  <a:gd name="T44" fmla="*/ 17 w 75"/>
                  <a:gd name="T45" fmla="*/ 15 h 63"/>
                  <a:gd name="T46" fmla="*/ 10 w 75"/>
                  <a:gd name="T47" fmla="*/ 2 h 63"/>
                  <a:gd name="T48" fmla="*/ 0 w 75"/>
                  <a:gd name="T49" fmla="*/ 0 h 63"/>
                  <a:gd name="T50" fmla="*/ 0 w 75"/>
                  <a:gd name="T51" fmla="*/ 15 h 63"/>
                  <a:gd name="T52" fmla="*/ 1 w 75"/>
                  <a:gd name="T53" fmla="*/ 28 h 63"/>
                  <a:gd name="T54" fmla="*/ 3 w 75"/>
                  <a:gd name="T55" fmla="*/ 38 h 63"/>
                  <a:gd name="T56" fmla="*/ 3 w 75"/>
                  <a:gd name="T57" fmla="*/ 41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3"/>
                  <a:gd name="T89" fmla="*/ 75 w 75"/>
                  <a:gd name="T90" fmla="*/ 63 h 6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5" name="Freeform 40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88 w 250"/>
                  <a:gd name="T1" fmla="*/ 37 h 290"/>
                  <a:gd name="T2" fmla="*/ 69 w 250"/>
                  <a:gd name="T3" fmla="*/ 49 h 290"/>
                  <a:gd name="T4" fmla="*/ 53 w 250"/>
                  <a:gd name="T5" fmla="*/ 63 h 290"/>
                  <a:gd name="T6" fmla="*/ 39 w 250"/>
                  <a:gd name="T7" fmla="*/ 79 h 290"/>
                  <a:gd name="T8" fmla="*/ 25 w 250"/>
                  <a:gd name="T9" fmla="*/ 96 h 290"/>
                  <a:gd name="T10" fmla="*/ 15 w 250"/>
                  <a:gd name="T11" fmla="*/ 115 h 290"/>
                  <a:gd name="T12" fmla="*/ 8 w 250"/>
                  <a:gd name="T13" fmla="*/ 135 h 290"/>
                  <a:gd name="T14" fmla="*/ 3 w 250"/>
                  <a:gd name="T15" fmla="*/ 157 h 290"/>
                  <a:gd name="T16" fmla="*/ 0 w 250"/>
                  <a:gd name="T17" fmla="*/ 178 h 290"/>
                  <a:gd name="T18" fmla="*/ 3 w 250"/>
                  <a:gd name="T19" fmla="*/ 208 h 290"/>
                  <a:gd name="T20" fmla="*/ 15 w 250"/>
                  <a:gd name="T21" fmla="*/ 233 h 290"/>
                  <a:gd name="T22" fmla="*/ 33 w 250"/>
                  <a:gd name="T23" fmla="*/ 254 h 290"/>
                  <a:gd name="T24" fmla="*/ 56 w 250"/>
                  <a:gd name="T25" fmla="*/ 270 h 290"/>
                  <a:gd name="T26" fmla="*/ 83 w 250"/>
                  <a:gd name="T27" fmla="*/ 283 h 290"/>
                  <a:gd name="T28" fmla="*/ 110 w 250"/>
                  <a:gd name="T29" fmla="*/ 289 h 290"/>
                  <a:gd name="T30" fmla="*/ 140 w 250"/>
                  <a:gd name="T31" fmla="*/ 290 h 290"/>
                  <a:gd name="T32" fmla="*/ 168 w 250"/>
                  <a:gd name="T33" fmla="*/ 286 h 290"/>
                  <a:gd name="T34" fmla="*/ 174 w 250"/>
                  <a:gd name="T35" fmla="*/ 286 h 290"/>
                  <a:gd name="T36" fmla="*/ 179 w 250"/>
                  <a:gd name="T37" fmla="*/ 283 h 290"/>
                  <a:gd name="T38" fmla="*/ 184 w 250"/>
                  <a:gd name="T39" fmla="*/ 279 h 290"/>
                  <a:gd name="T40" fmla="*/ 185 w 250"/>
                  <a:gd name="T41" fmla="*/ 273 h 290"/>
                  <a:gd name="T42" fmla="*/ 182 w 250"/>
                  <a:gd name="T43" fmla="*/ 266 h 290"/>
                  <a:gd name="T44" fmla="*/ 176 w 250"/>
                  <a:gd name="T45" fmla="*/ 260 h 290"/>
                  <a:gd name="T46" fmla="*/ 169 w 250"/>
                  <a:gd name="T47" fmla="*/ 254 h 290"/>
                  <a:gd name="T48" fmla="*/ 162 w 250"/>
                  <a:gd name="T49" fmla="*/ 252 h 290"/>
                  <a:gd name="T50" fmla="*/ 147 w 250"/>
                  <a:gd name="T51" fmla="*/ 247 h 290"/>
                  <a:gd name="T52" fmla="*/ 132 w 250"/>
                  <a:gd name="T53" fmla="*/ 244 h 290"/>
                  <a:gd name="T54" fmla="*/ 118 w 250"/>
                  <a:gd name="T55" fmla="*/ 242 h 290"/>
                  <a:gd name="T56" fmla="*/ 105 w 250"/>
                  <a:gd name="T57" fmla="*/ 239 h 290"/>
                  <a:gd name="T58" fmla="*/ 91 w 250"/>
                  <a:gd name="T59" fmla="*/ 234 h 290"/>
                  <a:gd name="T60" fmla="*/ 78 w 250"/>
                  <a:gd name="T61" fmla="*/ 229 h 290"/>
                  <a:gd name="T62" fmla="*/ 66 w 250"/>
                  <a:gd name="T63" fmla="*/ 221 h 290"/>
                  <a:gd name="T64" fmla="*/ 55 w 250"/>
                  <a:gd name="T65" fmla="*/ 210 h 290"/>
                  <a:gd name="T66" fmla="*/ 50 w 250"/>
                  <a:gd name="T67" fmla="*/ 161 h 290"/>
                  <a:gd name="T68" fmla="*/ 62 w 250"/>
                  <a:gd name="T69" fmla="*/ 121 h 290"/>
                  <a:gd name="T70" fmla="*/ 85 w 250"/>
                  <a:gd name="T71" fmla="*/ 89 h 290"/>
                  <a:gd name="T72" fmla="*/ 118 w 250"/>
                  <a:gd name="T73" fmla="*/ 63 h 290"/>
                  <a:gd name="T74" fmla="*/ 153 w 250"/>
                  <a:gd name="T75" fmla="*/ 43 h 290"/>
                  <a:gd name="T76" fmla="*/ 190 w 250"/>
                  <a:gd name="T77" fmla="*/ 27 h 290"/>
                  <a:gd name="T78" fmla="*/ 223 w 250"/>
                  <a:gd name="T79" fmla="*/ 16 h 290"/>
                  <a:gd name="T80" fmla="*/ 250 w 250"/>
                  <a:gd name="T81" fmla="*/ 6 h 290"/>
                  <a:gd name="T82" fmla="*/ 234 w 250"/>
                  <a:gd name="T83" fmla="*/ 2 h 290"/>
                  <a:gd name="T84" fmla="*/ 216 w 250"/>
                  <a:gd name="T85" fmla="*/ 0 h 290"/>
                  <a:gd name="T86" fmla="*/ 196 w 250"/>
                  <a:gd name="T87" fmla="*/ 3 h 290"/>
                  <a:gd name="T88" fmla="*/ 174 w 250"/>
                  <a:gd name="T89" fmla="*/ 6 h 290"/>
                  <a:gd name="T90" fmla="*/ 152 w 250"/>
                  <a:gd name="T91" fmla="*/ 13 h 290"/>
                  <a:gd name="T92" fmla="*/ 130 w 250"/>
                  <a:gd name="T93" fmla="*/ 20 h 290"/>
                  <a:gd name="T94" fmla="*/ 107 w 250"/>
                  <a:gd name="T95" fmla="*/ 29 h 290"/>
                  <a:gd name="T96" fmla="*/ 88 w 250"/>
                  <a:gd name="T97" fmla="*/ 37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50"/>
                  <a:gd name="T148" fmla="*/ 0 h 290"/>
                  <a:gd name="T149" fmla="*/ 250 w 250"/>
                  <a:gd name="T150" fmla="*/ 290 h 29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6" name="Freeform 41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135 w 160"/>
                  <a:gd name="T1" fmla="*/ 73 h 225"/>
                  <a:gd name="T2" fmla="*/ 141 w 160"/>
                  <a:gd name="T3" fmla="*/ 96 h 225"/>
                  <a:gd name="T4" fmla="*/ 140 w 160"/>
                  <a:gd name="T5" fmla="*/ 118 h 225"/>
                  <a:gd name="T6" fmla="*/ 129 w 160"/>
                  <a:gd name="T7" fmla="*/ 135 h 225"/>
                  <a:gd name="T8" fmla="*/ 115 w 160"/>
                  <a:gd name="T9" fmla="*/ 151 h 225"/>
                  <a:gd name="T10" fmla="*/ 97 w 160"/>
                  <a:gd name="T11" fmla="*/ 165 h 225"/>
                  <a:gd name="T12" fmla="*/ 76 w 160"/>
                  <a:gd name="T13" fmla="*/ 179 h 225"/>
                  <a:gd name="T14" fmla="*/ 56 w 160"/>
                  <a:gd name="T15" fmla="*/ 192 h 225"/>
                  <a:gd name="T16" fmla="*/ 38 w 160"/>
                  <a:gd name="T17" fmla="*/ 205 h 225"/>
                  <a:gd name="T18" fmla="*/ 35 w 160"/>
                  <a:gd name="T19" fmla="*/ 210 h 225"/>
                  <a:gd name="T20" fmla="*/ 34 w 160"/>
                  <a:gd name="T21" fmla="*/ 212 h 225"/>
                  <a:gd name="T22" fmla="*/ 34 w 160"/>
                  <a:gd name="T23" fmla="*/ 217 h 225"/>
                  <a:gd name="T24" fmla="*/ 35 w 160"/>
                  <a:gd name="T25" fmla="*/ 221 h 225"/>
                  <a:gd name="T26" fmla="*/ 40 w 160"/>
                  <a:gd name="T27" fmla="*/ 224 h 225"/>
                  <a:gd name="T28" fmla="*/ 44 w 160"/>
                  <a:gd name="T29" fmla="*/ 225 h 225"/>
                  <a:gd name="T30" fmla="*/ 47 w 160"/>
                  <a:gd name="T31" fmla="*/ 225 h 225"/>
                  <a:gd name="T32" fmla="*/ 51 w 160"/>
                  <a:gd name="T33" fmla="*/ 224 h 225"/>
                  <a:gd name="T34" fmla="*/ 75 w 160"/>
                  <a:gd name="T35" fmla="*/ 211 h 225"/>
                  <a:gd name="T36" fmla="*/ 97 w 160"/>
                  <a:gd name="T37" fmla="*/ 197 h 225"/>
                  <a:gd name="T38" fmla="*/ 117 w 160"/>
                  <a:gd name="T39" fmla="*/ 181 h 225"/>
                  <a:gd name="T40" fmla="*/ 137 w 160"/>
                  <a:gd name="T41" fmla="*/ 162 h 225"/>
                  <a:gd name="T42" fmla="*/ 150 w 160"/>
                  <a:gd name="T43" fmla="*/ 142 h 225"/>
                  <a:gd name="T44" fmla="*/ 159 w 160"/>
                  <a:gd name="T45" fmla="*/ 119 h 225"/>
                  <a:gd name="T46" fmla="*/ 160 w 160"/>
                  <a:gd name="T47" fmla="*/ 95 h 225"/>
                  <a:gd name="T48" fmla="*/ 154 w 160"/>
                  <a:gd name="T49" fmla="*/ 69 h 225"/>
                  <a:gd name="T50" fmla="*/ 141 w 160"/>
                  <a:gd name="T51" fmla="*/ 49 h 225"/>
                  <a:gd name="T52" fmla="*/ 122 w 160"/>
                  <a:gd name="T53" fmla="*/ 31 h 225"/>
                  <a:gd name="T54" fmla="*/ 98 w 160"/>
                  <a:gd name="T55" fmla="*/ 18 h 225"/>
                  <a:gd name="T56" fmla="*/ 72 w 160"/>
                  <a:gd name="T57" fmla="*/ 8 h 225"/>
                  <a:gd name="T58" fmla="*/ 46 w 160"/>
                  <a:gd name="T59" fmla="*/ 3 h 225"/>
                  <a:gd name="T60" fmla="*/ 24 w 160"/>
                  <a:gd name="T61" fmla="*/ 0 h 225"/>
                  <a:gd name="T62" fmla="*/ 7 w 160"/>
                  <a:gd name="T63" fmla="*/ 0 h 225"/>
                  <a:gd name="T64" fmla="*/ 0 w 160"/>
                  <a:gd name="T65" fmla="*/ 4 h 225"/>
                  <a:gd name="T66" fmla="*/ 18 w 160"/>
                  <a:gd name="T67" fmla="*/ 11 h 225"/>
                  <a:gd name="T68" fmla="*/ 37 w 160"/>
                  <a:gd name="T69" fmla="*/ 17 h 225"/>
                  <a:gd name="T70" fmla="*/ 57 w 160"/>
                  <a:gd name="T71" fmla="*/ 23 h 225"/>
                  <a:gd name="T72" fmla="*/ 76 w 160"/>
                  <a:gd name="T73" fmla="*/ 29 h 225"/>
                  <a:gd name="T74" fmla="*/ 95 w 160"/>
                  <a:gd name="T75" fmla="*/ 36 h 225"/>
                  <a:gd name="T76" fmla="*/ 112 w 160"/>
                  <a:gd name="T77" fmla="*/ 46 h 225"/>
                  <a:gd name="T78" fmla="*/ 125 w 160"/>
                  <a:gd name="T79" fmla="*/ 57 h 225"/>
                  <a:gd name="T80" fmla="*/ 135 w 160"/>
                  <a:gd name="T81" fmla="*/ 73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60"/>
                  <a:gd name="T124" fmla="*/ 0 h 225"/>
                  <a:gd name="T125" fmla="*/ 160 w 160"/>
                  <a:gd name="T126" fmla="*/ 225 h 22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7" name="Freeform 42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127 w 404"/>
                  <a:gd name="T1" fmla="*/ 87 h 472"/>
                  <a:gd name="T2" fmla="*/ 68 w 404"/>
                  <a:gd name="T3" fmla="*/ 143 h 472"/>
                  <a:gd name="T4" fmla="*/ 22 w 404"/>
                  <a:gd name="T5" fmla="*/ 208 h 472"/>
                  <a:gd name="T6" fmla="*/ 0 w 404"/>
                  <a:gd name="T7" fmla="*/ 283 h 472"/>
                  <a:gd name="T8" fmla="*/ 5 w 404"/>
                  <a:gd name="T9" fmla="*/ 333 h 472"/>
                  <a:gd name="T10" fmla="*/ 12 w 404"/>
                  <a:gd name="T11" fmla="*/ 353 h 472"/>
                  <a:gd name="T12" fmla="*/ 25 w 404"/>
                  <a:gd name="T13" fmla="*/ 372 h 472"/>
                  <a:gd name="T14" fmla="*/ 41 w 404"/>
                  <a:gd name="T15" fmla="*/ 388 h 472"/>
                  <a:gd name="T16" fmla="*/ 71 w 404"/>
                  <a:gd name="T17" fmla="*/ 405 h 472"/>
                  <a:gd name="T18" fmla="*/ 109 w 404"/>
                  <a:gd name="T19" fmla="*/ 424 h 472"/>
                  <a:gd name="T20" fmla="*/ 150 w 404"/>
                  <a:gd name="T21" fmla="*/ 438 h 472"/>
                  <a:gd name="T22" fmla="*/ 191 w 404"/>
                  <a:gd name="T23" fmla="*/ 449 h 472"/>
                  <a:gd name="T24" fmla="*/ 234 w 404"/>
                  <a:gd name="T25" fmla="*/ 458 h 472"/>
                  <a:gd name="T26" fmla="*/ 276 w 404"/>
                  <a:gd name="T27" fmla="*/ 464 h 472"/>
                  <a:gd name="T28" fmla="*/ 319 w 404"/>
                  <a:gd name="T29" fmla="*/ 468 h 472"/>
                  <a:gd name="T30" fmla="*/ 363 w 404"/>
                  <a:gd name="T31" fmla="*/ 471 h 472"/>
                  <a:gd name="T32" fmla="*/ 391 w 404"/>
                  <a:gd name="T33" fmla="*/ 472 h 472"/>
                  <a:gd name="T34" fmla="*/ 401 w 404"/>
                  <a:gd name="T35" fmla="*/ 464 h 472"/>
                  <a:gd name="T36" fmla="*/ 404 w 404"/>
                  <a:gd name="T37" fmla="*/ 451 h 472"/>
                  <a:gd name="T38" fmla="*/ 395 w 404"/>
                  <a:gd name="T39" fmla="*/ 441 h 472"/>
                  <a:gd name="T40" fmla="*/ 369 w 404"/>
                  <a:gd name="T41" fmla="*/ 434 h 472"/>
                  <a:gd name="T42" fmla="*/ 331 w 404"/>
                  <a:gd name="T43" fmla="*/ 426 h 472"/>
                  <a:gd name="T44" fmla="*/ 291 w 404"/>
                  <a:gd name="T45" fmla="*/ 421 h 472"/>
                  <a:gd name="T46" fmla="*/ 251 w 404"/>
                  <a:gd name="T47" fmla="*/ 415 h 472"/>
                  <a:gd name="T48" fmla="*/ 213 w 404"/>
                  <a:gd name="T49" fmla="*/ 408 h 472"/>
                  <a:gd name="T50" fmla="*/ 175 w 404"/>
                  <a:gd name="T51" fmla="*/ 398 h 472"/>
                  <a:gd name="T52" fmla="*/ 138 w 404"/>
                  <a:gd name="T53" fmla="*/ 386 h 472"/>
                  <a:gd name="T54" fmla="*/ 102 w 404"/>
                  <a:gd name="T55" fmla="*/ 372 h 472"/>
                  <a:gd name="T56" fmla="*/ 69 w 404"/>
                  <a:gd name="T57" fmla="*/ 352 h 472"/>
                  <a:gd name="T58" fmla="*/ 49 w 404"/>
                  <a:gd name="T59" fmla="*/ 324 h 472"/>
                  <a:gd name="T60" fmla="*/ 43 w 404"/>
                  <a:gd name="T61" fmla="*/ 290 h 472"/>
                  <a:gd name="T62" fmla="*/ 49 w 404"/>
                  <a:gd name="T63" fmla="*/ 250 h 472"/>
                  <a:gd name="T64" fmla="*/ 65 w 404"/>
                  <a:gd name="T65" fmla="*/ 212 h 472"/>
                  <a:gd name="T66" fmla="*/ 90 w 404"/>
                  <a:gd name="T67" fmla="*/ 172 h 472"/>
                  <a:gd name="T68" fmla="*/ 119 w 404"/>
                  <a:gd name="T69" fmla="*/ 138 h 472"/>
                  <a:gd name="T70" fmla="*/ 154 w 404"/>
                  <a:gd name="T71" fmla="*/ 103 h 472"/>
                  <a:gd name="T72" fmla="*/ 193 w 404"/>
                  <a:gd name="T73" fmla="*/ 71 h 472"/>
                  <a:gd name="T74" fmla="*/ 245 w 404"/>
                  <a:gd name="T75" fmla="*/ 47 h 472"/>
                  <a:gd name="T76" fmla="*/ 298 w 404"/>
                  <a:gd name="T77" fmla="*/ 25 h 472"/>
                  <a:gd name="T78" fmla="*/ 332 w 404"/>
                  <a:gd name="T79" fmla="*/ 8 h 472"/>
                  <a:gd name="T80" fmla="*/ 322 w 404"/>
                  <a:gd name="T81" fmla="*/ 0 h 472"/>
                  <a:gd name="T82" fmla="*/ 278 w 404"/>
                  <a:gd name="T83" fmla="*/ 5 h 472"/>
                  <a:gd name="T84" fmla="*/ 226 w 404"/>
                  <a:gd name="T85" fmla="*/ 23 h 472"/>
                  <a:gd name="T86" fmla="*/ 178 w 404"/>
                  <a:gd name="T87" fmla="*/ 47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04"/>
                  <a:gd name="T133" fmla="*/ 0 h 472"/>
                  <a:gd name="T134" fmla="*/ 404 w 404"/>
                  <a:gd name="T135" fmla="*/ 472 h 47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8" name="Freeform 43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294 w 354"/>
                  <a:gd name="T1" fmla="*/ 96 h 315"/>
                  <a:gd name="T2" fmla="*/ 310 w 354"/>
                  <a:gd name="T3" fmla="*/ 113 h 315"/>
                  <a:gd name="T4" fmla="*/ 320 w 354"/>
                  <a:gd name="T5" fmla="*/ 133 h 315"/>
                  <a:gd name="T6" fmla="*/ 325 w 354"/>
                  <a:gd name="T7" fmla="*/ 155 h 315"/>
                  <a:gd name="T8" fmla="*/ 325 w 354"/>
                  <a:gd name="T9" fmla="*/ 178 h 315"/>
                  <a:gd name="T10" fmla="*/ 322 w 354"/>
                  <a:gd name="T11" fmla="*/ 197 h 315"/>
                  <a:gd name="T12" fmla="*/ 316 w 354"/>
                  <a:gd name="T13" fmla="*/ 212 h 315"/>
                  <a:gd name="T14" fmla="*/ 306 w 354"/>
                  <a:gd name="T15" fmla="*/ 228 h 315"/>
                  <a:gd name="T16" fmla="*/ 295 w 354"/>
                  <a:gd name="T17" fmla="*/ 241 h 315"/>
                  <a:gd name="T18" fmla="*/ 282 w 354"/>
                  <a:gd name="T19" fmla="*/ 256 h 315"/>
                  <a:gd name="T20" fmla="*/ 269 w 354"/>
                  <a:gd name="T21" fmla="*/ 267 h 315"/>
                  <a:gd name="T22" fmla="*/ 256 w 354"/>
                  <a:gd name="T23" fmla="*/ 280 h 315"/>
                  <a:gd name="T24" fmla="*/ 243 w 354"/>
                  <a:gd name="T25" fmla="*/ 293 h 315"/>
                  <a:gd name="T26" fmla="*/ 240 w 354"/>
                  <a:gd name="T27" fmla="*/ 297 h 315"/>
                  <a:gd name="T28" fmla="*/ 240 w 354"/>
                  <a:gd name="T29" fmla="*/ 302 h 315"/>
                  <a:gd name="T30" fmla="*/ 240 w 354"/>
                  <a:gd name="T31" fmla="*/ 306 h 315"/>
                  <a:gd name="T32" fmla="*/ 243 w 354"/>
                  <a:gd name="T33" fmla="*/ 310 h 315"/>
                  <a:gd name="T34" fmla="*/ 247 w 354"/>
                  <a:gd name="T35" fmla="*/ 313 h 315"/>
                  <a:gd name="T36" fmla="*/ 253 w 354"/>
                  <a:gd name="T37" fmla="*/ 315 h 315"/>
                  <a:gd name="T38" fmla="*/ 257 w 354"/>
                  <a:gd name="T39" fmla="*/ 313 h 315"/>
                  <a:gd name="T40" fmla="*/ 262 w 354"/>
                  <a:gd name="T41" fmla="*/ 310 h 315"/>
                  <a:gd name="T42" fmla="*/ 291 w 354"/>
                  <a:gd name="T43" fmla="*/ 292 h 315"/>
                  <a:gd name="T44" fmla="*/ 316 w 354"/>
                  <a:gd name="T45" fmla="*/ 267 h 315"/>
                  <a:gd name="T46" fmla="*/ 335 w 354"/>
                  <a:gd name="T47" fmla="*/ 240 h 315"/>
                  <a:gd name="T48" fmla="*/ 348 w 354"/>
                  <a:gd name="T49" fmla="*/ 208 h 315"/>
                  <a:gd name="T50" fmla="*/ 354 w 354"/>
                  <a:gd name="T51" fmla="*/ 177 h 315"/>
                  <a:gd name="T52" fmla="*/ 351 w 354"/>
                  <a:gd name="T53" fmla="*/ 143 h 315"/>
                  <a:gd name="T54" fmla="*/ 339 w 354"/>
                  <a:gd name="T55" fmla="*/ 113 h 315"/>
                  <a:gd name="T56" fmla="*/ 316 w 354"/>
                  <a:gd name="T57" fmla="*/ 86 h 315"/>
                  <a:gd name="T58" fmla="*/ 298 w 354"/>
                  <a:gd name="T59" fmla="*/ 72 h 315"/>
                  <a:gd name="T60" fmla="*/ 278 w 354"/>
                  <a:gd name="T61" fmla="*/ 60 h 315"/>
                  <a:gd name="T62" fmla="*/ 256 w 354"/>
                  <a:gd name="T63" fmla="*/ 49 h 315"/>
                  <a:gd name="T64" fmla="*/ 231 w 354"/>
                  <a:gd name="T65" fmla="*/ 39 h 315"/>
                  <a:gd name="T66" fmla="*/ 206 w 354"/>
                  <a:gd name="T67" fmla="*/ 29 h 315"/>
                  <a:gd name="T68" fmla="*/ 181 w 354"/>
                  <a:gd name="T69" fmla="*/ 21 h 315"/>
                  <a:gd name="T70" fmla="*/ 155 w 354"/>
                  <a:gd name="T71" fmla="*/ 16 h 315"/>
                  <a:gd name="T72" fmla="*/ 130 w 354"/>
                  <a:gd name="T73" fmla="*/ 10 h 315"/>
                  <a:gd name="T74" fmla="*/ 105 w 354"/>
                  <a:gd name="T75" fmla="*/ 6 h 315"/>
                  <a:gd name="T76" fmla="*/ 83 w 354"/>
                  <a:gd name="T77" fmla="*/ 3 h 315"/>
                  <a:gd name="T78" fmla="*/ 61 w 354"/>
                  <a:gd name="T79" fmla="*/ 0 h 315"/>
                  <a:gd name="T80" fmla="*/ 43 w 354"/>
                  <a:gd name="T81" fmla="*/ 0 h 315"/>
                  <a:gd name="T82" fmla="*/ 27 w 354"/>
                  <a:gd name="T83" fmla="*/ 0 h 315"/>
                  <a:gd name="T84" fmla="*/ 14 w 354"/>
                  <a:gd name="T85" fmla="*/ 0 h 315"/>
                  <a:gd name="T86" fmla="*/ 5 w 354"/>
                  <a:gd name="T87" fmla="*/ 3 h 315"/>
                  <a:gd name="T88" fmla="*/ 0 w 354"/>
                  <a:gd name="T89" fmla="*/ 6 h 315"/>
                  <a:gd name="T90" fmla="*/ 15 w 354"/>
                  <a:gd name="T91" fmla="*/ 8 h 315"/>
                  <a:gd name="T92" fmla="*/ 30 w 354"/>
                  <a:gd name="T93" fmla="*/ 10 h 315"/>
                  <a:gd name="T94" fmla="*/ 47 w 354"/>
                  <a:gd name="T95" fmla="*/ 13 h 315"/>
                  <a:gd name="T96" fmla="*/ 65 w 354"/>
                  <a:gd name="T97" fmla="*/ 16 h 315"/>
                  <a:gd name="T98" fmla="*/ 83 w 354"/>
                  <a:gd name="T99" fmla="*/ 20 h 315"/>
                  <a:gd name="T100" fmla="*/ 103 w 354"/>
                  <a:gd name="T101" fmla="*/ 23 h 315"/>
                  <a:gd name="T102" fmla="*/ 122 w 354"/>
                  <a:gd name="T103" fmla="*/ 27 h 315"/>
                  <a:gd name="T104" fmla="*/ 143 w 354"/>
                  <a:gd name="T105" fmla="*/ 31 h 315"/>
                  <a:gd name="T106" fmla="*/ 162 w 354"/>
                  <a:gd name="T107" fmla="*/ 37 h 315"/>
                  <a:gd name="T108" fmla="*/ 182 w 354"/>
                  <a:gd name="T109" fmla="*/ 43 h 315"/>
                  <a:gd name="T110" fmla="*/ 203 w 354"/>
                  <a:gd name="T111" fmla="*/ 49 h 315"/>
                  <a:gd name="T112" fmla="*/ 222 w 354"/>
                  <a:gd name="T113" fmla="*/ 56 h 315"/>
                  <a:gd name="T114" fmla="*/ 241 w 354"/>
                  <a:gd name="T115" fmla="*/ 64 h 315"/>
                  <a:gd name="T116" fmla="*/ 260 w 354"/>
                  <a:gd name="T117" fmla="*/ 75 h 315"/>
                  <a:gd name="T118" fmla="*/ 278 w 354"/>
                  <a:gd name="T119" fmla="*/ 85 h 315"/>
                  <a:gd name="T120" fmla="*/ 294 w 354"/>
                  <a:gd name="T121" fmla="*/ 96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54"/>
                  <a:gd name="T184" fmla="*/ 0 h 315"/>
                  <a:gd name="T185" fmla="*/ 354 w 354"/>
                  <a:gd name="T186" fmla="*/ 315 h 31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19" name="Freeform 44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162 h 297"/>
                  <a:gd name="T2" fmla="*/ 0 w 143"/>
                  <a:gd name="T3" fmla="*/ 187 h 297"/>
                  <a:gd name="T4" fmla="*/ 5 w 143"/>
                  <a:gd name="T5" fmla="*/ 210 h 297"/>
                  <a:gd name="T6" fmla="*/ 16 w 143"/>
                  <a:gd name="T7" fmla="*/ 231 h 297"/>
                  <a:gd name="T8" fmla="*/ 30 w 143"/>
                  <a:gd name="T9" fmla="*/ 250 h 297"/>
                  <a:gd name="T10" fmla="*/ 48 w 143"/>
                  <a:gd name="T11" fmla="*/ 266 h 297"/>
                  <a:gd name="T12" fmla="*/ 69 w 143"/>
                  <a:gd name="T13" fmla="*/ 280 h 297"/>
                  <a:gd name="T14" fmla="*/ 92 w 143"/>
                  <a:gd name="T15" fmla="*/ 290 h 297"/>
                  <a:gd name="T16" fmla="*/ 116 w 143"/>
                  <a:gd name="T17" fmla="*/ 296 h 297"/>
                  <a:gd name="T18" fmla="*/ 123 w 143"/>
                  <a:gd name="T19" fmla="*/ 297 h 297"/>
                  <a:gd name="T20" fmla="*/ 130 w 143"/>
                  <a:gd name="T21" fmla="*/ 295 h 297"/>
                  <a:gd name="T22" fmla="*/ 136 w 143"/>
                  <a:gd name="T23" fmla="*/ 290 h 297"/>
                  <a:gd name="T24" fmla="*/ 139 w 143"/>
                  <a:gd name="T25" fmla="*/ 284 h 297"/>
                  <a:gd name="T26" fmla="*/ 139 w 143"/>
                  <a:gd name="T27" fmla="*/ 277 h 297"/>
                  <a:gd name="T28" fmla="*/ 138 w 143"/>
                  <a:gd name="T29" fmla="*/ 270 h 297"/>
                  <a:gd name="T30" fmla="*/ 133 w 143"/>
                  <a:gd name="T31" fmla="*/ 264 h 297"/>
                  <a:gd name="T32" fmla="*/ 126 w 143"/>
                  <a:gd name="T33" fmla="*/ 261 h 297"/>
                  <a:gd name="T34" fmla="*/ 102 w 143"/>
                  <a:gd name="T35" fmla="*/ 253 h 297"/>
                  <a:gd name="T36" fmla="*/ 80 w 143"/>
                  <a:gd name="T37" fmla="*/ 241 h 297"/>
                  <a:gd name="T38" fmla="*/ 63 w 143"/>
                  <a:gd name="T39" fmla="*/ 226 h 297"/>
                  <a:gd name="T40" fmla="*/ 50 w 143"/>
                  <a:gd name="T41" fmla="*/ 208 h 297"/>
                  <a:gd name="T42" fmla="*/ 41 w 143"/>
                  <a:gd name="T43" fmla="*/ 187 h 297"/>
                  <a:gd name="T44" fmla="*/ 36 w 143"/>
                  <a:gd name="T45" fmla="*/ 164 h 297"/>
                  <a:gd name="T46" fmla="*/ 36 w 143"/>
                  <a:gd name="T47" fmla="*/ 139 h 297"/>
                  <a:gd name="T48" fmla="*/ 44 w 143"/>
                  <a:gd name="T49" fmla="*/ 113 h 297"/>
                  <a:gd name="T50" fmla="*/ 52 w 143"/>
                  <a:gd name="T51" fmla="*/ 95 h 297"/>
                  <a:gd name="T52" fmla="*/ 64 w 143"/>
                  <a:gd name="T53" fmla="*/ 78 h 297"/>
                  <a:gd name="T54" fmla="*/ 77 w 143"/>
                  <a:gd name="T55" fmla="*/ 62 h 297"/>
                  <a:gd name="T56" fmla="*/ 92 w 143"/>
                  <a:gd name="T57" fmla="*/ 47 h 297"/>
                  <a:gd name="T58" fmla="*/ 105 w 143"/>
                  <a:gd name="T59" fmla="*/ 34 h 297"/>
                  <a:gd name="T60" fmla="*/ 120 w 143"/>
                  <a:gd name="T61" fmla="*/ 23 h 297"/>
                  <a:gd name="T62" fmla="*/ 133 w 143"/>
                  <a:gd name="T63" fmla="*/ 11 h 297"/>
                  <a:gd name="T64" fmla="*/ 143 w 143"/>
                  <a:gd name="T65" fmla="*/ 1 h 297"/>
                  <a:gd name="T66" fmla="*/ 133 w 143"/>
                  <a:gd name="T67" fmla="*/ 0 h 297"/>
                  <a:gd name="T68" fmla="*/ 117 w 143"/>
                  <a:gd name="T69" fmla="*/ 7 h 297"/>
                  <a:gd name="T70" fmla="*/ 95 w 143"/>
                  <a:gd name="T71" fmla="*/ 23 h 297"/>
                  <a:gd name="T72" fmla="*/ 70 w 143"/>
                  <a:gd name="T73" fmla="*/ 44 h 297"/>
                  <a:gd name="T74" fmla="*/ 47 w 143"/>
                  <a:gd name="T75" fmla="*/ 72 h 297"/>
                  <a:gd name="T76" fmla="*/ 25 w 143"/>
                  <a:gd name="T77" fmla="*/ 101 h 297"/>
                  <a:gd name="T78" fmla="*/ 8 w 143"/>
                  <a:gd name="T79" fmla="*/ 132 h 297"/>
                  <a:gd name="T80" fmla="*/ 0 w 143"/>
                  <a:gd name="T81" fmla="*/ 162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297"/>
                  <a:gd name="T125" fmla="*/ 143 w 143"/>
                  <a:gd name="T126" fmla="*/ 297 h 29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0" name="Freeform 45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260 w 309"/>
                  <a:gd name="T1" fmla="*/ 155 h 388"/>
                  <a:gd name="T2" fmla="*/ 275 w 309"/>
                  <a:gd name="T3" fmla="*/ 180 h 388"/>
                  <a:gd name="T4" fmla="*/ 282 w 309"/>
                  <a:gd name="T5" fmla="*/ 206 h 388"/>
                  <a:gd name="T6" fmla="*/ 278 w 309"/>
                  <a:gd name="T7" fmla="*/ 234 h 388"/>
                  <a:gd name="T8" fmla="*/ 262 w 309"/>
                  <a:gd name="T9" fmla="*/ 262 h 388"/>
                  <a:gd name="T10" fmla="*/ 237 w 309"/>
                  <a:gd name="T11" fmla="*/ 286 h 388"/>
                  <a:gd name="T12" fmla="*/ 209 w 309"/>
                  <a:gd name="T13" fmla="*/ 308 h 388"/>
                  <a:gd name="T14" fmla="*/ 180 w 309"/>
                  <a:gd name="T15" fmla="*/ 331 h 388"/>
                  <a:gd name="T16" fmla="*/ 162 w 309"/>
                  <a:gd name="T17" fmla="*/ 348 h 388"/>
                  <a:gd name="T18" fmla="*/ 156 w 309"/>
                  <a:gd name="T19" fmla="*/ 359 h 388"/>
                  <a:gd name="T20" fmla="*/ 152 w 309"/>
                  <a:gd name="T21" fmla="*/ 371 h 388"/>
                  <a:gd name="T22" fmla="*/ 153 w 309"/>
                  <a:gd name="T23" fmla="*/ 382 h 388"/>
                  <a:gd name="T24" fmla="*/ 163 w 309"/>
                  <a:gd name="T25" fmla="*/ 388 h 388"/>
                  <a:gd name="T26" fmla="*/ 175 w 309"/>
                  <a:gd name="T27" fmla="*/ 387 h 388"/>
                  <a:gd name="T28" fmla="*/ 194 w 309"/>
                  <a:gd name="T29" fmla="*/ 367 h 388"/>
                  <a:gd name="T30" fmla="*/ 227 w 309"/>
                  <a:gd name="T31" fmla="*/ 337 h 388"/>
                  <a:gd name="T32" fmla="*/ 260 w 309"/>
                  <a:gd name="T33" fmla="*/ 308 h 388"/>
                  <a:gd name="T34" fmla="*/ 290 w 309"/>
                  <a:gd name="T35" fmla="*/ 275 h 388"/>
                  <a:gd name="T36" fmla="*/ 307 w 309"/>
                  <a:gd name="T37" fmla="*/ 234 h 388"/>
                  <a:gd name="T38" fmla="*/ 304 w 309"/>
                  <a:gd name="T39" fmla="*/ 191 h 388"/>
                  <a:gd name="T40" fmla="*/ 285 w 309"/>
                  <a:gd name="T41" fmla="*/ 151 h 388"/>
                  <a:gd name="T42" fmla="*/ 253 w 309"/>
                  <a:gd name="T43" fmla="*/ 118 h 388"/>
                  <a:gd name="T44" fmla="*/ 222 w 309"/>
                  <a:gd name="T45" fmla="*/ 94 h 388"/>
                  <a:gd name="T46" fmla="*/ 191 w 309"/>
                  <a:gd name="T47" fmla="*/ 75 h 388"/>
                  <a:gd name="T48" fmla="*/ 159 w 309"/>
                  <a:gd name="T49" fmla="*/ 55 h 388"/>
                  <a:gd name="T50" fmla="*/ 124 w 309"/>
                  <a:gd name="T51" fmla="*/ 36 h 388"/>
                  <a:gd name="T52" fmla="*/ 92 w 309"/>
                  <a:gd name="T53" fmla="*/ 20 h 388"/>
                  <a:gd name="T54" fmla="*/ 59 w 309"/>
                  <a:gd name="T55" fmla="*/ 9 h 388"/>
                  <a:gd name="T56" fmla="*/ 31 w 309"/>
                  <a:gd name="T57" fmla="*/ 2 h 388"/>
                  <a:gd name="T58" fmla="*/ 9 w 309"/>
                  <a:gd name="T59" fmla="*/ 2 h 388"/>
                  <a:gd name="T60" fmla="*/ 11 w 309"/>
                  <a:gd name="T61" fmla="*/ 7 h 388"/>
                  <a:gd name="T62" fmla="*/ 36 w 309"/>
                  <a:gd name="T63" fmla="*/ 17 h 388"/>
                  <a:gd name="T64" fmla="*/ 65 w 309"/>
                  <a:gd name="T65" fmla="*/ 30 h 388"/>
                  <a:gd name="T66" fmla="*/ 99 w 309"/>
                  <a:gd name="T67" fmla="*/ 46 h 388"/>
                  <a:gd name="T68" fmla="*/ 134 w 309"/>
                  <a:gd name="T69" fmla="*/ 65 h 388"/>
                  <a:gd name="T70" fmla="*/ 169 w 309"/>
                  <a:gd name="T71" fmla="*/ 86 h 388"/>
                  <a:gd name="T72" fmla="*/ 205 w 309"/>
                  <a:gd name="T73" fmla="*/ 109 h 388"/>
                  <a:gd name="T74" fmla="*/ 235 w 309"/>
                  <a:gd name="T75" fmla="*/ 132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9"/>
                  <a:gd name="T115" fmla="*/ 0 h 388"/>
                  <a:gd name="T116" fmla="*/ 309 w 309"/>
                  <a:gd name="T117" fmla="*/ 388 h 3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1" name="Freeform 46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332 w 406"/>
                  <a:gd name="T1" fmla="*/ 65 h 292"/>
                  <a:gd name="T2" fmla="*/ 351 w 406"/>
                  <a:gd name="T3" fmla="*/ 123 h 292"/>
                  <a:gd name="T4" fmla="*/ 373 w 406"/>
                  <a:gd name="T5" fmla="*/ 181 h 292"/>
                  <a:gd name="T6" fmla="*/ 395 w 406"/>
                  <a:gd name="T7" fmla="*/ 237 h 292"/>
                  <a:gd name="T8" fmla="*/ 406 w 406"/>
                  <a:gd name="T9" fmla="*/ 273 h 292"/>
                  <a:gd name="T10" fmla="*/ 404 w 406"/>
                  <a:gd name="T11" fmla="*/ 284 h 292"/>
                  <a:gd name="T12" fmla="*/ 393 w 406"/>
                  <a:gd name="T13" fmla="*/ 292 h 292"/>
                  <a:gd name="T14" fmla="*/ 381 w 406"/>
                  <a:gd name="T15" fmla="*/ 289 h 292"/>
                  <a:gd name="T16" fmla="*/ 364 w 406"/>
                  <a:gd name="T17" fmla="*/ 251 h 292"/>
                  <a:gd name="T18" fmla="*/ 339 w 406"/>
                  <a:gd name="T19" fmla="*/ 171 h 292"/>
                  <a:gd name="T20" fmla="*/ 318 w 406"/>
                  <a:gd name="T21" fmla="*/ 93 h 292"/>
                  <a:gd name="T22" fmla="*/ 307 w 406"/>
                  <a:gd name="T23" fmla="*/ 42 h 292"/>
                  <a:gd name="T24" fmla="*/ 283 w 406"/>
                  <a:gd name="T25" fmla="*/ 34 h 292"/>
                  <a:gd name="T26" fmla="*/ 239 w 406"/>
                  <a:gd name="T27" fmla="*/ 39 h 292"/>
                  <a:gd name="T28" fmla="*/ 192 w 406"/>
                  <a:gd name="T29" fmla="*/ 50 h 292"/>
                  <a:gd name="T30" fmla="*/ 148 w 406"/>
                  <a:gd name="T31" fmla="*/ 65 h 292"/>
                  <a:gd name="T32" fmla="*/ 106 w 406"/>
                  <a:gd name="T33" fmla="*/ 83 h 292"/>
                  <a:gd name="T34" fmla="*/ 67 w 406"/>
                  <a:gd name="T35" fmla="*/ 103 h 292"/>
                  <a:gd name="T36" fmla="*/ 34 w 406"/>
                  <a:gd name="T37" fmla="*/ 122 h 292"/>
                  <a:gd name="T38" fmla="*/ 9 w 406"/>
                  <a:gd name="T39" fmla="*/ 141 h 292"/>
                  <a:gd name="T40" fmla="*/ 0 w 406"/>
                  <a:gd name="T41" fmla="*/ 133 h 292"/>
                  <a:gd name="T42" fmla="*/ 19 w 406"/>
                  <a:gd name="T43" fmla="*/ 102 h 292"/>
                  <a:gd name="T44" fmla="*/ 53 w 406"/>
                  <a:gd name="T45" fmla="*/ 70 h 292"/>
                  <a:gd name="T46" fmla="*/ 92 w 406"/>
                  <a:gd name="T47" fmla="*/ 43 h 292"/>
                  <a:gd name="T48" fmla="*/ 139 w 406"/>
                  <a:gd name="T49" fmla="*/ 23 h 292"/>
                  <a:gd name="T50" fmla="*/ 210 w 406"/>
                  <a:gd name="T51" fmla="*/ 8 h 292"/>
                  <a:gd name="T52" fmla="*/ 277 w 406"/>
                  <a:gd name="T53" fmla="*/ 1 h 292"/>
                  <a:gd name="T54" fmla="*/ 321 w 406"/>
                  <a:gd name="T55" fmla="*/ 0 h 292"/>
                  <a:gd name="T56" fmla="*/ 336 w 406"/>
                  <a:gd name="T57" fmla="*/ 1 h 292"/>
                  <a:gd name="T58" fmla="*/ 345 w 406"/>
                  <a:gd name="T59" fmla="*/ 11 h 292"/>
                  <a:gd name="T60" fmla="*/ 345 w 406"/>
                  <a:gd name="T61" fmla="*/ 26 h 292"/>
                  <a:gd name="T62" fmla="*/ 335 w 406"/>
                  <a:gd name="T63" fmla="*/ 34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06"/>
                  <a:gd name="T97" fmla="*/ 0 h 292"/>
                  <a:gd name="T98" fmla="*/ 406 w 406"/>
                  <a:gd name="T99" fmla="*/ 292 h 2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2" name="Freeform 47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82 w 439"/>
                  <a:gd name="T1" fmla="*/ 289 h 960"/>
                  <a:gd name="T2" fmla="*/ 87 w 439"/>
                  <a:gd name="T3" fmla="*/ 316 h 960"/>
                  <a:gd name="T4" fmla="*/ 107 w 439"/>
                  <a:gd name="T5" fmla="*/ 376 h 960"/>
                  <a:gd name="T6" fmla="*/ 141 w 439"/>
                  <a:gd name="T7" fmla="*/ 455 h 960"/>
                  <a:gd name="T8" fmla="*/ 175 w 439"/>
                  <a:gd name="T9" fmla="*/ 533 h 960"/>
                  <a:gd name="T10" fmla="*/ 210 w 439"/>
                  <a:gd name="T11" fmla="*/ 611 h 960"/>
                  <a:gd name="T12" fmla="*/ 248 w 439"/>
                  <a:gd name="T13" fmla="*/ 687 h 960"/>
                  <a:gd name="T14" fmla="*/ 287 w 439"/>
                  <a:gd name="T15" fmla="*/ 763 h 960"/>
                  <a:gd name="T16" fmla="*/ 326 w 439"/>
                  <a:gd name="T17" fmla="*/ 839 h 960"/>
                  <a:gd name="T18" fmla="*/ 367 w 439"/>
                  <a:gd name="T19" fmla="*/ 915 h 960"/>
                  <a:gd name="T20" fmla="*/ 391 w 439"/>
                  <a:gd name="T21" fmla="*/ 957 h 960"/>
                  <a:gd name="T22" fmla="*/ 404 w 439"/>
                  <a:gd name="T23" fmla="*/ 960 h 960"/>
                  <a:gd name="T24" fmla="*/ 420 w 439"/>
                  <a:gd name="T25" fmla="*/ 960 h 960"/>
                  <a:gd name="T26" fmla="*/ 433 w 439"/>
                  <a:gd name="T27" fmla="*/ 957 h 960"/>
                  <a:gd name="T28" fmla="*/ 439 w 439"/>
                  <a:gd name="T29" fmla="*/ 948 h 960"/>
                  <a:gd name="T30" fmla="*/ 436 w 439"/>
                  <a:gd name="T31" fmla="*/ 937 h 960"/>
                  <a:gd name="T32" fmla="*/ 414 w 439"/>
                  <a:gd name="T33" fmla="*/ 902 h 960"/>
                  <a:gd name="T34" fmla="*/ 380 w 439"/>
                  <a:gd name="T35" fmla="*/ 843 h 960"/>
                  <a:gd name="T36" fmla="*/ 348 w 439"/>
                  <a:gd name="T37" fmla="*/ 784 h 960"/>
                  <a:gd name="T38" fmla="*/ 314 w 439"/>
                  <a:gd name="T39" fmla="*/ 724 h 960"/>
                  <a:gd name="T40" fmla="*/ 269 w 439"/>
                  <a:gd name="T41" fmla="*/ 638 h 960"/>
                  <a:gd name="T42" fmla="*/ 216 w 439"/>
                  <a:gd name="T43" fmla="*/ 532 h 960"/>
                  <a:gd name="T44" fmla="*/ 169 w 439"/>
                  <a:gd name="T45" fmla="*/ 424 h 960"/>
                  <a:gd name="T46" fmla="*/ 128 w 439"/>
                  <a:gd name="T47" fmla="*/ 312 h 960"/>
                  <a:gd name="T48" fmla="*/ 91 w 439"/>
                  <a:gd name="T49" fmla="*/ 220 h 960"/>
                  <a:gd name="T50" fmla="*/ 60 w 439"/>
                  <a:gd name="T51" fmla="*/ 139 h 960"/>
                  <a:gd name="T52" fmla="*/ 35 w 439"/>
                  <a:gd name="T53" fmla="*/ 62 h 960"/>
                  <a:gd name="T54" fmla="*/ 15 w 439"/>
                  <a:gd name="T55" fmla="*/ 10 h 960"/>
                  <a:gd name="T56" fmla="*/ 5 w 439"/>
                  <a:gd name="T57" fmla="*/ 1 h 960"/>
                  <a:gd name="T58" fmla="*/ 0 w 439"/>
                  <a:gd name="T59" fmla="*/ 10 h 960"/>
                  <a:gd name="T60" fmla="*/ 6 w 439"/>
                  <a:gd name="T61" fmla="*/ 47 h 960"/>
                  <a:gd name="T62" fmla="*/ 16 w 439"/>
                  <a:gd name="T63" fmla="*/ 115 h 960"/>
                  <a:gd name="T64" fmla="*/ 33 w 439"/>
                  <a:gd name="T65" fmla="*/ 179 h 960"/>
                  <a:gd name="T66" fmla="*/ 56 w 439"/>
                  <a:gd name="T67" fmla="*/ 241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39"/>
                  <a:gd name="T103" fmla="*/ 0 h 960"/>
                  <a:gd name="T104" fmla="*/ 439 w 439"/>
                  <a:gd name="T105" fmla="*/ 960 h 9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3" name="Freeform 48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2 w 382"/>
                  <a:gd name="T1" fmla="*/ 182 h 198"/>
                  <a:gd name="T2" fmla="*/ 0 w 382"/>
                  <a:gd name="T3" fmla="*/ 187 h 198"/>
                  <a:gd name="T4" fmla="*/ 0 w 382"/>
                  <a:gd name="T5" fmla="*/ 191 h 198"/>
                  <a:gd name="T6" fmla="*/ 2 w 382"/>
                  <a:gd name="T7" fmla="*/ 195 h 198"/>
                  <a:gd name="T8" fmla="*/ 6 w 382"/>
                  <a:gd name="T9" fmla="*/ 198 h 198"/>
                  <a:gd name="T10" fmla="*/ 30 w 382"/>
                  <a:gd name="T11" fmla="*/ 187 h 198"/>
                  <a:gd name="T12" fmla="*/ 52 w 382"/>
                  <a:gd name="T13" fmla="*/ 176 h 198"/>
                  <a:gd name="T14" fmla="*/ 75 w 382"/>
                  <a:gd name="T15" fmla="*/ 166 h 198"/>
                  <a:gd name="T16" fmla="*/ 99 w 382"/>
                  <a:gd name="T17" fmla="*/ 156 h 198"/>
                  <a:gd name="T18" fmla="*/ 124 w 382"/>
                  <a:gd name="T19" fmla="*/ 146 h 198"/>
                  <a:gd name="T20" fmla="*/ 147 w 382"/>
                  <a:gd name="T21" fmla="*/ 138 h 198"/>
                  <a:gd name="T22" fmla="*/ 171 w 382"/>
                  <a:gd name="T23" fmla="*/ 128 h 198"/>
                  <a:gd name="T24" fmla="*/ 194 w 382"/>
                  <a:gd name="T25" fmla="*/ 119 h 198"/>
                  <a:gd name="T26" fmla="*/ 218 w 382"/>
                  <a:gd name="T27" fmla="*/ 109 h 198"/>
                  <a:gd name="T28" fmla="*/ 241 w 382"/>
                  <a:gd name="T29" fmla="*/ 99 h 198"/>
                  <a:gd name="T30" fmla="*/ 265 w 382"/>
                  <a:gd name="T31" fmla="*/ 89 h 198"/>
                  <a:gd name="T32" fmla="*/ 287 w 382"/>
                  <a:gd name="T33" fmla="*/ 77 h 198"/>
                  <a:gd name="T34" fmla="*/ 310 w 382"/>
                  <a:gd name="T35" fmla="*/ 66 h 198"/>
                  <a:gd name="T36" fmla="*/ 332 w 382"/>
                  <a:gd name="T37" fmla="*/ 54 h 198"/>
                  <a:gd name="T38" fmla="*/ 354 w 382"/>
                  <a:gd name="T39" fmla="*/ 41 h 198"/>
                  <a:gd name="T40" fmla="*/ 376 w 382"/>
                  <a:gd name="T41" fmla="*/ 27 h 198"/>
                  <a:gd name="T42" fmla="*/ 381 w 382"/>
                  <a:gd name="T43" fmla="*/ 23 h 198"/>
                  <a:gd name="T44" fmla="*/ 382 w 382"/>
                  <a:gd name="T45" fmla="*/ 17 h 198"/>
                  <a:gd name="T46" fmla="*/ 382 w 382"/>
                  <a:gd name="T47" fmla="*/ 11 h 198"/>
                  <a:gd name="T48" fmla="*/ 379 w 382"/>
                  <a:gd name="T49" fmla="*/ 7 h 198"/>
                  <a:gd name="T50" fmla="*/ 375 w 382"/>
                  <a:gd name="T51" fmla="*/ 3 h 198"/>
                  <a:gd name="T52" fmla="*/ 369 w 382"/>
                  <a:gd name="T53" fmla="*/ 0 h 198"/>
                  <a:gd name="T54" fmla="*/ 363 w 382"/>
                  <a:gd name="T55" fmla="*/ 0 h 198"/>
                  <a:gd name="T56" fmla="*/ 359 w 382"/>
                  <a:gd name="T57" fmla="*/ 3 h 198"/>
                  <a:gd name="T58" fmla="*/ 335 w 382"/>
                  <a:gd name="T59" fmla="*/ 16 h 198"/>
                  <a:gd name="T60" fmla="*/ 309 w 382"/>
                  <a:gd name="T61" fmla="*/ 28 h 198"/>
                  <a:gd name="T62" fmla="*/ 281 w 382"/>
                  <a:gd name="T63" fmla="*/ 41 h 198"/>
                  <a:gd name="T64" fmla="*/ 253 w 382"/>
                  <a:gd name="T65" fmla="*/ 56 h 198"/>
                  <a:gd name="T66" fmla="*/ 223 w 382"/>
                  <a:gd name="T67" fmla="*/ 70 h 198"/>
                  <a:gd name="T68" fmla="*/ 193 w 382"/>
                  <a:gd name="T69" fmla="*/ 84 h 198"/>
                  <a:gd name="T70" fmla="*/ 163 w 382"/>
                  <a:gd name="T71" fmla="*/ 97 h 198"/>
                  <a:gd name="T72" fmla="*/ 135 w 382"/>
                  <a:gd name="T73" fmla="*/ 112 h 198"/>
                  <a:gd name="T74" fmla="*/ 107 w 382"/>
                  <a:gd name="T75" fmla="*/ 125 h 198"/>
                  <a:gd name="T76" fmla="*/ 83 w 382"/>
                  <a:gd name="T77" fmla="*/ 136 h 198"/>
                  <a:gd name="T78" fmla="*/ 61 w 382"/>
                  <a:gd name="T79" fmla="*/ 148 h 198"/>
                  <a:gd name="T80" fmla="*/ 40 w 382"/>
                  <a:gd name="T81" fmla="*/ 158 h 198"/>
                  <a:gd name="T82" fmla="*/ 24 w 382"/>
                  <a:gd name="T83" fmla="*/ 166 h 198"/>
                  <a:gd name="T84" fmla="*/ 12 w 382"/>
                  <a:gd name="T85" fmla="*/ 174 h 198"/>
                  <a:gd name="T86" fmla="*/ 5 w 382"/>
                  <a:gd name="T87" fmla="*/ 179 h 198"/>
                  <a:gd name="T88" fmla="*/ 2 w 382"/>
                  <a:gd name="T89" fmla="*/ 182 h 198"/>
                  <a:gd name="T90" fmla="*/ 2 w 382"/>
                  <a:gd name="T91" fmla="*/ 182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82"/>
                  <a:gd name="T139" fmla="*/ 0 h 198"/>
                  <a:gd name="T140" fmla="*/ 382 w 382"/>
                  <a:gd name="T141" fmla="*/ 198 h 19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4" name="Freeform 49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119 w 229"/>
                  <a:gd name="T1" fmla="*/ 3 h 240"/>
                  <a:gd name="T2" fmla="*/ 105 w 229"/>
                  <a:gd name="T3" fmla="*/ 1 h 240"/>
                  <a:gd name="T4" fmla="*/ 94 w 229"/>
                  <a:gd name="T5" fmla="*/ 0 h 240"/>
                  <a:gd name="T6" fmla="*/ 75 w 229"/>
                  <a:gd name="T7" fmla="*/ 1 h 240"/>
                  <a:gd name="T8" fmla="*/ 57 w 229"/>
                  <a:gd name="T9" fmla="*/ 4 h 240"/>
                  <a:gd name="T10" fmla="*/ 41 w 229"/>
                  <a:gd name="T11" fmla="*/ 13 h 240"/>
                  <a:gd name="T12" fmla="*/ 17 w 229"/>
                  <a:gd name="T13" fmla="*/ 34 h 240"/>
                  <a:gd name="T14" fmla="*/ 1 w 229"/>
                  <a:gd name="T15" fmla="*/ 76 h 240"/>
                  <a:gd name="T16" fmla="*/ 3 w 229"/>
                  <a:gd name="T17" fmla="*/ 121 h 240"/>
                  <a:gd name="T18" fmla="*/ 16 w 229"/>
                  <a:gd name="T19" fmla="*/ 167 h 240"/>
                  <a:gd name="T20" fmla="*/ 35 w 229"/>
                  <a:gd name="T21" fmla="*/ 200 h 240"/>
                  <a:gd name="T22" fmla="*/ 57 w 229"/>
                  <a:gd name="T23" fmla="*/ 223 h 240"/>
                  <a:gd name="T24" fmla="*/ 85 w 229"/>
                  <a:gd name="T25" fmla="*/ 236 h 240"/>
                  <a:gd name="T26" fmla="*/ 116 w 229"/>
                  <a:gd name="T27" fmla="*/ 240 h 240"/>
                  <a:gd name="T28" fmla="*/ 154 w 229"/>
                  <a:gd name="T29" fmla="*/ 228 h 240"/>
                  <a:gd name="T30" fmla="*/ 192 w 229"/>
                  <a:gd name="T31" fmla="*/ 204 h 240"/>
                  <a:gd name="T32" fmla="*/ 218 w 229"/>
                  <a:gd name="T33" fmla="*/ 171 h 240"/>
                  <a:gd name="T34" fmla="*/ 229 w 229"/>
                  <a:gd name="T35" fmla="*/ 131 h 240"/>
                  <a:gd name="T36" fmla="*/ 224 w 229"/>
                  <a:gd name="T37" fmla="*/ 103 h 240"/>
                  <a:gd name="T38" fmla="*/ 215 w 229"/>
                  <a:gd name="T39" fmla="*/ 95 h 240"/>
                  <a:gd name="T40" fmla="*/ 204 w 229"/>
                  <a:gd name="T41" fmla="*/ 95 h 240"/>
                  <a:gd name="T42" fmla="*/ 195 w 229"/>
                  <a:gd name="T43" fmla="*/ 105 h 240"/>
                  <a:gd name="T44" fmla="*/ 193 w 229"/>
                  <a:gd name="T45" fmla="*/ 126 h 240"/>
                  <a:gd name="T46" fmla="*/ 183 w 229"/>
                  <a:gd name="T47" fmla="*/ 158 h 240"/>
                  <a:gd name="T48" fmla="*/ 164 w 229"/>
                  <a:gd name="T49" fmla="*/ 181 h 240"/>
                  <a:gd name="T50" fmla="*/ 133 w 229"/>
                  <a:gd name="T51" fmla="*/ 195 h 240"/>
                  <a:gd name="T52" fmla="*/ 92 w 229"/>
                  <a:gd name="T53" fmla="*/ 197 h 240"/>
                  <a:gd name="T54" fmla="*/ 63 w 229"/>
                  <a:gd name="T55" fmla="*/ 177 h 240"/>
                  <a:gd name="T56" fmla="*/ 47 w 229"/>
                  <a:gd name="T57" fmla="*/ 142 h 240"/>
                  <a:gd name="T58" fmla="*/ 36 w 229"/>
                  <a:gd name="T59" fmla="*/ 103 h 240"/>
                  <a:gd name="T60" fmla="*/ 35 w 229"/>
                  <a:gd name="T61" fmla="*/ 73 h 240"/>
                  <a:gd name="T62" fmla="*/ 41 w 229"/>
                  <a:gd name="T63" fmla="*/ 50 h 240"/>
                  <a:gd name="T64" fmla="*/ 55 w 229"/>
                  <a:gd name="T65" fmla="*/ 33 h 240"/>
                  <a:gd name="T66" fmla="*/ 77 w 229"/>
                  <a:gd name="T67" fmla="*/ 21 h 240"/>
                  <a:gd name="T68" fmla="*/ 97 w 229"/>
                  <a:gd name="T69" fmla="*/ 19 h 240"/>
                  <a:gd name="T70" fmla="*/ 120 w 229"/>
                  <a:gd name="T71" fmla="*/ 19 h 240"/>
                  <a:gd name="T72" fmla="*/ 139 w 229"/>
                  <a:gd name="T73" fmla="*/ 20 h 240"/>
                  <a:gd name="T74" fmla="*/ 133 w 229"/>
                  <a:gd name="T75" fmla="*/ 9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29"/>
                  <a:gd name="T115" fmla="*/ 0 h 240"/>
                  <a:gd name="T116" fmla="*/ 229 w 229"/>
                  <a:gd name="T117" fmla="*/ 240 h 24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5" name="Freeform 50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61 w 281"/>
                  <a:gd name="T1" fmla="*/ 10 h 270"/>
                  <a:gd name="T2" fmla="*/ 34 w 281"/>
                  <a:gd name="T3" fmla="*/ 28 h 270"/>
                  <a:gd name="T4" fmla="*/ 15 w 281"/>
                  <a:gd name="T5" fmla="*/ 52 h 270"/>
                  <a:gd name="T6" fmla="*/ 3 w 281"/>
                  <a:gd name="T7" fmla="*/ 81 h 270"/>
                  <a:gd name="T8" fmla="*/ 0 w 281"/>
                  <a:gd name="T9" fmla="*/ 114 h 270"/>
                  <a:gd name="T10" fmla="*/ 6 w 281"/>
                  <a:gd name="T11" fmla="*/ 145 h 270"/>
                  <a:gd name="T12" fmla="*/ 18 w 281"/>
                  <a:gd name="T13" fmla="*/ 176 h 270"/>
                  <a:gd name="T14" fmla="*/ 37 w 281"/>
                  <a:gd name="T15" fmla="*/ 204 h 270"/>
                  <a:gd name="T16" fmla="*/ 65 w 281"/>
                  <a:gd name="T17" fmla="*/ 232 h 270"/>
                  <a:gd name="T18" fmla="*/ 102 w 281"/>
                  <a:gd name="T19" fmla="*/ 258 h 270"/>
                  <a:gd name="T20" fmla="*/ 143 w 281"/>
                  <a:gd name="T21" fmla="*/ 270 h 270"/>
                  <a:gd name="T22" fmla="*/ 185 w 281"/>
                  <a:gd name="T23" fmla="*/ 265 h 270"/>
                  <a:gd name="T24" fmla="*/ 219 w 281"/>
                  <a:gd name="T25" fmla="*/ 240 h 270"/>
                  <a:gd name="T26" fmla="*/ 244 w 281"/>
                  <a:gd name="T27" fmla="*/ 216 h 270"/>
                  <a:gd name="T28" fmla="*/ 263 w 281"/>
                  <a:gd name="T29" fmla="*/ 189 h 270"/>
                  <a:gd name="T30" fmla="*/ 276 w 281"/>
                  <a:gd name="T31" fmla="*/ 158 h 270"/>
                  <a:gd name="T32" fmla="*/ 281 w 281"/>
                  <a:gd name="T33" fmla="*/ 134 h 270"/>
                  <a:gd name="T34" fmla="*/ 275 w 281"/>
                  <a:gd name="T35" fmla="*/ 121 h 270"/>
                  <a:gd name="T36" fmla="*/ 259 w 281"/>
                  <a:gd name="T37" fmla="*/ 117 h 270"/>
                  <a:gd name="T38" fmla="*/ 245 w 281"/>
                  <a:gd name="T39" fmla="*/ 122 h 270"/>
                  <a:gd name="T40" fmla="*/ 243 w 281"/>
                  <a:gd name="T41" fmla="*/ 133 h 270"/>
                  <a:gd name="T42" fmla="*/ 235 w 281"/>
                  <a:gd name="T43" fmla="*/ 151 h 270"/>
                  <a:gd name="T44" fmla="*/ 222 w 281"/>
                  <a:gd name="T45" fmla="*/ 179 h 270"/>
                  <a:gd name="T46" fmla="*/ 199 w 281"/>
                  <a:gd name="T47" fmla="*/ 203 h 270"/>
                  <a:gd name="T48" fmla="*/ 154 w 281"/>
                  <a:gd name="T49" fmla="*/ 212 h 270"/>
                  <a:gd name="T50" fmla="*/ 100 w 281"/>
                  <a:gd name="T51" fmla="*/ 197 h 270"/>
                  <a:gd name="T52" fmla="*/ 59 w 281"/>
                  <a:gd name="T53" fmla="*/ 163 h 270"/>
                  <a:gd name="T54" fmla="*/ 40 w 281"/>
                  <a:gd name="T55" fmla="*/ 114 h 270"/>
                  <a:gd name="T56" fmla="*/ 44 w 281"/>
                  <a:gd name="T57" fmla="*/ 74 h 270"/>
                  <a:gd name="T58" fmla="*/ 59 w 281"/>
                  <a:gd name="T59" fmla="*/ 51 h 270"/>
                  <a:gd name="T60" fmla="*/ 80 w 281"/>
                  <a:gd name="T61" fmla="*/ 31 h 270"/>
                  <a:gd name="T62" fmla="*/ 102 w 281"/>
                  <a:gd name="T63" fmla="*/ 19 h 270"/>
                  <a:gd name="T64" fmla="*/ 110 w 281"/>
                  <a:gd name="T65" fmla="*/ 5 h 270"/>
                  <a:gd name="T66" fmla="*/ 88 w 281"/>
                  <a:gd name="T67" fmla="*/ 2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1"/>
                  <a:gd name="T103" fmla="*/ 0 h 270"/>
                  <a:gd name="T104" fmla="*/ 281 w 281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6" name="Freeform 51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6 h 13"/>
                  <a:gd name="T2" fmla="*/ 2 w 15"/>
                  <a:gd name="T3" fmla="*/ 9 h 13"/>
                  <a:gd name="T4" fmla="*/ 3 w 15"/>
                  <a:gd name="T5" fmla="*/ 11 h 13"/>
                  <a:gd name="T6" fmla="*/ 5 w 15"/>
                  <a:gd name="T7" fmla="*/ 13 h 13"/>
                  <a:gd name="T8" fmla="*/ 8 w 15"/>
                  <a:gd name="T9" fmla="*/ 13 h 13"/>
                  <a:gd name="T10" fmla="*/ 11 w 15"/>
                  <a:gd name="T11" fmla="*/ 13 h 13"/>
                  <a:gd name="T12" fmla="*/ 14 w 15"/>
                  <a:gd name="T13" fmla="*/ 11 h 13"/>
                  <a:gd name="T14" fmla="*/ 15 w 15"/>
                  <a:gd name="T15" fmla="*/ 9 h 13"/>
                  <a:gd name="T16" fmla="*/ 15 w 15"/>
                  <a:gd name="T17" fmla="*/ 6 h 13"/>
                  <a:gd name="T18" fmla="*/ 15 w 15"/>
                  <a:gd name="T19" fmla="*/ 4 h 13"/>
                  <a:gd name="T20" fmla="*/ 14 w 15"/>
                  <a:gd name="T21" fmla="*/ 1 h 13"/>
                  <a:gd name="T22" fmla="*/ 11 w 15"/>
                  <a:gd name="T23" fmla="*/ 0 h 13"/>
                  <a:gd name="T24" fmla="*/ 8 w 15"/>
                  <a:gd name="T25" fmla="*/ 0 h 13"/>
                  <a:gd name="T26" fmla="*/ 5 w 15"/>
                  <a:gd name="T27" fmla="*/ 0 h 13"/>
                  <a:gd name="T28" fmla="*/ 3 w 15"/>
                  <a:gd name="T29" fmla="*/ 1 h 13"/>
                  <a:gd name="T30" fmla="*/ 2 w 15"/>
                  <a:gd name="T31" fmla="*/ 4 h 13"/>
                  <a:gd name="T32" fmla="*/ 0 w 15"/>
                  <a:gd name="T33" fmla="*/ 6 h 13"/>
                  <a:gd name="T34" fmla="*/ 0 w 15"/>
                  <a:gd name="T35" fmla="*/ 6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"/>
                  <a:gd name="T55" fmla="*/ 0 h 13"/>
                  <a:gd name="T56" fmla="*/ 15 w 15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7" name="Freeform 52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9 h 17"/>
                  <a:gd name="T2" fmla="*/ 1 w 17"/>
                  <a:gd name="T3" fmla="*/ 13 h 17"/>
                  <a:gd name="T4" fmla="*/ 3 w 17"/>
                  <a:gd name="T5" fmla="*/ 15 h 17"/>
                  <a:gd name="T6" fmla="*/ 6 w 17"/>
                  <a:gd name="T7" fmla="*/ 17 h 17"/>
                  <a:gd name="T8" fmla="*/ 9 w 17"/>
                  <a:gd name="T9" fmla="*/ 17 h 17"/>
                  <a:gd name="T10" fmla="*/ 13 w 17"/>
                  <a:gd name="T11" fmla="*/ 17 h 17"/>
                  <a:gd name="T12" fmla="*/ 16 w 17"/>
                  <a:gd name="T13" fmla="*/ 15 h 17"/>
                  <a:gd name="T14" fmla="*/ 17 w 17"/>
                  <a:gd name="T15" fmla="*/ 13 h 17"/>
                  <a:gd name="T16" fmla="*/ 17 w 17"/>
                  <a:gd name="T17" fmla="*/ 9 h 17"/>
                  <a:gd name="T18" fmla="*/ 17 w 17"/>
                  <a:gd name="T19" fmla="*/ 6 h 17"/>
                  <a:gd name="T20" fmla="*/ 16 w 17"/>
                  <a:gd name="T21" fmla="*/ 3 h 17"/>
                  <a:gd name="T22" fmla="*/ 13 w 17"/>
                  <a:gd name="T23" fmla="*/ 2 h 17"/>
                  <a:gd name="T24" fmla="*/ 9 w 17"/>
                  <a:gd name="T25" fmla="*/ 0 h 17"/>
                  <a:gd name="T26" fmla="*/ 6 w 17"/>
                  <a:gd name="T27" fmla="*/ 2 h 17"/>
                  <a:gd name="T28" fmla="*/ 3 w 17"/>
                  <a:gd name="T29" fmla="*/ 3 h 17"/>
                  <a:gd name="T30" fmla="*/ 1 w 17"/>
                  <a:gd name="T31" fmla="*/ 6 h 17"/>
                  <a:gd name="T32" fmla="*/ 0 w 17"/>
                  <a:gd name="T33" fmla="*/ 9 h 17"/>
                  <a:gd name="T34" fmla="*/ 0 w 17"/>
                  <a:gd name="T35" fmla="*/ 9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8" name="Freeform 53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4 h 9"/>
                  <a:gd name="T2" fmla="*/ 0 w 9"/>
                  <a:gd name="T3" fmla="*/ 6 h 9"/>
                  <a:gd name="T4" fmla="*/ 1 w 9"/>
                  <a:gd name="T5" fmla="*/ 7 h 9"/>
                  <a:gd name="T6" fmla="*/ 3 w 9"/>
                  <a:gd name="T7" fmla="*/ 9 h 9"/>
                  <a:gd name="T8" fmla="*/ 4 w 9"/>
                  <a:gd name="T9" fmla="*/ 9 h 9"/>
                  <a:gd name="T10" fmla="*/ 6 w 9"/>
                  <a:gd name="T11" fmla="*/ 9 h 9"/>
                  <a:gd name="T12" fmla="*/ 7 w 9"/>
                  <a:gd name="T13" fmla="*/ 7 h 9"/>
                  <a:gd name="T14" fmla="*/ 9 w 9"/>
                  <a:gd name="T15" fmla="*/ 6 h 9"/>
                  <a:gd name="T16" fmla="*/ 9 w 9"/>
                  <a:gd name="T17" fmla="*/ 4 h 9"/>
                  <a:gd name="T18" fmla="*/ 9 w 9"/>
                  <a:gd name="T19" fmla="*/ 3 h 9"/>
                  <a:gd name="T20" fmla="*/ 7 w 9"/>
                  <a:gd name="T21" fmla="*/ 2 h 9"/>
                  <a:gd name="T22" fmla="*/ 6 w 9"/>
                  <a:gd name="T23" fmla="*/ 0 h 9"/>
                  <a:gd name="T24" fmla="*/ 4 w 9"/>
                  <a:gd name="T25" fmla="*/ 0 h 9"/>
                  <a:gd name="T26" fmla="*/ 3 w 9"/>
                  <a:gd name="T27" fmla="*/ 0 h 9"/>
                  <a:gd name="T28" fmla="*/ 1 w 9"/>
                  <a:gd name="T29" fmla="*/ 2 h 9"/>
                  <a:gd name="T30" fmla="*/ 0 w 9"/>
                  <a:gd name="T31" fmla="*/ 3 h 9"/>
                  <a:gd name="T32" fmla="*/ 0 w 9"/>
                  <a:gd name="T33" fmla="*/ 4 h 9"/>
                  <a:gd name="T34" fmla="*/ 0 w 9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"/>
                  <a:gd name="T55" fmla="*/ 0 h 9"/>
                  <a:gd name="T56" fmla="*/ 9 w 9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29" name="Freeform 54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5 h 8"/>
                  <a:gd name="T4" fmla="*/ 1 w 7"/>
                  <a:gd name="T5" fmla="*/ 7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7 h 8"/>
                  <a:gd name="T14" fmla="*/ 7 w 7"/>
                  <a:gd name="T15" fmla="*/ 5 h 8"/>
                  <a:gd name="T16" fmla="*/ 7 w 7"/>
                  <a:gd name="T17" fmla="*/ 4 h 8"/>
                  <a:gd name="T18" fmla="*/ 7 w 7"/>
                  <a:gd name="T19" fmla="*/ 2 h 8"/>
                  <a:gd name="T20" fmla="*/ 6 w 7"/>
                  <a:gd name="T21" fmla="*/ 1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1 h 8"/>
                  <a:gd name="T30" fmla="*/ 0 w 7"/>
                  <a:gd name="T31" fmla="*/ 2 h 8"/>
                  <a:gd name="T32" fmla="*/ 0 w 7"/>
                  <a:gd name="T33" fmla="*/ 4 h 8"/>
                  <a:gd name="T34" fmla="*/ 0 w 7"/>
                  <a:gd name="T35" fmla="*/ 4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0" name="Freeform 55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4 h 9"/>
                  <a:gd name="T2" fmla="*/ 0 w 7"/>
                  <a:gd name="T3" fmla="*/ 6 h 9"/>
                  <a:gd name="T4" fmla="*/ 1 w 7"/>
                  <a:gd name="T5" fmla="*/ 7 h 9"/>
                  <a:gd name="T6" fmla="*/ 3 w 7"/>
                  <a:gd name="T7" fmla="*/ 9 h 9"/>
                  <a:gd name="T8" fmla="*/ 4 w 7"/>
                  <a:gd name="T9" fmla="*/ 9 h 9"/>
                  <a:gd name="T10" fmla="*/ 5 w 7"/>
                  <a:gd name="T11" fmla="*/ 9 h 9"/>
                  <a:gd name="T12" fmla="*/ 5 w 7"/>
                  <a:gd name="T13" fmla="*/ 7 h 9"/>
                  <a:gd name="T14" fmla="*/ 7 w 7"/>
                  <a:gd name="T15" fmla="*/ 6 h 9"/>
                  <a:gd name="T16" fmla="*/ 7 w 7"/>
                  <a:gd name="T17" fmla="*/ 4 h 9"/>
                  <a:gd name="T18" fmla="*/ 7 w 7"/>
                  <a:gd name="T19" fmla="*/ 3 h 9"/>
                  <a:gd name="T20" fmla="*/ 5 w 7"/>
                  <a:gd name="T21" fmla="*/ 1 h 9"/>
                  <a:gd name="T22" fmla="*/ 5 w 7"/>
                  <a:gd name="T23" fmla="*/ 0 h 9"/>
                  <a:gd name="T24" fmla="*/ 4 w 7"/>
                  <a:gd name="T25" fmla="*/ 0 h 9"/>
                  <a:gd name="T26" fmla="*/ 3 w 7"/>
                  <a:gd name="T27" fmla="*/ 0 h 9"/>
                  <a:gd name="T28" fmla="*/ 1 w 7"/>
                  <a:gd name="T29" fmla="*/ 1 h 9"/>
                  <a:gd name="T30" fmla="*/ 0 w 7"/>
                  <a:gd name="T31" fmla="*/ 3 h 9"/>
                  <a:gd name="T32" fmla="*/ 0 w 7"/>
                  <a:gd name="T33" fmla="*/ 4 h 9"/>
                  <a:gd name="T34" fmla="*/ 0 w 7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9"/>
                  <a:gd name="T56" fmla="*/ 7 w 7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1" name="Freeform 56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10 h 20"/>
                  <a:gd name="T2" fmla="*/ 0 w 20"/>
                  <a:gd name="T3" fmla="*/ 15 h 20"/>
                  <a:gd name="T4" fmla="*/ 2 w 20"/>
                  <a:gd name="T5" fmla="*/ 17 h 20"/>
                  <a:gd name="T6" fmla="*/ 5 w 20"/>
                  <a:gd name="T7" fmla="*/ 20 h 20"/>
                  <a:gd name="T8" fmla="*/ 10 w 20"/>
                  <a:gd name="T9" fmla="*/ 20 h 20"/>
                  <a:gd name="T10" fmla="*/ 14 w 20"/>
                  <a:gd name="T11" fmla="*/ 20 h 20"/>
                  <a:gd name="T12" fmla="*/ 17 w 20"/>
                  <a:gd name="T13" fmla="*/ 17 h 20"/>
                  <a:gd name="T14" fmla="*/ 20 w 20"/>
                  <a:gd name="T15" fmla="*/ 15 h 20"/>
                  <a:gd name="T16" fmla="*/ 20 w 20"/>
                  <a:gd name="T17" fmla="*/ 10 h 20"/>
                  <a:gd name="T18" fmla="*/ 20 w 20"/>
                  <a:gd name="T19" fmla="*/ 6 h 20"/>
                  <a:gd name="T20" fmla="*/ 17 w 20"/>
                  <a:gd name="T21" fmla="*/ 3 h 20"/>
                  <a:gd name="T22" fmla="*/ 14 w 20"/>
                  <a:gd name="T23" fmla="*/ 0 h 20"/>
                  <a:gd name="T24" fmla="*/ 10 w 20"/>
                  <a:gd name="T25" fmla="*/ 0 h 20"/>
                  <a:gd name="T26" fmla="*/ 5 w 20"/>
                  <a:gd name="T27" fmla="*/ 0 h 20"/>
                  <a:gd name="T28" fmla="*/ 2 w 20"/>
                  <a:gd name="T29" fmla="*/ 3 h 20"/>
                  <a:gd name="T30" fmla="*/ 0 w 20"/>
                  <a:gd name="T31" fmla="*/ 6 h 20"/>
                  <a:gd name="T32" fmla="*/ 0 w 20"/>
                  <a:gd name="T33" fmla="*/ 10 h 20"/>
                  <a:gd name="T34" fmla="*/ 0 w 20"/>
                  <a:gd name="T35" fmla="*/ 1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"/>
                  <a:gd name="T55" fmla="*/ 0 h 20"/>
                  <a:gd name="T56" fmla="*/ 20 w 20"/>
                  <a:gd name="T57" fmla="*/ 20 h 2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2" name="Freeform 57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7 h 13"/>
                  <a:gd name="T2" fmla="*/ 0 w 12"/>
                  <a:gd name="T3" fmla="*/ 9 h 13"/>
                  <a:gd name="T4" fmla="*/ 2 w 12"/>
                  <a:gd name="T5" fmla="*/ 12 h 13"/>
                  <a:gd name="T6" fmla="*/ 3 w 12"/>
                  <a:gd name="T7" fmla="*/ 13 h 13"/>
                  <a:gd name="T8" fmla="*/ 6 w 12"/>
                  <a:gd name="T9" fmla="*/ 13 h 13"/>
                  <a:gd name="T10" fmla="*/ 9 w 12"/>
                  <a:gd name="T11" fmla="*/ 13 h 13"/>
                  <a:gd name="T12" fmla="*/ 11 w 12"/>
                  <a:gd name="T13" fmla="*/ 12 h 13"/>
                  <a:gd name="T14" fmla="*/ 12 w 12"/>
                  <a:gd name="T15" fmla="*/ 9 h 13"/>
                  <a:gd name="T16" fmla="*/ 12 w 12"/>
                  <a:gd name="T17" fmla="*/ 7 h 13"/>
                  <a:gd name="T18" fmla="*/ 12 w 12"/>
                  <a:gd name="T19" fmla="*/ 5 h 13"/>
                  <a:gd name="T20" fmla="*/ 11 w 12"/>
                  <a:gd name="T21" fmla="*/ 2 h 13"/>
                  <a:gd name="T22" fmla="*/ 9 w 12"/>
                  <a:gd name="T23" fmla="*/ 0 h 13"/>
                  <a:gd name="T24" fmla="*/ 6 w 12"/>
                  <a:gd name="T25" fmla="*/ 0 h 13"/>
                  <a:gd name="T26" fmla="*/ 3 w 12"/>
                  <a:gd name="T27" fmla="*/ 0 h 13"/>
                  <a:gd name="T28" fmla="*/ 2 w 12"/>
                  <a:gd name="T29" fmla="*/ 2 h 13"/>
                  <a:gd name="T30" fmla="*/ 0 w 12"/>
                  <a:gd name="T31" fmla="*/ 5 h 13"/>
                  <a:gd name="T32" fmla="*/ 0 w 12"/>
                  <a:gd name="T33" fmla="*/ 7 h 13"/>
                  <a:gd name="T34" fmla="*/ 0 w 12"/>
                  <a:gd name="T35" fmla="*/ 7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3"/>
                  <a:gd name="T56" fmla="*/ 12 w 12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3" name="Freeform 58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6 h 12"/>
                  <a:gd name="T2" fmla="*/ 0 w 13"/>
                  <a:gd name="T3" fmla="*/ 8 h 12"/>
                  <a:gd name="T4" fmla="*/ 2 w 13"/>
                  <a:gd name="T5" fmla="*/ 10 h 12"/>
                  <a:gd name="T6" fmla="*/ 5 w 13"/>
                  <a:gd name="T7" fmla="*/ 12 h 12"/>
                  <a:gd name="T8" fmla="*/ 8 w 13"/>
                  <a:gd name="T9" fmla="*/ 12 h 12"/>
                  <a:gd name="T10" fmla="*/ 9 w 13"/>
                  <a:gd name="T11" fmla="*/ 12 h 12"/>
                  <a:gd name="T12" fmla="*/ 12 w 13"/>
                  <a:gd name="T13" fmla="*/ 10 h 12"/>
                  <a:gd name="T14" fmla="*/ 13 w 13"/>
                  <a:gd name="T15" fmla="*/ 8 h 12"/>
                  <a:gd name="T16" fmla="*/ 13 w 13"/>
                  <a:gd name="T17" fmla="*/ 6 h 12"/>
                  <a:gd name="T18" fmla="*/ 13 w 13"/>
                  <a:gd name="T19" fmla="*/ 3 h 12"/>
                  <a:gd name="T20" fmla="*/ 12 w 13"/>
                  <a:gd name="T21" fmla="*/ 2 h 12"/>
                  <a:gd name="T22" fmla="*/ 9 w 13"/>
                  <a:gd name="T23" fmla="*/ 0 h 12"/>
                  <a:gd name="T24" fmla="*/ 8 w 13"/>
                  <a:gd name="T25" fmla="*/ 0 h 12"/>
                  <a:gd name="T26" fmla="*/ 5 w 13"/>
                  <a:gd name="T27" fmla="*/ 0 h 12"/>
                  <a:gd name="T28" fmla="*/ 2 w 13"/>
                  <a:gd name="T29" fmla="*/ 2 h 12"/>
                  <a:gd name="T30" fmla="*/ 0 w 13"/>
                  <a:gd name="T31" fmla="*/ 3 h 12"/>
                  <a:gd name="T32" fmla="*/ 0 w 13"/>
                  <a:gd name="T33" fmla="*/ 6 h 12"/>
                  <a:gd name="T34" fmla="*/ 0 w 13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12"/>
                  <a:gd name="T56" fmla="*/ 13 w 13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4" name="Freeform 59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3 h 7"/>
                  <a:gd name="T2" fmla="*/ 0 w 8"/>
                  <a:gd name="T3" fmla="*/ 4 h 7"/>
                  <a:gd name="T4" fmla="*/ 1 w 8"/>
                  <a:gd name="T5" fmla="*/ 6 h 7"/>
                  <a:gd name="T6" fmla="*/ 3 w 8"/>
                  <a:gd name="T7" fmla="*/ 7 h 7"/>
                  <a:gd name="T8" fmla="*/ 4 w 8"/>
                  <a:gd name="T9" fmla="*/ 7 h 7"/>
                  <a:gd name="T10" fmla="*/ 6 w 8"/>
                  <a:gd name="T11" fmla="*/ 7 h 7"/>
                  <a:gd name="T12" fmla="*/ 7 w 8"/>
                  <a:gd name="T13" fmla="*/ 6 h 7"/>
                  <a:gd name="T14" fmla="*/ 8 w 8"/>
                  <a:gd name="T15" fmla="*/ 4 h 7"/>
                  <a:gd name="T16" fmla="*/ 8 w 8"/>
                  <a:gd name="T17" fmla="*/ 3 h 7"/>
                  <a:gd name="T18" fmla="*/ 8 w 8"/>
                  <a:gd name="T19" fmla="*/ 1 h 7"/>
                  <a:gd name="T20" fmla="*/ 7 w 8"/>
                  <a:gd name="T21" fmla="*/ 1 h 7"/>
                  <a:gd name="T22" fmla="*/ 6 w 8"/>
                  <a:gd name="T23" fmla="*/ 0 h 7"/>
                  <a:gd name="T24" fmla="*/ 4 w 8"/>
                  <a:gd name="T25" fmla="*/ 0 h 7"/>
                  <a:gd name="T26" fmla="*/ 3 w 8"/>
                  <a:gd name="T27" fmla="*/ 0 h 7"/>
                  <a:gd name="T28" fmla="*/ 1 w 8"/>
                  <a:gd name="T29" fmla="*/ 1 h 7"/>
                  <a:gd name="T30" fmla="*/ 0 w 8"/>
                  <a:gd name="T31" fmla="*/ 1 h 7"/>
                  <a:gd name="T32" fmla="*/ 0 w 8"/>
                  <a:gd name="T33" fmla="*/ 3 h 7"/>
                  <a:gd name="T34" fmla="*/ 0 w 8"/>
                  <a:gd name="T35" fmla="*/ 3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"/>
                  <a:gd name="T55" fmla="*/ 0 h 7"/>
                  <a:gd name="T56" fmla="*/ 8 w 8"/>
                  <a:gd name="T57" fmla="*/ 7 h 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5" name="Freeform 60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3 h 8"/>
                  <a:gd name="T2" fmla="*/ 0 w 7"/>
                  <a:gd name="T3" fmla="*/ 5 h 8"/>
                  <a:gd name="T4" fmla="*/ 1 w 7"/>
                  <a:gd name="T5" fmla="*/ 6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6 h 8"/>
                  <a:gd name="T14" fmla="*/ 7 w 7"/>
                  <a:gd name="T15" fmla="*/ 5 h 8"/>
                  <a:gd name="T16" fmla="*/ 7 w 7"/>
                  <a:gd name="T17" fmla="*/ 3 h 8"/>
                  <a:gd name="T18" fmla="*/ 7 w 7"/>
                  <a:gd name="T19" fmla="*/ 2 h 8"/>
                  <a:gd name="T20" fmla="*/ 6 w 7"/>
                  <a:gd name="T21" fmla="*/ 2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2 h 8"/>
                  <a:gd name="T30" fmla="*/ 0 w 7"/>
                  <a:gd name="T31" fmla="*/ 2 h 8"/>
                  <a:gd name="T32" fmla="*/ 0 w 7"/>
                  <a:gd name="T33" fmla="*/ 3 h 8"/>
                  <a:gd name="T34" fmla="*/ 0 w 7"/>
                  <a:gd name="T35" fmla="*/ 3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6" name="Freeform 61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8 h 17"/>
                  <a:gd name="T2" fmla="*/ 0 w 16"/>
                  <a:gd name="T3" fmla="*/ 11 h 17"/>
                  <a:gd name="T4" fmla="*/ 3 w 16"/>
                  <a:gd name="T5" fmla="*/ 14 h 17"/>
                  <a:gd name="T6" fmla="*/ 5 w 16"/>
                  <a:gd name="T7" fmla="*/ 16 h 17"/>
                  <a:gd name="T8" fmla="*/ 9 w 16"/>
                  <a:gd name="T9" fmla="*/ 17 h 17"/>
                  <a:gd name="T10" fmla="*/ 12 w 16"/>
                  <a:gd name="T11" fmla="*/ 16 h 17"/>
                  <a:gd name="T12" fmla="*/ 15 w 16"/>
                  <a:gd name="T13" fmla="*/ 14 h 17"/>
                  <a:gd name="T14" fmla="*/ 16 w 16"/>
                  <a:gd name="T15" fmla="*/ 11 h 17"/>
                  <a:gd name="T16" fmla="*/ 16 w 16"/>
                  <a:gd name="T17" fmla="*/ 8 h 17"/>
                  <a:gd name="T18" fmla="*/ 16 w 16"/>
                  <a:gd name="T19" fmla="*/ 5 h 17"/>
                  <a:gd name="T20" fmla="*/ 15 w 16"/>
                  <a:gd name="T21" fmla="*/ 3 h 17"/>
                  <a:gd name="T22" fmla="*/ 12 w 16"/>
                  <a:gd name="T23" fmla="*/ 1 h 17"/>
                  <a:gd name="T24" fmla="*/ 9 w 16"/>
                  <a:gd name="T25" fmla="*/ 0 h 17"/>
                  <a:gd name="T26" fmla="*/ 5 w 16"/>
                  <a:gd name="T27" fmla="*/ 1 h 17"/>
                  <a:gd name="T28" fmla="*/ 3 w 16"/>
                  <a:gd name="T29" fmla="*/ 3 h 17"/>
                  <a:gd name="T30" fmla="*/ 0 w 16"/>
                  <a:gd name="T31" fmla="*/ 5 h 17"/>
                  <a:gd name="T32" fmla="*/ 0 w 16"/>
                  <a:gd name="T33" fmla="*/ 8 h 17"/>
                  <a:gd name="T34" fmla="*/ 0 w 16"/>
                  <a:gd name="T35" fmla="*/ 8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"/>
                  <a:gd name="T55" fmla="*/ 0 h 17"/>
                  <a:gd name="T56" fmla="*/ 16 w 16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7" name="Freeform 62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6 h 12"/>
                  <a:gd name="T2" fmla="*/ 0 w 12"/>
                  <a:gd name="T3" fmla="*/ 7 h 12"/>
                  <a:gd name="T4" fmla="*/ 1 w 12"/>
                  <a:gd name="T5" fmla="*/ 10 h 12"/>
                  <a:gd name="T6" fmla="*/ 4 w 12"/>
                  <a:gd name="T7" fmla="*/ 12 h 12"/>
                  <a:gd name="T8" fmla="*/ 6 w 12"/>
                  <a:gd name="T9" fmla="*/ 12 h 12"/>
                  <a:gd name="T10" fmla="*/ 7 w 12"/>
                  <a:gd name="T11" fmla="*/ 12 h 12"/>
                  <a:gd name="T12" fmla="*/ 10 w 12"/>
                  <a:gd name="T13" fmla="*/ 10 h 12"/>
                  <a:gd name="T14" fmla="*/ 12 w 12"/>
                  <a:gd name="T15" fmla="*/ 7 h 12"/>
                  <a:gd name="T16" fmla="*/ 12 w 12"/>
                  <a:gd name="T17" fmla="*/ 6 h 12"/>
                  <a:gd name="T18" fmla="*/ 12 w 12"/>
                  <a:gd name="T19" fmla="*/ 4 h 12"/>
                  <a:gd name="T20" fmla="*/ 10 w 12"/>
                  <a:gd name="T21" fmla="*/ 2 h 12"/>
                  <a:gd name="T22" fmla="*/ 7 w 12"/>
                  <a:gd name="T23" fmla="*/ 0 h 12"/>
                  <a:gd name="T24" fmla="*/ 6 w 12"/>
                  <a:gd name="T25" fmla="*/ 0 h 12"/>
                  <a:gd name="T26" fmla="*/ 4 w 12"/>
                  <a:gd name="T27" fmla="*/ 0 h 12"/>
                  <a:gd name="T28" fmla="*/ 1 w 12"/>
                  <a:gd name="T29" fmla="*/ 2 h 12"/>
                  <a:gd name="T30" fmla="*/ 0 w 12"/>
                  <a:gd name="T31" fmla="*/ 4 h 12"/>
                  <a:gd name="T32" fmla="*/ 0 w 12"/>
                  <a:gd name="T33" fmla="*/ 6 h 12"/>
                  <a:gd name="T34" fmla="*/ 0 w 12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2"/>
                  <a:gd name="T56" fmla="*/ 12 w 12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8" name="Freeform 63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7 w 74"/>
                  <a:gd name="T1" fmla="*/ 65 h 75"/>
                  <a:gd name="T2" fmla="*/ 15 w 74"/>
                  <a:gd name="T3" fmla="*/ 72 h 75"/>
                  <a:gd name="T4" fmla="*/ 25 w 74"/>
                  <a:gd name="T5" fmla="*/ 75 h 75"/>
                  <a:gd name="T6" fmla="*/ 32 w 74"/>
                  <a:gd name="T7" fmla="*/ 75 h 75"/>
                  <a:gd name="T8" fmla="*/ 37 w 74"/>
                  <a:gd name="T9" fmla="*/ 73 h 75"/>
                  <a:gd name="T10" fmla="*/ 38 w 74"/>
                  <a:gd name="T11" fmla="*/ 73 h 75"/>
                  <a:gd name="T12" fmla="*/ 44 w 74"/>
                  <a:gd name="T13" fmla="*/ 71 h 75"/>
                  <a:gd name="T14" fmla="*/ 50 w 74"/>
                  <a:gd name="T15" fmla="*/ 69 h 75"/>
                  <a:gd name="T16" fmla="*/ 59 w 74"/>
                  <a:gd name="T17" fmla="*/ 65 h 75"/>
                  <a:gd name="T18" fmla="*/ 65 w 74"/>
                  <a:gd name="T19" fmla="*/ 60 h 75"/>
                  <a:gd name="T20" fmla="*/ 71 w 74"/>
                  <a:gd name="T21" fmla="*/ 56 h 75"/>
                  <a:gd name="T22" fmla="*/ 74 w 74"/>
                  <a:gd name="T23" fmla="*/ 50 h 75"/>
                  <a:gd name="T24" fmla="*/ 72 w 74"/>
                  <a:gd name="T25" fmla="*/ 45 h 75"/>
                  <a:gd name="T26" fmla="*/ 59 w 74"/>
                  <a:gd name="T27" fmla="*/ 35 h 75"/>
                  <a:gd name="T28" fmla="*/ 46 w 74"/>
                  <a:gd name="T29" fmla="*/ 39 h 75"/>
                  <a:gd name="T30" fmla="*/ 35 w 74"/>
                  <a:gd name="T31" fmla="*/ 48 h 75"/>
                  <a:gd name="T32" fmla="*/ 31 w 74"/>
                  <a:gd name="T33" fmla="*/ 52 h 75"/>
                  <a:gd name="T34" fmla="*/ 29 w 74"/>
                  <a:gd name="T35" fmla="*/ 43 h 75"/>
                  <a:gd name="T36" fmla="*/ 24 w 74"/>
                  <a:gd name="T37" fmla="*/ 26 h 75"/>
                  <a:gd name="T38" fmla="*/ 13 w 74"/>
                  <a:gd name="T39" fmla="*/ 7 h 75"/>
                  <a:gd name="T40" fmla="*/ 2 w 74"/>
                  <a:gd name="T41" fmla="*/ 0 h 75"/>
                  <a:gd name="T42" fmla="*/ 0 w 74"/>
                  <a:gd name="T43" fmla="*/ 19 h 75"/>
                  <a:gd name="T44" fmla="*/ 3 w 74"/>
                  <a:gd name="T45" fmla="*/ 40 h 75"/>
                  <a:gd name="T46" fmla="*/ 6 w 74"/>
                  <a:gd name="T47" fmla="*/ 58 h 75"/>
                  <a:gd name="T48" fmla="*/ 7 w 74"/>
                  <a:gd name="T49" fmla="*/ 65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4"/>
                  <a:gd name="T76" fmla="*/ 0 h 75"/>
                  <a:gd name="T77" fmla="*/ 74 w 74"/>
                  <a:gd name="T78" fmla="*/ 75 h 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39" name="Freeform 64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24 w 69"/>
                  <a:gd name="T1" fmla="*/ 59 h 59"/>
                  <a:gd name="T2" fmla="*/ 29 w 69"/>
                  <a:gd name="T3" fmla="*/ 59 h 59"/>
                  <a:gd name="T4" fmla="*/ 38 w 69"/>
                  <a:gd name="T5" fmla="*/ 57 h 59"/>
                  <a:gd name="T6" fmla="*/ 47 w 69"/>
                  <a:gd name="T7" fmla="*/ 56 h 59"/>
                  <a:gd name="T8" fmla="*/ 56 w 69"/>
                  <a:gd name="T9" fmla="*/ 54 h 59"/>
                  <a:gd name="T10" fmla="*/ 63 w 69"/>
                  <a:gd name="T11" fmla="*/ 52 h 59"/>
                  <a:gd name="T12" fmla="*/ 68 w 69"/>
                  <a:gd name="T13" fmla="*/ 47 h 59"/>
                  <a:gd name="T14" fmla="*/ 69 w 69"/>
                  <a:gd name="T15" fmla="*/ 43 h 59"/>
                  <a:gd name="T16" fmla="*/ 66 w 69"/>
                  <a:gd name="T17" fmla="*/ 37 h 59"/>
                  <a:gd name="T18" fmla="*/ 54 w 69"/>
                  <a:gd name="T19" fmla="*/ 32 h 59"/>
                  <a:gd name="T20" fmla="*/ 41 w 69"/>
                  <a:gd name="T21" fmla="*/ 33 h 59"/>
                  <a:gd name="T22" fmla="*/ 29 w 69"/>
                  <a:gd name="T23" fmla="*/ 37 h 59"/>
                  <a:gd name="T24" fmla="*/ 25 w 69"/>
                  <a:gd name="T25" fmla="*/ 40 h 59"/>
                  <a:gd name="T26" fmla="*/ 21 w 69"/>
                  <a:gd name="T27" fmla="*/ 29 h 59"/>
                  <a:gd name="T28" fmla="*/ 19 w 69"/>
                  <a:gd name="T29" fmla="*/ 13 h 59"/>
                  <a:gd name="T30" fmla="*/ 15 w 69"/>
                  <a:gd name="T31" fmla="*/ 1 h 59"/>
                  <a:gd name="T32" fmla="*/ 0 w 69"/>
                  <a:gd name="T33" fmla="*/ 0 h 59"/>
                  <a:gd name="T34" fmla="*/ 0 w 69"/>
                  <a:gd name="T35" fmla="*/ 27 h 59"/>
                  <a:gd name="T36" fmla="*/ 9 w 69"/>
                  <a:gd name="T37" fmla="*/ 44 h 59"/>
                  <a:gd name="T38" fmla="*/ 19 w 69"/>
                  <a:gd name="T39" fmla="*/ 56 h 59"/>
                  <a:gd name="T40" fmla="*/ 24 w 69"/>
                  <a:gd name="T41" fmla="*/ 59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9"/>
                  <a:gd name="T64" fmla="*/ 0 h 59"/>
                  <a:gd name="T65" fmla="*/ 69 w 69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0" name="Freeform 65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6 w 69"/>
                  <a:gd name="T1" fmla="*/ 46 h 60"/>
                  <a:gd name="T2" fmla="*/ 15 w 69"/>
                  <a:gd name="T3" fmla="*/ 54 h 60"/>
                  <a:gd name="T4" fmla="*/ 22 w 69"/>
                  <a:gd name="T5" fmla="*/ 59 h 60"/>
                  <a:gd name="T6" fmla="*/ 31 w 69"/>
                  <a:gd name="T7" fmla="*/ 60 h 60"/>
                  <a:gd name="T8" fmla="*/ 38 w 69"/>
                  <a:gd name="T9" fmla="*/ 60 h 60"/>
                  <a:gd name="T10" fmla="*/ 45 w 69"/>
                  <a:gd name="T11" fmla="*/ 59 h 60"/>
                  <a:gd name="T12" fmla="*/ 51 w 69"/>
                  <a:gd name="T13" fmla="*/ 56 h 60"/>
                  <a:gd name="T14" fmla="*/ 57 w 69"/>
                  <a:gd name="T15" fmla="*/ 53 h 60"/>
                  <a:gd name="T16" fmla="*/ 60 w 69"/>
                  <a:gd name="T17" fmla="*/ 51 h 60"/>
                  <a:gd name="T18" fmla="*/ 64 w 69"/>
                  <a:gd name="T19" fmla="*/ 50 h 60"/>
                  <a:gd name="T20" fmla="*/ 67 w 69"/>
                  <a:gd name="T21" fmla="*/ 47 h 60"/>
                  <a:gd name="T22" fmla="*/ 69 w 69"/>
                  <a:gd name="T23" fmla="*/ 43 h 60"/>
                  <a:gd name="T24" fmla="*/ 67 w 69"/>
                  <a:gd name="T25" fmla="*/ 40 h 60"/>
                  <a:gd name="T26" fmla="*/ 54 w 69"/>
                  <a:gd name="T27" fmla="*/ 31 h 60"/>
                  <a:gd name="T28" fmla="*/ 41 w 69"/>
                  <a:gd name="T29" fmla="*/ 31 h 60"/>
                  <a:gd name="T30" fmla="*/ 32 w 69"/>
                  <a:gd name="T31" fmla="*/ 34 h 60"/>
                  <a:gd name="T32" fmla="*/ 28 w 69"/>
                  <a:gd name="T33" fmla="*/ 37 h 60"/>
                  <a:gd name="T34" fmla="*/ 26 w 69"/>
                  <a:gd name="T35" fmla="*/ 30 h 60"/>
                  <a:gd name="T36" fmla="*/ 20 w 69"/>
                  <a:gd name="T37" fmla="*/ 15 h 60"/>
                  <a:gd name="T38" fmla="*/ 12 w 69"/>
                  <a:gd name="T39" fmla="*/ 2 h 60"/>
                  <a:gd name="T40" fmla="*/ 1 w 69"/>
                  <a:gd name="T41" fmla="*/ 0 h 60"/>
                  <a:gd name="T42" fmla="*/ 0 w 69"/>
                  <a:gd name="T43" fmla="*/ 14 h 60"/>
                  <a:gd name="T44" fmla="*/ 1 w 69"/>
                  <a:gd name="T45" fmla="*/ 30 h 60"/>
                  <a:gd name="T46" fmla="*/ 4 w 69"/>
                  <a:gd name="T47" fmla="*/ 41 h 60"/>
                  <a:gd name="T48" fmla="*/ 6 w 69"/>
                  <a:gd name="T49" fmla="*/ 46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9"/>
                  <a:gd name="T76" fmla="*/ 0 h 60"/>
                  <a:gd name="T77" fmla="*/ 69 w 69"/>
                  <a:gd name="T78" fmla="*/ 60 h 6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1" name="Freeform 66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12 w 75"/>
                  <a:gd name="T1" fmla="*/ 44 h 48"/>
                  <a:gd name="T2" fmla="*/ 19 w 75"/>
                  <a:gd name="T3" fmla="*/ 46 h 48"/>
                  <a:gd name="T4" fmla="*/ 31 w 75"/>
                  <a:gd name="T5" fmla="*/ 48 h 48"/>
                  <a:gd name="T6" fmla="*/ 43 w 75"/>
                  <a:gd name="T7" fmla="*/ 48 h 48"/>
                  <a:gd name="T8" fmla="*/ 56 w 75"/>
                  <a:gd name="T9" fmla="*/ 46 h 48"/>
                  <a:gd name="T10" fmla="*/ 66 w 75"/>
                  <a:gd name="T11" fmla="*/ 42 h 48"/>
                  <a:gd name="T12" fmla="*/ 74 w 75"/>
                  <a:gd name="T13" fmla="*/ 36 h 48"/>
                  <a:gd name="T14" fmla="*/ 75 w 75"/>
                  <a:gd name="T15" fmla="*/ 29 h 48"/>
                  <a:gd name="T16" fmla="*/ 71 w 75"/>
                  <a:gd name="T17" fmla="*/ 19 h 48"/>
                  <a:gd name="T18" fmla="*/ 66 w 75"/>
                  <a:gd name="T19" fmla="*/ 16 h 48"/>
                  <a:gd name="T20" fmla="*/ 59 w 75"/>
                  <a:gd name="T21" fmla="*/ 15 h 48"/>
                  <a:gd name="T22" fmla="*/ 52 w 75"/>
                  <a:gd name="T23" fmla="*/ 15 h 48"/>
                  <a:gd name="T24" fmla="*/ 43 w 75"/>
                  <a:gd name="T25" fmla="*/ 18 h 48"/>
                  <a:gd name="T26" fmla="*/ 35 w 75"/>
                  <a:gd name="T27" fmla="*/ 19 h 48"/>
                  <a:gd name="T28" fmla="*/ 30 w 75"/>
                  <a:gd name="T29" fmla="*/ 22 h 48"/>
                  <a:gd name="T30" fmla="*/ 25 w 75"/>
                  <a:gd name="T31" fmla="*/ 23 h 48"/>
                  <a:gd name="T32" fmla="*/ 24 w 75"/>
                  <a:gd name="T33" fmla="*/ 25 h 48"/>
                  <a:gd name="T34" fmla="*/ 22 w 75"/>
                  <a:gd name="T35" fmla="*/ 21 h 48"/>
                  <a:gd name="T36" fmla="*/ 19 w 75"/>
                  <a:gd name="T37" fmla="*/ 13 h 48"/>
                  <a:gd name="T38" fmla="*/ 16 w 75"/>
                  <a:gd name="T39" fmla="*/ 5 h 48"/>
                  <a:gd name="T40" fmla="*/ 15 w 75"/>
                  <a:gd name="T41" fmla="*/ 2 h 48"/>
                  <a:gd name="T42" fmla="*/ 12 w 75"/>
                  <a:gd name="T43" fmla="*/ 0 h 48"/>
                  <a:gd name="T44" fmla="*/ 8 w 75"/>
                  <a:gd name="T45" fmla="*/ 0 h 48"/>
                  <a:gd name="T46" fmla="*/ 3 w 75"/>
                  <a:gd name="T47" fmla="*/ 2 h 48"/>
                  <a:gd name="T48" fmla="*/ 0 w 75"/>
                  <a:gd name="T49" fmla="*/ 5 h 48"/>
                  <a:gd name="T50" fmla="*/ 0 w 75"/>
                  <a:gd name="T51" fmla="*/ 13 h 48"/>
                  <a:gd name="T52" fmla="*/ 5 w 75"/>
                  <a:gd name="T53" fmla="*/ 26 h 48"/>
                  <a:gd name="T54" fmla="*/ 9 w 75"/>
                  <a:gd name="T55" fmla="*/ 38 h 48"/>
                  <a:gd name="T56" fmla="*/ 12 w 75"/>
                  <a:gd name="T57" fmla="*/ 44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48"/>
                  <a:gd name="T89" fmla="*/ 75 w 75"/>
                  <a:gd name="T90" fmla="*/ 48 h 4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2" name="Freeform 67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15 w 63"/>
                  <a:gd name="T1" fmla="*/ 53 h 57"/>
                  <a:gd name="T2" fmla="*/ 22 w 63"/>
                  <a:gd name="T3" fmla="*/ 54 h 57"/>
                  <a:gd name="T4" fmla="*/ 34 w 63"/>
                  <a:gd name="T5" fmla="*/ 57 h 57"/>
                  <a:gd name="T6" fmla="*/ 47 w 63"/>
                  <a:gd name="T7" fmla="*/ 56 h 57"/>
                  <a:gd name="T8" fmla="*/ 58 w 63"/>
                  <a:gd name="T9" fmla="*/ 50 h 57"/>
                  <a:gd name="T10" fmla="*/ 61 w 63"/>
                  <a:gd name="T11" fmla="*/ 48 h 57"/>
                  <a:gd name="T12" fmla="*/ 62 w 63"/>
                  <a:gd name="T13" fmla="*/ 46 h 57"/>
                  <a:gd name="T14" fmla="*/ 63 w 63"/>
                  <a:gd name="T15" fmla="*/ 43 h 57"/>
                  <a:gd name="T16" fmla="*/ 62 w 63"/>
                  <a:gd name="T17" fmla="*/ 40 h 57"/>
                  <a:gd name="T18" fmla="*/ 61 w 63"/>
                  <a:gd name="T19" fmla="*/ 36 h 57"/>
                  <a:gd name="T20" fmla="*/ 58 w 63"/>
                  <a:gd name="T21" fmla="*/ 33 h 57"/>
                  <a:gd name="T22" fmla="*/ 53 w 63"/>
                  <a:gd name="T23" fmla="*/ 31 h 57"/>
                  <a:gd name="T24" fmla="*/ 47 w 63"/>
                  <a:gd name="T25" fmla="*/ 33 h 57"/>
                  <a:gd name="T26" fmla="*/ 39 w 63"/>
                  <a:gd name="T27" fmla="*/ 36 h 57"/>
                  <a:gd name="T28" fmla="*/ 30 w 63"/>
                  <a:gd name="T29" fmla="*/ 36 h 57"/>
                  <a:gd name="T30" fmla="*/ 24 w 63"/>
                  <a:gd name="T31" fmla="*/ 36 h 57"/>
                  <a:gd name="T32" fmla="*/ 21 w 63"/>
                  <a:gd name="T33" fmla="*/ 36 h 57"/>
                  <a:gd name="T34" fmla="*/ 21 w 63"/>
                  <a:gd name="T35" fmla="*/ 30 h 57"/>
                  <a:gd name="T36" fmla="*/ 21 w 63"/>
                  <a:gd name="T37" fmla="*/ 17 h 57"/>
                  <a:gd name="T38" fmla="*/ 17 w 63"/>
                  <a:gd name="T39" fmla="*/ 4 h 57"/>
                  <a:gd name="T40" fmla="*/ 8 w 63"/>
                  <a:gd name="T41" fmla="*/ 0 h 57"/>
                  <a:gd name="T42" fmla="*/ 0 w 63"/>
                  <a:gd name="T43" fmla="*/ 18 h 57"/>
                  <a:gd name="T44" fmla="*/ 0 w 63"/>
                  <a:gd name="T45" fmla="*/ 34 h 57"/>
                  <a:gd name="T46" fmla="*/ 6 w 63"/>
                  <a:gd name="T47" fmla="*/ 46 h 57"/>
                  <a:gd name="T48" fmla="*/ 15 w 63"/>
                  <a:gd name="T49" fmla="*/ 53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3"/>
                  <a:gd name="T76" fmla="*/ 0 h 57"/>
                  <a:gd name="T77" fmla="*/ 63 w 63"/>
                  <a:gd name="T78" fmla="*/ 57 h 5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3" name="Freeform 68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24 w 65"/>
                  <a:gd name="T1" fmla="*/ 52 h 57"/>
                  <a:gd name="T2" fmla="*/ 32 w 65"/>
                  <a:gd name="T3" fmla="*/ 57 h 57"/>
                  <a:gd name="T4" fmla="*/ 41 w 65"/>
                  <a:gd name="T5" fmla="*/ 55 h 57"/>
                  <a:gd name="T6" fmla="*/ 50 w 65"/>
                  <a:gd name="T7" fmla="*/ 52 h 57"/>
                  <a:gd name="T8" fmla="*/ 59 w 65"/>
                  <a:gd name="T9" fmla="*/ 48 h 57"/>
                  <a:gd name="T10" fmla="*/ 63 w 65"/>
                  <a:gd name="T11" fmla="*/ 45 h 57"/>
                  <a:gd name="T12" fmla="*/ 65 w 65"/>
                  <a:gd name="T13" fmla="*/ 42 h 57"/>
                  <a:gd name="T14" fmla="*/ 65 w 65"/>
                  <a:gd name="T15" fmla="*/ 38 h 57"/>
                  <a:gd name="T16" fmla="*/ 63 w 65"/>
                  <a:gd name="T17" fmla="*/ 34 h 57"/>
                  <a:gd name="T18" fmla="*/ 53 w 65"/>
                  <a:gd name="T19" fmla="*/ 28 h 57"/>
                  <a:gd name="T20" fmla="*/ 46 w 65"/>
                  <a:gd name="T21" fmla="*/ 29 h 57"/>
                  <a:gd name="T22" fmla="*/ 40 w 65"/>
                  <a:gd name="T23" fmla="*/ 35 h 57"/>
                  <a:gd name="T24" fmla="*/ 35 w 65"/>
                  <a:gd name="T25" fmla="*/ 39 h 57"/>
                  <a:gd name="T26" fmla="*/ 32 w 65"/>
                  <a:gd name="T27" fmla="*/ 32 h 57"/>
                  <a:gd name="T28" fmla="*/ 25 w 65"/>
                  <a:gd name="T29" fmla="*/ 18 h 57"/>
                  <a:gd name="T30" fmla="*/ 16 w 65"/>
                  <a:gd name="T31" fmla="*/ 5 h 57"/>
                  <a:gd name="T32" fmla="*/ 6 w 65"/>
                  <a:gd name="T33" fmla="*/ 0 h 57"/>
                  <a:gd name="T34" fmla="*/ 0 w 65"/>
                  <a:gd name="T35" fmla="*/ 21 h 57"/>
                  <a:gd name="T36" fmla="*/ 7 w 65"/>
                  <a:gd name="T37" fmla="*/ 36 h 57"/>
                  <a:gd name="T38" fmla="*/ 18 w 65"/>
                  <a:gd name="T39" fmla="*/ 48 h 57"/>
                  <a:gd name="T40" fmla="*/ 24 w 65"/>
                  <a:gd name="T41" fmla="*/ 52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5"/>
                  <a:gd name="T64" fmla="*/ 0 h 57"/>
                  <a:gd name="T65" fmla="*/ 65 w 65"/>
                  <a:gd name="T66" fmla="*/ 57 h 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4" name="Freeform 69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16 w 79"/>
                  <a:gd name="T1" fmla="*/ 67 h 80"/>
                  <a:gd name="T2" fmla="*/ 19 w 79"/>
                  <a:gd name="T3" fmla="*/ 70 h 80"/>
                  <a:gd name="T4" fmla="*/ 23 w 79"/>
                  <a:gd name="T5" fmla="*/ 73 h 80"/>
                  <a:gd name="T6" fmla="*/ 31 w 79"/>
                  <a:gd name="T7" fmla="*/ 77 h 80"/>
                  <a:gd name="T8" fmla="*/ 38 w 79"/>
                  <a:gd name="T9" fmla="*/ 79 h 80"/>
                  <a:gd name="T10" fmla="*/ 47 w 79"/>
                  <a:gd name="T11" fmla="*/ 80 h 80"/>
                  <a:gd name="T12" fmla="*/ 57 w 79"/>
                  <a:gd name="T13" fmla="*/ 77 h 80"/>
                  <a:gd name="T14" fmla="*/ 66 w 79"/>
                  <a:gd name="T15" fmla="*/ 70 h 80"/>
                  <a:gd name="T16" fmla="*/ 73 w 79"/>
                  <a:gd name="T17" fmla="*/ 59 h 80"/>
                  <a:gd name="T18" fmla="*/ 76 w 79"/>
                  <a:gd name="T19" fmla="*/ 54 h 80"/>
                  <a:gd name="T20" fmla="*/ 78 w 79"/>
                  <a:gd name="T21" fmla="*/ 50 h 80"/>
                  <a:gd name="T22" fmla="*/ 79 w 79"/>
                  <a:gd name="T23" fmla="*/ 46 h 80"/>
                  <a:gd name="T24" fmla="*/ 78 w 79"/>
                  <a:gd name="T25" fmla="*/ 43 h 80"/>
                  <a:gd name="T26" fmla="*/ 70 w 79"/>
                  <a:gd name="T27" fmla="*/ 39 h 80"/>
                  <a:gd name="T28" fmla="*/ 61 w 79"/>
                  <a:gd name="T29" fmla="*/ 37 h 80"/>
                  <a:gd name="T30" fmla="*/ 53 w 79"/>
                  <a:gd name="T31" fmla="*/ 39 h 80"/>
                  <a:gd name="T32" fmla="*/ 45 w 79"/>
                  <a:gd name="T33" fmla="*/ 40 h 80"/>
                  <a:gd name="T34" fmla="*/ 39 w 79"/>
                  <a:gd name="T35" fmla="*/ 44 h 80"/>
                  <a:gd name="T36" fmla="*/ 34 w 79"/>
                  <a:gd name="T37" fmla="*/ 47 h 80"/>
                  <a:gd name="T38" fmla="*/ 31 w 79"/>
                  <a:gd name="T39" fmla="*/ 50 h 80"/>
                  <a:gd name="T40" fmla="*/ 29 w 79"/>
                  <a:gd name="T41" fmla="*/ 52 h 80"/>
                  <a:gd name="T42" fmla="*/ 28 w 79"/>
                  <a:gd name="T43" fmla="*/ 43 h 80"/>
                  <a:gd name="T44" fmla="*/ 22 w 79"/>
                  <a:gd name="T45" fmla="*/ 24 h 80"/>
                  <a:gd name="T46" fmla="*/ 13 w 79"/>
                  <a:gd name="T47" fmla="*/ 6 h 80"/>
                  <a:gd name="T48" fmla="*/ 1 w 79"/>
                  <a:gd name="T49" fmla="*/ 0 h 80"/>
                  <a:gd name="T50" fmla="*/ 0 w 79"/>
                  <a:gd name="T51" fmla="*/ 24 h 80"/>
                  <a:gd name="T52" fmla="*/ 6 w 79"/>
                  <a:gd name="T53" fmla="*/ 46 h 80"/>
                  <a:gd name="T54" fmla="*/ 13 w 79"/>
                  <a:gd name="T55" fmla="*/ 62 h 80"/>
                  <a:gd name="T56" fmla="*/ 16 w 79"/>
                  <a:gd name="T57" fmla="*/ 67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80"/>
                  <a:gd name="T89" fmla="*/ 79 w 79"/>
                  <a:gd name="T90" fmla="*/ 80 h 8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5" name="Freeform 70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13 w 79"/>
                  <a:gd name="T1" fmla="*/ 54 h 67"/>
                  <a:gd name="T2" fmla="*/ 16 w 79"/>
                  <a:gd name="T3" fmla="*/ 56 h 67"/>
                  <a:gd name="T4" fmla="*/ 20 w 79"/>
                  <a:gd name="T5" fmla="*/ 59 h 67"/>
                  <a:gd name="T6" fmla="*/ 26 w 79"/>
                  <a:gd name="T7" fmla="*/ 61 h 67"/>
                  <a:gd name="T8" fmla="*/ 34 w 79"/>
                  <a:gd name="T9" fmla="*/ 64 h 67"/>
                  <a:gd name="T10" fmla="*/ 41 w 79"/>
                  <a:gd name="T11" fmla="*/ 67 h 67"/>
                  <a:gd name="T12" fmla="*/ 50 w 79"/>
                  <a:gd name="T13" fmla="*/ 67 h 67"/>
                  <a:gd name="T14" fmla="*/ 59 w 79"/>
                  <a:gd name="T15" fmla="*/ 67 h 67"/>
                  <a:gd name="T16" fmla="*/ 66 w 79"/>
                  <a:gd name="T17" fmla="*/ 64 h 67"/>
                  <a:gd name="T18" fmla="*/ 72 w 79"/>
                  <a:gd name="T19" fmla="*/ 61 h 67"/>
                  <a:gd name="T20" fmla="*/ 76 w 79"/>
                  <a:gd name="T21" fmla="*/ 57 h 67"/>
                  <a:gd name="T22" fmla="*/ 79 w 79"/>
                  <a:gd name="T23" fmla="*/ 53 h 67"/>
                  <a:gd name="T24" fmla="*/ 78 w 79"/>
                  <a:gd name="T25" fmla="*/ 47 h 67"/>
                  <a:gd name="T26" fmla="*/ 72 w 79"/>
                  <a:gd name="T27" fmla="*/ 41 h 67"/>
                  <a:gd name="T28" fmla="*/ 65 w 79"/>
                  <a:gd name="T29" fmla="*/ 37 h 67"/>
                  <a:gd name="T30" fmla="*/ 56 w 79"/>
                  <a:gd name="T31" fmla="*/ 36 h 67"/>
                  <a:gd name="T32" fmla="*/ 48 w 79"/>
                  <a:gd name="T33" fmla="*/ 36 h 67"/>
                  <a:gd name="T34" fmla="*/ 40 w 79"/>
                  <a:gd name="T35" fmla="*/ 37 h 67"/>
                  <a:gd name="T36" fmla="*/ 34 w 79"/>
                  <a:gd name="T37" fmla="*/ 38 h 67"/>
                  <a:gd name="T38" fmla="*/ 29 w 79"/>
                  <a:gd name="T39" fmla="*/ 40 h 67"/>
                  <a:gd name="T40" fmla="*/ 28 w 79"/>
                  <a:gd name="T41" fmla="*/ 40 h 67"/>
                  <a:gd name="T42" fmla="*/ 26 w 79"/>
                  <a:gd name="T43" fmla="*/ 33 h 67"/>
                  <a:gd name="T44" fmla="*/ 22 w 79"/>
                  <a:gd name="T45" fmla="*/ 17 h 67"/>
                  <a:gd name="T46" fmla="*/ 15 w 79"/>
                  <a:gd name="T47" fmla="*/ 4 h 67"/>
                  <a:gd name="T48" fmla="*/ 3 w 79"/>
                  <a:gd name="T49" fmla="*/ 0 h 67"/>
                  <a:gd name="T50" fmla="*/ 0 w 79"/>
                  <a:gd name="T51" fmla="*/ 21 h 67"/>
                  <a:gd name="T52" fmla="*/ 4 w 79"/>
                  <a:gd name="T53" fmla="*/ 38 h 67"/>
                  <a:gd name="T54" fmla="*/ 10 w 79"/>
                  <a:gd name="T55" fmla="*/ 50 h 67"/>
                  <a:gd name="T56" fmla="*/ 13 w 79"/>
                  <a:gd name="T57" fmla="*/ 54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67"/>
                  <a:gd name="T89" fmla="*/ 79 w 79"/>
                  <a:gd name="T90" fmla="*/ 67 h 6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6" name="Freeform 71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9 w 77"/>
                  <a:gd name="T1" fmla="*/ 58 h 62"/>
                  <a:gd name="T2" fmla="*/ 17 w 77"/>
                  <a:gd name="T3" fmla="*/ 60 h 62"/>
                  <a:gd name="T4" fmla="*/ 27 w 77"/>
                  <a:gd name="T5" fmla="*/ 62 h 62"/>
                  <a:gd name="T6" fmla="*/ 40 w 77"/>
                  <a:gd name="T7" fmla="*/ 62 h 62"/>
                  <a:gd name="T8" fmla="*/ 53 w 77"/>
                  <a:gd name="T9" fmla="*/ 60 h 62"/>
                  <a:gd name="T10" fmla="*/ 65 w 77"/>
                  <a:gd name="T11" fmla="*/ 58 h 62"/>
                  <a:gd name="T12" fmla="*/ 72 w 77"/>
                  <a:gd name="T13" fmla="*/ 55 h 62"/>
                  <a:gd name="T14" fmla="*/ 77 w 77"/>
                  <a:gd name="T15" fmla="*/ 49 h 62"/>
                  <a:gd name="T16" fmla="*/ 75 w 77"/>
                  <a:gd name="T17" fmla="*/ 42 h 62"/>
                  <a:gd name="T18" fmla="*/ 69 w 77"/>
                  <a:gd name="T19" fmla="*/ 36 h 62"/>
                  <a:gd name="T20" fmla="*/ 62 w 77"/>
                  <a:gd name="T21" fmla="*/ 33 h 62"/>
                  <a:gd name="T22" fmla="*/ 53 w 77"/>
                  <a:gd name="T23" fmla="*/ 32 h 62"/>
                  <a:gd name="T24" fmla="*/ 46 w 77"/>
                  <a:gd name="T25" fmla="*/ 32 h 62"/>
                  <a:gd name="T26" fmla="*/ 39 w 77"/>
                  <a:gd name="T27" fmla="*/ 33 h 62"/>
                  <a:gd name="T28" fmla="*/ 33 w 77"/>
                  <a:gd name="T29" fmla="*/ 35 h 62"/>
                  <a:gd name="T30" fmla="*/ 28 w 77"/>
                  <a:gd name="T31" fmla="*/ 37 h 62"/>
                  <a:gd name="T32" fmla="*/ 27 w 77"/>
                  <a:gd name="T33" fmla="*/ 37 h 62"/>
                  <a:gd name="T34" fmla="*/ 25 w 77"/>
                  <a:gd name="T35" fmla="*/ 30 h 62"/>
                  <a:gd name="T36" fmla="*/ 21 w 77"/>
                  <a:gd name="T37" fmla="*/ 16 h 62"/>
                  <a:gd name="T38" fmla="*/ 14 w 77"/>
                  <a:gd name="T39" fmla="*/ 3 h 62"/>
                  <a:gd name="T40" fmla="*/ 2 w 77"/>
                  <a:gd name="T41" fmla="*/ 0 h 62"/>
                  <a:gd name="T42" fmla="*/ 0 w 77"/>
                  <a:gd name="T43" fmla="*/ 17 h 62"/>
                  <a:gd name="T44" fmla="*/ 3 w 77"/>
                  <a:gd name="T45" fmla="*/ 36 h 62"/>
                  <a:gd name="T46" fmla="*/ 8 w 77"/>
                  <a:gd name="T47" fmla="*/ 52 h 62"/>
                  <a:gd name="T48" fmla="*/ 9 w 77"/>
                  <a:gd name="T49" fmla="*/ 58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7"/>
                  <a:gd name="T76" fmla="*/ 0 h 62"/>
                  <a:gd name="T77" fmla="*/ 77 w 77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7" name="Freeform 72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12 w 366"/>
                  <a:gd name="T1" fmla="*/ 150 h 845"/>
                  <a:gd name="T2" fmla="*/ 16 w 366"/>
                  <a:gd name="T3" fmla="*/ 241 h 845"/>
                  <a:gd name="T4" fmla="*/ 46 w 366"/>
                  <a:gd name="T5" fmla="*/ 346 h 845"/>
                  <a:gd name="T6" fmla="*/ 84 w 366"/>
                  <a:gd name="T7" fmla="*/ 465 h 845"/>
                  <a:gd name="T8" fmla="*/ 122 w 366"/>
                  <a:gd name="T9" fmla="*/ 583 h 845"/>
                  <a:gd name="T10" fmla="*/ 163 w 366"/>
                  <a:gd name="T11" fmla="*/ 699 h 845"/>
                  <a:gd name="T12" fmla="*/ 195 w 366"/>
                  <a:gd name="T13" fmla="*/ 778 h 845"/>
                  <a:gd name="T14" fmla="*/ 228 w 366"/>
                  <a:gd name="T15" fmla="*/ 810 h 845"/>
                  <a:gd name="T16" fmla="*/ 269 w 366"/>
                  <a:gd name="T17" fmla="*/ 830 h 845"/>
                  <a:gd name="T18" fmla="*/ 316 w 366"/>
                  <a:gd name="T19" fmla="*/ 842 h 845"/>
                  <a:gd name="T20" fmla="*/ 348 w 366"/>
                  <a:gd name="T21" fmla="*/ 843 h 845"/>
                  <a:gd name="T22" fmla="*/ 361 w 366"/>
                  <a:gd name="T23" fmla="*/ 833 h 845"/>
                  <a:gd name="T24" fmla="*/ 366 w 366"/>
                  <a:gd name="T25" fmla="*/ 816 h 845"/>
                  <a:gd name="T26" fmla="*/ 354 w 366"/>
                  <a:gd name="T27" fmla="*/ 803 h 845"/>
                  <a:gd name="T28" fmla="*/ 329 w 366"/>
                  <a:gd name="T29" fmla="*/ 796 h 845"/>
                  <a:gd name="T30" fmla="*/ 295 w 366"/>
                  <a:gd name="T31" fmla="*/ 788 h 845"/>
                  <a:gd name="T32" fmla="*/ 264 w 366"/>
                  <a:gd name="T33" fmla="*/ 778 h 845"/>
                  <a:gd name="T34" fmla="*/ 239 w 366"/>
                  <a:gd name="T35" fmla="*/ 757 h 845"/>
                  <a:gd name="T36" fmla="*/ 217 w 366"/>
                  <a:gd name="T37" fmla="*/ 708 h 845"/>
                  <a:gd name="T38" fmla="*/ 194 w 366"/>
                  <a:gd name="T39" fmla="*/ 643 h 845"/>
                  <a:gd name="T40" fmla="*/ 172 w 366"/>
                  <a:gd name="T41" fmla="*/ 577 h 845"/>
                  <a:gd name="T42" fmla="*/ 151 w 366"/>
                  <a:gd name="T43" fmla="*/ 511 h 845"/>
                  <a:gd name="T44" fmla="*/ 126 w 366"/>
                  <a:gd name="T45" fmla="*/ 435 h 845"/>
                  <a:gd name="T46" fmla="*/ 94 w 366"/>
                  <a:gd name="T47" fmla="*/ 349 h 845"/>
                  <a:gd name="T48" fmla="*/ 65 w 366"/>
                  <a:gd name="T49" fmla="*/ 263 h 845"/>
                  <a:gd name="T50" fmla="*/ 49 w 366"/>
                  <a:gd name="T51" fmla="*/ 175 h 845"/>
                  <a:gd name="T52" fmla="*/ 46 w 366"/>
                  <a:gd name="T53" fmla="*/ 110 h 845"/>
                  <a:gd name="T54" fmla="*/ 35 w 366"/>
                  <a:gd name="T55" fmla="*/ 67 h 845"/>
                  <a:gd name="T56" fmla="*/ 21 w 366"/>
                  <a:gd name="T57" fmla="*/ 27 h 845"/>
                  <a:gd name="T58" fmla="*/ 6 w 366"/>
                  <a:gd name="T59" fmla="*/ 1 h 845"/>
                  <a:gd name="T60" fmla="*/ 5 w 366"/>
                  <a:gd name="T61" fmla="*/ 17 h 845"/>
                  <a:gd name="T62" fmla="*/ 13 w 366"/>
                  <a:gd name="T63" fmla="*/ 76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6"/>
                  <a:gd name="T97" fmla="*/ 0 h 845"/>
                  <a:gd name="T98" fmla="*/ 366 w 366"/>
                  <a:gd name="T99" fmla="*/ 845 h 8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8" name="Freeform 73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84 w 88"/>
                  <a:gd name="T1" fmla="*/ 23 h 87"/>
                  <a:gd name="T2" fmla="*/ 88 w 88"/>
                  <a:gd name="T3" fmla="*/ 18 h 87"/>
                  <a:gd name="T4" fmla="*/ 87 w 88"/>
                  <a:gd name="T5" fmla="*/ 13 h 87"/>
                  <a:gd name="T6" fmla="*/ 84 w 88"/>
                  <a:gd name="T7" fmla="*/ 7 h 87"/>
                  <a:gd name="T8" fmla="*/ 77 w 88"/>
                  <a:gd name="T9" fmla="*/ 3 h 87"/>
                  <a:gd name="T10" fmla="*/ 71 w 88"/>
                  <a:gd name="T11" fmla="*/ 0 h 87"/>
                  <a:gd name="T12" fmla="*/ 62 w 88"/>
                  <a:gd name="T13" fmla="*/ 0 h 87"/>
                  <a:gd name="T14" fmla="*/ 55 w 88"/>
                  <a:gd name="T15" fmla="*/ 1 h 87"/>
                  <a:gd name="T16" fmla="*/ 47 w 88"/>
                  <a:gd name="T17" fmla="*/ 5 h 87"/>
                  <a:gd name="T18" fmla="*/ 41 w 88"/>
                  <a:gd name="T19" fmla="*/ 11 h 87"/>
                  <a:gd name="T20" fmla="*/ 34 w 88"/>
                  <a:gd name="T21" fmla="*/ 20 h 87"/>
                  <a:gd name="T22" fmla="*/ 25 w 88"/>
                  <a:gd name="T23" fmla="*/ 31 h 87"/>
                  <a:gd name="T24" fmla="*/ 16 w 88"/>
                  <a:gd name="T25" fmla="*/ 43 h 87"/>
                  <a:gd name="T26" fmla="*/ 9 w 88"/>
                  <a:gd name="T27" fmla="*/ 56 h 87"/>
                  <a:gd name="T28" fmla="*/ 3 w 88"/>
                  <a:gd name="T29" fmla="*/ 69 h 87"/>
                  <a:gd name="T30" fmla="*/ 0 w 88"/>
                  <a:gd name="T31" fmla="*/ 79 h 87"/>
                  <a:gd name="T32" fmla="*/ 3 w 88"/>
                  <a:gd name="T33" fmla="*/ 87 h 87"/>
                  <a:gd name="T34" fmla="*/ 15 w 88"/>
                  <a:gd name="T35" fmla="*/ 80 h 87"/>
                  <a:gd name="T36" fmla="*/ 27 w 88"/>
                  <a:gd name="T37" fmla="*/ 70 h 87"/>
                  <a:gd name="T38" fmla="*/ 40 w 88"/>
                  <a:gd name="T39" fmla="*/ 60 h 87"/>
                  <a:gd name="T40" fmla="*/ 52 w 88"/>
                  <a:gd name="T41" fmla="*/ 50 h 87"/>
                  <a:gd name="T42" fmla="*/ 63 w 88"/>
                  <a:gd name="T43" fmla="*/ 41 h 87"/>
                  <a:gd name="T44" fmla="*/ 72 w 88"/>
                  <a:gd name="T45" fmla="*/ 33 h 87"/>
                  <a:gd name="T46" fmla="*/ 80 w 88"/>
                  <a:gd name="T47" fmla="*/ 27 h 87"/>
                  <a:gd name="T48" fmla="*/ 84 w 88"/>
                  <a:gd name="T49" fmla="*/ 23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8"/>
                  <a:gd name="T76" fmla="*/ 0 h 87"/>
                  <a:gd name="T77" fmla="*/ 88 w 88"/>
                  <a:gd name="T78" fmla="*/ 87 h 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49" name="Freeform 74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92 w 102"/>
                  <a:gd name="T1" fmla="*/ 23 h 28"/>
                  <a:gd name="T2" fmla="*/ 96 w 102"/>
                  <a:gd name="T3" fmla="*/ 21 h 28"/>
                  <a:gd name="T4" fmla="*/ 99 w 102"/>
                  <a:gd name="T5" fmla="*/ 18 h 28"/>
                  <a:gd name="T6" fmla="*/ 101 w 102"/>
                  <a:gd name="T7" fmla="*/ 14 h 28"/>
                  <a:gd name="T8" fmla="*/ 102 w 102"/>
                  <a:gd name="T9" fmla="*/ 10 h 28"/>
                  <a:gd name="T10" fmla="*/ 101 w 102"/>
                  <a:gd name="T11" fmla="*/ 5 h 28"/>
                  <a:gd name="T12" fmla="*/ 98 w 102"/>
                  <a:gd name="T13" fmla="*/ 1 h 28"/>
                  <a:gd name="T14" fmla="*/ 93 w 102"/>
                  <a:gd name="T15" fmla="*/ 0 h 28"/>
                  <a:gd name="T16" fmla="*/ 88 w 102"/>
                  <a:gd name="T17" fmla="*/ 0 h 28"/>
                  <a:gd name="T18" fmla="*/ 76 w 102"/>
                  <a:gd name="T19" fmla="*/ 2 h 28"/>
                  <a:gd name="T20" fmla="*/ 61 w 102"/>
                  <a:gd name="T21" fmla="*/ 7 h 28"/>
                  <a:gd name="T22" fmla="*/ 46 w 102"/>
                  <a:gd name="T23" fmla="*/ 10 h 28"/>
                  <a:gd name="T24" fmla="*/ 33 w 102"/>
                  <a:gd name="T25" fmla="*/ 11 h 28"/>
                  <a:gd name="T26" fmla="*/ 20 w 102"/>
                  <a:gd name="T27" fmla="*/ 15 h 28"/>
                  <a:gd name="T28" fmla="*/ 10 w 102"/>
                  <a:gd name="T29" fmla="*/ 18 h 28"/>
                  <a:gd name="T30" fmla="*/ 2 w 102"/>
                  <a:gd name="T31" fmla="*/ 23 h 28"/>
                  <a:gd name="T32" fmla="*/ 0 w 102"/>
                  <a:gd name="T33" fmla="*/ 28 h 28"/>
                  <a:gd name="T34" fmla="*/ 10 w 102"/>
                  <a:gd name="T35" fmla="*/ 28 h 28"/>
                  <a:gd name="T36" fmla="*/ 20 w 102"/>
                  <a:gd name="T37" fmla="*/ 28 h 28"/>
                  <a:gd name="T38" fmla="*/ 32 w 102"/>
                  <a:gd name="T39" fmla="*/ 27 h 28"/>
                  <a:gd name="T40" fmla="*/ 44 w 102"/>
                  <a:gd name="T41" fmla="*/ 27 h 28"/>
                  <a:gd name="T42" fmla="*/ 55 w 102"/>
                  <a:gd name="T43" fmla="*/ 25 h 28"/>
                  <a:gd name="T44" fmla="*/ 67 w 102"/>
                  <a:gd name="T45" fmla="*/ 24 h 28"/>
                  <a:gd name="T46" fmla="*/ 80 w 102"/>
                  <a:gd name="T47" fmla="*/ 24 h 28"/>
                  <a:gd name="T48" fmla="*/ 92 w 102"/>
                  <a:gd name="T49" fmla="*/ 23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2"/>
                  <a:gd name="T76" fmla="*/ 0 h 28"/>
                  <a:gd name="T77" fmla="*/ 102 w 102"/>
                  <a:gd name="T78" fmla="*/ 28 h 2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0" name="Freeform 75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123 w 142"/>
                  <a:gd name="T1" fmla="*/ 36 h 36"/>
                  <a:gd name="T2" fmla="*/ 129 w 142"/>
                  <a:gd name="T3" fmla="*/ 36 h 36"/>
                  <a:gd name="T4" fmla="*/ 135 w 142"/>
                  <a:gd name="T5" fmla="*/ 32 h 36"/>
                  <a:gd name="T6" fmla="*/ 139 w 142"/>
                  <a:gd name="T7" fmla="*/ 28 h 36"/>
                  <a:gd name="T8" fmla="*/ 142 w 142"/>
                  <a:gd name="T9" fmla="*/ 20 h 36"/>
                  <a:gd name="T10" fmla="*/ 141 w 142"/>
                  <a:gd name="T11" fmla="*/ 15 h 36"/>
                  <a:gd name="T12" fmla="*/ 138 w 142"/>
                  <a:gd name="T13" fmla="*/ 9 h 36"/>
                  <a:gd name="T14" fmla="*/ 133 w 142"/>
                  <a:gd name="T15" fmla="*/ 5 h 36"/>
                  <a:gd name="T16" fmla="*/ 126 w 142"/>
                  <a:gd name="T17" fmla="*/ 3 h 36"/>
                  <a:gd name="T18" fmla="*/ 108 w 142"/>
                  <a:gd name="T19" fmla="*/ 3 h 36"/>
                  <a:gd name="T20" fmla="*/ 88 w 142"/>
                  <a:gd name="T21" fmla="*/ 3 h 36"/>
                  <a:gd name="T22" fmla="*/ 67 w 142"/>
                  <a:gd name="T23" fmla="*/ 2 h 36"/>
                  <a:gd name="T24" fmla="*/ 47 w 142"/>
                  <a:gd name="T25" fmla="*/ 2 h 36"/>
                  <a:gd name="T26" fmla="*/ 29 w 142"/>
                  <a:gd name="T27" fmla="*/ 0 h 36"/>
                  <a:gd name="T28" fmla="*/ 13 w 142"/>
                  <a:gd name="T29" fmla="*/ 2 h 36"/>
                  <a:gd name="T30" fmla="*/ 4 w 142"/>
                  <a:gd name="T31" fmla="*/ 5 h 36"/>
                  <a:gd name="T32" fmla="*/ 0 w 142"/>
                  <a:gd name="T33" fmla="*/ 9 h 36"/>
                  <a:gd name="T34" fmla="*/ 10 w 142"/>
                  <a:gd name="T35" fmla="*/ 12 h 36"/>
                  <a:gd name="T36" fmla="*/ 22 w 142"/>
                  <a:gd name="T37" fmla="*/ 16 h 36"/>
                  <a:gd name="T38" fmla="*/ 38 w 142"/>
                  <a:gd name="T39" fmla="*/ 19 h 36"/>
                  <a:gd name="T40" fmla="*/ 54 w 142"/>
                  <a:gd name="T41" fmla="*/ 22 h 36"/>
                  <a:gd name="T42" fmla="*/ 72 w 142"/>
                  <a:gd name="T43" fmla="*/ 25 h 36"/>
                  <a:gd name="T44" fmla="*/ 89 w 142"/>
                  <a:gd name="T45" fmla="*/ 29 h 36"/>
                  <a:gd name="T46" fmla="*/ 107 w 142"/>
                  <a:gd name="T47" fmla="*/ 32 h 36"/>
                  <a:gd name="T48" fmla="*/ 123 w 142"/>
                  <a:gd name="T49" fmla="*/ 36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2"/>
                  <a:gd name="T76" fmla="*/ 0 h 36"/>
                  <a:gd name="T77" fmla="*/ 142 w 14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1" name="Freeform 76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108 w 351"/>
                  <a:gd name="T1" fmla="*/ 298 h 601"/>
                  <a:gd name="T2" fmla="*/ 132 w 351"/>
                  <a:gd name="T3" fmla="*/ 338 h 601"/>
                  <a:gd name="T4" fmla="*/ 157 w 351"/>
                  <a:gd name="T5" fmla="*/ 377 h 601"/>
                  <a:gd name="T6" fmla="*/ 182 w 351"/>
                  <a:gd name="T7" fmla="*/ 414 h 601"/>
                  <a:gd name="T8" fmla="*/ 208 w 351"/>
                  <a:gd name="T9" fmla="*/ 451 h 601"/>
                  <a:gd name="T10" fmla="*/ 235 w 351"/>
                  <a:gd name="T11" fmla="*/ 487 h 601"/>
                  <a:gd name="T12" fmla="*/ 263 w 351"/>
                  <a:gd name="T13" fmla="*/ 523 h 601"/>
                  <a:gd name="T14" fmla="*/ 292 w 351"/>
                  <a:gd name="T15" fmla="*/ 559 h 601"/>
                  <a:gd name="T16" fmla="*/ 321 w 351"/>
                  <a:gd name="T17" fmla="*/ 594 h 601"/>
                  <a:gd name="T18" fmla="*/ 326 w 351"/>
                  <a:gd name="T19" fmla="*/ 598 h 601"/>
                  <a:gd name="T20" fmla="*/ 332 w 351"/>
                  <a:gd name="T21" fmla="*/ 601 h 601"/>
                  <a:gd name="T22" fmla="*/ 337 w 351"/>
                  <a:gd name="T23" fmla="*/ 601 h 601"/>
                  <a:gd name="T24" fmla="*/ 343 w 351"/>
                  <a:gd name="T25" fmla="*/ 598 h 601"/>
                  <a:gd name="T26" fmla="*/ 349 w 351"/>
                  <a:gd name="T27" fmla="*/ 594 h 601"/>
                  <a:gd name="T28" fmla="*/ 351 w 351"/>
                  <a:gd name="T29" fmla="*/ 588 h 601"/>
                  <a:gd name="T30" fmla="*/ 351 w 351"/>
                  <a:gd name="T31" fmla="*/ 582 h 601"/>
                  <a:gd name="T32" fmla="*/ 349 w 351"/>
                  <a:gd name="T33" fmla="*/ 576 h 601"/>
                  <a:gd name="T34" fmla="*/ 327 w 351"/>
                  <a:gd name="T35" fmla="*/ 538 h 601"/>
                  <a:gd name="T36" fmla="*/ 304 w 351"/>
                  <a:gd name="T37" fmla="*/ 499 h 601"/>
                  <a:gd name="T38" fmla="*/ 279 w 351"/>
                  <a:gd name="T39" fmla="*/ 463 h 601"/>
                  <a:gd name="T40" fmla="*/ 252 w 351"/>
                  <a:gd name="T41" fmla="*/ 427 h 601"/>
                  <a:gd name="T42" fmla="*/ 224 w 351"/>
                  <a:gd name="T43" fmla="*/ 391 h 601"/>
                  <a:gd name="T44" fmla="*/ 198 w 351"/>
                  <a:gd name="T45" fmla="*/ 355 h 601"/>
                  <a:gd name="T46" fmla="*/ 172 w 351"/>
                  <a:gd name="T47" fmla="*/ 319 h 601"/>
                  <a:gd name="T48" fmla="*/ 147 w 351"/>
                  <a:gd name="T49" fmla="*/ 280 h 601"/>
                  <a:gd name="T50" fmla="*/ 125 w 351"/>
                  <a:gd name="T51" fmla="*/ 242 h 601"/>
                  <a:gd name="T52" fmla="*/ 101 w 351"/>
                  <a:gd name="T53" fmla="*/ 197 h 601"/>
                  <a:gd name="T54" fmla="*/ 79 w 351"/>
                  <a:gd name="T55" fmla="*/ 150 h 601"/>
                  <a:gd name="T56" fmla="*/ 59 w 351"/>
                  <a:gd name="T57" fmla="*/ 104 h 601"/>
                  <a:gd name="T58" fmla="*/ 38 w 351"/>
                  <a:gd name="T59" fmla="*/ 62 h 601"/>
                  <a:gd name="T60" fmla="*/ 22 w 351"/>
                  <a:gd name="T61" fmla="*/ 29 h 601"/>
                  <a:gd name="T62" fmla="*/ 9 w 351"/>
                  <a:gd name="T63" fmla="*/ 7 h 601"/>
                  <a:gd name="T64" fmla="*/ 0 w 351"/>
                  <a:gd name="T65" fmla="*/ 0 h 601"/>
                  <a:gd name="T66" fmla="*/ 4 w 351"/>
                  <a:gd name="T67" fmla="*/ 17 h 601"/>
                  <a:gd name="T68" fmla="*/ 13 w 351"/>
                  <a:gd name="T69" fmla="*/ 45 h 601"/>
                  <a:gd name="T70" fmla="*/ 23 w 351"/>
                  <a:gd name="T71" fmla="*/ 82 h 601"/>
                  <a:gd name="T72" fmla="*/ 38 w 351"/>
                  <a:gd name="T73" fmla="*/ 124 h 601"/>
                  <a:gd name="T74" fmla="*/ 54 w 351"/>
                  <a:gd name="T75" fmla="*/ 170 h 601"/>
                  <a:gd name="T76" fmla="*/ 70 w 351"/>
                  <a:gd name="T77" fmla="*/ 216 h 601"/>
                  <a:gd name="T78" fmla="*/ 89 w 351"/>
                  <a:gd name="T79" fmla="*/ 259 h 601"/>
                  <a:gd name="T80" fmla="*/ 108 w 351"/>
                  <a:gd name="T81" fmla="*/ 298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1"/>
                  <a:gd name="T124" fmla="*/ 0 h 601"/>
                  <a:gd name="T125" fmla="*/ 351 w 351"/>
                  <a:gd name="T126" fmla="*/ 601 h 60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2" name="Freeform 77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746 w 2164"/>
                  <a:gd name="T1" fmla="*/ 0 h 1979"/>
                  <a:gd name="T2" fmla="*/ 763 w 2164"/>
                  <a:gd name="T3" fmla="*/ 0 h 1979"/>
                  <a:gd name="T4" fmla="*/ 798 w 2164"/>
                  <a:gd name="T5" fmla="*/ 1 h 1979"/>
                  <a:gd name="T6" fmla="*/ 848 w 2164"/>
                  <a:gd name="T7" fmla="*/ 2 h 1979"/>
                  <a:gd name="T8" fmla="*/ 912 w 2164"/>
                  <a:gd name="T9" fmla="*/ 5 h 1979"/>
                  <a:gd name="T10" fmla="*/ 987 w 2164"/>
                  <a:gd name="T11" fmla="*/ 10 h 1979"/>
                  <a:gd name="T12" fmla="*/ 1074 w 2164"/>
                  <a:gd name="T13" fmla="*/ 16 h 1979"/>
                  <a:gd name="T14" fmla="*/ 1171 w 2164"/>
                  <a:gd name="T15" fmla="*/ 27 h 1979"/>
                  <a:gd name="T16" fmla="*/ 1275 w 2164"/>
                  <a:gd name="T17" fmla="*/ 39 h 1979"/>
                  <a:gd name="T18" fmla="*/ 1386 w 2164"/>
                  <a:gd name="T19" fmla="*/ 56 h 1979"/>
                  <a:gd name="T20" fmla="*/ 1502 w 2164"/>
                  <a:gd name="T21" fmla="*/ 75 h 1979"/>
                  <a:gd name="T22" fmla="*/ 1620 w 2164"/>
                  <a:gd name="T23" fmla="*/ 100 h 1979"/>
                  <a:gd name="T24" fmla="*/ 1742 w 2164"/>
                  <a:gd name="T25" fmla="*/ 129 h 1979"/>
                  <a:gd name="T26" fmla="*/ 1865 w 2164"/>
                  <a:gd name="T27" fmla="*/ 164 h 1979"/>
                  <a:gd name="T28" fmla="*/ 1987 w 2164"/>
                  <a:gd name="T29" fmla="*/ 204 h 1979"/>
                  <a:gd name="T30" fmla="*/ 2105 w 2164"/>
                  <a:gd name="T31" fmla="*/ 250 h 1979"/>
                  <a:gd name="T32" fmla="*/ 1975 w 2164"/>
                  <a:gd name="T33" fmla="*/ 1184 h 1979"/>
                  <a:gd name="T34" fmla="*/ 1990 w 2164"/>
                  <a:gd name="T35" fmla="*/ 1191 h 1979"/>
                  <a:gd name="T36" fmla="*/ 2020 w 2164"/>
                  <a:gd name="T37" fmla="*/ 1219 h 1979"/>
                  <a:gd name="T38" fmla="*/ 2035 w 2164"/>
                  <a:gd name="T39" fmla="*/ 1282 h 1979"/>
                  <a:gd name="T40" fmla="*/ 2011 w 2164"/>
                  <a:gd name="T41" fmla="*/ 1394 h 1979"/>
                  <a:gd name="T42" fmla="*/ 1636 w 2164"/>
                  <a:gd name="T43" fmla="*/ 1835 h 1979"/>
                  <a:gd name="T44" fmla="*/ 1510 w 2164"/>
                  <a:gd name="T45" fmla="*/ 1979 h 1979"/>
                  <a:gd name="T46" fmla="*/ 1490 w 2164"/>
                  <a:gd name="T47" fmla="*/ 1977 h 1979"/>
                  <a:gd name="T48" fmla="*/ 1451 w 2164"/>
                  <a:gd name="T49" fmla="*/ 1972 h 1979"/>
                  <a:gd name="T50" fmla="*/ 1397 w 2164"/>
                  <a:gd name="T51" fmla="*/ 1965 h 1979"/>
                  <a:gd name="T52" fmla="*/ 1328 w 2164"/>
                  <a:gd name="T53" fmla="*/ 1955 h 1979"/>
                  <a:gd name="T54" fmla="*/ 1246 w 2164"/>
                  <a:gd name="T55" fmla="*/ 1943 h 1979"/>
                  <a:gd name="T56" fmla="*/ 1152 w 2164"/>
                  <a:gd name="T57" fmla="*/ 1927 h 1979"/>
                  <a:gd name="T58" fmla="*/ 1049 w 2164"/>
                  <a:gd name="T59" fmla="*/ 1907 h 1979"/>
                  <a:gd name="T60" fmla="*/ 937 w 2164"/>
                  <a:gd name="T61" fmla="*/ 1884 h 1979"/>
                  <a:gd name="T62" fmla="*/ 818 w 2164"/>
                  <a:gd name="T63" fmla="*/ 1856 h 1979"/>
                  <a:gd name="T64" fmla="*/ 696 w 2164"/>
                  <a:gd name="T65" fmla="*/ 1824 h 1979"/>
                  <a:gd name="T66" fmla="*/ 572 w 2164"/>
                  <a:gd name="T67" fmla="*/ 1787 h 1979"/>
                  <a:gd name="T68" fmla="*/ 445 w 2164"/>
                  <a:gd name="T69" fmla="*/ 1747 h 1979"/>
                  <a:gd name="T70" fmla="*/ 319 w 2164"/>
                  <a:gd name="T71" fmla="*/ 1700 h 1979"/>
                  <a:gd name="T72" fmla="*/ 196 w 2164"/>
                  <a:gd name="T73" fmla="*/ 1647 h 1979"/>
                  <a:gd name="T74" fmla="*/ 76 w 2164"/>
                  <a:gd name="T75" fmla="*/ 1590 h 1979"/>
                  <a:gd name="T76" fmla="*/ 18 w 2164"/>
                  <a:gd name="T77" fmla="*/ 1554 h 1979"/>
                  <a:gd name="T78" fmla="*/ 8 w 2164"/>
                  <a:gd name="T79" fmla="*/ 1514 h 1979"/>
                  <a:gd name="T80" fmla="*/ 0 w 2164"/>
                  <a:gd name="T81" fmla="*/ 1456 h 1979"/>
                  <a:gd name="T82" fmla="*/ 3 w 2164"/>
                  <a:gd name="T83" fmla="*/ 1396 h 1979"/>
                  <a:gd name="T84" fmla="*/ 443 w 2164"/>
                  <a:gd name="T85" fmla="*/ 1002 h 1979"/>
                  <a:gd name="T86" fmla="*/ 440 w 2164"/>
                  <a:gd name="T87" fmla="*/ 989 h 1979"/>
                  <a:gd name="T88" fmla="*/ 445 w 2164"/>
                  <a:gd name="T89" fmla="*/ 953 h 1979"/>
                  <a:gd name="T90" fmla="*/ 471 w 2164"/>
                  <a:gd name="T91" fmla="*/ 902 h 1979"/>
                  <a:gd name="T92" fmla="*/ 534 w 2164"/>
                  <a:gd name="T93" fmla="*/ 845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164"/>
                  <a:gd name="T142" fmla="*/ 0 h 1979"/>
                  <a:gd name="T143" fmla="*/ 2164 w 2164"/>
                  <a:gd name="T144" fmla="*/ 1979 h 197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3" name="Freeform 78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164 w 1244"/>
                  <a:gd name="T1" fmla="*/ 0 h 930"/>
                  <a:gd name="T2" fmla="*/ 1244 w 1244"/>
                  <a:gd name="T3" fmla="*/ 214 h 930"/>
                  <a:gd name="T4" fmla="*/ 1067 w 1244"/>
                  <a:gd name="T5" fmla="*/ 930 h 930"/>
                  <a:gd name="T6" fmla="*/ 0 w 1244"/>
                  <a:gd name="T7" fmla="*/ 688 h 930"/>
                  <a:gd name="T8" fmla="*/ 164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4"/>
                  <a:gd name="T16" fmla="*/ 0 h 930"/>
                  <a:gd name="T17" fmla="*/ 1244 w 1244"/>
                  <a:gd name="T18" fmla="*/ 930 h 9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4" name="Freeform 79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112 w 952"/>
                  <a:gd name="T1" fmla="*/ 0 h 366"/>
                  <a:gd name="T2" fmla="*/ 952 w 952"/>
                  <a:gd name="T3" fmla="*/ 153 h 366"/>
                  <a:gd name="T4" fmla="*/ 200 w 952"/>
                  <a:gd name="T5" fmla="*/ 108 h 366"/>
                  <a:gd name="T6" fmla="*/ 0 w 952"/>
                  <a:gd name="T7" fmla="*/ 366 h 366"/>
                  <a:gd name="T8" fmla="*/ 112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2"/>
                  <a:gd name="T16" fmla="*/ 0 h 366"/>
                  <a:gd name="T17" fmla="*/ 952 w 952"/>
                  <a:gd name="T18" fmla="*/ 366 h 3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5" name="Freeform 80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40 w 1259"/>
                  <a:gd name="T1" fmla="*/ 0 h 337"/>
                  <a:gd name="T2" fmla="*/ 1259 w 1259"/>
                  <a:gd name="T3" fmla="*/ 288 h 337"/>
                  <a:gd name="T4" fmla="*/ 1226 w 1259"/>
                  <a:gd name="T5" fmla="*/ 337 h 337"/>
                  <a:gd name="T6" fmla="*/ 0 w 1259"/>
                  <a:gd name="T7" fmla="*/ 32 h 337"/>
                  <a:gd name="T8" fmla="*/ 4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9"/>
                  <a:gd name="T16" fmla="*/ 0 h 337"/>
                  <a:gd name="T17" fmla="*/ 1259 w 1259"/>
                  <a:gd name="T18" fmla="*/ 337 h 3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6" name="Freeform 81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46 w 1265"/>
                  <a:gd name="T1" fmla="*/ 0 h 342"/>
                  <a:gd name="T2" fmla="*/ 1265 w 1265"/>
                  <a:gd name="T3" fmla="*/ 286 h 342"/>
                  <a:gd name="T4" fmla="*/ 1226 w 1265"/>
                  <a:gd name="T5" fmla="*/ 342 h 342"/>
                  <a:gd name="T6" fmla="*/ 0 w 1265"/>
                  <a:gd name="T7" fmla="*/ 37 h 342"/>
                  <a:gd name="T8" fmla="*/ 46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5"/>
                  <a:gd name="T16" fmla="*/ 0 h 342"/>
                  <a:gd name="T17" fmla="*/ 1265 w 1265"/>
                  <a:gd name="T18" fmla="*/ 342 h 3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7" name="Freeform 82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45 w 1264"/>
                  <a:gd name="T1" fmla="*/ 0 h 344"/>
                  <a:gd name="T2" fmla="*/ 1264 w 1264"/>
                  <a:gd name="T3" fmla="*/ 287 h 344"/>
                  <a:gd name="T4" fmla="*/ 1224 w 1264"/>
                  <a:gd name="T5" fmla="*/ 344 h 344"/>
                  <a:gd name="T6" fmla="*/ 0 w 1264"/>
                  <a:gd name="T7" fmla="*/ 37 h 344"/>
                  <a:gd name="T8" fmla="*/ 45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4"/>
                  <a:gd name="T16" fmla="*/ 0 h 344"/>
                  <a:gd name="T17" fmla="*/ 1264 w 1264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8" name="Freeform 83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18 w 190"/>
                  <a:gd name="T1" fmla="*/ 1 h 79"/>
                  <a:gd name="T2" fmla="*/ 23 w 190"/>
                  <a:gd name="T3" fmla="*/ 1 h 79"/>
                  <a:gd name="T4" fmla="*/ 40 w 190"/>
                  <a:gd name="T5" fmla="*/ 0 h 79"/>
                  <a:gd name="T6" fmla="*/ 62 w 190"/>
                  <a:gd name="T7" fmla="*/ 0 h 79"/>
                  <a:gd name="T8" fmla="*/ 90 w 190"/>
                  <a:gd name="T9" fmla="*/ 3 h 79"/>
                  <a:gd name="T10" fmla="*/ 120 w 190"/>
                  <a:gd name="T11" fmla="*/ 8 h 79"/>
                  <a:gd name="T12" fmla="*/ 148 w 190"/>
                  <a:gd name="T13" fmla="*/ 18 h 79"/>
                  <a:gd name="T14" fmla="*/ 173 w 190"/>
                  <a:gd name="T15" fmla="*/ 34 h 79"/>
                  <a:gd name="T16" fmla="*/ 190 w 190"/>
                  <a:gd name="T17" fmla="*/ 57 h 79"/>
                  <a:gd name="T18" fmla="*/ 190 w 190"/>
                  <a:gd name="T19" fmla="*/ 58 h 79"/>
                  <a:gd name="T20" fmla="*/ 190 w 190"/>
                  <a:gd name="T21" fmla="*/ 62 h 79"/>
                  <a:gd name="T22" fmla="*/ 189 w 190"/>
                  <a:gd name="T23" fmla="*/ 68 h 79"/>
                  <a:gd name="T24" fmla="*/ 187 w 190"/>
                  <a:gd name="T25" fmla="*/ 74 h 79"/>
                  <a:gd name="T26" fmla="*/ 181 w 190"/>
                  <a:gd name="T27" fmla="*/ 78 h 79"/>
                  <a:gd name="T28" fmla="*/ 173 w 190"/>
                  <a:gd name="T29" fmla="*/ 79 h 79"/>
                  <a:gd name="T30" fmla="*/ 160 w 190"/>
                  <a:gd name="T31" fmla="*/ 78 h 79"/>
                  <a:gd name="T32" fmla="*/ 143 w 190"/>
                  <a:gd name="T33" fmla="*/ 71 h 79"/>
                  <a:gd name="T34" fmla="*/ 143 w 190"/>
                  <a:gd name="T35" fmla="*/ 69 h 79"/>
                  <a:gd name="T36" fmla="*/ 142 w 190"/>
                  <a:gd name="T37" fmla="*/ 65 h 79"/>
                  <a:gd name="T38" fmla="*/ 139 w 190"/>
                  <a:gd name="T39" fmla="*/ 58 h 79"/>
                  <a:gd name="T40" fmla="*/ 130 w 190"/>
                  <a:gd name="T41" fmla="*/ 50 h 79"/>
                  <a:gd name="T42" fmla="*/ 116 w 190"/>
                  <a:gd name="T43" fmla="*/ 42 h 79"/>
                  <a:gd name="T44" fmla="*/ 94 w 190"/>
                  <a:gd name="T45" fmla="*/ 35 h 79"/>
                  <a:gd name="T46" fmla="*/ 63 w 190"/>
                  <a:gd name="T47" fmla="*/ 32 h 79"/>
                  <a:gd name="T48" fmla="*/ 22 w 190"/>
                  <a:gd name="T49" fmla="*/ 32 h 79"/>
                  <a:gd name="T50" fmla="*/ 20 w 190"/>
                  <a:gd name="T51" fmla="*/ 32 h 79"/>
                  <a:gd name="T52" fmla="*/ 15 w 190"/>
                  <a:gd name="T53" fmla="*/ 30 h 79"/>
                  <a:gd name="T54" fmla="*/ 9 w 190"/>
                  <a:gd name="T55" fmla="*/ 27 h 79"/>
                  <a:gd name="T56" fmla="*/ 5 w 190"/>
                  <a:gd name="T57" fmla="*/ 24 h 79"/>
                  <a:gd name="T58" fmla="*/ 0 w 190"/>
                  <a:gd name="T59" fmla="*/ 19 h 79"/>
                  <a:gd name="T60" fmla="*/ 0 w 190"/>
                  <a:gd name="T61" fmla="*/ 15 h 79"/>
                  <a:gd name="T62" fmla="*/ 6 w 190"/>
                  <a:gd name="T63" fmla="*/ 8 h 79"/>
                  <a:gd name="T64" fmla="*/ 18 w 190"/>
                  <a:gd name="T65" fmla="*/ 1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0"/>
                  <a:gd name="T100" fmla="*/ 0 h 79"/>
                  <a:gd name="T101" fmla="*/ 190 w 190"/>
                  <a:gd name="T102" fmla="*/ 79 h 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59" name="Freeform 84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43 w 107"/>
                  <a:gd name="T1" fmla="*/ 58 h 63"/>
                  <a:gd name="T2" fmla="*/ 54 w 107"/>
                  <a:gd name="T3" fmla="*/ 61 h 63"/>
                  <a:gd name="T4" fmla="*/ 64 w 107"/>
                  <a:gd name="T5" fmla="*/ 63 h 63"/>
                  <a:gd name="T6" fmla="*/ 74 w 107"/>
                  <a:gd name="T7" fmla="*/ 63 h 63"/>
                  <a:gd name="T8" fmla="*/ 83 w 107"/>
                  <a:gd name="T9" fmla="*/ 63 h 63"/>
                  <a:gd name="T10" fmla="*/ 91 w 107"/>
                  <a:gd name="T11" fmla="*/ 61 h 63"/>
                  <a:gd name="T12" fmla="*/ 97 w 107"/>
                  <a:gd name="T13" fmla="*/ 57 h 63"/>
                  <a:gd name="T14" fmla="*/ 102 w 107"/>
                  <a:gd name="T15" fmla="*/ 54 h 63"/>
                  <a:gd name="T16" fmla="*/ 106 w 107"/>
                  <a:gd name="T17" fmla="*/ 48 h 63"/>
                  <a:gd name="T18" fmla="*/ 107 w 107"/>
                  <a:gd name="T19" fmla="*/ 43 h 63"/>
                  <a:gd name="T20" fmla="*/ 106 w 107"/>
                  <a:gd name="T21" fmla="*/ 37 h 63"/>
                  <a:gd name="T22" fmla="*/ 102 w 107"/>
                  <a:gd name="T23" fmla="*/ 30 h 63"/>
                  <a:gd name="T24" fmla="*/ 97 w 107"/>
                  <a:gd name="T25" fmla="*/ 24 h 63"/>
                  <a:gd name="T26" fmla="*/ 90 w 107"/>
                  <a:gd name="T27" fmla="*/ 19 h 63"/>
                  <a:gd name="T28" fmla="*/ 82 w 107"/>
                  <a:gd name="T29" fmla="*/ 13 h 63"/>
                  <a:gd name="T30" fmla="*/ 74 w 107"/>
                  <a:gd name="T31" fmla="*/ 9 h 63"/>
                  <a:gd name="T32" fmla="*/ 63 w 107"/>
                  <a:gd name="T33" fmla="*/ 4 h 63"/>
                  <a:gd name="T34" fmla="*/ 53 w 107"/>
                  <a:gd name="T35" fmla="*/ 2 h 63"/>
                  <a:gd name="T36" fmla="*/ 42 w 107"/>
                  <a:gd name="T37" fmla="*/ 0 h 63"/>
                  <a:gd name="T38" fmla="*/ 32 w 107"/>
                  <a:gd name="T39" fmla="*/ 0 h 63"/>
                  <a:gd name="T40" fmla="*/ 23 w 107"/>
                  <a:gd name="T41" fmla="*/ 1 h 63"/>
                  <a:gd name="T42" fmla="*/ 15 w 107"/>
                  <a:gd name="T43" fmla="*/ 2 h 63"/>
                  <a:gd name="T44" fmla="*/ 8 w 107"/>
                  <a:gd name="T45" fmla="*/ 5 h 63"/>
                  <a:gd name="T46" fmla="*/ 3 w 107"/>
                  <a:gd name="T47" fmla="*/ 10 h 63"/>
                  <a:gd name="T48" fmla="*/ 1 w 107"/>
                  <a:gd name="T49" fmla="*/ 14 h 63"/>
                  <a:gd name="T50" fmla="*/ 0 w 107"/>
                  <a:gd name="T51" fmla="*/ 20 h 63"/>
                  <a:gd name="T52" fmla="*/ 1 w 107"/>
                  <a:gd name="T53" fmla="*/ 26 h 63"/>
                  <a:gd name="T54" fmla="*/ 5 w 107"/>
                  <a:gd name="T55" fmla="*/ 32 h 63"/>
                  <a:gd name="T56" fmla="*/ 9 w 107"/>
                  <a:gd name="T57" fmla="*/ 38 h 63"/>
                  <a:gd name="T58" fmla="*/ 16 w 107"/>
                  <a:gd name="T59" fmla="*/ 44 h 63"/>
                  <a:gd name="T60" fmla="*/ 25 w 107"/>
                  <a:gd name="T61" fmla="*/ 49 h 63"/>
                  <a:gd name="T62" fmla="*/ 33 w 107"/>
                  <a:gd name="T63" fmla="*/ 54 h 63"/>
                  <a:gd name="T64" fmla="*/ 43 w 107"/>
                  <a:gd name="T65" fmla="*/ 58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7"/>
                  <a:gd name="T100" fmla="*/ 0 h 63"/>
                  <a:gd name="T101" fmla="*/ 107 w 107"/>
                  <a:gd name="T102" fmla="*/ 63 h 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0" name="Freeform 85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1466 w 1469"/>
                  <a:gd name="T1" fmla="*/ 407 h 525"/>
                  <a:gd name="T2" fmla="*/ 1446 w 1469"/>
                  <a:gd name="T3" fmla="*/ 405 h 525"/>
                  <a:gd name="T4" fmla="*/ 1408 w 1469"/>
                  <a:gd name="T5" fmla="*/ 400 h 525"/>
                  <a:gd name="T6" fmla="*/ 1353 w 1469"/>
                  <a:gd name="T7" fmla="*/ 393 h 525"/>
                  <a:gd name="T8" fmla="*/ 1285 w 1469"/>
                  <a:gd name="T9" fmla="*/ 383 h 525"/>
                  <a:gd name="T10" fmla="*/ 1203 w 1469"/>
                  <a:gd name="T11" fmla="*/ 370 h 525"/>
                  <a:gd name="T12" fmla="*/ 1110 w 1469"/>
                  <a:gd name="T13" fmla="*/ 354 h 525"/>
                  <a:gd name="T14" fmla="*/ 1008 w 1469"/>
                  <a:gd name="T15" fmla="*/ 335 h 525"/>
                  <a:gd name="T16" fmla="*/ 898 w 1469"/>
                  <a:gd name="T17" fmla="*/ 311 h 525"/>
                  <a:gd name="T18" fmla="*/ 782 w 1469"/>
                  <a:gd name="T19" fmla="*/ 284 h 525"/>
                  <a:gd name="T20" fmla="*/ 663 w 1469"/>
                  <a:gd name="T21" fmla="*/ 253 h 525"/>
                  <a:gd name="T22" fmla="*/ 541 w 1469"/>
                  <a:gd name="T23" fmla="*/ 217 h 525"/>
                  <a:gd name="T24" fmla="*/ 417 w 1469"/>
                  <a:gd name="T25" fmla="*/ 178 h 525"/>
                  <a:gd name="T26" fmla="*/ 296 w 1469"/>
                  <a:gd name="T27" fmla="*/ 133 h 525"/>
                  <a:gd name="T28" fmla="*/ 178 w 1469"/>
                  <a:gd name="T29" fmla="*/ 84 h 525"/>
                  <a:gd name="T30" fmla="*/ 64 w 1469"/>
                  <a:gd name="T31" fmla="*/ 29 h 525"/>
                  <a:gd name="T32" fmla="*/ 7 w 1469"/>
                  <a:gd name="T33" fmla="*/ 4 h 525"/>
                  <a:gd name="T34" fmla="*/ 3 w 1469"/>
                  <a:gd name="T35" fmla="*/ 33 h 525"/>
                  <a:gd name="T36" fmla="*/ 0 w 1469"/>
                  <a:gd name="T37" fmla="*/ 79 h 525"/>
                  <a:gd name="T38" fmla="*/ 10 w 1469"/>
                  <a:gd name="T39" fmla="*/ 125 h 525"/>
                  <a:gd name="T40" fmla="*/ 23 w 1469"/>
                  <a:gd name="T41" fmla="*/ 144 h 525"/>
                  <a:gd name="T42" fmla="*/ 33 w 1469"/>
                  <a:gd name="T43" fmla="*/ 150 h 525"/>
                  <a:gd name="T44" fmla="*/ 54 w 1469"/>
                  <a:gd name="T45" fmla="*/ 161 h 525"/>
                  <a:gd name="T46" fmla="*/ 86 w 1469"/>
                  <a:gd name="T47" fmla="*/ 177 h 525"/>
                  <a:gd name="T48" fmla="*/ 128 w 1469"/>
                  <a:gd name="T49" fmla="*/ 197 h 525"/>
                  <a:gd name="T50" fmla="*/ 182 w 1469"/>
                  <a:gd name="T51" fmla="*/ 221 h 525"/>
                  <a:gd name="T52" fmla="*/ 247 w 1469"/>
                  <a:gd name="T53" fmla="*/ 248 h 525"/>
                  <a:gd name="T54" fmla="*/ 322 w 1469"/>
                  <a:gd name="T55" fmla="*/ 277 h 525"/>
                  <a:gd name="T56" fmla="*/ 410 w 1469"/>
                  <a:gd name="T57" fmla="*/ 308 h 525"/>
                  <a:gd name="T58" fmla="*/ 508 w 1469"/>
                  <a:gd name="T59" fmla="*/ 339 h 525"/>
                  <a:gd name="T60" fmla="*/ 618 w 1469"/>
                  <a:gd name="T61" fmla="*/ 371 h 525"/>
                  <a:gd name="T62" fmla="*/ 740 w 1469"/>
                  <a:gd name="T63" fmla="*/ 402 h 525"/>
                  <a:gd name="T64" fmla="*/ 874 w 1469"/>
                  <a:gd name="T65" fmla="*/ 433 h 525"/>
                  <a:gd name="T66" fmla="*/ 1018 w 1469"/>
                  <a:gd name="T67" fmla="*/ 462 h 525"/>
                  <a:gd name="T68" fmla="*/ 1176 w 1469"/>
                  <a:gd name="T69" fmla="*/ 490 h 525"/>
                  <a:gd name="T70" fmla="*/ 1346 w 1469"/>
                  <a:gd name="T71" fmla="*/ 514 h 525"/>
                  <a:gd name="T72" fmla="*/ 1436 w 1469"/>
                  <a:gd name="T73" fmla="*/ 523 h 525"/>
                  <a:gd name="T74" fmla="*/ 1447 w 1469"/>
                  <a:gd name="T75" fmla="*/ 506 h 525"/>
                  <a:gd name="T76" fmla="*/ 1461 w 1469"/>
                  <a:gd name="T77" fmla="*/ 474 h 525"/>
                  <a:gd name="T78" fmla="*/ 1469 w 1469"/>
                  <a:gd name="T79" fmla="*/ 432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469"/>
                  <a:gd name="T121" fmla="*/ 0 h 525"/>
                  <a:gd name="T122" fmla="*/ 1469 w 1469"/>
                  <a:gd name="T123" fmla="*/ 525 h 52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1" name="Freeform 86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53 w 170"/>
                  <a:gd name="T1" fmla="*/ 0 h 120"/>
                  <a:gd name="T2" fmla="*/ 49 w 170"/>
                  <a:gd name="T3" fmla="*/ 0 h 120"/>
                  <a:gd name="T4" fmla="*/ 41 w 170"/>
                  <a:gd name="T5" fmla="*/ 3 h 120"/>
                  <a:gd name="T6" fmla="*/ 30 w 170"/>
                  <a:gd name="T7" fmla="*/ 7 h 120"/>
                  <a:gd name="T8" fmla="*/ 17 w 170"/>
                  <a:gd name="T9" fmla="*/ 15 h 120"/>
                  <a:gd name="T10" fmla="*/ 7 w 170"/>
                  <a:gd name="T11" fmla="*/ 26 h 120"/>
                  <a:gd name="T12" fmla="*/ 1 w 170"/>
                  <a:gd name="T13" fmla="*/ 43 h 120"/>
                  <a:gd name="T14" fmla="*/ 0 w 170"/>
                  <a:gd name="T15" fmla="*/ 65 h 120"/>
                  <a:gd name="T16" fmla="*/ 7 w 170"/>
                  <a:gd name="T17" fmla="*/ 94 h 120"/>
                  <a:gd name="T18" fmla="*/ 98 w 170"/>
                  <a:gd name="T19" fmla="*/ 120 h 120"/>
                  <a:gd name="T20" fmla="*/ 97 w 170"/>
                  <a:gd name="T21" fmla="*/ 114 h 120"/>
                  <a:gd name="T22" fmla="*/ 97 w 170"/>
                  <a:gd name="T23" fmla="*/ 102 h 120"/>
                  <a:gd name="T24" fmla="*/ 97 w 170"/>
                  <a:gd name="T25" fmla="*/ 84 h 120"/>
                  <a:gd name="T26" fmla="*/ 101 w 170"/>
                  <a:gd name="T27" fmla="*/ 64 h 120"/>
                  <a:gd name="T28" fmla="*/ 108 w 170"/>
                  <a:gd name="T29" fmla="*/ 44 h 120"/>
                  <a:gd name="T30" fmla="*/ 121 w 170"/>
                  <a:gd name="T31" fmla="*/ 30 h 120"/>
                  <a:gd name="T32" fmla="*/ 141 w 170"/>
                  <a:gd name="T33" fmla="*/ 22 h 120"/>
                  <a:gd name="T34" fmla="*/ 170 w 170"/>
                  <a:gd name="T35" fmla="*/ 25 h 120"/>
                  <a:gd name="T36" fmla="*/ 53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20"/>
                  <a:gd name="T59" fmla="*/ 170 w 170"/>
                  <a:gd name="T60" fmla="*/ 120 h 1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2" name="Freeform 87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53 w 170"/>
                  <a:gd name="T1" fmla="*/ 0 h 119"/>
                  <a:gd name="T2" fmla="*/ 49 w 170"/>
                  <a:gd name="T3" fmla="*/ 0 h 119"/>
                  <a:gd name="T4" fmla="*/ 41 w 170"/>
                  <a:gd name="T5" fmla="*/ 3 h 119"/>
                  <a:gd name="T6" fmla="*/ 29 w 170"/>
                  <a:gd name="T7" fmla="*/ 7 h 119"/>
                  <a:gd name="T8" fmla="*/ 18 w 170"/>
                  <a:gd name="T9" fmla="*/ 14 h 119"/>
                  <a:gd name="T10" fmla="*/ 7 w 170"/>
                  <a:gd name="T11" fmla="*/ 25 h 119"/>
                  <a:gd name="T12" fmla="*/ 0 w 170"/>
                  <a:gd name="T13" fmla="*/ 42 h 119"/>
                  <a:gd name="T14" fmla="*/ 0 w 170"/>
                  <a:gd name="T15" fmla="*/ 65 h 119"/>
                  <a:gd name="T16" fmla="*/ 7 w 170"/>
                  <a:gd name="T17" fmla="*/ 94 h 119"/>
                  <a:gd name="T18" fmla="*/ 97 w 170"/>
                  <a:gd name="T19" fmla="*/ 119 h 119"/>
                  <a:gd name="T20" fmla="*/ 96 w 170"/>
                  <a:gd name="T21" fmla="*/ 114 h 119"/>
                  <a:gd name="T22" fmla="*/ 96 w 170"/>
                  <a:gd name="T23" fmla="*/ 101 h 119"/>
                  <a:gd name="T24" fmla="*/ 96 w 170"/>
                  <a:gd name="T25" fmla="*/ 83 h 119"/>
                  <a:gd name="T26" fmla="*/ 100 w 170"/>
                  <a:gd name="T27" fmla="*/ 62 h 119"/>
                  <a:gd name="T28" fmla="*/ 107 w 170"/>
                  <a:gd name="T29" fmla="*/ 44 h 119"/>
                  <a:gd name="T30" fmla="*/ 120 w 170"/>
                  <a:gd name="T31" fmla="*/ 30 h 119"/>
                  <a:gd name="T32" fmla="*/ 141 w 170"/>
                  <a:gd name="T33" fmla="*/ 22 h 119"/>
                  <a:gd name="T34" fmla="*/ 170 w 170"/>
                  <a:gd name="T35" fmla="*/ 25 h 119"/>
                  <a:gd name="T36" fmla="*/ 53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19"/>
                  <a:gd name="T59" fmla="*/ 170 w 170"/>
                  <a:gd name="T60" fmla="*/ 119 h 11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3" name="Freeform 88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44 h 200"/>
                  <a:gd name="T2" fmla="*/ 697 w 730"/>
                  <a:gd name="T3" fmla="*/ 200 h 200"/>
                  <a:gd name="T4" fmla="*/ 730 w 730"/>
                  <a:gd name="T5" fmla="*/ 156 h 200"/>
                  <a:gd name="T6" fmla="*/ 33 w 730"/>
                  <a:gd name="T7" fmla="*/ 0 h 200"/>
                  <a:gd name="T8" fmla="*/ 0 w 730"/>
                  <a:gd name="T9" fmla="*/ 44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0"/>
                  <a:gd name="T16" fmla="*/ 0 h 200"/>
                  <a:gd name="T17" fmla="*/ 730 w 730"/>
                  <a:gd name="T18" fmla="*/ 200 h 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4" name="Freeform 89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30 h 187"/>
                  <a:gd name="T2" fmla="*/ 696 w 703"/>
                  <a:gd name="T3" fmla="*/ 187 h 187"/>
                  <a:gd name="T4" fmla="*/ 703 w 703"/>
                  <a:gd name="T5" fmla="*/ 157 h 187"/>
                  <a:gd name="T6" fmla="*/ 6 w 703"/>
                  <a:gd name="T7" fmla="*/ 0 h 187"/>
                  <a:gd name="T8" fmla="*/ 0 w 703"/>
                  <a:gd name="T9" fmla="*/ 3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3"/>
                  <a:gd name="T16" fmla="*/ 0 h 187"/>
                  <a:gd name="T17" fmla="*/ 703 w 703"/>
                  <a:gd name="T18" fmla="*/ 187 h 1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5" name="Freeform 90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508 h 508"/>
                  <a:gd name="T2" fmla="*/ 86 w 424"/>
                  <a:gd name="T3" fmla="*/ 388 h 508"/>
                  <a:gd name="T4" fmla="*/ 124 w 424"/>
                  <a:gd name="T5" fmla="*/ 388 h 508"/>
                  <a:gd name="T6" fmla="*/ 424 w 424"/>
                  <a:gd name="T7" fmla="*/ 0 h 508"/>
                  <a:gd name="T8" fmla="*/ 130 w 424"/>
                  <a:gd name="T9" fmla="*/ 282 h 508"/>
                  <a:gd name="T10" fmla="*/ 66 w 424"/>
                  <a:gd name="T11" fmla="*/ 289 h 508"/>
                  <a:gd name="T12" fmla="*/ 0 w 424"/>
                  <a:gd name="T13" fmla="*/ 358 h 508"/>
                  <a:gd name="T14" fmla="*/ 0 w 424"/>
                  <a:gd name="T15" fmla="*/ 508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4"/>
                  <a:gd name="T25" fmla="*/ 0 h 508"/>
                  <a:gd name="T26" fmla="*/ 424 w 424"/>
                  <a:gd name="T27" fmla="*/ 508 h 5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6" name="Freeform 91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1186 w 1186"/>
                  <a:gd name="T3" fmla="*/ 245 h 245"/>
                  <a:gd name="T4" fmla="*/ 1184 w 1186"/>
                  <a:gd name="T5" fmla="*/ 244 h 245"/>
                  <a:gd name="T6" fmla="*/ 1180 w 1186"/>
                  <a:gd name="T7" fmla="*/ 242 h 245"/>
                  <a:gd name="T8" fmla="*/ 1172 w 1186"/>
                  <a:gd name="T9" fmla="*/ 239 h 245"/>
                  <a:gd name="T10" fmla="*/ 1161 w 1186"/>
                  <a:gd name="T11" fmla="*/ 233 h 245"/>
                  <a:gd name="T12" fmla="*/ 1147 w 1186"/>
                  <a:gd name="T13" fmla="*/ 228 h 245"/>
                  <a:gd name="T14" fmla="*/ 1130 w 1186"/>
                  <a:gd name="T15" fmla="*/ 222 h 245"/>
                  <a:gd name="T16" fmla="*/ 1112 w 1186"/>
                  <a:gd name="T17" fmla="*/ 214 h 245"/>
                  <a:gd name="T18" fmla="*/ 1091 w 1186"/>
                  <a:gd name="T19" fmla="*/ 205 h 245"/>
                  <a:gd name="T20" fmla="*/ 1066 w 1186"/>
                  <a:gd name="T21" fmla="*/ 196 h 245"/>
                  <a:gd name="T22" fmla="*/ 1039 w 1186"/>
                  <a:gd name="T23" fmla="*/ 187 h 245"/>
                  <a:gd name="T24" fmla="*/ 1010 w 1186"/>
                  <a:gd name="T25" fmla="*/ 177 h 245"/>
                  <a:gd name="T26" fmla="*/ 979 w 1186"/>
                  <a:gd name="T27" fmla="*/ 166 h 245"/>
                  <a:gd name="T28" fmla="*/ 945 w 1186"/>
                  <a:gd name="T29" fmla="*/ 154 h 245"/>
                  <a:gd name="T30" fmla="*/ 910 w 1186"/>
                  <a:gd name="T31" fmla="*/ 143 h 245"/>
                  <a:gd name="T32" fmla="*/ 871 w 1186"/>
                  <a:gd name="T33" fmla="*/ 132 h 245"/>
                  <a:gd name="T34" fmla="*/ 832 w 1186"/>
                  <a:gd name="T35" fmla="*/ 121 h 245"/>
                  <a:gd name="T36" fmla="*/ 790 w 1186"/>
                  <a:gd name="T37" fmla="*/ 108 h 245"/>
                  <a:gd name="T38" fmla="*/ 747 w 1186"/>
                  <a:gd name="T39" fmla="*/ 97 h 245"/>
                  <a:gd name="T40" fmla="*/ 702 w 1186"/>
                  <a:gd name="T41" fmla="*/ 86 h 245"/>
                  <a:gd name="T42" fmla="*/ 655 w 1186"/>
                  <a:gd name="T43" fmla="*/ 74 h 245"/>
                  <a:gd name="T44" fmla="*/ 607 w 1186"/>
                  <a:gd name="T45" fmla="*/ 64 h 245"/>
                  <a:gd name="T46" fmla="*/ 557 w 1186"/>
                  <a:gd name="T47" fmla="*/ 54 h 245"/>
                  <a:gd name="T48" fmla="*/ 506 w 1186"/>
                  <a:gd name="T49" fmla="*/ 45 h 245"/>
                  <a:gd name="T50" fmla="*/ 454 w 1186"/>
                  <a:gd name="T51" fmla="*/ 36 h 245"/>
                  <a:gd name="T52" fmla="*/ 400 w 1186"/>
                  <a:gd name="T53" fmla="*/ 28 h 245"/>
                  <a:gd name="T54" fmla="*/ 346 w 1186"/>
                  <a:gd name="T55" fmla="*/ 20 h 245"/>
                  <a:gd name="T56" fmla="*/ 290 w 1186"/>
                  <a:gd name="T57" fmla="*/ 15 h 245"/>
                  <a:gd name="T58" fmla="*/ 233 w 1186"/>
                  <a:gd name="T59" fmla="*/ 9 h 245"/>
                  <a:gd name="T60" fmla="*/ 176 w 1186"/>
                  <a:gd name="T61" fmla="*/ 4 h 245"/>
                  <a:gd name="T62" fmla="*/ 118 w 1186"/>
                  <a:gd name="T63" fmla="*/ 2 h 245"/>
                  <a:gd name="T64" fmla="*/ 6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86"/>
                  <a:gd name="T103" fmla="*/ 0 h 245"/>
                  <a:gd name="T104" fmla="*/ 1186 w 1186"/>
                  <a:gd name="T105" fmla="*/ 245 h 2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867" name="Freeform 92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241 w 241"/>
                  <a:gd name="T1" fmla="*/ 0 h 738"/>
                  <a:gd name="T2" fmla="*/ 52 w 241"/>
                  <a:gd name="T3" fmla="*/ 738 h 738"/>
                  <a:gd name="T4" fmla="*/ 0 w 241"/>
                  <a:gd name="T5" fmla="*/ 726 h 738"/>
                  <a:gd name="T6" fmla="*/ 169 w 241"/>
                  <a:gd name="T7" fmla="*/ 0 h 738"/>
                  <a:gd name="T8" fmla="*/ 241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738"/>
                  <a:gd name="T17" fmla="*/ 241 w 241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1740" name="Freeform 93"/>
          <p:cNvSpPr>
            <a:spLocks/>
          </p:cNvSpPr>
          <p:nvPr/>
        </p:nvSpPr>
        <p:spPr bwMode="auto">
          <a:xfrm>
            <a:off x="6413500" y="2486025"/>
            <a:ext cx="1838325" cy="1711325"/>
          </a:xfrm>
          <a:custGeom>
            <a:avLst/>
            <a:gdLst>
              <a:gd name="T0" fmla="*/ 4 w 2894"/>
              <a:gd name="T1" fmla="*/ 1331 h 2693"/>
              <a:gd name="T2" fmla="*/ 349 w 2894"/>
              <a:gd name="T3" fmla="*/ 509 h 2693"/>
              <a:gd name="T4" fmla="*/ 1384 w 2894"/>
              <a:gd name="T5" fmla="*/ 344 h 2693"/>
              <a:gd name="T6" fmla="*/ 2596 w 2894"/>
              <a:gd name="T7" fmla="*/ 170 h 2693"/>
              <a:gd name="T8" fmla="*/ 2884 w 2894"/>
              <a:gd name="T9" fmla="*/ 1364 h 2693"/>
              <a:gd name="T10" fmla="*/ 2659 w 2894"/>
              <a:gd name="T11" fmla="*/ 2144 h 2693"/>
              <a:gd name="T12" fmla="*/ 2104 w 2894"/>
              <a:gd name="T13" fmla="*/ 2504 h 2693"/>
              <a:gd name="T14" fmla="*/ 1639 w 2894"/>
              <a:gd name="T15" fmla="*/ 2579 h 2693"/>
              <a:gd name="T16" fmla="*/ 1044 w 2894"/>
              <a:gd name="T17" fmla="*/ 2630 h 2693"/>
              <a:gd name="T18" fmla="*/ 346 w 2894"/>
              <a:gd name="T19" fmla="*/ 2201 h 2693"/>
              <a:gd name="T20" fmla="*/ 4 w 2894"/>
              <a:gd name="T21" fmla="*/ 1331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94"/>
              <a:gd name="T34" fmla="*/ 0 h 2693"/>
              <a:gd name="T35" fmla="*/ 2894 w 2894"/>
              <a:gd name="T36" fmla="*/ 2693 h 269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1741" name="Group 94"/>
          <p:cNvGrpSpPr>
            <a:grpSpLocks/>
          </p:cNvGrpSpPr>
          <p:nvPr/>
        </p:nvGrpSpPr>
        <p:grpSpPr bwMode="auto">
          <a:xfrm>
            <a:off x="6705600" y="3724275"/>
            <a:ext cx="501650" cy="233363"/>
            <a:chOff x="3600" y="219"/>
            <a:chExt cx="360" cy="175"/>
          </a:xfrm>
        </p:grpSpPr>
        <p:sp>
          <p:nvSpPr>
            <p:cNvPr id="201785" name="Oval 9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86" name="Line 9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87" name="Line 9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88" name="Rectangle 98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1789" name="Oval 9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1790" name="Group 10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01795" name="Line 10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96" name="Line 10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97" name="Line 10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791" name="Group 10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01792" name="Line 10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93" name="Line 10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94" name="Line 10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1742" name="Line 108"/>
          <p:cNvSpPr>
            <a:spLocks noChangeShapeType="1"/>
          </p:cNvSpPr>
          <p:nvPr/>
        </p:nvSpPr>
        <p:spPr bwMode="auto">
          <a:xfrm>
            <a:off x="6735763" y="3552825"/>
            <a:ext cx="133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1743" name="Line 109"/>
          <p:cNvSpPr>
            <a:spLocks noChangeShapeType="1"/>
          </p:cNvSpPr>
          <p:nvPr/>
        </p:nvSpPr>
        <p:spPr bwMode="auto">
          <a:xfrm>
            <a:off x="6945313" y="3552825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1744" name="Line 110"/>
          <p:cNvSpPr>
            <a:spLocks noChangeShapeType="1"/>
          </p:cNvSpPr>
          <p:nvPr/>
        </p:nvSpPr>
        <p:spPr bwMode="auto">
          <a:xfrm>
            <a:off x="7797800" y="3386138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01745" name="Group 111"/>
          <p:cNvGrpSpPr>
            <a:grpSpLocks/>
          </p:cNvGrpSpPr>
          <p:nvPr/>
        </p:nvGrpSpPr>
        <p:grpSpPr bwMode="auto">
          <a:xfrm>
            <a:off x="7340600" y="2914650"/>
            <a:ext cx="914400" cy="590550"/>
            <a:chOff x="10665" y="3225"/>
            <a:chExt cx="1440" cy="930"/>
          </a:xfrm>
        </p:grpSpPr>
        <p:sp>
          <p:nvSpPr>
            <p:cNvPr id="201783" name="Oval 112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1784" name="Group 113"/>
            <p:cNvGrpSpPr>
              <a:grpSpLocks/>
            </p:cNvGrpSpPr>
            <p:nvPr/>
          </p:nvGrpSpPr>
          <p:grpSpPr bwMode="auto">
            <a:xfrm>
              <a:off x="11031" y="3335"/>
              <a:ext cx="565" cy="643"/>
              <a:chOff x="2870" y="1518"/>
              <a:chExt cx="292" cy="320"/>
            </a:xfrm>
          </p:grpSpPr>
          <p:graphicFrame>
            <p:nvGraphicFramePr>
              <p:cNvPr id="201731" name="Object 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01731" r:id="rId4" imgW="819000" imgH="847800" progId="">
                  <p:embed/>
                </p:oleObj>
              </a:graphicData>
            </a:graphic>
          </p:graphicFrame>
          <p:graphicFrame>
            <p:nvGraphicFramePr>
              <p:cNvPr id="201732" name="Object 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01732" r:id="rId5" imgW="1266840" imgH="1200240" progId="">
                  <p:embed/>
                </p:oleObj>
              </a:graphicData>
            </a:graphic>
          </p:graphicFrame>
        </p:grpSp>
      </p:grpSp>
      <p:sp>
        <p:nvSpPr>
          <p:cNvPr id="201746" name="Freeform 116"/>
          <p:cNvSpPr>
            <a:spLocks/>
          </p:cNvSpPr>
          <p:nvPr/>
        </p:nvSpPr>
        <p:spPr bwMode="auto">
          <a:xfrm>
            <a:off x="3954463" y="3432175"/>
            <a:ext cx="2109787" cy="1250950"/>
          </a:xfrm>
          <a:custGeom>
            <a:avLst/>
            <a:gdLst>
              <a:gd name="T0" fmla="*/ 596 w 3324"/>
              <a:gd name="T1" fmla="*/ 15 h 1971"/>
              <a:gd name="T2" fmla="*/ 149 w 3324"/>
              <a:gd name="T3" fmla="*/ 330 h 1971"/>
              <a:gd name="T4" fmla="*/ 3 w 3324"/>
              <a:gd name="T5" fmla="*/ 1066 h 1971"/>
              <a:gd name="T6" fmla="*/ 168 w 3324"/>
              <a:gd name="T7" fmla="*/ 1606 h 1971"/>
              <a:gd name="T8" fmla="*/ 609 w 3324"/>
              <a:gd name="T9" fmla="*/ 1831 h 1971"/>
              <a:gd name="T10" fmla="*/ 1083 w 3324"/>
              <a:gd name="T11" fmla="*/ 1726 h 1971"/>
              <a:gd name="T12" fmla="*/ 1548 w 3324"/>
              <a:gd name="T13" fmla="*/ 1876 h 1971"/>
              <a:gd name="T14" fmla="*/ 2373 w 3324"/>
              <a:gd name="T15" fmla="*/ 1921 h 1971"/>
              <a:gd name="T16" fmla="*/ 3243 w 3324"/>
              <a:gd name="T17" fmla="*/ 1576 h 1971"/>
              <a:gd name="T18" fmla="*/ 2859 w 3324"/>
              <a:gd name="T19" fmla="*/ 935 h 1971"/>
              <a:gd name="T20" fmla="*/ 2714 w 3324"/>
              <a:gd name="T21" fmla="*/ 444 h 1971"/>
              <a:gd name="T22" fmla="*/ 1714 w 3324"/>
              <a:gd name="T23" fmla="*/ 242 h 1971"/>
              <a:gd name="T24" fmla="*/ 596 w 3324"/>
              <a:gd name="T25" fmla="*/ 15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24"/>
              <a:gd name="T40" fmla="*/ 0 h 1971"/>
              <a:gd name="T41" fmla="*/ 3324 w 3324"/>
              <a:gd name="T42" fmla="*/ 1971 h 19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1747" name="Text Box 117"/>
          <p:cNvSpPr txBox="1">
            <a:spLocks noChangeArrowheads="1"/>
          </p:cNvSpPr>
          <p:nvPr/>
        </p:nvSpPr>
        <p:spPr bwMode="auto">
          <a:xfrm>
            <a:off x="4129088" y="3729038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wide area network</a:t>
            </a:r>
          </a:p>
        </p:txBody>
      </p:sp>
      <p:sp>
        <p:nvSpPr>
          <p:cNvPr id="201748" name="Freeform 118"/>
          <p:cNvSpPr>
            <a:spLocks/>
          </p:cNvSpPr>
          <p:nvPr/>
        </p:nvSpPr>
        <p:spPr bwMode="auto">
          <a:xfrm>
            <a:off x="3259138" y="4995863"/>
            <a:ext cx="2944812" cy="911225"/>
          </a:xfrm>
          <a:custGeom>
            <a:avLst/>
            <a:gdLst>
              <a:gd name="T0" fmla="*/ 339 w 4636"/>
              <a:gd name="T1" fmla="*/ 15 h 1435"/>
              <a:gd name="T2" fmla="*/ 189 w 4636"/>
              <a:gd name="T3" fmla="*/ 645 h 1435"/>
              <a:gd name="T4" fmla="*/ 804 w 4636"/>
              <a:gd name="T5" fmla="*/ 1260 h 1435"/>
              <a:gd name="T6" fmla="*/ 1959 w 4636"/>
              <a:gd name="T7" fmla="*/ 1425 h 1435"/>
              <a:gd name="T8" fmla="*/ 3519 w 4636"/>
              <a:gd name="T9" fmla="*/ 1320 h 1435"/>
              <a:gd name="T10" fmla="*/ 3924 w 4636"/>
              <a:gd name="T11" fmla="*/ 975 h 1435"/>
              <a:gd name="T12" fmla="*/ 4543 w 4636"/>
              <a:gd name="T13" fmla="*/ 769 h 1435"/>
              <a:gd name="T14" fmla="*/ 4249 w 4636"/>
              <a:gd name="T15" fmla="*/ 278 h 1435"/>
              <a:gd name="T16" fmla="*/ 2222 w 4636"/>
              <a:gd name="T17" fmla="*/ 76 h 1435"/>
              <a:gd name="T18" fmla="*/ 339 w 4636"/>
              <a:gd name="T19" fmla="*/ 15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36"/>
              <a:gd name="T31" fmla="*/ 0 h 1435"/>
              <a:gd name="T32" fmla="*/ 4636 w 4636"/>
              <a:gd name="T33" fmla="*/ 1435 h 143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1730" name="Object 2"/>
          <p:cNvGraphicFramePr>
            <a:graphicFrameLocks noChangeAspect="1"/>
          </p:cNvGraphicFramePr>
          <p:nvPr/>
        </p:nvGraphicFramePr>
        <p:xfrm>
          <a:off x="4392613" y="5178425"/>
          <a:ext cx="415925" cy="317500"/>
        </p:xfrm>
        <a:graphic>
          <a:graphicData uri="http://schemas.openxmlformats.org/presentationml/2006/ole">
            <p:oleObj spid="_x0000_s201730" r:id="rId6" imgW="1305000" imgH="1085760" progId="">
              <p:embed/>
            </p:oleObj>
          </a:graphicData>
        </a:graphic>
      </p:graphicFrame>
      <p:sp>
        <p:nvSpPr>
          <p:cNvPr id="201749" name="Text Box 120"/>
          <p:cNvSpPr txBox="1">
            <a:spLocks noChangeArrowheads="1"/>
          </p:cNvSpPr>
          <p:nvPr/>
        </p:nvSpPr>
        <p:spPr bwMode="auto">
          <a:xfrm>
            <a:off x="473075" y="2852738"/>
            <a:ext cx="1887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home</a:t>
            </a:r>
          </a:p>
          <a:p>
            <a:r>
              <a:rPr lang="en-US" sz="2000"/>
              <a:t>network</a:t>
            </a:r>
          </a:p>
        </p:txBody>
      </p:sp>
      <p:sp>
        <p:nvSpPr>
          <p:cNvPr id="201750" name="Text Box 121"/>
          <p:cNvSpPr txBox="1">
            <a:spLocks noChangeArrowheads="1"/>
          </p:cNvSpPr>
          <p:nvPr/>
        </p:nvSpPr>
        <p:spPr bwMode="auto">
          <a:xfrm>
            <a:off x="7874000" y="2174875"/>
            <a:ext cx="127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visited</a:t>
            </a:r>
          </a:p>
          <a:p>
            <a:r>
              <a:rPr lang="en-US" sz="2000"/>
              <a:t>network</a:t>
            </a:r>
          </a:p>
        </p:txBody>
      </p:sp>
      <p:grpSp>
        <p:nvGrpSpPr>
          <p:cNvPr id="13" name="Group 122"/>
          <p:cNvGrpSpPr>
            <a:grpSpLocks/>
          </p:cNvGrpSpPr>
          <p:nvPr/>
        </p:nvGrpSpPr>
        <p:grpSpPr bwMode="auto">
          <a:xfrm>
            <a:off x="7119938" y="3325813"/>
            <a:ext cx="492125" cy="366712"/>
            <a:chOff x="4485" y="2095"/>
            <a:chExt cx="310" cy="231"/>
          </a:xfrm>
        </p:grpSpPr>
        <p:sp>
          <p:nvSpPr>
            <p:cNvPr id="201779" name="Line 123"/>
            <p:cNvSpPr>
              <a:spLocks noChangeShapeType="1"/>
            </p:cNvSpPr>
            <p:nvPr/>
          </p:nvSpPr>
          <p:spPr bwMode="auto">
            <a:xfrm flipV="1">
              <a:off x="4485" y="2106"/>
              <a:ext cx="310" cy="21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01780" name="Group 124"/>
            <p:cNvGrpSpPr>
              <a:grpSpLocks/>
            </p:cNvGrpSpPr>
            <p:nvPr/>
          </p:nvGrpSpPr>
          <p:grpSpPr bwMode="auto">
            <a:xfrm>
              <a:off x="4530" y="2095"/>
              <a:ext cx="214" cy="231"/>
              <a:chOff x="618" y="3500"/>
              <a:chExt cx="214" cy="231"/>
            </a:xfrm>
          </p:grpSpPr>
          <p:sp>
            <p:nvSpPr>
              <p:cNvPr id="201781" name="Oval 12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82" name="Text Box 12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15" name="Group 127"/>
          <p:cNvGrpSpPr>
            <a:grpSpLocks/>
          </p:cNvGrpSpPr>
          <p:nvPr/>
        </p:nvGrpSpPr>
        <p:grpSpPr bwMode="auto">
          <a:xfrm>
            <a:off x="3181350" y="3838575"/>
            <a:ext cx="3486150" cy="638175"/>
            <a:chOff x="2004" y="2418"/>
            <a:chExt cx="2196" cy="402"/>
          </a:xfrm>
        </p:grpSpPr>
        <p:sp>
          <p:nvSpPr>
            <p:cNvPr id="201775" name="Freeform 128"/>
            <p:cNvSpPr>
              <a:spLocks/>
            </p:cNvSpPr>
            <p:nvPr/>
          </p:nvSpPr>
          <p:spPr bwMode="auto">
            <a:xfrm>
              <a:off x="2004" y="2418"/>
              <a:ext cx="2196" cy="318"/>
            </a:xfrm>
            <a:custGeom>
              <a:avLst/>
              <a:gdLst>
                <a:gd name="T0" fmla="*/ 0 w 2196"/>
                <a:gd name="T1" fmla="*/ 0 h 318"/>
                <a:gd name="T2" fmla="*/ 1194 w 2196"/>
                <a:gd name="T3" fmla="*/ 306 h 318"/>
                <a:gd name="T4" fmla="*/ 2196 w 2196"/>
                <a:gd name="T5" fmla="*/ 30 h 318"/>
                <a:gd name="T6" fmla="*/ 0 60000 65536"/>
                <a:gd name="T7" fmla="*/ 0 60000 65536"/>
                <a:gd name="T8" fmla="*/ 0 60000 65536"/>
                <a:gd name="T9" fmla="*/ 0 w 2196"/>
                <a:gd name="T10" fmla="*/ 0 h 318"/>
                <a:gd name="T11" fmla="*/ 2196 w 2196"/>
                <a:gd name="T12" fmla="*/ 318 h 3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96" h="318">
                  <a:moveTo>
                    <a:pt x="0" y="0"/>
                  </a:moveTo>
                  <a:cubicBezTo>
                    <a:pt x="199" y="51"/>
                    <a:pt x="828" y="301"/>
                    <a:pt x="1194" y="306"/>
                  </a:cubicBezTo>
                  <a:cubicBezTo>
                    <a:pt x="1536" y="318"/>
                    <a:pt x="1987" y="88"/>
                    <a:pt x="2196" y="3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01776" name="Group 129"/>
            <p:cNvGrpSpPr>
              <a:grpSpLocks/>
            </p:cNvGrpSpPr>
            <p:nvPr/>
          </p:nvGrpSpPr>
          <p:grpSpPr bwMode="auto">
            <a:xfrm>
              <a:off x="3083" y="2589"/>
              <a:ext cx="214" cy="231"/>
              <a:chOff x="618" y="3500"/>
              <a:chExt cx="214" cy="231"/>
            </a:xfrm>
          </p:grpSpPr>
          <p:sp>
            <p:nvSpPr>
              <p:cNvPr id="201777" name="Oval 13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78" name="Text Box 13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7" name="Group 132"/>
          <p:cNvGrpSpPr>
            <a:grpSpLocks/>
          </p:cNvGrpSpPr>
          <p:nvPr/>
        </p:nvGrpSpPr>
        <p:grpSpPr bwMode="auto">
          <a:xfrm>
            <a:off x="4826000" y="3424238"/>
            <a:ext cx="3103563" cy="2016125"/>
            <a:chOff x="3040" y="2157"/>
            <a:chExt cx="1955" cy="1270"/>
          </a:xfrm>
        </p:grpSpPr>
        <p:sp>
          <p:nvSpPr>
            <p:cNvPr id="201771" name="Freeform 133"/>
            <p:cNvSpPr>
              <a:spLocks/>
            </p:cNvSpPr>
            <p:nvPr/>
          </p:nvSpPr>
          <p:spPr bwMode="auto">
            <a:xfrm>
              <a:off x="3040" y="2157"/>
              <a:ext cx="1955" cy="1270"/>
            </a:xfrm>
            <a:custGeom>
              <a:avLst/>
              <a:gdLst>
                <a:gd name="T0" fmla="*/ 1955 w 1955"/>
                <a:gd name="T1" fmla="*/ 0 h 1270"/>
                <a:gd name="T2" fmla="*/ 1077 w 1955"/>
                <a:gd name="T3" fmla="*/ 765 h 1270"/>
                <a:gd name="T4" fmla="*/ 0 w 1955"/>
                <a:gd name="T5" fmla="*/ 1270 h 1270"/>
                <a:gd name="T6" fmla="*/ 0 60000 65536"/>
                <a:gd name="T7" fmla="*/ 0 60000 65536"/>
                <a:gd name="T8" fmla="*/ 0 60000 65536"/>
                <a:gd name="T9" fmla="*/ 0 w 1955"/>
                <a:gd name="T10" fmla="*/ 0 h 1270"/>
                <a:gd name="T11" fmla="*/ 1955 w 1955"/>
                <a:gd name="T12" fmla="*/ 1270 h 12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5" h="1270">
                  <a:moveTo>
                    <a:pt x="1955" y="0"/>
                  </a:moveTo>
                  <a:cubicBezTo>
                    <a:pt x="1809" y="127"/>
                    <a:pt x="1425" y="536"/>
                    <a:pt x="1077" y="765"/>
                  </a:cubicBezTo>
                  <a:cubicBezTo>
                    <a:pt x="729" y="994"/>
                    <a:pt x="224" y="1165"/>
                    <a:pt x="0" y="127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01772" name="Group 134"/>
            <p:cNvGrpSpPr>
              <a:grpSpLocks/>
            </p:cNvGrpSpPr>
            <p:nvPr/>
          </p:nvGrpSpPr>
          <p:grpSpPr bwMode="auto">
            <a:xfrm>
              <a:off x="3982" y="2835"/>
              <a:ext cx="214" cy="231"/>
              <a:chOff x="618" y="3500"/>
              <a:chExt cx="214" cy="231"/>
            </a:xfrm>
          </p:grpSpPr>
          <p:sp>
            <p:nvSpPr>
              <p:cNvPr id="201773" name="Oval 13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74" name="Text Box 13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9" name="Group 137"/>
          <p:cNvGrpSpPr>
            <a:grpSpLocks/>
          </p:cNvGrpSpPr>
          <p:nvPr/>
        </p:nvGrpSpPr>
        <p:grpSpPr bwMode="auto">
          <a:xfrm>
            <a:off x="2986088" y="3889375"/>
            <a:ext cx="1357312" cy="1298575"/>
            <a:chOff x="1881" y="2450"/>
            <a:chExt cx="855" cy="818"/>
          </a:xfrm>
        </p:grpSpPr>
        <p:sp>
          <p:nvSpPr>
            <p:cNvPr id="201767" name="Line 138"/>
            <p:cNvSpPr>
              <a:spLocks noChangeShapeType="1"/>
            </p:cNvSpPr>
            <p:nvPr/>
          </p:nvSpPr>
          <p:spPr bwMode="auto">
            <a:xfrm flipH="1" flipV="1">
              <a:off x="1881" y="2450"/>
              <a:ext cx="855" cy="81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01768" name="Group 139"/>
            <p:cNvGrpSpPr>
              <a:grpSpLocks/>
            </p:cNvGrpSpPr>
            <p:nvPr/>
          </p:nvGrpSpPr>
          <p:grpSpPr bwMode="auto">
            <a:xfrm>
              <a:off x="2172" y="2702"/>
              <a:ext cx="202" cy="231"/>
              <a:chOff x="618" y="3500"/>
              <a:chExt cx="202" cy="231"/>
            </a:xfrm>
          </p:grpSpPr>
          <p:sp>
            <p:nvSpPr>
              <p:cNvPr id="201769" name="Oval 14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770" name="Text Box 14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8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21" name="Group 142"/>
          <p:cNvGrpSpPr>
            <a:grpSpLocks/>
          </p:cNvGrpSpPr>
          <p:nvPr/>
        </p:nvGrpSpPr>
        <p:grpSpPr bwMode="auto">
          <a:xfrm>
            <a:off x="908050" y="4598988"/>
            <a:ext cx="2535238" cy="1198562"/>
            <a:chOff x="572" y="2897"/>
            <a:chExt cx="1597" cy="755"/>
          </a:xfrm>
        </p:grpSpPr>
        <p:sp>
          <p:nvSpPr>
            <p:cNvPr id="201765" name="Text Box 143"/>
            <p:cNvSpPr txBox="1">
              <a:spLocks noChangeArrowheads="1"/>
            </p:cNvSpPr>
            <p:nvPr/>
          </p:nvSpPr>
          <p:spPr bwMode="auto">
            <a:xfrm>
              <a:off x="572" y="2902"/>
              <a:ext cx="1597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correspondent addresses packets using home address of mobile</a:t>
              </a:r>
            </a:p>
          </p:txBody>
        </p:sp>
        <p:sp>
          <p:nvSpPr>
            <p:cNvPr id="201766" name="Line 144"/>
            <p:cNvSpPr>
              <a:spLocks noChangeShapeType="1"/>
            </p:cNvSpPr>
            <p:nvPr/>
          </p:nvSpPr>
          <p:spPr bwMode="auto">
            <a:xfrm flipV="1">
              <a:off x="1703" y="2897"/>
              <a:ext cx="465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2" name="Group 145"/>
          <p:cNvGrpSpPr>
            <a:grpSpLocks/>
          </p:cNvGrpSpPr>
          <p:nvPr/>
        </p:nvGrpSpPr>
        <p:grpSpPr bwMode="auto">
          <a:xfrm>
            <a:off x="2506663" y="1882775"/>
            <a:ext cx="2794000" cy="2168525"/>
            <a:chOff x="1579" y="1186"/>
            <a:chExt cx="1760" cy="1366"/>
          </a:xfrm>
        </p:grpSpPr>
        <p:sp>
          <p:nvSpPr>
            <p:cNvPr id="201763" name="Text Box 146"/>
            <p:cNvSpPr txBox="1">
              <a:spLocks noChangeArrowheads="1"/>
            </p:cNvSpPr>
            <p:nvPr/>
          </p:nvSpPr>
          <p:spPr bwMode="auto">
            <a:xfrm>
              <a:off x="1579" y="1186"/>
              <a:ext cx="1760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home agent intercepts packets, forwards to foreign agent</a:t>
              </a:r>
            </a:p>
          </p:txBody>
        </p:sp>
        <p:sp>
          <p:nvSpPr>
            <p:cNvPr id="201764" name="Line 147"/>
            <p:cNvSpPr>
              <a:spLocks noChangeShapeType="1"/>
            </p:cNvSpPr>
            <p:nvPr/>
          </p:nvSpPr>
          <p:spPr bwMode="auto">
            <a:xfrm>
              <a:off x="2652" y="1698"/>
              <a:ext cx="466" cy="8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3" name="Group 148"/>
          <p:cNvGrpSpPr>
            <a:grpSpLocks/>
          </p:cNvGrpSpPr>
          <p:nvPr/>
        </p:nvGrpSpPr>
        <p:grpSpPr bwMode="auto">
          <a:xfrm>
            <a:off x="5432425" y="1387475"/>
            <a:ext cx="2338388" cy="1924050"/>
            <a:chOff x="3422" y="874"/>
            <a:chExt cx="1473" cy="1212"/>
          </a:xfrm>
        </p:grpSpPr>
        <p:sp>
          <p:nvSpPr>
            <p:cNvPr id="201761" name="Text Box 149"/>
            <p:cNvSpPr txBox="1">
              <a:spLocks noChangeArrowheads="1"/>
            </p:cNvSpPr>
            <p:nvPr/>
          </p:nvSpPr>
          <p:spPr bwMode="auto">
            <a:xfrm>
              <a:off x="3422" y="874"/>
              <a:ext cx="14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foreign agent receives packets, forwards to mobile</a:t>
              </a:r>
            </a:p>
          </p:txBody>
        </p:sp>
        <p:sp>
          <p:nvSpPr>
            <p:cNvPr id="201762" name="Line 150"/>
            <p:cNvSpPr>
              <a:spLocks noChangeShapeType="1"/>
            </p:cNvSpPr>
            <p:nvPr/>
          </p:nvSpPr>
          <p:spPr bwMode="auto">
            <a:xfrm>
              <a:off x="4211" y="1420"/>
              <a:ext cx="377" cy="6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4" name="Group 151"/>
          <p:cNvGrpSpPr>
            <a:grpSpLocks/>
          </p:cNvGrpSpPr>
          <p:nvPr/>
        </p:nvGrpSpPr>
        <p:grpSpPr bwMode="auto">
          <a:xfrm>
            <a:off x="6653213" y="4776788"/>
            <a:ext cx="2247900" cy="1165225"/>
            <a:chOff x="4191" y="3009"/>
            <a:chExt cx="1416" cy="734"/>
          </a:xfrm>
        </p:grpSpPr>
        <p:sp>
          <p:nvSpPr>
            <p:cNvPr id="201759" name="Text Box 152"/>
            <p:cNvSpPr txBox="1">
              <a:spLocks noChangeArrowheads="1"/>
            </p:cNvSpPr>
            <p:nvPr/>
          </p:nvSpPr>
          <p:spPr bwMode="auto">
            <a:xfrm>
              <a:off x="4332" y="3166"/>
              <a:ext cx="127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mobile replies directly to correspondent</a:t>
              </a:r>
            </a:p>
          </p:txBody>
        </p:sp>
        <p:sp>
          <p:nvSpPr>
            <p:cNvPr id="201760" name="Line 153"/>
            <p:cNvSpPr>
              <a:spLocks noChangeShapeType="1"/>
            </p:cNvSpPr>
            <p:nvPr/>
          </p:nvSpPr>
          <p:spPr bwMode="auto">
            <a:xfrm flipH="1" flipV="1">
              <a:off x="4191" y="3009"/>
              <a:ext cx="248" cy="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078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F3EF1D5F-FC35-4BA0-A56D-3F77FBD5BB83}" type="slidenum">
              <a:rPr lang="en-US"/>
              <a:pPr/>
              <a:t>47</a:t>
            </a:fld>
            <a:endParaRPr lang="en-US"/>
          </a:p>
        </p:txBody>
      </p:sp>
      <p:sp>
        <p:nvSpPr>
          <p:cNvPr id="207879" name="Freeform 2"/>
          <p:cNvSpPr>
            <a:spLocks/>
          </p:cNvSpPr>
          <p:nvPr/>
        </p:nvSpPr>
        <p:spPr bwMode="auto">
          <a:xfrm>
            <a:off x="1612900" y="2616200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7880" name="Group 3"/>
          <p:cNvGrpSpPr>
            <a:grpSpLocks/>
          </p:cNvGrpSpPr>
          <p:nvPr/>
        </p:nvGrpSpPr>
        <p:grpSpPr bwMode="auto">
          <a:xfrm>
            <a:off x="2668588" y="3609975"/>
            <a:ext cx="501650" cy="233363"/>
            <a:chOff x="3600" y="219"/>
            <a:chExt cx="360" cy="175"/>
          </a:xfrm>
        </p:grpSpPr>
        <p:sp>
          <p:nvSpPr>
            <p:cNvPr id="208014" name="Oval 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015" name="Line 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016" name="Line 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017" name="Rectangle 7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8018" name="Oval 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8019" name="Group 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08024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025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026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020" name="Group 1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08021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022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023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07881" name="Group 17"/>
          <p:cNvGrpSpPr>
            <a:grpSpLocks/>
          </p:cNvGrpSpPr>
          <p:nvPr/>
        </p:nvGrpSpPr>
        <p:grpSpPr bwMode="auto">
          <a:xfrm>
            <a:off x="1771650" y="3263900"/>
            <a:ext cx="1333500" cy="342900"/>
            <a:chOff x="8025" y="5070"/>
            <a:chExt cx="2100" cy="540"/>
          </a:xfrm>
        </p:grpSpPr>
        <p:sp>
          <p:nvSpPr>
            <p:cNvPr id="208011" name="Line 18"/>
            <p:cNvSpPr>
              <a:spLocks noChangeShapeType="1"/>
            </p:cNvSpPr>
            <p:nvPr/>
          </p:nvSpPr>
          <p:spPr bwMode="auto">
            <a:xfrm>
              <a:off x="8025" y="5325"/>
              <a:ext cx="21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012" name="Line 19"/>
            <p:cNvSpPr>
              <a:spLocks noChangeShapeType="1"/>
            </p:cNvSpPr>
            <p:nvPr/>
          </p:nvSpPr>
          <p:spPr bwMode="auto">
            <a:xfrm>
              <a:off x="8355" y="507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013" name="Line 20"/>
            <p:cNvSpPr>
              <a:spLocks noChangeShapeType="1"/>
            </p:cNvSpPr>
            <p:nvPr/>
          </p:nvSpPr>
          <p:spPr bwMode="auto">
            <a:xfrm>
              <a:off x="9765" y="534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7882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Mobility via Direct Routing</a:t>
            </a:r>
          </a:p>
        </p:txBody>
      </p:sp>
      <p:grpSp>
        <p:nvGrpSpPr>
          <p:cNvPr id="207883" name="Group 22"/>
          <p:cNvGrpSpPr>
            <a:grpSpLocks/>
          </p:cNvGrpSpPr>
          <p:nvPr/>
        </p:nvGrpSpPr>
        <p:grpSpPr bwMode="auto">
          <a:xfrm>
            <a:off x="1520825" y="2822575"/>
            <a:ext cx="914400" cy="590550"/>
            <a:chOff x="10665" y="3225"/>
            <a:chExt cx="1440" cy="930"/>
          </a:xfrm>
        </p:grpSpPr>
        <p:sp>
          <p:nvSpPr>
            <p:cNvPr id="207941" name="Oval 23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7942" name="Group 24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207943" name="Freeform 25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298 w 788"/>
                  <a:gd name="T1" fmla="*/ 0 h 1138"/>
                  <a:gd name="T2" fmla="*/ 263 w 788"/>
                  <a:gd name="T3" fmla="*/ 0 h 1138"/>
                  <a:gd name="T4" fmla="*/ 219 w 788"/>
                  <a:gd name="T5" fmla="*/ 4 h 1138"/>
                  <a:gd name="T6" fmla="*/ 167 w 788"/>
                  <a:gd name="T7" fmla="*/ 12 h 1138"/>
                  <a:gd name="T8" fmla="*/ 116 w 788"/>
                  <a:gd name="T9" fmla="*/ 25 h 1138"/>
                  <a:gd name="T10" fmla="*/ 67 w 788"/>
                  <a:gd name="T11" fmla="*/ 45 h 1138"/>
                  <a:gd name="T12" fmla="*/ 29 w 788"/>
                  <a:gd name="T13" fmla="*/ 73 h 1138"/>
                  <a:gd name="T14" fmla="*/ 6 w 788"/>
                  <a:gd name="T15" fmla="*/ 109 h 1138"/>
                  <a:gd name="T16" fmla="*/ 0 w 788"/>
                  <a:gd name="T17" fmla="*/ 137 h 1138"/>
                  <a:gd name="T18" fmla="*/ 3 w 788"/>
                  <a:gd name="T19" fmla="*/ 152 h 1138"/>
                  <a:gd name="T20" fmla="*/ 13 w 788"/>
                  <a:gd name="T21" fmla="*/ 197 h 1138"/>
                  <a:gd name="T22" fmla="*/ 39 w 788"/>
                  <a:gd name="T23" fmla="*/ 290 h 1138"/>
                  <a:gd name="T24" fmla="*/ 76 w 788"/>
                  <a:gd name="T25" fmla="*/ 410 h 1138"/>
                  <a:gd name="T26" fmla="*/ 123 w 788"/>
                  <a:gd name="T27" fmla="*/ 543 h 1138"/>
                  <a:gd name="T28" fmla="*/ 176 w 788"/>
                  <a:gd name="T29" fmla="*/ 684 h 1138"/>
                  <a:gd name="T30" fmla="*/ 235 w 788"/>
                  <a:gd name="T31" fmla="*/ 822 h 1138"/>
                  <a:gd name="T32" fmla="*/ 293 w 788"/>
                  <a:gd name="T33" fmla="*/ 949 h 1138"/>
                  <a:gd name="T34" fmla="*/ 352 w 788"/>
                  <a:gd name="T35" fmla="*/ 1055 h 1138"/>
                  <a:gd name="T36" fmla="*/ 389 w 788"/>
                  <a:gd name="T37" fmla="*/ 1109 h 1138"/>
                  <a:gd name="T38" fmla="*/ 406 w 788"/>
                  <a:gd name="T39" fmla="*/ 1130 h 1138"/>
                  <a:gd name="T40" fmla="*/ 436 w 788"/>
                  <a:gd name="T41" fmla="*/ 1130 h 1138"/>
                  <a:gd name="T42" fmla="*/ 487 w 788"/>
                  <a:gd name="T43" fmla="*/ 1111 h 1138"/>
                  <a:gd name="T44" fmla="*/ 547 w 788"/>
                  <a:gd name="T45" fmla="*/ 1088 h 1138"/>
                  <a:gd name="T46" fmla="*/ 609 w 788"/>
                  <a:gd name="T47" fmla="*/ 1062 h 1138"/>
                  <a:gd name="T48" fmla="*/ 669 w 788"/>
                  <a:gd name="T49" fmla="*/ 1036 h 1138"/>
                  <a:gd name="T50" fmla="*/ 722 w 788"/>
                  <a:gd name="T51" fmla="*/ 1012 h 1138"/>
                  <a:gd name="T52" fmla="*/ 762 w 788"/>
                  <a:gd name="T53" fmla="*/ 987 h 1138"/>
                  <a:gd name="T54" fmla="*/ 785 w 788"/>
                  <a:gd name="T55" fmla="*/ 967 h 1138"/>
                  <a:gd name="T56" fmla="*/ 756 w 788"/>
                  <a:gd name="T57" fmla="*/ 915 h 1138"/>
                  <a:gd name="T58" fmla="*/ 687 w 788"/>
                  <a:gd name="T59" fmla="*/ 813 h 1138"/>
                  <a:gd name="T60" fmla="*/ 612 w 788"/>
                  <a:gd name="T61" fmla="*/ 693 h 1138"/>
                  <a:gd name="T62" fmla="*/ 537 w 788"/>
                  <a:gd name="T63" fmla="*/ 561 h 1138"/>
                  <a:gd name="T64" fmla="*/ 467 w 788"/>
                  <a:gd name="T65" fmla="*/ 423 h 1138"/>
                  <a:gd name="T66" fmla="*/ 404 w 788"/>
                  <a:gd name="T67" fmla="*/ 287 h 1138"/>
                  <a:gd name="T68" fmla="*/ 352 w 788"/>
                  <a:gd name="T69" fmla="*/ 161 h 1138"/>
                  <a:gd name="T70" fmla="*/ 318 w 788"/>
                  <a:gd name="T71" fmla="*/ 49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8"/>
                  <a:gd name="T109" fmla="*/ 0 h 1138"/>
                  <a:gd name="T110" fmla="*/ 788 w 788"/>
                  <a:gd name="T111" fmla="*/ 1138 h 1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44" name="Freeform 26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48 w 425"/>
                  <a:gd name="T1" fmla="*/ 0 h 936"/>
                  <a:gd name="T2" fmla="*/ 48 w 425"/>
                  <a:gd name="T3" fmla="*/ 2 h 936"/>
                  <a:gd name="T4" fmla="*/ 48 w 425"/>
                  <a:gd name="T5" fmla="*/ 5 h 936"/>
                  <a:gd name="T6" fmla="*/ 47 w 425"/>
                  <a:gd name="T7" fmla="*/ 11 h 936"/>
                  <a:gd name="T8" fmla="*/ 44 w 425"/>
                  <a:gd name="T9" fmla="*/ 19 h 936"/>
                  <a:gd name="T10" fmla="*/ 39 w 425"/>
                  <a:gd name="T11" fmla="*/ 35 h 936"/>
                  <a:gd name="T12" fmla="*/ 32 w 425"/>
                  <a:gd name="T13" fmla="*/ 55 h 936"/>
                  <a:gd name="T14" fmla="*/ 20 w 425"/>
                  <a:gd name="T15" fmla="*/ 82 h 936"/>
                  <a:gd name="T16" fmla="*/ 6 w 425"/>
                  <a:gd name="T17" fmla="*/ 117 h 936"/>
                  <a:gd name="T18" fmla="*/ 0 w 425"/>
                  <a:gd name="T19" fmla="*/ 141 h 936"/>
                  <a:gd name="T20" fmla="*/ 0 w 425"/>
                  <a:gd name="T21" fmla="*/ 177 h 936"/>
                  <a:gd name="T22" fmla="*/ 4 w 425"/>
                  <a:gd name="T23" fmla="*/ 220 h 936"/>
                  <a:gd name="T24" fmla="*/ 13 w 425"/>
                  <a:gd name="T25" fmla="*/ 271 h 936"/>
                  <a:gd name="T26" fmla="*/ 26 w 425"/>
                  <a:gd name="T27" fmla="*/ 325 h 936"/>
                  <a:gd name="T28" fmla="*/ 41 w 425"/>
                  <a:gd name="T29" fmla="*/ 386 h 936"/>
                  <a:gd name="T30" fmla="*/ 58 w 425"/>
                  <a:gd name="T31" fmla="*/ 446 h 936"/>
                  <a:gd name="T32" fmla="*/ 78 w 425"/>
                  <a:gd name="T33" fmla="*/ 509 h 936"/>
                  <a:gd name="T34" fmla="*/ 98 w 425"/>
                  <a:gd name="T35" fmla="*/ 570 h 936"/>
                  <a:gd name="T36" fmla="*/ 119 w 425"/>
                  <a:gd name="T37" fmla="*/ 628 h 936"/>
                  <a:gd name="T38" fmla="*/ 138 w 425"/>
                  <a:gd name="T39" fmla="*/ 683 h 936"/>
                  <a:gd name="T40" fmla="*/ 157 w 425"/>
                  <a:gd name="T41" fmla="*/ 733 h 936"/>
                  <a:gd name="T42" fmla="*/ 174 w 425"/>
                  <a:gd name="T43" fmla="*/ 775 h 936"/>
                  <a:gd name="T44" fmla="*/ 189 w 425"/>
                  <a:gd name="T45" fmla="*/ 808 h 936"/>
                  <a:gd name="T46" fmla="*/ 201 w 425"/>
                  <a:gd name="T47" fmla="*/ 831 h 936"/>
                  <a:gd name="T48" fmla="*/ 210 w 425"/>
                  <a:gd name="T49" fmla="*/ 843 h 936"/>
                  <a:gd name="T50" fmla="*/ 223 w 425"/>
                  <a:gd name="T51" fmla="*/ 853 h 936"/>
                  <a:gd name="T52" fmla="*/ 239 w 425"/>
                  <a:gd name="T53" fmla="*/ 861 h 936"/>
                  <a:gd name="T54" fmla="*/ 258 w 425"/>
                  <a:gd name="T55" fmla="*/ 873 h 936"/>
                  <a:gd name="T56" fmla="*/ 282 w 425"/>
                  <a:gd name="T57" fmla="*/ 883 h 936"/>
                  <a:gd name="T58" fmla="*/ 310 w 425"/>
                  <a:gd name="T59" fmla="*/ 896 h 936"/>
                  <a:gd name="T60" fmla="*/ 342 w 425"/>
                  <a:gd name="T61" fmla="*/ 907 h 936"/>
                  <a:gd name="T62" fmla="*/ 380 w 425"/>
                  <a:gd name="T63" fmla="*/ 922 h 936"/>
                  <a:gd name="T64" fmla="*/ 425 w 425"/>
                  <a:gd name="T65" fmla="*/ 936 h 936"/>
                  <a:gd name="T66" fmla="*/ 396 w 425"/>
                  <a:gd name="T67" fmla="*/ 893 h 936"/>
                  <a:gd name="T68" fmla="*/ 367 w 425"/>
                  <a:gd name="T69" fmla="*/ 843 h 936"/>
                  <a:gd name="T70" fmla="*/ 337 w 425"/>
                  <a:gd name="T71" fmla="*/ 787 h 936"/>
                  <a:gd name="T72" fmla="*/ 308 w 425"/>
                  <a:gd name="T73" fmla="*/ 725 h 936"/>
                  <a:gd name="T74" fmla="*/ 279 w 425"/>
                  <a:gd name="T75" fmla="*/ 660 h 936"/>
                  <a:gd name="T76" fmla="*/ 249 w 425"/>
                  <a:gd name="T77" fmla="*/ 591 h 936"/>
                  <a:gd name="T78" fmla="*/ 220 w 425"/>
                  <a:gd name="T79" fmla="*/ 522 h 936"/>
                  <a:gd name="T80" fmla="*/ 194 w 425"/>
                  <a:gd name="T81" fmla="*/ 450 h 936"/>
                  <a:gd name="T82" fmla="*/ 167 w 425"/>
                  <a:gd name="T83" fmla="*/ 381 h 936"/>
                  <a:gd name="T84" fmla="*/ 144 w 425"/>
                  <a:gd name="T85" fmla="*/ 312 h 936"/>
                  <a:gd name="T86" fmla="*/ 120 w 425"/>
                  <a:gd name="T87" fmla="*/ 248 h 936"/>
                  <a:gd name="T88" fmla="*/ 101 w 425"/>
                  <a:gd name="T89" fmla="*/ 186 h 936"/>
                  <a:gd name="T90" fmla="*/ 83 w 425"/>
                  <a:gd name="T91" fmla="*/ 128 h 936"/>
                  <a:gd name="T92" fmla="*/ 69 w 425"/>
                  <a:gd name="T93" fmla="*/ 78 h 936"/>
                  <a:gd name="T94" fmla="*/ 57 w 425"/>
                  <a:gd name="T95" fmla="*/ 35 h 936"/>
                  <a:gd name="T96" fmla="*/ 48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5"/>
                  <a:gd name="T148" fmla="*/ 0 h 936"/>
                  <a:gd name="T149" fmla="*/ 425 w 425"/>
                  <a:gd name="T150" fmla="*/ 936 h 9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45" name="Freeform 27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26 w 192"/>
                  <a:gd name="T1" fmla="*/ 11 h 208"/>
                  <a:gd name="T2" fmla="*/ 13 w 192"/>
                  <a:gd name="T3" fmla="*/ 24 h 208"/>
                  <a:gd name="T4" fmla="*/ 4 w 192"/>
                  <a:gd name="T5" fmla="*/ 43 h 208"/>
                  <a:gd name="T6" fmla="*/ 0 w 192"/>
                  <a:gd name="T7" fmla="*/ 67 h 208"/>
                  <a:gd name="T8" fmla="*/ 0 w 192"/>
                  <a:gd name="T9" fmla="*/ 93 h 208"/>
                  <a:gd name="T10" fmla="*/ 3 w 192"/>
                  <a:gd name="T11" fmla="*/ 120 h 208"/>
                  <a:gd name="T12" fmla="*/ 10 w 192"/>
                  <a:gd name="T13" fmla="*/ 148 h 208"/>
                  <a:gd name="T14" fmla="*/ 20 w 192"/>
                  <a:gd name="T15" fmla="*/ 171 h 208"/>
                  <a:gd name="T16" fmla="*/ 35 w 192"/>
                  <a:gd name="T17" fmla="*/ 189 h 208"/>
                  <a:gd name="T18" fmla="*/ 51 w 192"/>
                  <a:gd name="T19" fmla="*/ 201 h 208"/>
                  <a:gd name="T20" fmla="*/ 70 w 192"/>
                  <a:gd name="T21" fmla="*/ 206 h 208"/>
                  <a:gd name="T22" fmla="*/ 91 w 192"/>
                  <a:gd name="T23" fmla="*/ 208 h 208"/>
                  <a:gd name="T24" fmla="*/ 111 w 192"/>
                  <a:gd name="T25" fmla="*/ 204 h 208"/>
                  <a:gd name="T26" fmla="*/ 130 w 192"/>
                  <a:gd name="T27" fmla="*/ 196 h 208"/>
                  <a:gd name="T28" fmla="*/ 148 w 192"/>
                  <a:gd name="T29" fmla="*/ 186 h 208"/>
                  <a:gd name="T30" fmla="*/ 163 w 192"/>
                  <a:gd name="T31" fmla="*/ 176 h 208"/>
                  <a:gd name="T32" fmla="*/ 174 w 192"/>
                  <a:gd name="T33" fmla="*/ 163 h 208"/>
                  <a:gd name="T34" fmla="*/ 189 w 192"/>
                  <a:gd name="T35" fmla="*/ 130 h 208"/>
                  <a:gd name="T36" fmla="*/ 192 w 192"/>
                  <a:gd name="T37" fmla="*/ 89 h 208"/>
                  <a:gd name="T38" fmla="*/ 185 w 192"/>
                  <a:gd name="T39" fmla="*/ 50 h 208"/>
                  <a:gd name="T40" fmla="*/ 166 w 192"/>
                  <a:gd name="T41" fmla="*/ 27 h 208"/>
                  <a:gd name="T42" fmla="*/ 152 w 192"/>
                  <a:gd name="T43" fmla="*/ 21 h 208"/>
                  <a:gd name="T44" fmla="*/ 138 w 192"/>
                  <a:gd name="T45" fmla="*/ 14 h 208"/>
                  <a:gd name="T46" fmla="*/ 122 w 192"/>
                  <a:gd name="T47" fmla="*/ 8 h 208"/>
                  <a:gd name="T48" fmla="*/ 104 w 192"/>
                  <a:gd name="T49" fmla="*/ 2 h 208"/>
                  <a:gd name="T50" fmla="*/ 85 w 192"/>
                  <a:gd name="T51" fmla="*/ 0 h 208"/>
                  <a:gd name="T52" fmla="*/ 66 w 192"/>
                  <a:gd name="T53" fmla="*/ 0 h 208"/>
                  <a:gd name="T54" fmla="*/ 47 w 192"/>
                  <a:gd name="T55" fmla="*/ 2 h 208"/>
                  <a:gd name="T56" fmla="*/ 26 w 192"/>
                  <a:gd name="T57" fmla="*/ 11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92"/>
                  <a:gd name="T88" fmla="*/ 0 h 208"/>
                  <a:gd name="T89" fmla="*/ 192 w 192"/>
                  <a:gd name="T90" fmla="*/ 208 h 2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46" name="Freeform 28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33 w 247"/>
                  <a:gd name="T1" fmla="*/ 29 h 251"/>
                  <a:gd name="T2" fmla="*/ 21 w 247"/>
                  <a:gd name="T3" fmla="*/ 44 h 251"/>
                  <a:gd name="T4" fmla="*/ 12 w 247"/>
                  <a:gd name="T5" fmla="*/ 60 h 251"/>
                  <a:gd name="T6" fmla="*/ 5 w 247"/>
                  <a:gd name="T7" fmla="*/ 79 h 251"/>
                  <a:gd name="T8" fmla="*/ 0 w 247"/>
                  <a:gd name="T9" fmla="*/ 97 h 251"/>
                  <a:gd name="T10" fmla="*/ 0 w 247"/>
                  <a:gd name="T11" fmla="*/ 116 h 251"/>
                  <a:gd name="T12" fmla="*/ 5 w 247"/>
                  <a:gd name="T13" fmla="*/ 135 h 251"/>
                  <a:gd name="T14" fmla="*/ 12 w 247"/>
                  <a:gd name="T15" fmla="*/ 152 h 251"/>
                  <a:gd name="T16" fmla="*/ 25 w 247"/>
                  <a:gd name="T17" fmla="*/ 169 h 251"/>
                  <a:gd name="T18" fmla="*/ 42 w 247"/>
                  <a:gd name="T19" fmla="*/ 187 h 251"/>
                  <a:gd name="T20" fmla="*/ 58 w 247"/>
                  <a:gd name="T21" fmla="*/ 202 h 251"/>
                  <a:gd name="T22" fmla="*/ 77 w 247"/>
                  <a:gd name="T23" fmla="*/ 220 h 251"/>
                  <a:gd name="T24" fmla="*/ 96 w 247"/>
                  <a:gd name="T25" fmla="*/ 233 h 251"/>
                  <a:gd name="T26" fmla="*/ 114 w 247"/>
                  <a:gd name="T27" fmla="*/ 244 h 251"/>
                  <a:gd name="T28" fmla="*/ 133 w 247"/>
                  <a:gd name="T29" fmla="*/ 251 h 251"/>
                  <a:gd name="T30" fmla="*/ 149 w 247"/>
                  <a:gd name="T31" fmla="*/ 251 h 251"/>
                  <a:gd name="T32" fmla="*/ 165 w 247"/>
                  <a:gd name="T33" fmla="*/ 246 h 251"/>
                  <a:gd name="T34" fmla="*/ 180 w 247"/>
                  <a:gd name="T35" fmla="*/ 237 h 251"/>
                  <a:gd name="T36" fmla="*/ 196 w 247"/>
                  <a:gd name="T37" fmla="*/ 228 h 251"/>
                  <a:gd name="T38" fmla="*/ 209 w 247"/>
                  <a:gd name="T39" fmla="*/ 220 h 251"/>
                  <a:gd name="T40" fmla="*/ 222 w 247"/>
                  <a:gd name="T41" fmla="*/ 212 h 251"/>
                  <a:gd name="T42" fmla="*/ 232 w 247"/>
                  <a:gd name="T43" fmla="*/ 202 h 251"/>
                  <a:gd name="T44" fmla="*/ 240 w 247"/>
                  <a:gd name="T45" fmla="*/ 191 h 251"/>
                  <a:gd name="T46" fmla="*/ 246 w 247"/>
                  <a:gd name="T47" fmla="*/ 178 h 251"/>
                  <a:gd name="T48" fmla="*/ 247 w 247"/>
                  <a:gd name="T49" fmla="*/ 162 h 251"/>
                  <a:gd name="T50" fmla="*/ 244 w 247"/>
                  <a:gd name="T51" fmla="*/ 142 h 251"/>
                  <a:gd name="T52" fmla="*/ 238 w 247"/>
                  <a:gd name="T53" fmla="*/ 120 h 251"/>
                  <a:gd name="T54" fmla="*/ 228 w 247"/>
                  <a:gd name="T55" fmla="*/ 96 h 251"/>
                  <a:gd name="T56" fmla="*/ 215 w 247"/>
                  <a:gd name="T57" fmla="*/ 72 h 251"/>
                  <a:gd name="T58" fmla="*/ 200 w 247"/>
                  <a:gd name="T59" fmla="*/ 50 h 251"/>
                  <a:gd name="T60" fmla="*/ 184 w 247"/>
                  <a:gd name="T61" fmla="*/ 30 h 251"/>
                  <a:gd name="T62" fmla="*/ 165 w 247"/>
                  <a:gd name="T63" fmla="*/ 16 h 251"/>
                  <a:gd name="T64" fmla="*/ 147 w 247"/>
                  <a:gd name="T65" fmla="*/ 7 h 251"/>
                  <a:gd name="T66" fmla="*/ 130 w 247"/>
                  <a:gd name="T67" fmla="*/ 3 h 251"/>
                  <a:gd name="T68" fmla="*/ 112 w 247"/>
                  <a:gd name="T69" fmla="*/ 0 h 251"/>
                  <a:gd name="T70" fmla="*/ 94 w 247"/>
                  <a:gd name="T71" fmla="*/ 1 h 251"/>
                  <a:gd name="T72" fmla="*/ 80 w 247"/>
                  <a:gd name="T73" fmla="*/ 3 h 251"/>
                  <a:gd name="T74" fmla="*/ 65 w 247"/>
                  <a:gd name="T75" fmla="*/ 7 h 251"/>
                  <a:gd name="T76" fmla="*/ 52 w 247"/>
                  <a:gd name="T77" fmla="*/ 13 h 251"/>
                  <a:gd name="T78" fmla="*/ 42 w 247"/>
                  <a:gd name="T79" fmla="*/ 20 h 251"/>
                  <a:gd name="T80" fmla="*/ 33 w 247"/>
                  <a:gd name="T81" fmla="*/ 29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47"/>
                  <a:gd name="T124" fmla="*/ 0 h 251"/>
                  <a:gd name="T125" fmla="*/ 247 w 247"/>
                  <a:gd name="T126" fmla="*/ 251 h 2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47" name="Freeform 29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115 w 226"/>
                  <a:gd name="T1" fmla="*/ 3 h 240"/>
                  <a:gd name="T2" fmla="*/ 93 w 226"/>
                  <a:gd name="T3" fmla="*/ 0 h 240"/>
                  <a:gd name="T4" fmla="*/ 66 w 226"/>
                  <a:gd name="T5" fmla="*/ 2 h 240"/>
                  <a:gd name="T6" fmla="*/ 43 w 226"/>
                  <a:gd name="T7" fmla="*/ 12 h 240"/>
                  <a:gd name="T8" fmla="*/ 16 w 226"/>
                  <a:gd name="T9" fmla="*/ 37 h 240"/>
                  <a:gd name="T10" fmla="*/ 0 w 226"/>
                  <a:gd name="T11" fmla="*/ 79 h 240"/>
                  <a:gd name="T12" fmla="*/ 2 w 226"/>
                  <a:gd name="T13" fmla="*/ 124 h 240"/>
                  <a:gd name="T14" fmla="*/ 15 w 226"/>
                  <a:gd name="T15" fmla="*/ 168 h 240"/>
                  <a:gd name="T16" fmla="*/ 32 w 226"/>
                  <a:gd name="T17" fmla="*/ 201 h 240"/>
                  <a:gd name="T18" fmla="*/ 56 w 226"/>
                  <a:gd name="T19" fmla="*/ 223 h 240"/>
                  <a:gd name="T20" fmla="*/ 84 w 226"/>
                  <a:gd name="T21" fmla="*/ 237 h 240"/>
                  <a:gd name="T22" fmla="*/ 113 w 226"/>
                  <a:gd name="T23" fmla="*/ 240 h 240"/>
                  <a:gd name="T24" fmla="*/ 151 w 226"/>
                  <a:gd name="T25" fmla="*/ 229 h 240"/>
                  <a:gd name="T26" fmla="*/ 189 w 226"/>
                  <a:gd name="T27" fmla="*/ 204 h 240"/>
                  <a:gd name="T28" fmla="*/ 216 w 226"/>
                  <a:gd name="T29" fmla="*/ 171 h 240"/>
                  <a:gd name="T30" fmla="*/ 226 w 226"/>
                  <a:gd name="T31" fmla="*/ 131 h 240"/>
                  <a:gd name="T32" fmla="*/ 222 w 226"/>
                  <a:gd name="T33" fmla="*/ 104 h 240"/>
                  <a:gd name="T34" fmla="*/ 213 w 226"/>
                  <a:gd name="T35" fmla="*/ 95 h 240"/>
                  <a:gd name="T36" fmla="*/ 201 w 226"/>
                  <a:gd name="T37" fmla="*/ 96 h 240"/>
                  <a:gd name="T38" fmla="*/ 194 w 226"/>
                  <a:gd name="T39" fmla="*/ 105 h 240"/>
                  <a:gd name="T40" fmla="*/ 191 w 226"/>
                  <a:gd name="T41" fmla="*/ 127 h 240"/>
                  <a:gd name="T42" fmla="*/ 182 w 226"/>
                  <a:gd name="T43" fmla="*/ 158 h 240"/>
                  <a:gd name="T44" fmla="*/ 162 w 226"/>
                  <a:gd name="T45" fmla="*/ 183 h 240"/>
                  <a:gd name="T46" fmla="*/ 131 w 226"/>
                  <a:gd name="T47" fmla="*/ 197 h 240"/>
                  <a:gd name="T48" fmla="*/ 90 w 226"/>
                  <a:gd name="T49" fmla="*/ 197 h 240"/>
                  <a:gd name="T50" fmla="*/ 60 w 226"/>
                  <a:gd name="T51" fmla="*/ 177 h 240"/>
                  <a:gd name="T52" fmla="*/ 44 w 226"/>
                  <a:gd name="T53" fmla="*/ 144 h 240"/>
                  <a:gd name="T54" fmla="*/ 34 w 226"/>
                  <a:gd name="T55" fmla="*/ 105 h 240"/>
                  <a:gd name="T56" fmla="*/ 32 w 226"/>
                  <a:gd name="T57" fmla="*/ 76 h 240"/>
                  <a:gd name="T58" fmla="*/ 41 w 226"/>
                  <a:gd name="T59" fmla="*/ 56 h 240"/>
                  <a:gd name="T60" fmla="*/ 54 w 226"/>
                  <a:gd name="T61" fmla="*/ 39 h 240"/>
                  <a:gd name="T62" fmla="*/ 74 w 226"/>
                  <a:gd name="T63" fmla="*/ 26 h 240"/>
                  <a:gd name="T64" fmla="*/ 87 w 226"/>
                  <a:gd name="T65" fmla="*/ 25 h 240"/>
                  <a:gd name="T66" fmla="*/ 106 w 226"/>
                  <a:gd name="T67" fmla="*/ 25 h 240"/>
                  <a:gd name="T68" fmla="*/ 126 w 226"/>
                  <a:gd name="T69" fmla="*/ 25 h 240"/>
                  <a:gd name="T70" fmla="*/ 129 w 226"/>
                  <a:gd name="T71" fmla="*/ 12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26"/>
                  <a:gd name="T109" fmla="*/ 0 h 240"/>
                  <a:gd name="T110" fmla="*/ 226 w 226"/>
                  <a:gd name="T111" fmla="*/ 240 h 24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48" name="Freeform 30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60 w 279"/>
                  <a:gd name="T1" fmla="*/ 8 h 270"/>
                  <a:gd name="T2" fmla="*/ 34 w 279"/>
                  <a:gd name="T3" fmla="*/ 27 h 270"/>
                  <a:gd name="T4" fmla="*/ 15 w 279"/>
                  <a:gd name="T5" fmla="*/ 50 h 270"/>
                  <a:gd name="T6" fmla="*/ 3 w 279"/>
                  <a:gd name="T7" fmla="*/ 80 h 270"/>
                  <a:gd name="T8" fmla="*/ 0 w 279"/>
                  <a:gd name="T9" fmla="*/ 112 h 270"/>
                  <a:gd name="T10" fmla="*/ 6 w 279"/>
                  <a:gd name="T11" fmla="*/ 145 h 270"/>
                  <a:gd name="T12" fmla="*/ 18 w 279"/>
                  <a:gd name="T13" fmla="*/ 175 h 270"/>
                  <a:gd name="T14" fmla="*/ 37 w 279"/>
                  <a:gd name="T15" fmla="*/ 204 h 270"/>
                  <a:gd name="T16" fmla="*/ 65 w 279"/>
                  <a:gd name="T17" fmla="*/ 231 h 270"/>
                  <a:gd name="T18" fmla="*/ 101 w 279"/>
                  <a:gd name="T19" fmla="*/ 257 h 270"/>
                  <a:gd name="T20" fmla="*/ 142 w 279"/>
                  <a:gd name="T21" fmla="*/ 270 h 270"/>
                  <a:gd name="T22" fmla="*/ 185 w 279"/>
                  <a:gd name="T23" fmla="*/ 263 h 270"/>
                  <a:gd name="T24" fmla="*/ 219 w 279"/>
                  <a:gd name="T25" fmla="*/ 240 h 270"/>
                  <a:gd name="T26" fmla="*/ 244 w 279"/>
                  <a:gd name="T27" fmla="*/ 215 h 270"/>
                  <a:gd name="T28" fmla="*/ 263 w 279"/>
                  <a:gd name="T29" fmla="*/ 188 h 270"/>
                  <a:gd name="T30" fmla="*/ 276 w 279"/>
                  <a:gd name="T31" fmla="*/ 158 h 270"/>
                  <a:gd name="T32" fmla="*/ 279 w 279"/>
                  <a:gd name="T33" fmla="*/ 133 h 270"/>
                  <a:gd name="T34" fmla="*/ 273 w 279"/>
                  <a:gd name="T35" fmla="*/ 120 h 270"/>
                  <a:gd name="T36" fmla="*/ 258 w 279"/>
                  <a:gd name="T37" fmla="*/ 116 h 270"/>
                  <a:gd name="T38" fmla="*/ 245 w 279"/>
                  <a:gd name="T39" fmla="*/ 122 h 270"/>
                  <a:gd name="T40" fmla="*/ 241 w 279"/>
                  <a:gd name="T41" fmla="*/ 132 h 270"/>
                  <a:gd name="T42" fmla="*/ 235 w 279"/>
                  <a:gd name="T43" fmla="*/ 151 h 270"/>
                  <a:gd name="T44" fmla="*/ 220 w 279"/>
                  <a:gd name="T45" fmla="*/ 176 h 270"/>
                  <a:gd name="T46" fmla="*/ 198 w 279"/>
                  <a:gd name="T47" fmla="*/ 201 h 270"/>
                  <a:gd name="T48" fmla="*/ 154 w 279"/>
                  <a:gd name="T49" fmla="*/ 211 h 270"/>
                  <a:gd name="T50" fmla="*/ 100 w 279"/>
                  <a:gd name="T51" fmla="*/ 197 h 270"/>
                  <a:gd name="T52" fmla="*/ 59 w 279"/>
                  <a:gd name="T53" fmla="*/ 162 h 270"/>
                  <a:gd name="T54" fmla="*/ 40 w 279"/>
                  <a:gd name="T55" fmla="*/ 113 h 270"/>
                  <a:gd name="T56" fmla="*/ 44 w 279"/>
                  <a:gd name="T57" fmla="*/ 73 h 270"/>
                  <a:gd name="T58" fmla="*/ 60 w 279"/>
                  <a:gd name="T59" fmla="*/ 50 h 270"/>
                  <a:gd name="T60" fmla="*/ 81 w 279"/>
                  <a:gd name="T61" fmla="*/ 30 h 270"/>
                  <a:gd name="T62" fmla="*/ 103 w 279"/>
                  <a:gd name="T63" fmla="*/ 16 h 270"/>
                  <a:gd name="T64" fmla="*/ 109 w 279"/>
                  <a:gd name="T65" fmla="*/ 4 h 270"/>
                  <a:gd name="T66" fmla="*/ 88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9"/>
                  <a:gd name="T103" fmla="*/ 0 h 270"/>
                  <a:gd name="T104" fmla="*/ 279 w 279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49" name="Freeform 31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7 w 72"/>
                  <a:gd name="T1" fmla="*/ 65 h 75"/>
                  <a:gd name="T2" fmla="*/ 15 w 72"/>
                  <a:gd name="T3" fmla="*/ 72 h 75"/>
                  <a:gd name="T4" fmla="*/ 25 w 72"/>
                  <a:gd name="T5" fmla="*/ 75 h 75"/>
                  <a:gd name="T6" fmla="*/ 32 w 72"/>
                  <a:gd name="T7" fmla="*/ 75 h 75"/>
                  <a:gd name="T8" fmla="*/ 37 w 72"/>
                  <a:gd name="T9" fmla="*/ 73 h 75"/>
                  <a:gd name="T10" fmla="*/ 39 w 72"/>
                  <a:gd name="T11" fmla="*/ 72 h 75"/>
                  <a:gd name="T12" fmla="*/ 47 w 72"/>
                  <a:gd name="T13" fmla="*/ 71 h 75"/>
                  <a:gd name="T14" fmla="*/ 56 w 72"/>
                  <a:gd name="T15" fmla="*/ 66 h 75"/>
                  <a:gd name="T16" fmla="*/ 64 w 72"/>
                  <a:gd name="T17" fmla="*/ 60 h 75"/>
                  <a:gd name="T18" fmla="*/ 69 w 72"/>
                  <a:gd name="T19" fmla="*/ 56 h 75"/>
                  <a:gd name="T20" fmla="*/ 72 w 72"/>
                  <a:gd name="T21" fmla="*/ 52 h 75"/>
                  <a:gd name="T22" fmla="*/ 72 w 72"/>
                  <a:gd name="T23" fmla="*/ 49 h 75"/>
                  <a:gd name="T24" fmla="*/ 70 w 72"/>
                  <a:gd name="T25" fmla="*/ 45 h 75"/>
                  <a:gd name="T26" fmla="*/ 67 w 72"/>
                  <a:gd name="T27" fmla="*/ 40 h 75"/>
                  <a:gd name="T28" fmla="*/ 63 w 72"/>
                  <a:gd name="T29" fmla="*/ 39 h 75"/>
                  <a:gd name="T30" fmla="*/ 59 w 72"/>
                  <a:gd name="T31" fmla="*/ 38 h 75"/>
                  <a:gd name="T32" fmla="*/ 54 w 72"/>
                  <a:gd name="T33" fmla="*/ 39 h 75"/>
                  <a:gd name="T34" fmla="*/ 48 w 72"/>
                  <a:gd name="T35" fmla="*/ 42 h 75"/>
                  <a:gd name="T36" fmla="*/ 39 w 72"/>
                  <a:gd name="T37" fmla="*/ 46 h 75"/>
                  <a:gd name="T38" fmla="*/ 32 w 72"/>
                  <a:gd name="T39" fmla="*/ 50 h 75"/>
                  <a:gd name="T40" fmla="*/ 29 w 72"/>
                  <a:gd name="T41" fmla="*/ 52 h 75"/>
                  <a:gd name="T42" fmla="*/ 26 w 72"/>
                  <a:gd name="T43" fmla="*/ 43 h 75"/>
                  <a:gd name="T44" fmla="*/ 20 w 72"/>
                  <a:gd name="T45" fmla="*/ 25 h 75"/>
                  <a:gd name="T46" fmla="*/ 12 w 72"/>
                  <a:gd name="T47" fmla="*/ 7 h 75"/>
                  <a:gd name="T48" fmla="*/ 1 w 72"/>
                  <a:gd name="T49" fmla="*/ 0 h 75"/>
                  <a:gd name="T50" fmla="*/ 0 w 72"/>
                  <a:gd name="T51" fmla="*/ 17 h 75"/>
                  <a:gd name="T52" fmla="*/ 3 w 72"/>
                  <a:gd name="T53" fmla="*/ 39 h 75"/>
                  <a:gd name="T54" fmla="*/ 6 w 72"/>
                  <a:gd name="T55" fmla="*/ 58 h 75"/>
                  <a:gd name="T56" fmla="*/ 7 w 72"/>
                  <a:gd name="T57" fmla="*/ 65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2"/>
                  <a:gd name="T88" fmla="*/ 0 h 75"/>
                  <a:gd name="T89" fmla="*/ 72 w 72"/>
                  <a:gd name="T90" fmla="*/ 75 h 7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0" name="Freeform 32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15 w 70"/>
                  <a:gd name="T1" fmla="*/ 53 h 59"/>
                  <a:gd name="T2" fmla="*/ 16 w 70"/>
                  <a:gd name="T3" fmla="*/ 55 h 59"/>
                  <a:gd name="T4" fmla="*/ 20 w 70"/>
                  <a:gd name="T5" fmla="*/ 57 h 59"/>
                  <a:gd name="T6" fmla="*/ 25 w 70"/>
                  <a:gd name="T7" fmla="*/ 59 h 59"/>
                  <a:gd name="T8" fmla="*/ 26 w 70"/>
                  <a:gd name="T9" fmla="*/ 59 h 59"/>
                  <a:gd name="T10" fmla="*/ 35 w 70"/>
                  <a:gd name="T11" fmla="*/ 59 h 59"/>
                  <a:gd name="T12" fmla="*/ 45 w 70"/>
                  <a:gd name="T13" fmla="*/ 56 h 59"/>
                  <a:gd name="T14" fmla="*/ 54 w 70"/>
                  <a:gd name="T15" fmla="*/ 55 h 59"/>
                  <a:gd name="T16" fmla="*/ 63 w 70"/>
                  <a:gd name="T17" fmla="*/ 50 h 59"/>
                  <a:gd name="T18" fmla="*/ 66 w 70"/>
                  <a:gd name="T19" fmla="*/ 47 h 59"/>
                  <a:gd name="T20" fmla="*/ 69 w 70"/>
                  <a:gd name="T21" fmla="*/ 44 h 59"/>
                  <a:gd name="T22" fmla="*/ 70 w 70"/>
                  <a:gd name="T23" fmla="*/ 40 h 59"/>
                  <a:gd name="T24" fmla="*/ 69 w 70"/>
                  <a:gd name="T25" fmla="*/ 37 h 59"/>
                  <a:gd name="T26" fmla="*/ 56 w 70"/>
                  <a:gd name="T27" fmla="*/ 32 h 59"/>
                  <a:gd name="T28" fmla="*/ 42 w 70"/>
                  <a:gd name="T29" fmla="*/ 33 h 59"/>
                  <a:gd name="T30" fmla="*/ 32 w 70"/>
                  <a:gd name="T31" fmla="*/ 37 h 59"/>
                  <a:gd name="T32" fmla="*/ 28 w 70"/>
                  <a:gd name="T33" fmla="*/ 40 h 59"/>
                  <a:gd name="T34" fmla="*/ 20 w 70"/>
                  <a:gd name="T35" fmla="*/ 30 h 59"/>
                  <a:gd name="T36" fmla="*/ 16 w 70"/>
                  <a:gd name="T37" fmla="*/ 14 h 59"/>
                  <a:gd name="T38" fmla="*/ 10 w 70"/>
                  <a:gd name="T39" fmla="*/ 3 h 59"/>
                  <a:gd name="T40" fmla="*/ 3 w 70"/>
                  <a:gd name="T41" fmla="*/ 0 h 59"/>
                  <a:gd name="T42" fmla="*/ 0 w 70"/>
                  <a:gd name="T43" fmla="*/ 19 h 59"/>
                  <a:gd name="T44" fmla="*/ 4 w 70"/>
                  <a:gd name="T45" fmla="*/ 36 h 59"/>
                  <a:gd name="T46" fmla="*/ 12 w 70"/>
                  <a:gd name="T47" fmla="*/ 49 h 59"/>
                  <a:gd name="T48" fmla="*/ 15 w 70"/>
                  <a:gd name="T49" fmla="*/ 53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0"/>
                  <a:gd name="T76" fmla="*/ 0 h 59"/>
                  <a:gd name="T77" fmla="*/ 70 w 70"/>
                  <a:gd name="T78" fmla="*/ 59 h 5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1" name="Freeform 33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4 w 65"/>
                  <a:gd name="T1" fmla="*/ 46 h 60"/>
                  <a:gd name="T2" fmla="*/ 9 w 65"/>
                  <a:gd name="T3" fmla="*/ 56 h 60"/>
                  <a:gd name="T4" fmla="*/ 21 w 65"/>
                  <a:gd name="T5" fmla="*/ 60 h 60"/>
                  <a:gd name="T6" fmla="*/ 31 w 65"/>
                  <a:gd name="T7" fmla="*/ 60 h 60"/>
                  <a:gd name="T8" fmla="*/ 35 w 65"/>
                  <a:gd name="T9" fmla="*/ 60 h 60"/>
                  <a:gd name="T10" fmla="*/ 44 w 65"/>
                  <a:gd name="T11" fmla="*/ 57 h 60"/>
                  <a:gd name="T12" fmla="*/ 54 w 65"/>
                  <a:gd name="T13" fmla="*/ 51 h 60"/>
                  <a:gd name="T14" fmla="*/ 62 w 65"/>
                  <a:gd name="T15" fmla="*/ 46 h 60"/>
                  <a:gd name="T16" fmla="*/ 65 w 65"/>
                  <a:gd name="T17" fmla="*/ 40 h 60"/>
                  <a:gd name="T18" fmla="*/ 63 w 65"/>
                  <a:gd name="T19" fmla="*/ 36 h 60"/>
                  <a:gd name="T20" fmla="*/ 60 w 65"/>
                  <a:gd name="T21" fmla="*/ 34 h 60"/>
                  <a:gd name="T22" fmla="*/ 56 w 65"/>
                  <a:gd name="T23" fmla="*/ 33 h 60"/>
                  <a:gd name="T24" fmla="*/ 51 w 65"/>
                  <a:gd name="T25" fmla="*/ 33 h 60"/>
                  <a:gd name="T26" fmla="*/ 26 w 65"/>
                  <a:gd name="T27" fmla="*/ 37 h 60"/>
                  <a:gd name="T28" fmla="*/ 24 w 65"/>
                  <a:gd name="T29" fmla="*/ 30 h 60"/>
                  <a:gd name="T30" fmla="*/ 18 w 65"/>
                  <a:gd name="T31" fmla="*/ 15 h 60"/>
                  <a:gd name="T32" fmla="*/ 9 w 65"/>
                  <a:gd name="T33" fmla="*/ 2 h 60"/>
                  <a:gd name="T34" fmla="*/ 0 w 65"/>
                  <a:gd name="T35" fmla="*/ 0 h 60"/>
                  <a:gd name="T36" fmla="*/ 0 w 65"/>
                  <a:gd name="T37" fmla="*/ 14 h 60"/>
                  <a:gd name="T38" fmla="*/ 2 w 65"/>
                  <a:gd name="T39" fmla="*/ 30 h 60"/>
                  <a:gd name="T40" fmla="*/ 3 w 65"/>
                  <a:gd name="T41" fmla="*/ 41 h 60"/>
                  <a:gd name="T42" fmla="*/ 4 w 65"/>
                  <a:gd name="T43" fmla="*/ 46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5"/>
                  <a:gd name="T67" fmla="*/ 0 h 60"/>
                  <a:gd name="T68" fmla="*/ 65 w 65"/>
                  <a:gd name="T69" fmla="*/ 60 h 6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2" name="Freeform 34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9 w 69"/>
                  <a:gd name="T1" fmla="*/ 46 h 47"/>
                  <a:gd name="T2" fmla="*/ 12 w 69"/>
                  <a:gd name="T3" fmla="*/ 47 h 47"/>
                  <a:gd name="T4" fmla="*/ 16 w 69"/>
                  <a:gd name="T5" fmla="*/ 47 h 47"/>
                  <a:gd name="T6" fmla="*/ 22 w 69"/>
                  <a:gd name="T7" fmla="*/ 47 h 47"/>
                  <a:gd name="T8" fmla="*/ 23 w 69"/>
                  <a:gd name="T9" fmla="*/ 47 h 47"/>
                  <a:gd name="T10" fmla="*/ 31 w 69"/>
                  <a:gd name="T11" fmla="*/ 46 h 47"/>
                  <a:gd name="T12" fmla="*/ 40 w 69"/>
                  <a:gd name="T13" fmla="*/ 45 h 47"/>
                  <a:gd name="T14" fmla="*/ 48 w 69"/>
                  <a:gd name="T15" fmla="*/ 42 h 47"/>
                  <a:gd name="T16" fmla="*/ 56 w 69"/>
                  <a:gd name="T17" fmla="*/ 37 h 47"/>
                  <a:gd name="T18" fmla="*/ 63 w 69"/>
                  <a:gd name="T19" fmla="*/ 34 h 47"/>
                  <a:gd name="T20" fmla="*/ 67 w 69"/>
                  <a:gd name="T21" fmla="*/ 30 h 47"/>
                  <a:gd name="T22" fmla="*/ 69 w 69"/>
                  <a:gd name="T23" fmla="*/ 26 h 47"/>
                  <a:gd name="T24" fmla="*/ 66 w 69"/>
                  <a:gd name="T25" fmla="*/ 20 h 47"/>
                  <a:gd name="T26" fmla="*/ 62 w 69"/>
                  <a:gd name="T27" fmla="*/ 17 h 47"/>
                  <a:gd name="T28" fmla="*/ 56 w 69"/>
                  <a:gd name="T29" fmla="*/ 17 h 47"/>
                  <a:gd name="T30" fmla="*/ 48 w 69"/>
                  <a:gd name="T31" fmla="*/ 17 h 47"/>
                  <a:gd name="T32" fmla="*/ 40 w 69"/>
                  <a:gd name="T33" fmla="*/ 19 h 47"/>
                  <a:gd name="T34" fmla="*/ 32 w 69"/>
                  <a:gd name="T35" fmla="*/ 22 h 47"/>
                  <a:gd name="T36" fmla="*/ 26 w 69"/>
                  <a:gd name="T37" fmla="*/ 23 h 47"/>
                  <a:gd name="T38" fmla="*/ 22 w 69"/>
                  <a:gd name="T39" fmla="*/ 26 h 47"/>
                  <a:gd name="T40" fmla="*/ 20 w 69"/>
                  <a:gd name="T41" fmla="*/ 26 h 47"/>
                  <a:gd name="T42" fmla="*/ 19 w 69"/>
                  <a:gd name="T43" fmla="*/ 22 h 47"/>
                  <a:gd name="T44" fmla="*/ 16 w 69"/>
                  <a:gd name="T45" fmla="*/ 14 h 47"/>
                  <a:gd name="T46" fmla="*/ 12 w 69"/>
                  <a:gd name="T47" fmla="*/ 7 h 47"/>
                  <a:gd name="T48" fmla="*/ 10 w 69"/>
                  <a:gd name="T49" fmla="*/ 4 h 47"/>
                  <a:gd name="T50" fmla="*/ 7 w 69"/>
                  <a:gd name="T51" fmla="*/ 1 h 47"/>
                  <a:gd name="T52" fmla="*/ 6 w 69"/>
                  <a:gd name="T53" fmla="*/ 0 h 47"/>
                  <a:gd name="T54" fmla="*/ 3 w 69"/>
                  <a:gd name="T55" fmla="*/ 0 h 47"/>
                  <a:gd name="T56" fmla="*/ 0 w 69"/>
                  <a:gd name="T57" fmla="*/ 3 h 47"/>
                  <a:gd name="T58" fmla="*/ 0 w 69"/>
                  <a:gd name="T59" fmla="*/ 11 h 47"/>
                  <a:gd name="T60" fmla="*/ 3 w 69"/>
                  <a:gd name="T61" fmla="*/ 26 h 47"/>
                  <a:gd name="T62" fmla="*/ 7 w 69"/>
                  <a:gd name="T63" fmla="*/ 40 h 47"/>
                  <a:gd name="T64" fmla="*/ 9 w 69"/>
                  <a:gd name="T65" fmla="*/ 46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47"/>
                  <a:gd name="T101" fmla="*/ 69 w 69"/>
                  <a:gd name="T102" fmla="*/ 47 h 4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3" name="Freeform 35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13 w 60"/>
                  <a:gd name="T1" fmla="*/ 52 h 58"/>
                  <a:gd name="T2" fmla="*/ 20 w 60"/>
                  <a:gd name="T3" fmla="*/ 55 h 58"/>
                  <a:gd name="T4" fmla="*/ 32 w 60"/>
                  <a:gd name="T5" fmla="*/ 58 h 58"/>
                  <a:gd name="T6" fmla="*/ 45 w 60"/>
                  <a:gd name="T7" fmla="*/ 56 h 58"/>
                  <a:gd name="T8" fmla="*/ 55 w 60"/>
                  <a:gd name="T9" fmla="*/ 50 h 58"/>
                  <a:gd name="T10" fmla="*/ 58 w 60"/>
                  <a:gd name="T11" fmla="*/ 49 h 58"/>
                  <a:gd name="T12" fmla="*/ 60 w 60"/>
                  <a:gd name="T13" fmla="*/ 46 h 58"/>
                  <a:gd name="T14" fmla="*/ 60 w 60"/>
                  <a:gd name="T15" fmla="*/ 42 h 58"/>
                  <a:gd name="T16" fmla="*/ 60 w 60"/>
                  <a:gd name="T17" fmla="*/ 39 h 58"/>
                  <a:gd name="T18" fmla="*/ 58 w 60"/>
                  <a:gd name="T19" fmla="*/ 36 h 58"/>
                  <a:gd name="T20" fmla="*/ 54 w 60"/>
                  <a:gd name="T21" fmla="*/ 33 h 58"/>
                  <a:gd name="T22" fmla="*/ 49 w 60"/>
                  <a:gd name="T23" fmla="*/ 32 h 58"/>
                  <a:gd name="T24" fmla="*/ 45 w 60"/>
                  <a:gd name="T25" fmla="*/ 32 h 58"/>
                  <a:gd name="T26" fmla="*/ 36 w 60"/>
                  <a:gd name="T27" fmla="*/ 35 h 58"/>
                  <a:gd name="T28" fmla="*/ 27 w 60"/>
                  <a:gd name="T29" fmla="*/ 36 h 58"/>
                  <a:gd name="T30" fmla="*/ 20 w 60"/>
                  <a:gd name="T31" fmla="*/ 35 h 58"/>
                  <a:gd name="T32" fmla="*/ 17 w 60"/>
                  <a:gd name="T33" fmla="*/ 35 h 58"/>
                  <a:gd name="T34" fmla="*/ 17 w 60"/>
                  <a:gd name="T35" fmla="*/ 29 h 58"/>
                  <a:gd name="T36" fmla="*/ 17 w 60"/>
                  <a:gd name="T37" fmla="*/ 16 h 58"/>
                  <a:gd name="T38" fmla="*/ 14 w 60"/>
                  <a:gd name="T39" fmla="*/ 3 h 58"/>
                  <a:gd name="T40" fmla="*/ 5 w 60"/>
                  <a:gd name="T41" fmla="*/ 0 h 58"/>
                  <a:gd name="T42" fmla="*/ 1 w 60"/>
                  <a:gd name="T43" fmla="*/ 12 h 58"/>
                  <a:gd name="T44" fmla="*/ 0 w 60"/>
                  <a:gd name="T45" fmla="*/ 26 h 58"/>
                  <a:gd name="T46" fmla="*/ 3 w 60"/>
                  <a:gd name="T47" fmla="*/ 40 h 58"/>
                  <a:gd name="T48" fmla="*/ 13 w 60"/>
                  <a:gd name="T49" fmla="*/ 52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0"/>
                  <a:gd name="T76" fmla="*/ 0 h 58"/>
                  <a:gd name="T77" fmla="*/ 60 w 60"/>
                  <a:gd name="T78" fmla="*/ 58 h 5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4" name="Freeform 36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19 w 59"/>
                  <a:gd name="T1" fmla="*/ 52 h 55"/>
                  <a:gd name="T2" fmla="*/ 31 w 59"/>
                  <a:gd name="T3" fmla="*/ 55 h 55"/>
                  <a:gd name="T4" fmla="*/ 43 w 59"/>
                  <a:gd name="T5" fmla="*/ 54 h 55"/>
                  <a:gd name="T6" fmla="*/ 53 w 59"/>
                  <a:gd name="T7" fmla="*/ 46 h 55"/>
                  <a:gd name="T8" fmla="*/ 59 w 59"/>
                  <a:gd name="T9" fmla="*/ 35 h 55"/>
                  <a:gd name="T10" fmla="*/ 57 w 59"/>
                  <a:gd name="T11" fmla="*/ 31 h 55"/>
                  <a:gd name="T12" fmla="*/ 54 w 59"/>
                  <a:gd name="T13" fmla="*/ 29 h 55"/>
                  <a:gd name="T14" fmla="*/ 49 w 59"/>
                  <a:gd name="T15" fmla="*/ 28 h 55"/>
                  <a:gd name="T16" fmla="*/ 44 w 59"/>
                  <a:gd name="T17" fmla="*/ 29 h 55"/>
                  <a:gd name="T18" fmla="*/ 41 w 59"/>
                  <a:gd name="T19" fmla="*/ 32 h 55"/>
                  <a:gd name="T20" fmla="*/ 38 w 59"/>
                  <a:gd name="T21" fmla="*/ 35 h 55"/>
                  <a:gd name="T22" fmla="*/ 34 w 59"/>
                  <a:gd name="T23" fmla="*/ 36 h 55"/>
                  <a:gd name="T24" fmla="*/ 31 w 59"/>
                  <a:gd name="T25" fmla="*/ 39 h 55"/>
                  <a:gd name="T26" fmla="*/ 28 w 59"/>
                  <a:gd name="T27" fmla="*/ 32 h 55"/>
                  <a:gd name="T28" fmla="*/ 21 w 59"/>
                  <a:gd name="T29" fmla="*/ 18 h 55"/>
                  <a:gd name="T30" fmla="*/ 10 w 59"/>
                  <a:gd name="T31" fmla="*/ 5 h 55"/>
                  <a:gd name="T32" fmla="*/ 0 w 59"/>
                  <a:gd name="T33" fmla="*/ 0 h 55"/>
                  <a:gd name="T34" fmla="*/ 2 w 59"/>
                  <a:gd name="T35" fmla="*/ 18 h 55"/>
                  <a:gd name="T36" fmla="*/ 9 w 59"/>
                  <a:gd name="T37" fmla="*/ 35 h 55"/>
                  <a:gd name="T38" fmla="*/ 16 w 59"/>
                  <a:gd name="T39" fmla="*/ 46 h 55"/>
                  <a:gd name="T40" fmla="*/ 19 w 59"/>
                  <a:gd name="T41" fmla="*/ 52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55"/>
                  <a:gd name="T65" fmla="*/ 59 w 59"/>
                  <a:gd name="T66" fmla="*/ 55 h 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5" name="Freeform 37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32 w 82"/>
                  <a:gd name="T1" fmla="*/ 75 h 76"/>
                  <a:gd name="T2" fmla="*/ 38 w 82"/>
                  <a:gd name="T3" fmla="*/ 76 h 76"/>
                  <a:gd name="T4" fmla="*/ 44 w 82"/>
                  <a:gd name="T5" fmla="*/ 76 h 76"/>
                  <a:gd name="T6" fmla="*/ 50 w 82"/>
                  <a:gd name="T7" fmla="*/ 76 h 76"/>
                  <a:gd name="T8" fmla="*/ 57 w 82"/>
                  <a:gd name="T9" fmla="*/ 75 h 76"/>
                  <a:gd name="T10" fmla="*/ 61 w 82"/>
                  <a:gd name="T11" fmla="*/ 72 h 76"/>
                  <a:gd name="T12" fmla="*/ 67 w 82"/>
                  <a:gd name="T13" fmla="*/ 67 h 76"/>
                  <a:gd name="T14" fmla="*/ 72 w 82"/>
                  <a:gd name="T15" fmla="*/ 64 h 76"/>
                  <a:gd name="T16" fmla="*/ 76 w 82"/>
                  <a:gd name="T17" fmla="*/ 59 h 76"/>
                  <a:gd name="T18" fmla="*/ 80 w 82"/>
                  <a:gd name="T19" fmla="*/ 56 h 76"/>
                  <a:gd name="T20" fmla="*/ 82 w 82"/>
                  <a:gd name="T21" fmla="*/ 52 h 76"/>
                  <a:gd name="T22" fmla="*/ 82 w 82"/>
                  <a:gd name="T23" fmla="*/ 47 h 76"/>
                  <a:gd name="T24" fmla="*/ 79 w 82"/>
                  <a:gd name="T25" fmla="*/ 43 h 76"/>
                  <a:gd name="T26" fmla="*/ 70 w 82"/>
                  <a:gd name="T27" fmla="*/ 39 h 76"/>
                  <a:gd name="T28" fmla="*/ 63 w 82"/>
                  <a:gd name="T29" fmla="*/ 37 h 76"/>
                  <a:gd name="T30" fmla="*/ 54 w 82"/>
                  <a:gd name="T31" fmla="*/ 39 h 76"/>
                  <a:gd name="T32" fmla="*/ 47 w 82"/>
                  <a:gd name="T33" fmla="*/ 41 h 76"/>
                  <a:gd name="T34" fmla="*/ 39 w 82"/>
                  <a:gd name="T35" fmla="*/ 44 h 76"/>
                  <a:gd name="T36" fmla="*/ 35 w 82"/>
                  <a:gd name="T37" fmla="*/ 49 h 76"/>
                  <a:gd name="T38" fmla="*/ 32 w 82"/>
                  <a:gd name="T39" fmla="*/ 50 h 76"/>
                  <a:gd name="T40" fmla="*/ 30 w 82"/>
                  <a:gd name="T41" fmla="*/ 52 h 76"/>
                  <a:gd name="T42" fmla="*/ 29 w 82"/>
                  <a:gd name="T43" fmla="*/ 43 h 76"/>
                  <a:gd name="T44" fmla="*/ 23 w 82"/>
                  <a:gd name="T45" fmla="*/ 23 h 76"/>
                  <a:gd name="T46" fmla="*/ 14 w 82"/>
                  <a:gd name="T47" fmla="*/ 6 h 76"/>
                  <a:gd name="T48" fmla="*/ 4 w 82"/>
                  <a:gd name="T49" fmla="*/ 0 h 76"/>
                  <a:gd name="T50" fmla="*/ 0 w 82"/>
                  <a:gd name="T51" fmla="*/ 17 h 76"/>
                  <a:gd name="T52" fmla="*/ 0 w 82"/>
                  <a:gd name="T53" fmla="*/ 31 h 76"/>
                  <a:gd name="T54" fmla="*/ 4 w 82"/>
                  <a:gd name="T55" fmla="*/ 44 h 76"/>
                  <a:gd name="T56" fmla="*/ 11 w 82"/>
                  <a:gd name="T57" fmla="*/ 54 h 76"/>
                  <a:gd name="T58" fmla="*/ 19 w 82"/>
                  <a:gd name="T59" fmla="*/ 63 h 76"/>
                  <a:gd name="T60" fmla="*/ 25 w 82"/>
                  <a:gd name="T61" fmla="*/ 70 h 76"/>
                  <a:gd name="T62" fmla="*/ 30 w 82"/>
                  <a:gd name="T63" fmla="*/ 73 h 76"/>
                  <a:gd name="T64" fmla="*/ 32 w 82"/>
                  <a:gd name="T65" fmla="*/ 75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2"/>
                  <a:gd name="T100" fmla="*/ 0 h 76"/>
                  <a:gd name="T101" fmla="*/ 82 w 82"/>
                  <a:gd name="T102" fmla="*/ 76 h 7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6" name="Freeform 38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12 w 75"/>
                  <a:gd name="T1" fmla="*/ 53 h 66"/>
                  <a:gd name="T2" fmla="*/ 15 w 75"/>
                  <a:gd name="T3" fmla="*/ 56 h 66"/>
                  <a:gd name="T4" fmla="*/ 19 w 75"/>
                  <a:gd name="T5" fmla="*/ 60 h 66"/>
                  <a:gd name="T6" fmla="*/ 25 w 75"/>
                  <a:gd name="T7" fmla="*/ 62 h 66"/>
                  <a:gd name="T8" fmla="*/ 27 w 75"/>
                  <a:gd name="T9" fmla="*/ 63 h 66"/>
                  <a:gd name="T10" fmla="*/ 32 w 75"/>
                  <a:gd name="T11" fmla="*/ 65 h 66"/>
                  <a:gd name="T12" fmla="*/ 40 w 75"/>
                  <a:gd name="T13" fmla="*/ 65 h 66"/>
                  <a:gd name="T14" fmla="*/ 49 w 75"/>
                  <a:gd name="T15" fmla="*/ 66 h 66"/>
                  <a:gd name="T16" fmla="*/ 57 w 75"/>
                  <a:gd name="T17" fmla="*/ 65 h 66"/>
                  <a:gd name="T18" fmla="*/ 65 w 75"/>
                  <a:gd name="T19" fmla="*/ 63 h 66"/>
                  <a:gd name="T20" fmla="*/ 71 w 75"/>
                  <a:gd name="T21" fmla="*/ 60 h 66"/>
                  <a:gd name="T22" fmla="*/ 75 w 75"/>
                  <a:gd name="T23" fmla="*/ 55 h 66"/>
                  <a:gd name="T24" fmla="*/ 75 w 75"/>
                  <a:gd name="T25" fmla="*/ 46 h 66"/>
                  <a:gd name="T26" fmla="*/ 72 w 75"/>
                  <a:gd name="T27" fmla="*/ 39 h 66"/>
                  <a:gd name="T28" fmla="*/ 66 w 75"/>
                  <a:gd name="T29" fmla="*/ 35 h 66"/>
                  <a:gd name="T30" fmla="*/ 59 w 75"/>
                  <a:gd name="T31" fmla="*/ 33 h 66"/>
                  <a:gd name="T32" fmla="*/ 50 w 75"/>
                  <a:gd name="T33" fmla="*/ 33 h 66"/>
                  <a:gd name="T34" fmla="*/ 41 w 75"/>
                  <a:gd name="T35" fmla="*/ 35 h 66"/>
                  <a:gd name="T36" fmla="*/ 34 w 75"/>
                  <a:gd name="T37" fmla="*/ 36 h 66"/>
                  <a:gd name="T38" fmla="*/ 28 w 75"/>
                  <a:gd name="T39" fmla="*/ 39 h 66"/>
                  <a:gd name="T40" fmla="*/ 27 w 75"/>
                  <a:gd name="T41" fmla="*/ 39 h 66"/>
                  <a:gd name="T42" fmla="*/ 25 w 75"/>
                  <a:gd name="T43" fmla="*/ 32 h 66"/>
                  <a:gd name="T44" fmla="*/ 19 w 75"/>
                  <a:gd name="T45" fmla="*/ 16 h 66"/>
                  <a:gd name="T46" fmla="*/ 10 w 75"/>
                  <a:gd name="T47" fmla="*/ 3 h 66"/>
                  <a:gd name="T48" fmla="*/ 0 w 75"/>
                  <a:gd name="T49" fmla="*/ 0 h 66"/>
                  <a:gd name="T50" fmla="*/ 0 w 75"/>
                  <a:gd name="T51" fmla="*/ 22 h 66"/>
                  <a:gd name="T52" fmla="*/ 5 w 75"/>
                  <a:gd name="T53" fmla="*/ 39 h 66"/>
                  <a:gd name="T54" fmla="*/ 9 w 75"/>
                  <a:gd name="T55" fmla="*/ 49 h 66"/>
                  <a:gd name="T56" fmla="*/ 12 w 75"/>
                  <a:gd name="T57" fmla="*/ 53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6"/>
                  <a:gd name="T89" fmla="*/ 75 w 75"/>
                  <a:gd name="T90" fmla="*/ 66 h 6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7" name="Freeform 39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3 w 75"/>
                  <a:gd name="T1" fmla="*/ 41 h 63"/>
                  <a:gd name="T2" fmla="*/ 4 w 75"/>
                  <a:gd name="T3" fmla="*/ 46 h 63"/>
                  <a:gd name="T4" fmla="*/ 10 w 75"/>
                  <a:gd name="T5" fmla="*/ 50 h 63"/>
                  <a:gd name="T6" fmla="*/ 14 w 75"/>
                  <a:gd name="T7" fmla="*/ 56 h 63"/>
                  <a:gd name="T8" fmla="*/ 16 w 75"/>
                  <a:gd name="T9" fmla="*/ 57 h 63"/>
                  <a:gd name="T10" fmla="*/ 23 w 75"/>
                  <a:gd name="T11" fmla="*/ 60 h 63"/>
                  <a:gd name="T12" fmla="*/ 32 w 75"/>
                  <a:gd name="T13" fmla="*/ 63 h 63"/>
                  <a:gd name="T14" fmla="*/ 42 w 75"/>
                  <a:gd name="T15" fmla="*/ 63 h 63"/>
                  <a:gd name="T16" fmla="*/ 54 w 75"/>
                  <a:gd name="T17" fmla="*/ 61 h 63"/>
                  <a:gd name="T18" fmla="*/ 64 w 75"/>
                  <a:gd name="T19" fmla="*/ 58 h 63"/>
                  <a:gd name="T20" fmla="*/ 72 w 75"/>
                  <a:gd name="T21" fmla="*/ 54 h 63"/>
                  <a:gd name="T22" fmla="*/ 75 w 75"/>
                  <a:gd name="T23" fmla="*/ 47 h 63"/>
                  <a:gd name="T24" fmla="*/ 73 w 75"/>
                  <a:gd name="T25" fmla="*/ 40 h 63"/>
                  <a:gd name="T26" fmla="*/ 67 w 75"/>
                  <a:gd name="T27" fmla="*/ 34 h 63"/>
                  <a:gd name="T28" fmla="*/ 60 w 75"/>
                  <a:gd name="T29" fmla="*/ 30 h 63"/>
                  <a:gd name="T30" fmla="*/ 53 w 75"/>
                  <a:gd name="T31" fmla="*/ 28 h 63"/>
                  <a:gd name="T32" fmla="*/ 45 w 75"/>
                  <a:gd name="T33" fmla="*/ 30 h 63"/>
                  <a:gd name="T34" fmla="*/ 36 w 75"/>
                  <a:gd name="T35" fmla="*/ 31 h 63"/>
                  <a:gd name="T36" fmla="*/ 31 w 75"/>
                  <a:gd name="T37" fmla="*/ 33 h 63"/>
                  <a:gd name="T38" fmla="*/ 26 w 75"/>
                  <a:gd name="T39" fmla="*/ 36 h 63"/>
                  <a:gd name="T40" fmla="*/ 25 w 75"/>
                  <a:gd name="T41" fmla="*/ 36 h 63"/>
                  <a:gd name="T42" fmla="*/ 23 w 75"/>
                  <a:gd name="T43" fmla="*/ 30 h 63"/>
                  <a:gd name="T44" fmla="*/ 17 w 75"/>
                  <a:gd name="T45" fmla="*/ 15 h 63"/>
                  <a:gd name="T46" fmla="*/ 10 w 75"/>
                  <a:gd name="T47" fmla="*/ 2 h 63"/>
                  <a:gd name="T48" fmla="*/ 0 w 75"/>
                  <a:gd name="T49" fmla="*/ 0 h 63"/>
                  <a:gd name="T50" fmla="*/ 0 w 75"/>
                  <a:gd name="T51" fmla="*/ 15 h 63"/>
                  <a:gd name="T52" fmla="*/ 1 w 75"/>
                  <a:gd name="T53" fmla="*/ 28 h 63"/>
                  <a:gd name="T54" fmla="*/ 3 w 75"/>
                  <a:gd name="T55" fmla="*/ 38 h 63"/>
                  <a:gd name="T56" fmla="*/ 3 w 75"/>
                  <a:gd name="T57" fmla="*/ 41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63"/>
                  <a:gd name="T89" fmla="*/ 75 w 75"/>
                  <a:gd name="T90" fmla="*/ 63 h 6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8" name="Freeform 40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88 w 250"/>
                  <a:gd name="T1" fmla="*/ 37 h 290"/>
                  <a:gd name="T2" fmla="*/ 69 w 250"/>
                  <a:gd name="T3" fmla="*/ 49 h 290"/>
                  <a:gd name="T4" fmla="*/ 53 w 250"/>
                  <a:gd name="T5" fmla="*/ 63 h 290"/>
                  <a:gd name="T6" fmla="*/ 39 w 250"/>
                  <a:gd name="T7" fmla="*/ 79 h 290"/>
                  <a:gd name="T8" fmla="*/ 25 w 250"/>
                  <a:gd name="T9" fmla="*/ 96 h 290"/>
                  <a:gd name="T10" fmla="*/ 15 w 250"/>
                  <a:gd name="T11" fmla="*/ 115 h 290"/>
                  <a:gd name="T12" fmla="*/ 8 w 250"/>
                  <a:gd name="T13" fmla="*/ 135 h 290"/>
                  <a:gd name="T14" fmla="*/ 3 w 250"/>
                  <a:gd name="T15" fmla="*/ 157 h 290"/>
                  <a:gd name="T16" fmla="*/ 0 w 250"/>
                  <a:gd name="T17" fmla="*/ 178 h 290"/>
                  <a:gd name="T18" fmla="*/ 3 w 250"/>
                  <a:gd name="T19" fmla="*/ 208 h 290"/>
                  <a:gd name="T20" fmla="*/ 15 w 250"/>
                  <a:gd name="T21" fmla="*/ 233 h 290"/>
                  <a:gd name="T22" fmla="*/ 33 w 250"/>
                  <a:gd name="T23" fmla="*/ 254 h 290"/>
                  <a:gd name="T24" fmla="*/ 56 w 250"/>
                  <a:gd name="T25" fmla="*/ 270 h 290"/>
                  <a:gd name="T26" fmla="*/ 83 w 250"/>
                  <a:gd name="T27" fmla="*/ 283 h 290"/>
                  <a:gd name="T28" fmla="*/ 110 w 250"/>
                  <a:gd name="T29" fmla="*/ 289 h 290"/>
                  <a:gd name="T30" fmla="*/ 140 w 250"/>
                  <a:gd name="T31" fmla="*/ 290 h 290"/>
                  <a:gd name="T32" fmla="*/ 168 w 250"/>
                  <a:gd name="T33" fmla="*/ 286 h 290"/>
                  <a:gd name="T34" fmla="*/ 174 w 250"/>
                  <a:gd name="T35" fmla="*/ 286 h 290"/>
                  <a:gd name="T36" fmla="*/ 179 w 250"/>
                  <a:gd name="T37" fmla="*/ 283 h 290"/>
                  <a:gd name="T38" fmla="*/ 184 w 250"/>
                  <a:gd name="T39" fmla="*/ 279 h 290"/>
                  <a:gd name="T40" fmla="*/ 185 w 250"/>
                  <a:gd name="T41" fmla="*/ 273 h 290"/>
                  <a:gd name="T42" fmla="*/ 182 w 250"/>
                  <a:gd name="T43" fmla="*/ 266 h 290"/>
                  <a:gd name="T44" fmla="*/ 176 w 250"/>
                  <a:gd name="T45" fmla="*/ 260 h 290"/>
                  <a:gd name="T46" fmla="*/ 169 w 250"/>
                  <a:gd name="T47" fmla="*/ 254 h 290"/>
                  <a:gd name="T48" fmla="*/ 162 w 250"/>
                  <a:gd name="T49" fmla="*/ 252 h 290"/>
                  <a:gd name="T50" fmla="*/ 147 w 250"/>
                  <a:gd name="T51" fmla="*/ 247 h 290"/>
                  <a:gd name="T52" fmla="*/ 132 w 250"/>
                  <a:gd name="T53" fmla="*/ 244 h 290"/>
                  <a:gd name="T54" fmla="*/ 118 w 250"/>
                  <a:gd name="T55" fmla="*/ 242 h 290"/>
                  <a:gd name="T56" fmla="*/ 105 w 250"/>
                  <a:gd name="T57" fmla="*/ 239 h 290"/>
                  <a:gd name="T58" fmla="*/ 91 w 250"/>
                  <a:gd name="T59" fmla="*/ 234 h 290"/>
                  <a:gd name="T60" fmla="*/ 78 w 250"/>
                  <a:gd name="T61" fmla="*/ 229 h 290"/>
                  <a:gd name="T62" fmla="*/ 66 w 250"/>
                  <a:gd name="T63" fmla="*/ 221 h 290"/>
                  <a:gd name="T64" fmla="*/ 55 w 250"/>
                  <a:gd name="T65" fmla="*/ 210 h 290"/>
                  <a:gd name="T66" fmla="*/ 50 w 250"/>
                  <a:gd name="T67" fmla="*/ 161 h 290"/>
                  <a:gd name="T68" fmla="*/ 62 w 250"/>
                  <a:gd name="T69" fmla="*/ 121 h 290"/>
                  <a:gd name="T70" fmla="*/ 85 w 250"/>
                  <a:gd name="T71" fmla="*/ 89 h 290"/>
                  <a:gd name="T72" fmla="*/ 118 w 250"/>
                  <a:gd name="T73" fmla="*/ 63 h 290"/>
                  <a:gd name="T74" fmla="*/ 153 w 250"/>
                  <a:gd name="T75" fmla="*/ 43 h 290"/>
                  <a:gd name="T76" fmla="*/ 190 w 250"/>
                  <a:gd name="T77" fmla="*/ 27 h 290"/>
                  <a:gd name="T78" fmla="*/ 223 w 250"/>
                  <a:gd name="T79" fmla="*/ 16 h 290"/>
                  <a:gd name="T80" fmla="*/ 250 w 250"/>
                  <a:gd name="T81" fmla="*/ 6 h 290"/>
                  <a:gd name="T82" fmla="*/ 234 w 250"/>
                  <a:gd name="T83" fmla="*/ 2 h 290"/>
                  <a:gd name="T84" fmla="*/ 216 w 250"/>
                  <a:gd name="T85" fmla="*/ 0 h 290"/>
                  <a:gd name="T86" fmla="*/ 196 w 250"/>
                  <a:gd name="T87" fmla="*/ 3 h 290"/>
                  <a:gd name="T88" fmla="*/ 174 w 250"/>
                  <a:gd name="T89" fmla="*/ 6 h 290"/>
                  <a:gd name="T90" fmla="*/ 152 w 250"/>
                  <a:gd name="T91" fmla="*/ 13 h 290"/>
                  <a:gd name="T92" fmla="*/ 130 w 250"/>
                  <a:gd name="T93" fmla="*/ 20 h 290"/>
                  <a:gd name="T94" fmla="*/ 107 w 250"/>
                  <a:gd name="T95" fmla="*/ 29 h 290"/>
                  <a:gd name="T96" fmla="*/ 88 w 250"/>
                  <a:gd name="T97" fmla="*/ 37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50"/>
                  <a:gd name="T148" fmla="*/ 0 h 290"/>
                  <a:gd name="T149" fmla="*/ 250 w 250"/>
                  <a:gd name="T150" fmla="*/ 290 h 29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59" name="Freeform 41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135 w 160"/>
                  <a:gd name="T1" fmla="*/ 73 h 225"/>
                  <a:gd name="T2" fmla="*/ 141 w 160"/>
                  <a:gd name="T3" fmla="*/ 96 h 225"/>
                  <a:gd name="T4" fmla="*/ 140 w 160"/>
                  <a:gd name="T5" fmla="*/ 118 h 225"/>
                  <a:gd name="T6" fmla="*/ 129 w 160"/>
                  <a:gd name="T7" fmla="*/ 135 h 225"/>
                  <a:gd name="T8" fmla="*/ 115 w 160"/>
                  <a:gd name="T9" fmla="*/ 151 h 225"/>
                  <a:gd name="T10" fmla="*/ 97 w 160"/>
                  <a:gd name="T11" fmla="*/ 165 h 225"/>
                  <a:gd name="T12" fmla="*/ 76 w 160"/>
                  <a:gd name="T13" fmla="*/ 179 h 225"/>
                  <a:gd name="T14" fmla="*/ 56 w 160"/>
                  <a:gd name="T15" fmla="*/ 192 h 225"/>
                  <a:gd name="T16" fmla="*/ 38 w 160"/>
                  <a:gd name="T17" fmla="*/ 205 h 225"/>
                  <a:gd name="T18" fmla="*/ 35 w 160"/>
                  <a:gd name="T19" fmla="*/ 210 h 225"/>
                  <a:gd name="T20" fmla="*/ 34 w 160"/>
                  <a:gd name="T21" fmla="*/ 212 h 225"/>
                  <a:gd name="T22" fmla="*/ 34 w 160"/>
                  <a:gd name="T23" fmla="*/ 217 h 225"/>
                  <a:gd name="T24" fmla="*/ 35 w 160"/>
                  <a:gd name="T25" fmla="*/ 221 h 225"/>
                  <a:gd name="T26" fmla="*/ 40 w 160"/>
                  <a:gd name="T27" fmla="*/ 224 h 225"/>
                  <a:gd name="T28" fmla="*/ 44 w 160"/>
                  <a:gd name="T29" fmla="*/ 225 h 225"/>
                  <a:gd name="T30" fmla="*/ 47 w 160"/>
                  <a:gd name="T31" fmla="*/ 225 h 225"/>
                  <a:gd name="T32" fmla="*/ 51 w 160"/>
                  <a:gd name="T33" fmla="*/ 224 h 225"/>
                  <a:gd name="T34" fmla="*/ 75 w 160"/>
                  <a:gd name="T35" fmla="*/ 211 h 225"/>
                  <a:gd name="T36" fmla="*/ 97 w 160"/>
                  <a:gd name="T37" fmla="*/ 197 h 225"/>
                  <a:gd name="T38" fmla="*/ 117 w 160"/>
                  <a:gd name="T39" fmla="*/ 181 h 225"/>
                  <a:gd name="T40" fmla="*/ 137 w 160"/>
                  <a:gd name="T41" fmla="*/ 162 h 225"/>
                  <a:gd name="T42" fmla="*/ 150 w 160"/>
                  <a:gd name="T43" fmla="*/ 142 h 225"/>
                  <a:gd name="T44" fmla="*/ 159 w 160"/>
                  <a:gd name="T45" fmla="*/ 119 h 225"/>
                  <a:gd name="T46" fmla="*/ 160 w 160"/>
                  <a:gd name="T47" fmla="*/ 95 h 225"/>
                  <a:gd name="T48" fmla="*/ 154 w 160"/>
                  <a:gd name="T49" fmla="*/ 69 h 225"/>
                  <a:gd name="T50" fmla="*/ 141 w 160"/>
                  <a:gd name="T51" fmla="*/ 49 h 225"/>
                  <a:gd name="T52" fmla="*/ 122 w 160"/>
                  <a:gd name="T53" fmla="*/ 31 h 225"/>
                  <a:gd name="T54" fmla="*/ 98 w 160"/>
                  <a:gd name="T55" fmla="*/ 18 h 225"/>
                  <a:gd name="T56" fmla="*/ 72 w 160"/>
                  <a:gd name="T57" fmla="*/ 8 h 225"/>
                  <a:gd name="T58" fmla="*/ 46 w 160"/>
                  <a:gd name="T59" fmla="*/ 3 h 225"/>
                  <a:gd name="T60" fmla="*/ 24 w 160"/>
                  <a:gd name="T61" fmla="*/ 0 h 225"/>
                  <a:gd name="T62" fmla="*/ 7 w 160"/>
                  <a:gd name="T63" fmla="*/ 0 h 225"/>
                  <a:gd name="T64" fmla="*/ 0 w 160"/>
                  <a:gd name="T65" fmla="*/ 4 h 225"/>
                  <a:gd name="T66" fmla="*/ 18 w 160"/>
                  <a:gd name="T67" fmla="*/ 11 h 225"/>
                  <a:gd name="T68" fmla="*/ 37 w 160"/>
                  <a:gd name="T69" fmla="*/ 17 h 225"/>
                  <a:gd name="T70" fmla="*/ 57 w 160"/>
                  <a:gd name="T71" fmla="*/ 23 h 225"/>
                  <a:gd name="T72" fmla="*/ 76 w 160"/>
                  <a:gd name="T73" fmla="*/ 29 h 225"/>
                  <a:gd name="T74" fmla="*/ 95 w 160"/>
                  <a:gd name="T75" fmla="*/ 36 h 225"/>
                  <a:gd name="T76" fmla="*/ 112 w 160"/>
                  <a:gd name="T77" fmla="*/ 46 h 225"/>
                  <a:gd name="T78" fmla="*/ 125 w 160"/>
                  <a:gd name="T79" fmla="*/ 57 h 225"/>
                  <a:gd name="T80" fmla="*/ 135 w 160"/>
                  <a:gd name="T81" fmla="*/ 73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60"/>
                  <a:gd name="T124" fmla="*/ 0 h 225"/>
                  <a:gd name="T125" fmla="*/ 160 w 160"/>
                  <a:gd name="T126" fmla="*/ 225 h 22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0" name="Freeform 42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127 w 404"/>
                  <a:gd name="T1" fmla="*/ 87 h 472"/>
                  <a:gd name="T2" fmla="*/ 68 w 404"/>
                  <a:gd name="T3" fmla="*/ 143 h 472"/>
                  <a:gd name="T4" fmla="*/ 22 w 404"/>
                  <a:gd name="T5" fmla="*/ 208 h 472"/>
                  <a:gd name="T6" fmla="*/ 0 w 404"/>
                  <a:gd name="T7" fmla="*/ 283 h 472"/>
                  <a:gd name="T8" fmla="*/ 5 w 404"/>
                  <a:gd name="T9" fmla="*/ 333 h 472"/>
                  <a:gd name="T10" fmla="*/ 12 w 404"/>
                  <a:gd name="T11" fmla="*/ 353 h 472"/>
                  <a:gd name="T12" fmla="*/ 25 w 404"/>
                  <a:gd name="T13" fmla="*/ 372 h 472"/>
                  <a:gd name="T14" fmla="*/ 41 w 404"/>
                  <a:gd name="T15" fmla="*/ 388 h 472"/>
                  <a:gd name="T16" fmla="*/ 71 w 404"/>
                  <a:gd name="T17" fmla="*/ 405 h 472"/>
                  <a:gd name="T18" fmla="*/ 109 w 404"/>
                  <a:gd name="T19" fmla="*/ 424 h 472"/>
                  <a:gd name="T20" fmla="*/ 150 w 404"/>
                  <a:gd name="T21" fmla="*/ 438 h 472"/>
                  <a:gd name="T22" fmla="*/ 191 w 404"/>
                  <a:gd name="T23" fmla="*/ 449 h 472"/>
                  <a:gd name="T24" fmla="*/ 234 w 404"/>
                  <a:gd name="T25" fmla="*/ 458 h 472"/>
                  <a:gd name="T26" fmla="*/ 276 w 404"/>
                  <a:gd name="T27" fmla="*/ 464 h 472"/>
                  <a:gd name="T28" fmla="*/ 319 w 404"/>
                  <a:gd name="T29" fmla="*/ 468 h 472"/>
                  <a:gd name="T30" fmla="*/ 363 w 404"/>
                  <a:gd name="T31" fmla="*/ 471 h 472"/>
                  <a:gd name="T32" fmla="*/ 391 w 404"/>
                  <a:gd name="T33" fmla="*/ 472 h 472"/>
                  <a:gd name="T34" fmla="*/ 401 w 404"/>
                  <a:gd name="T35" fmla="*/ 464 h 472"/>
                  <a:gd name="T36" fmla="*/ 404 w 404"/>
                  <a:gd name="T37" fmla="*/ 451 h 472"/>
                  <a:gd name="T38" fmla="*/ 395 w 404"/>
                  <a:gd name="T39" fmla="*/ 441 h 472"/>
                  <a:gd name="T40" fmla="*/ 369 w 404"/>
                  <a:gd name="T41" fmla="*/ 434 h 472"/>
                  <a:gd name="T42" fmla="*/ 331 w 404"/>
                  <a:gd name="T43" fmla="*/ 426 h 472"/>
                  <a:gd name="T44" fmla="*/ 291 w 404"/>
                  <a:gd name="T45" fmla="*/ 421 h 472"/>
                  <a:gd name="T46" fmla="*/ 251 w 404"/>
                  <a:gd name="T47" fmla="*/ 415 h 472"/>
                  <a:gd name="T48" fmla="*/ 213 w 404"/>
                  <a:gd name="T49" fmla="*/ 408 h 472"/>
                  <a:gd name="T50" fmla="*/ 175 w 404"/>
                  <a:gd name="T51" fmla="*/ 398 h 472"/>
                  <a:gd name="T52" fmla="*/ 138 w 404"/>
                  <a:gd name="T53" fmla="*/ 386 h 472"/>
                  <a:gd name="T54" fmla="*/ 102 w 404"/>
                  <a:gd name="T55" fmla="*/ 372 h 472"/>
                  <a:gd name="T56" fmla="*/ 69 w 404"/>
                  <a:gd name="T57" fmla="*/ 352 h 472"/>
                  <a:gd name="T58" fmla="*/ 49 w 404"/>
                  <a:gd name="T59" fmla="*/ 324 h 472"/>
                  <a:gd name="T60" fmla="*/ 43 w 404"/>
                  <a:gd name="T61" fmla="*/ 290 h 472"/>
                  <a:gd name="T62" fmla="*/ 49 w 404"/>
                  <a:gd name="T63" fmla="*/ 250 h 472"/>
                  <a:gd name="T64" fmla="*/ 65 w 404"/>
                  <a:gd name="T65" fmla="*/ 212 h 472"/>
                  <a:gd name="T66" fmla="*/ 90 w 404"/>
                  <a:gd name="T67" fmla="*/ 172 h 472"/>
                  <a:gd name="T68" fmla="*/ 119 w 404"/>
                  <a:gd name="T69" fmla="*/ 138 h 472"/>
                  <a:gd name="T70" fmla="*/ 154 w 404"/>
                  <a:gd name="T71" fmla="*/ 103 h 472"/>
                  <a:gd name="T72" fmla="*/ 193 w 404"/>
                  <a:gd name="T73" fmla="*/ 71 h 472"/>
                  <a:gd name="T74" fmla="*/ 245 w 404"/>
                  <a:gd name="T75" fmla="*/ 47 h 472"/>
                  <a:gd name="T76" fmla="*/ 298 w 404"/>
                  <a:gd name="T77" fmla="*/ 25 h 472"/>
                  <a:gd name="T78" fmla="*/ 332 w 404"/>
                  <a:gd name="T79" fmla="*/ 8 h 472"/>
                  <a:gd name="T80" fmla="*/ 322 w 404"/>
                  <a:gd name="T81" fmla="*/ 0 h 472"/>
                  <a:gd name="T82" fmla="*/ 278 w 404"/>
                  <a:gd name="T83" fmla="*/ 5 h 472"/>
                  <a:gd name="T84" fmla="*/ 226 w 404"/>
                  <a:gd name="T85" fmla="*/ 23 h 472"/>
                  <a:gd name="T86" fmla="*/ 178 w 404"/>
                  <a:gd name="T87" fmla="*/ 47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04"/>
                  <a:gd name="T133" fmla="*/ 0 h 472"/>
                  <a:gd name="T134" fmla="*/ 404 w 404"/>
                  <a:gd name="T135" fmla="*/ 472 h 47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1" name="Freeform 43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294 w 354"/>
                  <a:gd name="T1" fmla="*/ 96 h 315"/>
                  <a:gd name="T2" fmla="*/ 310 w 354"/>
                  <a:gd name="T3" fmla="*/ 113 h 315"/>
                  <a:gd name="T4" fmla="*/ 320 w 354"/>
                  <a:gd name="T5" fmla="*/ 133 h 315"/>
                  <a:gd name="T6" fmla="*/ 325 w 354"/>
                  <a:gd name="T7" fmla="*/ 155 h 315"/>
                  <a:gd name="T8" fmla="*/ 325 w 354"/>
                  <a:gd name="T9" fmla="*/ 178 h 315"/>
                  <a:gd name="T10" fmla="*/ 322 w 354"/>
                  <a:gd name="T11" fmla="*/ 197 h 315"/>
                  <a:gd name="T12" fmla="*/ 316 w 354"/>
                  <a:gd name="T13" fmla="*/ 212 h 315"/>
                  <a:gd name="T14" fmla="*/ 306 w 354"/>
                  <a:gd name="T15" fmla="*/ 228 h 315"/>
                  <a:gd name="T16" fmla="*/ 295 w 354"/>
                  <a:gd name="T17" fmla="*/ 241 h 315"/>
                  <a:gd name="T18" fmla="*/ 282 w 354"/>
                  <a:gd name="T19" fmla="*/ 256 h 315"/>
                  <a:gd name="T20" fmla="*/ 269 w 354"/>
                  <a:gd name="T21" fmla="*/ 267 h 315"/>
                  <a:gd name="T22" fmla="*/ 256 w 354"/>
                  <a:gd name="T23" fmla="*/ 280 h 315"/>
                  <a:gd name="T24" fmla="*/ 243 w 354"/>
                  <a:gd name="T25" fmla="*/ 293 h 315"/>
                  <a:gd name="T26" fmla="*/ 240 w 354"/>
                  <a:gd name="T27" fmla="*/ 297 h 315"/>
                  <a:gd name="T28" fmla="*/ 240 w 354"/>
                  <a:gd name="T29" fmla="*/ 302 h 315"/>
                  <a:gd name="T30" fmla="*/ 240 w 354"/>
                  <a:gd name="T31" fmla="*/ 306 h 315"/>
                  <a:gd name="T32" fmla="*/ 243 w 354"/>
                  <a:gd name="T33" fmla="*/ 310 h 315"/>
                  <a:gd name="T34" fmla="*/ 247 w 354"/>
                  <a:gd name="T35" fmla="*/ 313 h 315"/>
                  <a:gd name="T36" fmla="*/ 253 w 354"/>
                  <a:gd name="T37" fmla="*/ 315 h 315"/>
                  <a:gd name="T38" fmla="*/ 257 w 354"/>
                  <a:gd name="T39" fmla="*/ 313 h 315"/>
                  <a:gd name="T40" fmla="*/ 262 w 354"/>
                  <a:gd name="T41" fmla="*/ 310 h 315"/>
                  <a:gd name="T42" fmla="*/ 291 w 354"/>
                  <a:gd name="T43" fmla="*/ 292 h 315"/>
                  <a:gd name="T44" fmla="*/ 316 w 354"/>
                  <a:gd name="T45" fmla="*/ 267 h 315"/>
                  <a:gd name="T46" fmla="*/ 335 w 354"/>
                  <a:gd name="T47" fmla="*/ 240 h 315"/>
                  <a:gd name="T48" fmla="*/ 348 w 354"/>
                  <a:gd name="T49" fmla="*/ 208 h 315"/>
                  <a:gd name="T50" fmla="*/ 354 w 354"/>
                  <a:gd name="T51" fmla="*/ 177 h 315"/>
                  <a:gd name="T52" fmla="*/ 351 w 354"/>
                  <a:gd name="T53" fmla="*/ 143 h 315"/>
                  <a:gd name="T54" fmla="*/ 339 w 354"/>
                  <a:gd name="T55" fmla="*/ 113 h 315"/>
                  <a:gd name="T56" fmla="*/ 316 w 354"/>
                  <a:gd name="T57" fmla="*/ 86 h 315"/>
                  <a:gd name="T58" fmla="*/ 298 w 354"/>
                  <a:gd name="T59" fmla="*/ 72 h 315"/>
                  <a:gd name="T60" fmla="*/ 278 w 354"/>
                  <a:gd name="T61" fmla="*/ 60 h 315"/>
                  <a:gd name="T62" fmla="*/ 256 w 354"/>
                  <a:gd name="T63" fmla="*/ 49 h 315"/>
                  <a:gd name="T64" fmla="*/ 231 w 354"/>
                  <a:gd name="T65" fmla="*/ 39 h 315"/>
                  <a:gd name="T66" fmla="*/ 206 w 354"/>
                  <a:gd name="T67" fmla="*/ 29 h 315"/>
                  <a:gd name="T68" fmla="*/ 181 w 354"/>
                  <a:gd name="T69" fmla="*/ 21 h 315"/>
                  <a:gd name="T70" fmla="*/ 155 w 354"/>
                  <a:gd name="T71" fmla="*/ 16 h 315"/>
                  <a:gd name="T72" fmla="*/ 130 w 354"/>
                  <a:gd name="T73" fmla="*/ 10 h 315"/>
                  <a:gd name="T74" fmla="*/ 105 w 354"/>
                  <a:gd name="T75" fmla="*/ 6 h 315"/>
                  <a:gd name="T76" fmla="*/ 83 w 354"/>
                  <a:gd name="T77" fmla="*/ 3 h 315"/>
                  <a:gd name="T78" fmla="*/ 61 w 354"/>
                  <a:gd name="T79" fmla="*/ 0 h 315"/>
                  <a:gd name="T80" fmla="*/ 43 w 354"/>
                  <a:gd name="T81" fmla="*/ 0 h 315"/>
                  <a:gd name="T82" fmla="*/ 27 w 354"/>
                  <a:gd name="T83" fmla="*/ 0 h 315"/>
                  <a:gd name="T84" fmla="*/ 14 w 354"/>
                  <a:gd name="T85" fmla="*/ 0 h 315"/>
                  <a:gd name="T86" fmla="*/ 5 w 354"/>
                  <a:gd name="T87" fmla="*/ 3 h 315"/>
                  <a:gd name="T88" fmla="*/ 0 w 354"/>
                  <a:gd name="T89" fmla="*/ 6 h 315"/>
                  <a:gd name="T90" fmla="*/ 15 w 354"/>
                  <a:gd name="T91" fmla="*/ 8 h 315"/>
                  <a:gd name="T92" fmla="*/ 30 w 354"/>
                  <a:gd name="T93" fmla="*/ 10 h 315"/>
                  <a:gd name="T94" fmla="*/ 47 w 354"/>
                  <a:gd name="T95" fmla="*/ 13 h 315"/>
                  <a:gd name="T96" fmla="*/ 65 w 354"/>
                  <a:gd name="T97" fmla="*/ 16 h 315"/>
                  <a:gd name="T98" fmla="*/ 83 w 354"/>
                  <a:gd name="T99" fmla="*/ 20 h 315"/>
                  <a:gd name="T100" fmla="*/ 103 w 354"/>
                  <a:gd name="T101" fmla="*/ 23 h 315"/>
                  <a:gd name="T102" fmla="*/ 122 w 354"/>
                  <a:gd name="T103" fmla="*/ 27 h 315"/>
                  <a:gd name="T104" fmla="*/ 143 w 354"/>
                  <a:gd name="T105" fmla="*/ 31 h 315"/>
                  <a:gd name="T106" fmla="*/ 162 w 354"/>
                  <a:gd name="T107" fmla="*/ 37 h 315"/>
                  <a:gd name="T108" fmla="*/ 182 w 354"/>
                  <a:gd name="T109" fmla="*/ 43 h 315"/>
                  <a:gd name="T110" fmla="*/ 203 w 354"/>
                  <a:gd name="T111" fmla="*/ 49 h 315"/>
                  <a:gd name="T112" fmla="*/ 222 w 354"/>
                  <a:gd name="T113" fmla="*/ 56 h 315"/>
                  <a:gd name="T114" fmla="*/ 241 w 354"/>
                  <a:gd name="T115" fmla="*/ 64 h 315"/>
                  <a:gd name="T116" fmla="*/ 260 w 354"/>
                  <a:gd name="T117" fmla="*/ 75 h 315"/>
                  <a:gd name="T118" fmla="*/ 278 w 354"/>
                  <a:gd name="T119" fmla="*/ 85 h 315"/>
                  <a:gd name="T120" fmla="*/ 294 w 354"/>
                  <a:gd name="T121" fmla="*/ 96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54"/>
                  <a:gd name="T184" fmla="*/ 0 h 315"/>
                  <a:gd name="T185" fmla="*/ 354 w 354"/>
                  <a:gd name="T186" fmla="*/ 315 h 31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 w="63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2" name="Freeform 44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162 h 297"/>
                  <a:gd name="T2" fmla="*/ 0 w 143"/>
                  <a:gd name="T3" fmla="*/ 187 h 297"/>
                  <a:gd name="T4" fmla="*/ 5 w 143"/>
                  <a:gd name="T5" fmla="*/ 210 h 297"/>
                  <a:gd name="T6" fmla="*/ 16 w 143"/>
                  <a:gd name="T7" fmla="*/ 231 h 297"/>
                  <a:gd name="T8" fmla="*/ 30 w 143"/>
                  <a:gd name="T9" fmla="*/ 250 h 297"/>
                  <a:gd name="T10" fmla="*/ 48 w 143"/>
                  <a:gd name="T11" fmla="*/ 266 h 297"/>
                  <a:gd name="T12" fmla="*/ 69 w 143"/>
                  <a:gd name="T13" fmla="*/ 280 h 297"/>
                  <a:gd name="T14" fmla="*/ 92 w 143"/>
                  <a:gd name="T15" fmla="*/ 290 h 297"/>
                  <a:gd name="T16" fmla="*/ 116 w 143"/>
                  <a:gd name="T17" fmla="*/ 296 h 297"/>
                  <a:gd name="T18" fmla="*/ 123 w 143"/>
                  <a:gd name="T19" fmla="*/ 297 h 297"/>
                  <a:gd name="T20" fmla="*/ 130 w 143"/>
                  <a:gd name="T21" fmla="*/ 295 h 297"/>
                  <a:gd name="T22" fmla="*/ 136 w 143"/>
                  <a:gd name="T23" fmla="*/ 290 h 297"/>
                  <a:gd name="T24" fmla="*/ 139 w 143"/>
                  <a:gd name="T25" fmla="*/ 284 h 297"/>
                  <a:gd name="T26" fmla="*/ 139 w 143"/>
                  <a:gd name="T27" fmla="*/ 277 h 297"/>
                  <a:gd name="T28" fmla="*/ 138 w 143"/>
                  <a:gd name="T29" fmla="*/ 270 h 297"/>
                  <a:gd name="T30" fmla="*/ 133 w 143"/>
                  <a:gd name="T31" fmla="*/ 264 h 297"/>
                  <a:gd name="T32" fmla="*/ 126 w 143"/>
                  <a:gd name="T33" fmla="*/ 261 h 297"/>
                  <a:gd name="T34" fmla="*/ 102 w 143"/>
                  <a:gd name="T35" fmla="*/ 253 h 297"/>
                  <a:gd name="T36" fmla="*/ 80 w 143"/>
                  <a:gd name="T37" fmla="*/ 241 h 297"/>
                  <a:gd name="T38" fmla="*/ 63 w 143"/>
                  <a:gd name="T39" fmla="*/ 226 h 297"/>
                  <a:gd name="T40" fmla="*/ 50 w 143"/>
                  <a:gd name="T41" fmla="*/ 208 h 297"/>
                  <a:gd name="T42" fmla="*/ 41 w 143"/>
                  <a:gd name="T43" fmla="*/ 187 h 297"/>
                  <a:gd name="T44" fmla="*/ 36 w 143"/>
                  <a:gd name="T45" fmla="*/ 164 h 297"/>
                  <a:gd name="T46" fmla="*/ 36 w 143"/>
                  <a:gd name="T47" fmla="*/ 139 h 297"/>
                  <a:gd name="T48" fmla="*/ 44 w 143"/>
                  <a:gd name="T49" fmla="*/ 113 h 297"/>
                  <a:gd name="T50" fmla="*/ 52 w 143"/>
                  <a:gd name="T51" fmla="*/ 95 h 297"/>
                  <a:gd name="T52" fmla="*/ 64 w 143"/>
                  <a:gd name="T53" fmla="*/ 78 h 297"/>
                  <a:gd name="T54" fmla="*/ 77 w 143"/>
                  <a:gd name="T55" fmla="*/ 62 h 297"/>
                  <a:gd name="T56" fmla="*/ 92 w 143"/>
                  <a:gd name="T57" fmla="*/ 47 h 297"/>
                  <a:gd name="T58" fmla="*/ 105 w 143"/>
                  <a:gd name="T59" fmla="*/ 34 h 297"/>
                  <a:gd name="T60" fmla="*/ 120 w 143"/>
                  <a:gd name="T61" fmla="*/ 23 h 297"/>
                  <a:gd name="T62" fmla="*/ 133 w 143"/>
                  <a:gd name="T63" fmla="*/ 11 h 297"/>
                  <a:gd name="T64" fmla="*/ 143 w 143"/>
                  <a:gd name="T65" fmla="*/ 1 h 297"/>
                  <a:gd name="T66" fmla="*/ 133 w 143"/>
                  <a:gd name="T67" fmla="*/ 0 h 297"/>
                  <a:gd name="T68" fmla="*/ 117 w 143"/>
                  <a:gd name="T69" fmla="*/ 7 h 297"/>
                  <a:gd name="T70" fmla="*/ 95 w 143"/>
                  <a:gd name="T71" fmla="*/ 23 h 297"/>
                  <a:gd name="T72" fmla="*/ 70 w 143"/>
                  <a:gd name="T73" fmla="*/ 44 h 297"/>
                  <a:gd name="T74" fmla="*/ 47 w 143"/>
                  <a:gd name="T75" fmla="*/ 72 h 297"/>
                  <a:gd name="T76" fmla="*/ 25 w 143"/>
                  <a:gd name="T77" fmla="*/ 101 h 297"/>
                  <a:gd name="T78" fmla="*/ 8 w 143"/>
                  <a:gd name="T79" fmla="*/ 132 h 297"/>
                  <a:gd name="T80" fmla="*/ 0 w 143"/>
                  <a:gd name="T81" fmla="*/ 162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297"/>
                  <a:gd name="T125" fmla="*/ 143 w 143"/>
                  <a:gd name="T126" fmla="*/ 297 h 29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3" name="Freeform 45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260 w 309"/>
                  <a:gd name="T1" fmla="*/ 155 h 388"/>
                  <a:gd name="T2" fmla="*/ 275 w 309"/>
                  <a:gd name="T3" fmla="*/ 180 h 388"/>
                  <a:gd name="T4" fmla="*/ 282 w 309"/>
                  <a:gd name="T5" fmla="*/ 206 h 388"/>
                  <a:gd name="T6" fmla="*/ 278 w 309"/>
                  <a:gd name="T7" fmla="*/ 234 h 388"/>
                  <a:gd name="T8" fmla="*/ 262 w 309"/>
                  <a:gd name="T9" fmla="*/ 262 h 388"/>
                  <a:gd name="T10" fmla="*/ 237 w 309"/>
                  <a:gd name="T11" fmla="*/ 286 h 388"/>
                  <a:gd name="T12" fmla="*/ 209 w 309"/>
                  <a:gd name="T13" fmla="*/ 308 h 388"/>
                  <a:gd name="T14" fmla="*/ 180 w 309"/>
                  <a:gd name="T15" fmla="*/ 331 h 388"/>
                  <a:gd name="T16" fmla="*/ 162 w 309"/>
                  <a:gd name="T17" fmla="*/ 348 h 388"/>
                  <a:gd name="T18" fmla="*/ 156 w 309"/>
                  <a:gd name="T19" fmla="*/ 359 h 388"/>
                  <a:gd name="T20" fmla="*/ 152 w 309"/>
                  <a:gd name="T21" fmla="*/ 371 h 388"/>
                  <a:gd name="T22" fmla="*/ 153 w 309"/>
                  <a:gd name="T23" fmla="*/ 382 h 388"/>
                  <a:gd name="T24" fmla="*/ 163 w 309"/>
                  <a:gd name="T25" fmla="*/ 388 h 388"/>
                  <a:gd name="T26" fmla="*/ 175 w 309"/>
                  <a:gd name="T27" fmla="*/ 387 h 388"/>
                  <a:gd name="T28" fmla="*/ 194 w 309"/>
                  <a:gd name="T29" fmla="*/ 367 h 388"/>
                  <a:gd name="T30" fmla="*/ 227 w 309"/>
                  <a:gd name="T31" fmla="*/ 337 h 388"/>
                  <a:gd name="T32" fmla="*/ 260 w 309"/>
                  <a:gd name="T33" fmla="*/ 308 h 388"/>
                  <a:gd name="T34" fmla="*/ 290 w 309"/>
                  <a:gd name="T35" fmla="*/ 275 h 388"/>
                  <a:gd name="T36" fmla="*/ 307 w 309"/>
                  <a:gd name="T37" fmla="*/ 234 h 388"/>
                  <a:gd name="T38" fmla="*/ 304 w 309"/>
                  <a:gd name="T39" fmla="*/ 191 h 388"/>
                  <a:gd name="T40" fmla="*/ 285 w 309"/>
                  <a:gd name="T41" fmla="*/ 151 h 388"/>
                  <a:gd name="T42" fmla="*/ 253 w 309"/>
                  <a:gd name="T43" fmla="*/ 118 h 388"/>
                  <a:gd name="T44" fmla="*/ 222 w 309"/>
                  <a:gd name="T45" fmla="*/ 94 h 388"/>
                  <a:gd name="T46" fmla="*/ 191 w 309"/>
                  <a:gd name="T47" fmla="*/ 75 h 388"/>
                  <a:gd name="T48" fmla="*/ 159 w 309"/>
                  <a:gd name="T49" fmla="*/ 55 h 388"/>
                  <a:gd name="T50" fmla="*/ 124 w 309"/>
                  <a:gd name="T51" fmla="*/ 36 h 388"/>
                  <a:gd name="T52" fmla="*/ 92 w 309"/>
                  <a:gd name="T53" fmla="*/ 20 h 388"/>
                  <a:gd name="T54" fmla="*/ 59 w 309"/>
                  <a:gd name="T55" fmla="*/ 9 h 388"/>
                  <a:gd name="T56" fmla="*/ 31 w 309"/>
                  <a:gd name="T57" fmla="*/ 2 h 388"/>
                  <a:gd name="T58" fmla="*/ 9 w 309"/>
                  <a:gd name="T59" fmla="*/ 2 h 388"/>
                  <a:gd name="T60" fmla="*/ 11 w 309"/>
                  <a:gd name="T61" fmla="*/ 7 h 388"/>
                  <a:gd name="T62" fmla="*/ 36 w 309"/>
                  <a:gd name="T63" fmla="*/ 17 h 388"/>
                  <a:gd name="T64" fmla="*/ 65 w 309"/>
                  <a:gd name="T65" fmla="*/ 30 h 388"/>
                  <a:gd name="T66" fmla="*/ 99 w 309"/>
                  <a:gd name="T67" fmla="*/ 46 h 388"/>
                  <a:gd name="T68" fmla="*/ 134 w 309"/>
                  <a:gd name="T69" fmla="*/ 65 h 388"/>
                  <a:gd name="T70" fmla="*/ 169 w 309"/>
                  <a:gd name="T71" fmla="*/ 86 h 388"/>
                  <a:gd name="T72" fmla="*/ 205 w 309"/>
                  <a:gd name="T73" fmla="*/ 109 h 388"/>
                  <a:gd name="T74" fmla="*/ 235 w 309"/>
                  <a:gd name="T75" fmla="*/ 132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9"/>
                  <a:gd name="T115" fmla="*/ 0 h 388"/>
                  <a:gd name="T116" fmla="*/ 309 w 309"/>
                  <a:gd name="T117" fmla="*/ 388 h 3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4" name="Freeform 46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332 w 406"/>
                  <a:gd name="T1" fmla="*/ 65 h 292"/>
                  <a:gd name="T2" fmla="*/ 351 w 406"/>
                  <a:gd name="T3" fmla="*/ 123 h 292"/>
                  <a:gd name="T4" fmla="*/ 373 w 406"/>
                  <a:gd name="T5" fmla="*/ 181 h 292"/>
                  <a:gd name="T6" fmla="*/ 395 w 406"/>
                  <a:gd name="T7" fmla="*/ 237 h 292"/>
                  <a:gd name="T8" fmla="*/ 406 w 406"/>
                  <a:gd name="T9" fmla="*/ 273 h 292"/>
                  <a:gd name="T10" fmla="*/ 404 w 406"/>
                  <a:gd name="T11" fmla="*/ 284 h 292"/>
                  <a:gd name="T12" fmla="*/ 393 w 406"/>
                  <a:gd name="T13" fmla="*/ 292 h 292"/>
                  <a:gd name="T14" fmla="*/ 381 w 406"/>
                  <a:gd name="T15" fmla="*/ 289 h 292"/>
                  <a:gd name="T16" fmla="*/ 364 w 406"/>
                  <a:gd name="T17" fmla="*/ 251 h 292"/>
                  <a:gd name="T18" fmla="*/ 339 w 406"/>
                  <a:gd name="T19" fmla="*/ 171 h 292"/>
                  <a:gd name="T20" fmla="*/ 318 w 406"/>
                  <a:gd name="T21" fmla="*/ 93 h 292"/>
                  <a:gd name="T22" fmla="*/ 307 w 406"/>
                  <a:gd name="T23" fmla="*/ 42 h 292"/>
                  <a:gd name="T24" fmla="*/ 283 w 406"/>
                  <a:gd name="T25" fmla="*/ 34 h 292"/>
                  <a:gd name="T26" fmla="*/ 239 w 406"/>
                  <a:gd name="T27" fmla="*/ 39 h 292"/>
                  <a:gd name="T28" fmla="*/ 192 w 406"/>
                  <a:gd name="T29" fmla="*/ 50 h 292"/>
                  <a:gd name="T30" fmla="*/ 148 w 406"/>
                  <a:gd name="T31" fmla="*/ 65 h 292"/>
                  <a:gd name="T32" fmla="*/ 106 w 406"/>
                  <a:gd name="T33" fmla="*/ 83 h 292"/>
                  <a:gd name="T34" fmla="*/ 67 w 406"/>
                  <a:gd name="T35" fmla="*/ 103 h 292"/>
                  <a:gd name="T36" fmla="*/ 34 w 406"/>
                  <a:gd name="T37" fmla="*/ 122 h 292"/>
                  <a:gd name="T38" fmla="*/ 9 w 406"/>
                  <a:gd name="T39" fmla="*/ 141 h 292"/>
                  <a:gd name="T40" fmla="*/ 0 w 406"/>
                  <a:gd name="T41" fmla="*/ 133 h 292"/>
                  <a:gd name="T42" fmla="*/ 19 w 406"/>
                  <a:gd name="T43" fmla="*/ 102 h 292"/>
                  <a:gd name="T44" fmla="*/ 53 w 406"/>
                  <a:gd name="T45" fmla="*/ 70 h 292"/>
                  <a:gd name="T46" fmla="*/ 92 w 406"/>
                  <a:gd name="T47" fmla="*/ 43 h 292"/>
                  <a:gd name="T48" fmla="*/ 139 w 406"/>
                  <a:gd name="T49" fmla="*/ 23 h 292"/>
                  <a:gd name="T50" fmla="*/ 210 w 406"/>
                  <a:gd name="T51" fmla="*/ 8 h 292"/>
                  <a:gd name="T52" fmla="*/ 277 w 406"/>
                  <a:gd name="T53" fmla="*/ 1 h 292"/>
                  <a:gd name="T54" fmla="*/ 321 w 406"/>
                  <a:gd name="T55" fmla="*/ 0 h 292"/>
                  <a:gd name="T56" fmla="*/ 336 w 406"/>
                  <a:gd name="T57" fmla="*/ 1 h 292"/>
                  <a:gd name="T58" fmla="*/ 345 w 406"/>
                  <a:gd name="T59" fmla="*/ 11 h 292"/>
                  <a:gd name="T60" fmla="*/ 345 w 406"/>
                  <a:gd name="T61" fmla="*/ 26 h 292"/>
                  <a:gd name="T62" fmla="*/ 335 w 406"/>
                  <a:gd name="T63" fmla="*/ 34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06"/>
                  <a:gd name="T97" fmla="*/ 0 h 292"/>
                  <a:gd name="T98" fmla="*/ 406 w 406"/>
                  <a:gd name="T99" fmla="*/ 292 h 2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5" name="Freeform 47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82 w 439"/>
                  <a:gd name="T1" fmla="*/ 289 h 960"/>
                  <a:gd name="T2" fmla="*/ 87 w 439"/>
                  <a:gd name="T3" fmla="*/ 316 h 960"/>
                  <a:gd name="T4" fmla="*/ 107 w 439"/>
                  <a:gd name="T5" fmla="*/ 376 h 960"/>
                  <a:gd name="T6" fmla="*/ 141 w 439"/>
                  <a:gd name="T7" fmla="*/ 455 h 960"/>
                  <a:gd name="T8" fmla="*/ 175 w 439"/>
                  <a:gd name="T9" fmla="*/ 533 h 960"/>
                  <a:gd name="T10" fmla="*/ 210 w 439"/>
                  <a:gd name="T11" fmla="*/ 611 h 960"/>
                  <a:gd name="T12" fmla="*/ 248 w 439"/>
                  <a:gd name="T13" fmla="*/ 687 h 960"/>
                  <a:gd name="T14" fmla="*/ 287 w 439"/>
                  <a:gd name="T15" fmla="*/ 763 h 960"/>
                  <a:gd name="T16" fmla="*/ 326 w 439"/>
                  <a:gd name="T17" fmla="*/ 839 h 960"/>
                  <a:gd name="T18" fmla="*/ 367 w 439"/>
                  <a:gd name="T19" fmla="*/ 915 h 960"/>
                  <a:gd name="T20" fmla="*/ 391 w 439"/>
                  <a:gd name="T21" fmla="*/ 957 h 960"/>
                  <a:gd name="T22" fmla="*/ 404 w 439"/>
                  <a:gd name="T23" fmla="*/ 960 h 960"/>
                  <a:gd name="T24" fmla="*/ 420 w 439"/>
                  <a:gd name="T25" fmla="*/ 960 h 960"/>
                  <a:gd name="T26" fmla="*/ 433 w 439"/>
                  <a:gd name="T27" fmla="*/ 957 h 960"/>
                  <a:gd name="T28" fmla="*/ 439 w 439"/>
                  <a:gd name="T29" fmla="*/ 948 h 960"/>
                  <a:gd name="T30" fmla="*/ 436 w 439"/>
                  <a:gd name="T31" fmla="*/ 937 h 960"/>
                  <a:gd name="T32" fmla="*/ 414 w 439"/>
                  <a:gd name="T33" fmla="*/ 902 h 960"/>
                  <a:gd name="T34" fmla="*/ 380 w 439"/>
                  <a:gd name="T35" fmla="*/ 843 h 960"/>
                  <a:gd name="T36" fmla="*/ 348 w 439"/>
                  <a:gd name="T37" fmla="*/ 784 h 960"/>
                  <a:gd name="T38" fmla="*/ 314 w 439"/>
                  <a:gd name="T39" fmla="*/ 724 h 960"/>
                  <a:gd name="T40" fmla="*/ 269 w 439"/>
                  <a:gd name="T41" fmla="*/ 638 h 960"/>
                  <a:gd name="T42" fmla="*/ 216 w 439"/>
                  <a:gd name="T43" fmla="*/ 532 h 960"/>
                  <a:gd name="T44" fmla="*/ 169 w 439"/>
                  <a:gd name="T45" fmla="*/ 424 h 960"/>
                  <a:gd name="T46" fmla="*/ 128 w 439"/>
                  <a:gd name="T47" fmla="*/ 312 h 960"/>
                  <a:gd name="T48" fmla="*/ 91 w 439"/>
                  <a:gd name="T49" fmla="*/ 220 h 960"/>
                  <a:gd name="T50" fmla="*/ 60 w 439"/>
                  <a:gd name="T51" fmla="*/ 139 h 960"/>
                  <a:gd name="T52" fmla="*/ 35 w 439"/>
                  <a:gd name="T53" fmla="*/ 62 h 960"/>
                  <a:gd name="T54" fmla="*/ 15 w 439"/>
                  <a:gd name="T55" fmla="*/ 10 h 960"/>
                  <a:gd name="T56" fmla="*/ 5 w 439"/>
                  <a:gd name="T57" fmla="*/ 1 h 960"/>
                  <a:gd name="T58" fmla="*/ 0 w 439"/>
                  <a:gd name="T59" fmla="*/ 10 h 960"/>
                  <a:gd name="T60" fmla="*/ 6 w 439"/>
                  <a:gd name="T61" fmla="*/ 47 h 960"/>
                  <a:gd name="T62" fmla="*/ 16 w 439"/>
                  <a:gd name="T63" fmla="*/ 115 h 960"/>
                  <a:gd name="T64" fmla="*/ 33 w 439"/>
                  <a:gd name="T65" fmla="*/ 179 h 960"/>
                  <a:gd name="T66" fmla="*/ 56 w 439"/>
                  <a:gd name="T67" fmla="*/ 241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39"/>
                  <a:gd name="T103" fmla="*/ 0 h 960"/>
                  <a:gd name="T104" fmla="*/ 439 w 439"/>
                  <a:gd name="T105" fmla="*/ 960 h 9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6" name="Freeform 48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2 w 382"/>
                  <a:gd name="T1" fmla="*/ 182 h 198"/>
                  <a:gd name="T2" fmla="*/ 0 w 382"/>
                  <a:gd name="T3" fmla="*/ 187 h 198"/>
                  <a:gd name="T4" fmla="*/ 0 w 382"/>
                  <a:gd name="T5" fmla="*/ 191 h 198"/>
                  <a:gd name="T6" fmla="*/ 2 w 382"/>
                  <a:gd name="T7" fmla="*/ 195 h 198"/>
                  <a:gd name="T8" fmla="*/ 6 w 382"/>
                  <a:gd name="T9" fmla="*/ 198 h 198"/>
                  <a:gd name="T10" fmla="*/ 30 w 382"/>
                  <a:gd name="T11" fmla="*/ 187 h 198"/>
                  <a:gd name="T12" fmla="*/ 52 w 382"/>
                  <a:gd name="T13" fmla="*/ 176 h 198"/>
                  <a:gd name="T14" fmla="*/ 75 w 382"/>
                  <a:gd name="T15" fmla="*/ 166 h 198"/>
                  <a:gd name="T16" fmla="*/ 99 w 382"/>
                  <a:gd name="T17" fmla="*/ 156 h 198"/>
                  <a:gd name="T18" fmla="*/ 124 w 382"/>
                  <a:gd name="T19" fmla="*/ 146 h 198"/>
                  <a:gd name="T20" fmla="*/ 147 w 382"/>
                  <a:gd name="T21" fmla="*/ 138 h 198"/>
                  <a:gd name="T22" fmla="*/ 171 w 382"/>
                  <a:gd name="T23" fmla="*/ 128 h 198"/>
                  <a:gd name="T24" fmla="*/ 194 w 382"/>
                  <a:gd name="T25" fmla="*/ 119 h 198"/>
                  <a:gd name="T26" fmla="*/ 218 w 382"/>
                  <a:gd name="T27" fmla="*/ 109 h 198"/>
                  <a:gd name="T28" fmla="*/ 241 w 382"/>
                  <a:gd name="T29" fmla="*/ 99 h 198"/>
                  <a:gd name="T30" fmla="*/ 265 w 382"/>
                  <a:gd name="T31" fmla="*/ 89 h 198"/>
                  <a:gd name="T32" fmla="*/ 287 w 382"/>
                  <a:gd name="T33" fmla="*/ 77 h 198"/>
                  <a:gd name="T34" fmla="*/ 310 w 382"/>
                  <a:gd name="T35" fmla="*/ 66 h 198"/>
                  <a:gd name="T36" fmla="*/ 332 w 382"/>
                  <a:gd name="T37" fmla="*/ 54 h 198"/>
                  <a:gd name="T38" fmla="*/ 354 w 382"/>
                  <a:gd name="T39" fmla="*/ 41 h 198"/>
                  <a:gd name="T40" fmla="*/ 376 w 382"/>
                  <a:gd name="T41" fmla="*/ 27 h 198"/>
                  <a:gd name="T42" fmla="*/ 381 w 382"/>
                  <a:gd name="T43" fmla="*/ 23 h 198"/>
                  <a:gd name="T44" fmla="*/ 382 w 382"/>
                  <a:gd name="T45" fmla="*/ 17 h 198"/>
                  <a:gd name="T46" fmla="*/ 382 w 382"/>
                  <a:gd name="T47" fmla="*/ 11 h 198"/>
                  <a:gd name="T48" fmla="*/ 379 w 382"/>
                  <a:gd name="T49" fmla="*/ 7 h 198"/>
                  <a:gd name="T50" fmla="*/ 375 w 382"/>
                  <a:gd name="T51" fmla="*/ 3 h 198"/>
                  <a:gd name="T52" fmla="*/ 369 w 382"/>
                  <a:gd name="T53" fmla="*/ 0 h 198"/>
                  <a:gd name="T54" fmla="*/ 363 w 382"/>
                  <a:gd name="T55" fmla="*/ 0 h 198"/>
                  <a:gd name="T56" fmla="*/ 359 w 382"/>
                  <a:gd name="T57" fmla="*/ 3 h 198"/>
                  <a:gd name="T58" fmla="*/ 335 w 382"/>
                  <a:gd name="T59" fmla="*/ 16 h 198"/>
                  <a:gd name="T60" fmla="*/ 309 w 382"/>
                  <a:gd name="T61" fmla="*/ 28 h 198"/>
                  <a:gd name="T62" fmla="*/ 281 w 382"/>
                  <a:gd name="T63" fmla="*/ 41 h 198"/>
                  <a:gd name="T64" fmla="*/ 253 w 382"/>
                  <a:gd name="T65" fmla="*/ 56 h 198"/>
                  <a:gd name="T66" fmla="*/ 223 w 382"/>
                  <a:gd name="T67" fmla="*/ 70 h 198"/>
                  <a:gd name="T68" fmla="*/ 193 w 382"/>
                  <a:gd name="T69" fmla="*/ 84 h 198"/>
                  <a:gd name="T70" fmla="*/ 163 w 382"/>
                  <a:gd name="T71" fmla="*/ 97 h 198"/>
                  <a:gd name="T72" fmla="*/ 135 w 382"/>
                  <a:gd name="T73" fmla="*/ 112 h 198"/>
                  <a:gd name="T74" fmla="*/ 107 w 382"/>
                  <a:gd name="T75" fmla="*/ 125 h 198"/>
                  <a:gd name="T76" fmla="*/ 83 w 382"/>
                  <a:gd name="T77" fmla="*/ 136 h 198"/>
                  <a:gd name="T78" fmla="*/ 61 w 382"/>
                  <a:gd name="T79" fmla="*/ 148 h 198"/>
                  <a:gd name="T80" fmla="*/ 40 w 382"/>
                  <a:gd name="T81" fmla="*/ 158 h 198"/>
                  <a:gd name="T82" fmla="*/ 24 w 382"/>
                  <a:gd name="T83" fmla="*/ 166 h 198"/>
                  <a:gd name="T84" fmla="*/ 12 w 382"/>
                  <a:gd name="T85" fmla="*/ 174 h 198"/>
                  <a:gd name="T86" fmla="*/ 5 w 382"/>
                  <a:gd name="T87" fmla="*/ 179 h 198"/>
                  <a:gd name="T88" fmla="*/ 2 w 382"/>
                  <a:gd name="T89" fmla="*/ 182 h 198"/>
                  <a:gd name="T90" fmla="*/ 2 w 382"/>
                  <a:gd name="T91" fmla="*/ 182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82"/>
                  <a:gd name="T139" fmla="*/ 0 h 198"/>
                  <a:gd name="T140" fmla="*/ 382 w 382"/>
                  <a:gd name="T141" fmla="*/ 198 h 19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7" name="Freeform 49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119 w 229"/>
                  <a:gd name="T1" fmla="*/ 3 h 240"/>
                  <a:gd name="T2" fmla="*/ 105 w 229"/>
                  <a:gd name="T3" fmla="*/ 1 h 240"/>
                  <a:gd name="T4" fmla="*/ 94 w 229"/>
                  <a:gd name="T5" fmla="*/ 0 h 240"/>
                  <a:gd name="T6" fmla="*/ 75 w 229"/>
                  <a:gd name="T7" fmla="*/ 1 h 240"/>
                  <a:gd name="T8" fmla="*/ 57 w 229"/>
                  <a:gd name="T9" fmla="*/ 4 h 240"/>
                  <a:gd name="T10" fmla="*/ 41 w 229"/>
                  <a:gd name="T11" fmla="*/ 13 h 240"/>
                  <a:gd name="T12" fmla="*/ 17 w 229"/>
                  <a:gd name="T13" fmla="*/ 34 h 240"/>
                  <a:gd name="T14" fmla="*/ 1 w 229"/>
                  <a:gd name="T15" fmla="*/ 76 h 240"/>
                  <a:gd name="T16" fmla="*/ 3 w 229"/>
                  <a:gd name="T17" fmla="*/ 121 h 240"/>
                  <a:gd name="T18" fmla="*/ 16 w 229"/>
                  <a:gd name="T19" fmla="*/ 167 h 240"/>
                  <a:gd name="T20" fmla="*/ 35 w 229"/>
                  <a:gd name="T21" fmla="*/ 200 h 240"/>
                  <a:gd name="T22" fmla="*/ 57 w 229"/>
                  <a:gd name="T23" fmla="*/ 223 h 240"/>
                  <a:gd name="T24" fmla="*/ 85 w 229"/>
                  <a:gd name="T25" fmla="*/ 236 h 240"/>
                  <a:gd name="T26" fmla="*/ 116 w 229"/>
                  <a:gd name="T27" fmla="*/ 240 h 240"/>
                  <a:gd name="T28" fmla="*/ 154 w 229"/>
                  <a:gd name="T29" fmla="*/ 228 h 240"/>
                  <a:gd name="T30" fmla="*/ 192 w 229"/>
                  <a:gd name="T31" fmla="*/ 204 h 240"/>
                  <a:gd name="T32" fmla="*/ 218 w 229"/>
                  <a:gd name="T33" fmla="*/ 171 h 240"/>
                  <a:gd name="T34" fmla="*/ 229 w 229"/>
                  <a:gd name="T35" fmla="*/ 131 h 240"/>
                  <a:gd name="T36" fmla="*/ 224 w 229"/>
                  <a:gd name="T37" fmla="*/ 103 h 240"/>
                  <a:gd name="T38" fmla="*/ 215 w 229"/>
                  <a:gd name="T39" fmla="*/ 95 h 240"/>
                  <a:gd name="T40" fmla="*/ 204 w 229"/>
                  <a:gd name="T41" fmla="*/ 95 h 240"/>
                  <a:gd name="T42" fmla="*/ 195 w 229"/>
                  <a:gd name="T43" fmla="*/ 105 h 240"/>
                  <a:gd name="T44" fmla="*/ 193 w 229"/>
                  <a:gd name="T45" fmla="*/ 126 h 240"/>
                  <a:gd name="T46" fmla="*/ 183 w 229"/>
                  <a:gd name="T47" fmla="*/ 158 h 240"/>
                  <a:gd name="T48" fmla="*/ 164 w 229"/>
                  <a:gd name="T49" fmla="*/ 181 h 240"/>
                  <a:gd name="T50" fmla="*/ 133 w 229"/>
                  <a:gd name="T51" fmla="*/ 195 h 240"/>
                  <a:gd name="T52" fmla="*/ 92 w 229"/>
                  <a:gd name="T53" fmla="*/ 197 h 240"/>
                  <a:gd name="T54" fmla="*/ 63 w 229"/>
                  <a:gd name="T55" fmla="*/ 177 h 240"/>
                  <a:gd name="T56" fmla="*/ 47 w 229"/>
                  <a:gd name="T57" fmla="*/ 142 h 240"/>
                  <a:gd name="T58" fmla="*/ 36 w 229"/>
                  <a:gd name="T59" fmla="*/ 103 h 240"/>
                  <a:gd name="T60" fmla="*/ 35 w 229"/>
                  <a:gd name="T61" fmla="*/ 73 h 240"/>
                  <a:gd name="T62" fmla="*/ 41 w 229"/>
                  <a:gd name="T63" fmla="*/ 50 h 240"/>
                  <a:gd name="T64" fmla="*/ 55 w 229"/>
                  <a:gd name="T65" fmla="*/ 33 h 240"/>
                  <a:gd name="T66" fmla="*/ 77 w 229"/>
                  <a:gd name="T67" fmla="*/ 21 h 240"/>
                  <a:gd name="T68" fmla="*/ 97 w 229"/>
                  <a:gd name="T69" fmla="*/ 19 h 240"/>
                  <a:gd name="T70" fmla="*/ 120 w 229"/>
                  <a:gd name="T71" fmla="*/ 19 h 240"/>
                  <a:gd name="T72" fmla="*/ 139 w 229"/>
                  <a:gd name="T73" fmla="*/ 20 h 240"/>
                  <a:gd name="T74" fmla="*/ 133 w 229"/>
                  <a:gd name="T75" fmla="*/ 9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29"/>
                  <a:gd name="T115" fmla="*/ 0 h 240"/>
                  <a:gd name="T116" fmla="*/ 229 w 229"/>
                  <a:gd name="T117" fmla="*/ 240 h 24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8" name="Freeform 50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61 w 281"/>
                  <a:gd name="T1" fmla="*/ 10 h 270"/>
                  <a:gd name="T2" fmla="*/ 34 w 281"/>
                  <a:gd name="T3" fmla="*/ 28 h 270"/>
                  <a:gd name="T4" fmla="*/ 15 w 281"/>
                  <a:gd name="T5" fmla="*/ 52 h 270"/>
                  <a:gd name="T6" fmla="*/ 3 w 281"/>
                  <a:gd name="T7" fmla="*/ 81 h 270"/>
                  <a:gd name="T8" fmla="*/ 0 w 281"/>
                  <a:gd name="T9" fmla="*/ 114 h 270"/>
                  <a:gd name="T10" fmla="*/ 6 w 281"/>
                  <a:gd name="T11" fmla="*/ 145 h 270"/>
                  <a:gd name="T12" fmla="*/ 18 w 281"/>
                  <a:gd name="T13" fmla="*/ 176 h 270"/>
                  <a:gd name="T14" fmla="*/ 37 w 281"/>
                  <a:gd name="T15" fmla="*/ 204 h 270"/>
                  <a:gd name="T16" fmla="*/ 65 w 281"/>
                  <a:gd name="T17" fmla="*/ 232 h 270"/>
                  <a:gd name="T18" fmla="*/ 102 w 281"/>
                  <a:gd name="T19" fmla="*/ 258 h 270"/>
                  <a:gd name="T20" fmla="*/ 143 w 281"/>
                  <a:gd name="T21" fmla="*/ 270 h 270"/>
                  <a:gd name="T22" fmla="*/ 185 w 281"/>
                  <a:gd name="T23" fmla="*/ 265 h 270"/>
                  <a:gd name="T24" fmla="*/ 219 w 281"/>
                  <a:gd name="T25" fmla="*/ 240 h 270"/>
                  <a:gd name="T26" fmla="*/ 244 w 281"/>
                  <a:gd name="T27" fmla="*/ 216 h 270"/>
                  <a:gd name="T28" fmla="*/ 263 w 281"/>
                  <a:gd name="T29" fmla="*/ 189 h 270"/>
                  <a:gd name="T30" fmla="*/ 276 w 281"/>
                  <a:gd name="T31" fmla="*/ 158 h 270"/>
                  <a:gd name="T32" fmla="*/ 281 w 281"/>
                  <a:gd name="T33" fmla="*/ 134 h 270"/>
                  <a:gd name="T34" fmla="*/ 275 w 281"/>
                  <a:gd name="T35" fmla="*/ 121 h 270"/>
                  <a:gd name="T36" fmla="*/ 259 w 281"/>
                  <a:gd name="T37" fmla="*/ 117 h 270"/>
                  <a:gd name="T38" fmla="*/ 245 w 281"/>
                  <a:gd name="T39" fmla="*/ 122 h 270"/>
                  <a:gd name="T40" fmla="*/ 243 w 281"/>
                  <a:gd name="T41" fmla="*/ 133 h 270"/>
                  <a:gd name="T42" fmla="*/ 235 w 281"/>
                  <a:gd name="T43" fmla="*/ 151 h 270"/>
                  <a:gd name="T44" fmla="*/ 222 w 281"/>
                  <a:gd name="T45" fmla="*/ 179 h 270"/>
                  <a:gd name="T46" fmla="*/ 199 w 281"/>
                  <a:gd name="T47" fmla="*/ 203 h 270"/>
                  <a:gd name="T48" fmla="*/ 154 w 281"/>
                  <a:gd name="T49" fmla="*/ 212 h 270"/>
                  <a:gd name="T50" fmla="*/ 100 w 281"/>
                  <a:gd name="T51" fmla="*/ 197 h 270"/>
                  <a:gd name="T52" fmla="*/ 59 w 281"/>
                  <a:gd name="T53" fmla="*/ 163 h 270"/>
                  <a:gd name="T54" fmla="*/ 40 w 281"/>
                  <a:gd name="T55" fmla="*/ 114 h 270"/>
                  <a:gd name="T56" fmla="*/ 44 w 281"/>
                  <a:gd name="T57" fmla="*/ 74 h 270"/>
                  <a:gd name="T58" fmla="*/ 59 w 281"/>
                  <a:gd name="T59" fmla="*/ 51 h 270"/>
                  <a:gd name="T60" fmla="*/ 80 w 281"/>
                  <a:gd name="T61" fmla="*/ 31 h 270"/>
                  <a:gd name="T62" fmla="*/ 102 w 281"/>
                  <a:gd name="T63" fmla="*/ 19 h 270"/>
                  <a:gd name="T64" fmla="*/ 110 w 281"/>
                  <a:gd name="T65" fmla="*/ 5 h 270"/>
                  <a:gd name="T66" fmla="*/ 88 w 281"/>
                  <a:gd name="T67" fmla="*/ 2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1"/>
                  <a:gd name="T103" fmla="*/ 0 h 270"/>
                  <a:gd name="T104" fmla="*/ 281 w 281"/>
                  <a:gd name="T105" fmla="*/ 270 h 2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69" name="Freeform 51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6 h 13"/>
                  <a:gd name="T2" fmla="*/ 2 w 15"/>
                  <a:gd name="T3" fmla="*/ 9 h 13"/>
                  <a:gd name="T4" fmla="*/ 3 w 15"/>
                  <a:gd name="T5" fmla="*/ 11 h 13"/>
                  <a:gd name="T6" fmla="*/ 5 w 15"/>
                  <a:gd name="T7" fmla="*/ 13 h 13"/>
                  <a:gd name="T8" fmla="*/ 8 w 15"/>
                  <a:gd name="T9" fmla="*/ 13 h 13"/>
                  <a:gd name="T10" fmla="*/ 11 w 15"/>
                  <a:gd name="T11" fmla="*/ 13 h 13"/>
                  <a:gd name="T12" fmla="*/ 14 w 15"/>
                  <a:gd name="T13" fmla="*/ 11 h 13"/>
                  <a:gd name="T14" fmla="*/ 15 w 15"/>
                  <a:gd name="T15" fmla="*/ 9 h 13"/>
                  <a:gd name="T16" fmla="*/ 15 w 15"/>
                  <a:gd name="T17" fmla="*/ 6 h 13"/>
                  <a:gd name="T18" fmla="*/ 15 w 15"/>
                  <a:gd name="T19" fmla="*/ 4 h 13"/>
                  <a:gd name="T20" fmla="*/ 14 w 15"/>
                  <a:gd name="T21" fmla="*/ 1 h 13"/>
                  <a:gd name="T22" fmla="*/ 11 w 15"/>
                  <a:gd name="T23" fmla="*/ 0 h 13"/>
                  <a:gd name="T24" fmla="*/ 8 w 15"/>
                  <a:gd name="T25" fmla="*/ 0 h 13"/>
                  <a:gd name="T26" fmla="*/ 5 w 15"/>
                  <a:gd name="T27" fmla="*/ 0 h 13"/>
                  <a:gd name="T28" fmla="*/ 3 w 15"/>
                  <a:gd name="T29" fmla="*/ 1 h 13"/>
                  <a:gd name="T30" fmla="*/ 2 w 15"/>
                  <a:gd name="T31" fmla="*/ 4 h 13"/>
                  <a:gd name="T32" fmla="*/ 0 w 15"/>
                  <a:gd name="T33" fmla="*/ 6 h 13"/>
                  <a:gd name="T34" fmla="*/ 0 w 15"/>
                  <a:gd name="T35" fmla="*/ 6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"/>
                  <a:gd name="T55" fmla="*/ 0 h 13"/>
                  <a:gd name="T56" fmla="*/ 15 w 15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0" name="Freeform 52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9 h 17"/>
                  <a:gd name="T2" fmla="*/ 1 w 17"/>
                  <a:gd name="T3" fmla="*/ 13 h 17"/>
                  <a:gd name="T4" fmla="*/ 3 w 17"/>
                  <a:gd name="T5" fmla="*/ 15 h 17"/>
                  <a:gd name="T6" fmla="*/ 6 w 17"/>
                  <a:gd name="T7" fmla="*/ 17 h 17"/>
                  <a:gd name="T8" fmla="*/ 9 w 17"/>
                  <a:gd name="T9" fmla="*/ 17 h 17"/>
                  <a:gd name="T10" fmla="*/ 13 w 17"/>
                  <a:gd name="T11" fmla="*/ 17 h 17"/>
                  <a:gd name="T12" fmla="*/ 16 w 17"/>
                  <a:gd name="T13" fmla="*/ 15 h 17"/>
                  <a:gd name="T14" fmla="*/ 17 w 17"/>
                  <a:gd name="T15" fmla="*/ 13 h 17"/>
                  <a:gd name="T16" fmla="*/ 17 w 17"/>
                  <a:gd name="T17" fmla="*/ 9 h 17"/>
                  <a:gd name="T18" fmla="*/ 17 w 17"/>
                  <a:gd name="T19" fmla="*/ 6 h 17"/>
                  <a:gd name="T20" fmla="*/ 16 w 17"/>
                  <a:gd name="T21" fmla="*/ 3 h 17"/>
                  <a:gd name="T22" fmla="*/ 13 w 17"/>
                  <a:gd name="T23" fmla="*/ 2 h 17"/>
                  <a:gd name="T24" fmla="*/ 9 w 17"/>
                  <a:gd name="T25" fmla="*/ 0 h 17"/>
                  <a:gd name="T26" fmla="*/ 6 w 17"/>
                  <a:gd name="T27" fmla="*/ 2 h 17"/>
                  <a:gd name="T28" fmla="*/ 3 w 17"/>
                  <a:gd name="T29" fmla="*/ 3 h 17"/>
                  <a:gd name="T30" fmla="*/ 1 w 17"/>
                  <a:gd name="T31" fmla="*/ 6 h 17"/>
                  <a:gd name="T32" fmla="*/ 0 w 17"/>
                  <a:gd name="T33" fmla="*/ 9 h 17"/>
                  <a:gd name="T34" fmla="*/ 0 w 17"/>
                  <a:gd name="T35" fmla="*/ 9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1" name="Freeform 53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4 h 9"/>
                  <a:gd name="T2" fmla="*/ 0 w 9"/>
                  <a:gd name="T3" fmla="*/ 6 h 9"/>
                  <a:gd name="T4" fmla="*/ 1 w 9"/>
                  <a:gd name="T5" fmla="*/ 7 h 9"/>
                  <a:gd name="T6" fmla="*/ 3 w 9"/>
                  <a:gd name="T7" fmla="*/ 9 h 9"/>
                  <a:gd name="T8" fmla="*/ 4 w 9"/>
                  <a:gd name="T9" fmla="*/ 9 h 9"/>
                  <a:gd name="T10" fmla="*/ 6 w 9"/>
                  <a:gd name="T11" fmla="*/ 9 h 9"/>
                  <a:gd name="T12" fmla="*/ 7 w 9"/>
                  <a:gd name="T13" fmla="*/ 7 h 9"/>
                  <a:gd name="T14" fmla="*/ 9 w 9"/>
                  <a:gd name="T15" fmla="*/ 6 h 9"/>
                  <a:gd name="T16" fmla="*/ 9 w 9"/>
                  <a:gd name="T17" fmla="*/ 4 h 9"/>
                  <a:gd name="T18" fmla="*/ 9 w 9"/>
                  <a:gd name="T19" fmla="*/ 3 h 9"/>
                  <a:gd name="T20" fmla="*/ 7 w 9"/>
                  <a:gd name="T21" fmla="*/ 2 h 9"/>
                  <a:gd name="T22" fmla="*/ 6 w 9"/>
                  <a:gd name="T23" fmla="*/ 0 h 9"/>
                  <a:gd name="T24" fmla="*/ 4 w 9"/>
                  <a:gd name="T25" fmla="*/ 0 h 9"/>
                  <a:gd name="T26" fmla="*/ 3 w 9"/>
                  <a:gd name="T27" fmla="*/ 0 h 9"/>
                  <a:gd name="T28" fmla="*/ 1 w 9"/>
                  <a:gd name="T29" fmla="*/ 2 h 9"/>
                  <a:gd name="T30" fmla="*/ 0 w 9"/>
                  <a:gd name="T31" fmla="*/ 3 h 9"/>
                  <a:gd name="T32" fmla="*/ 0 w 9"/>
                  <a:gd name="T33" fmla="*/ 4 h 9"/>
                  <a:gd name="T34" fmla="*/ 0 w 9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9"/>
                  <a:gd name="T55" fmla="*/ 0 h 9"/>
                  <a:gd name="T56" fmla="*/ 9 w 9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2" name="Freeform 54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4 h 8"/>
                  <a:gd name="T2" fmla="*/ 0 w 7"/>
                  <a:gd name="T3" fmla="*/ 5 h 8"/>
                  <a:gd name="T4" fmla="*/ 1 w 7"/>
                  <a:gd name="T5" fmla="*/ 7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7 h 8"/>
                  <a:gd name="T14" fmla="*/ 7 w 7"/>
                  <a:gd name="T15" fmla="*/ 5 h 8"/>
                  <a:gd name="T16" fmla="*/ 7 w 7"/>
                  <a:gd name="T17" fmla="*/ 4 h 8"/>
                  <a:gd name="T18" fmla="*/ 7 w 7"/>
                  <a:gd name="T19" fmla="*/ 2 h 8"/>
                  <a:gd name="T20" fmla="*/ 6 w 7"/>
                  <a:gd name="T21" fmla="*/ 1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1 h 8"/>
                  <a:gd name="T30" fmla="*/ 0 w 7"/>
                  <a:gd name="T31" fmla="*/ 2 h 8"/>
                  <a:gd name="T32" fmla="*/ 0 w 7"/>
                  <a:gd name="T33" fmla="*/ 4 h 8"/>
                  <a:gd name="T34" fmla="*/ 0 w 7"/>
                  <a:gd name="T35" fmla="*/ 4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3" name="Freeform 55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4 h 9"/>
                  <a:gd name="T2" fmla="*/ 0 w 7"/>
                  <a:gd name="T3" fmla="*/ 6 h 9"/>
                  <a:gd name="T4" fmla="*/ 1 w 7"/>
                  <a:gd name="T5" fmla="*/ 7 h 9"/>
                  <a:gd name="T6" fmla="*/ 3 w 7"/>
                  <a:gd name="T7" fmla="*/ 9 h 9"/>
                  <a:gd name="T8" fmla="*/ 4 w 7"/>
                  <a:gd name="T9" fmla="*/ 9 h 9"/>
                  <a:gd name="T10" fmla="*/ 5 w 7"/>
                  <a:gd name="T11" fmla="*/ 9 h 9"/>
                  <a:gd name="T12" fmla="*/ 5 w 7"/>
                  <a:gd name="T13" fmla="*/ 7 h 9"/>
                  <a:gd name="T14" fmla="*/ 7 w 7"/>
                  <a:gd name="T15" fmla="*/ 6 h 9"/>
                  <a:gd name="T16" fmla="*/ 7 w 7"/>
                  <a:gd name="T17" fmla="*/ 4 h 9"/>
                  <a:gd name="T18" fmla="*/ 7 w 7"/>
                  <a:gd name="T19" fmla="*/ 3 h 9"/>
                  <a:gd name="T20" fmla="*/ 5 w 7"/>
                  <a:gd name="T21" fmla="*/ 1 h 9"/>
                  <a:gd name="T22" fmla="*/ 5 w 7"/>
                  <a:gd name="T23" fmla="*/ 0 h 9"/>
                  <a:gd name="T24" fmla="*/ 4 w 7"/>
                  <a:gd name="T25" fmla="*/ 0 h 9"/>
                  <a:gd name="T26" fmla="*/ 3 w 7"/>
                  <a:gd name="T27" fmla="*/ 0 h 9"/>
                  <a:gd name="T28" fmla="*/ 1 w 7"/>
                  <a:gd name="T29" fmla="*/ 1 h 9"/>
                  <a:gd name="T30" fmla="*/ 0 w 7"/>
                  <a:gd name="T31" fmla="*/ 3 h 9"/>
                  <a:gd name="T32" fmla="*/ 0 w 7"/>
                  <a:gd name="T33" fmla="*/ 4 h 9"/>
                  <a:gd name="T34" fmla="*/ 0 w 7"/>
                  <a:gd name="T35" fmla="*/ 4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9"/>
                  <a:gd name="T56" fmla="*/ 7 w 7"/>
                  <a:gd name="T57" fmla="*/ 9 h 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4" name="Freeform 56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10 h 20"/>
                  <a:gd name="T2" fmla="*/ 0 w 20"/>
                  <a:gd name="T3" fmla="*/ 15 h 20"/>
                  <a:gd name="T4" fmla="*/ 2 w 20"/>
                  <a:gd name="T5" fmla="*/ 17 h 20"/>
                  <a:gd name="T6" fmla="*/ 5 w 20"/>
                  <a:gd name="T7" fmla="*/ 20 h 20"/>
                  <a:gd name="T8" fmla="*/ 10 w 20"/>
                  <a:gd name="T9" fmla="*/ 20 h 20"/>
                  <a:gd name="T10" fmla="*/ 14 w 20"/>
                  <a:gd name="T11" fmla="*/ 20 h 20"/>
                  <a:gd name="T12" fmla="*/ 17 w 20"/>
                  <a:gd name="T13" fmla="*/ 17 h 20"/>
                  <a:gd name="T14" fmla="*/ 20 w 20"/>
                  <a:gd name="T15" fmla="*/ 15 h 20"/>
                  <a:gd name="T16" fmla="*/ 20 w 20"/>
                  <a:gd name="T17" fmla="*/ 10 h 20"/>
                  <a:gd name="T18" fmla="*/ 20 w 20"/>
                  <a:gd name="T19" fmla="*/ 6 h 20"/>
                  <a:gd name="T20" fmla="*/ 17 w 20"/>
                  <a:gd name="T21" fmla="*/ 3 h 20"/>
                  <a:gd name="T22" fmla="*/ 14 w 20"/>
                  <a:gd name="T23" fmla="*/ 0 h 20"/>
                  <a:gd name="T24" fmla="*/ 10 w 20"/>
                  <a:gd name="T25" fmla="*/ 0 h 20"/>
                  <a:gd name="T26" fmla="*/ 5 w 20"/>
                  <a:gd name="T27" fmla="*/ 0 h 20"/>
                  <a:gd name="T28" fmla="*/ 2 w 20"/>
                  <a:gd name="T29" fmla="*/ 3 h 20"/>
                  <a:gd name="T30" fmla="*/ 0 w 20"/>
                  <a:gd name="T31" fmla="*/ 6 h 20"/>
                  <a:gd name="T32" fmla="*/ 0 w 20"/>
                  <a:gd name="T33" fmla="*/ 10 h 20"/>
                  <a:gd name="T34" fmla="*/ 0 w 20"/>
                  <a:gd name="T35" fmla="*/ 1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"/>
                  <a:gd name="T55" fmla="*/ 0 h 20"/>
                  <a:gd name="T56" fmla="*/ 20 w 20"/>
                  <a:gd name="T57" fmla="*/ 20 h 2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5" name="Freeform 57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7 h 13"/>
                  <a:gd name="T2" fmla="*/ 0 w 12"/>
                  <a:gd name="T3" fmla="*/ 9 h 13"/>
                  <a:gd name="T4" fmla="*/ 2 w 12"/>
                  <a:gd name="T5" fmla="*/ 12 h 13"/>
                  <a:gd name="T6" fmla="*/ 3 w 12"/>
                  <a:gd name="T7" fmla="*/ 13 h 13"/>
                  <a:gd name="T8" fmla="*/ 6 w 12"/>
                  <a:gd name="T9" fmla="*/ 13 h 13"/>
                  <a:gd name="T10" fmla="*/ 9 w 12"/>
                  <a:gd name="T11" fmla="*/ 13 h 13"/>
                  <a:gd name="T12" fmla="*/ 11 w 12"/>
                  <a:gd name="T13" fmla="*/ 12 h 13"/>
                  <a:gd name="T14" fmla="*/ 12 w 12"/>
                  <a:gd name="T15" fmla="*/ 9 h 13"/>
                  <a:gd name="T16" fmla="*/ 12 w 12"/>
                  <a:gd name="T17" fmla="*/ 7 h 13"/>
                  <a:gd name="T18" fmla="*/ 12 w 12"/>
                  <a:gd name="T19" fmla="*/ 5 h 13"/>
                  <a:gd name="T20" fmla="*/ 11 w 12"/>
                  <a:gd name="T21" fmla="*/ 2 h 13"/>
                  <a:gd name="T22" fmla="*/ 9 w 12"/>
                  <a:gd name="T23" fmla="*/ 0 h 13"/>
                  <a:gd name="T24" fmla="*/ 6 w 12"/>
                  <a:gd name="T25" fmla="*/ 0 h 13"/>
                  <a:gd name="T26" fmla="*/ 3 w 12"/>
                  <a:gd name="T27" fmla="*/ 0 h 13"/>
                  <a:gd name="T28" fmla="*/ 2 w 12"/>
                  <a:gd name="T29" fmla="*/ 2 h 13"/>
                  <a:gd name="T30" fmla="*/ 0 w 12"/>
                  <a:gd name="T31" fmla="*/ 5 h 13"/>
                  <a:gd name="T32" fmla="*/ 0 w 12"/>
                  <a:gd name="T33" fmla="*/ 7 h 13"/>
                  <a:gd name="T34" fmla="*/ 0 w 12"/>
                  <a:gd name="T35" fmla="*/ 7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3"/>
                  <a:gd name="T56" fmla="*/ 12 w 12"/>
                  <a:gd name="T57" fmla="*/ 13 h 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6" name="Freeform 58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6 h 12"/>
                  <a:gd name="T2" fmla="*/ 0 w 13"/>
                  <a:gd name="T3" fmla="*/ 8 h 12"/>
                  <a:gd name="T4" fmla="*/ 2 w 13"/>
                  <a:gd name="T5" fmla="*/ 10 h 12"/>
                  <a:gd name="T6" fmla="*/ 5 w 13"/>
                  <a:gd name="T7" fmla="*/ 12 h 12"/>
                  <a:gd name="T8" fmla="*/ 8 w 13"/>
                  <a:gd name="T9" fmla="*/ 12 h 12"/>
                  <a:gd name="T10" fmla="*/ 9 w 13"/>
                  <a:gd name="T11" fmla="*/ 12 h 12"/>
                  <a:gd name="T12" fmla="*/ 12 w 13"/>
                  <a:gd name="T13" fmla="*/ 10 h 12"/>
                  <a:gd name="T14" fmla="*/ 13 w 13"/>
                  <a:gd name="T15" fmla="*/ 8 h 12"/>
                  <a:gd name="T16" fmla="*/ 13 w 13"/>
                  <a:gd name="T17" fmla="*/ 6 h 12"/>
                  <a:gd name="T18" fmla="*/ 13 w 13"/>
                  <a:gd name="T19" fmla="*/ 3 h 12"/>
                  <a:gd name="T20" fmla="*/ 12 w 13"/>
                  <a:gd name="T21" fmla="*/ 2 h 12"/>
                  <a:gd name="T22" fmla="*/ 9 w 13"/>
                  <a:gd name="T23" fmla="*/ 0 h 12"/>
                  <a:gd name="T24" fmla="*/ 8 w 13"/>
                  <a:gd name="T25" fmla="*/ 0 h 12"/>
                  <a:gd name="T26" fmla="*/ 5 w 13"/>
                  <a:gd name="T27" fmla="*/ 0 h 12"/>
                  <a:gd name="T28" fmla="*/ 2 w 13"/>
                  <a:gd name="T29" fmla="*/ 2 h 12"/>
                  <a:gd name="T30" fmla="*/ 0 w 13"/>
                  <a:gd name="T31" fmla="*/ 3 h 12"/>
                  <a:gd name="T32" fmla="*/ 0 w 13"/>
                  <a:gd name="T33" fmla="*/ 6 h 12"/>
                  <a:gd name="T34" fmla="*/ 0 w 13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12"/>
                  <a:gd name="T56" fmla="*/ 13 w 13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7" name="Freeform 59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3 h 7"/>
                  <a:gd name="T2" fmla="*/ 0 w 8"/>
                  <a:gd name="T3" fmla="*/ 4 h 7"/>
                  <a:gd name="T4" fmla="*/ 1 w 8"/>
                  <a:gd name="T5" fmla="*/ 6 h 7"/>
                  <a:gd name="T6" fmla="*/ 3 w 8"/>
                  <a:gd name="T7" fmla="*/ 7 h 7"/>
                  <a:gd name="T8" fmla="*/ 4 w 8"/>
                  <a:gd name="T9" fmla="*/ 7 h 7"/>
                  <a:gd name="T10" fmla="*/ 6 w 8"/>
                  <a:gd name="T11" fmla="*/ 7 h 7"/>
                  <a:gd name="T12" fmla="*/ 7 w 8"/>
                  <a:gd name="T13" fmla="*/ 6 h 7"/>
                  <a:gd name="T14" fmla="*/ 8 w 8"/>
                  <a:gd name="T15" fmla="*/ 4 h 7"/>
                  <a:gd name="T16" fmla="*/ 8 w 8"/>
                  <a:gd name="T17" fmla="*/ 3 h 7"/>
                  <a:gd name="T18" fmla="*/ 8 w 8"/>
                  <a:gd name="T19" fmla="*/ 1 h 7"/>
                  <a:gd name="T20" fmla="*/ 7 w 8"/>
                  <a:gd name="T21" fmla="*/ 1 h 7"/>
                  <a:gd name="T22" fmla="*/ 6 w 8"/>
                  <a:gd name="T23" fmla="*/ 0 h 7"/>
                  <a:gd name="T24" fmla="*/ 4 w 8"/>
                  <a:gd name="T25" fmla="*/ 0 h 7"/>
                  <a:gd name="T26" fmla="*/ 3 w 8"/>
                  <a:gd name="T27" fmla="*/ 0 h 7"/>
                  <a:gd name="T28" fmla="*/ 1 w 8"/>
                  <a:gd name="T29" fmla="*/ 1 h 7"/>
                  <a:gd name="T30" fmla="*/ 0 w 8"/>
                  <a:gd name="T31" fmla="*/ 1 h 7"/>
                  <a:gd name="T32" fmla="*/ 0 w 8"/>
                  <a:gd name="T33" fmla="*/ 3 h 7"/>
                  <a:gd name="T34" fmla="*/ 0 w 8"/>
                  <a:gd name="T35" fmla="*/ 3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"/>
                  <a:gd name="T55" fmla="*/ 0 h 7"/>
                  <a:gd name="T56" fmla="*/ 8 w 8"/>
                  <a:gd name="T57" fmla="*/ 7 h 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8" name="Freeform 60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3 h 8"/>
                  <a:gd name="T2" fmla="*/ 0 w 7"/>
                  <a:gd name="T3" fmla="*/ 5 h 8"/>
                  <a:gd name="T4" fmla="*/ 1 w 7"/>
                  <a:gd name="T5" fmla="*/ 6 h 8"/>
                  <a:gd name="T6" fmla="*/ 3 w 7"/>
                  <a:gd name="T7" fmla="*/ 8 h 8"/>
                  <a:gd name="T8" fmla="*/ 4 w 7"/>
                  <a:gd name="T9" fmla="*/ 8 h 8"/>
                  <a:gd name="T10" fmla="*/ 6 w 7"/>
                  <a:gd name="T11" fmla="*/ 8 h 8"/>
                  <a:gd name="T12" fmla="*/ 6 w 7"/>
                  <a:gd name="T13" fmla="*/ 6 h 8"/>
                  <a:gd name="T14" fmla="*/ 7 w 7"/>
                  <a:gd name="T15" fmla="*/ 5 h 8"/>
                  <a:gd name="T16" fmla="*/ 7 w 7"/>
                  <a:gd name="T17" fmla="*/ 3 h 8"/>
                  <a:gd name="T18" fmla="*/ 7 w 7"/>
                  <a:gd name="T19" fmla="*/ 2 h 8"/>
                  <a:gd name="T20" fmla="*/ 6 w 7"/>
                  <a:gd name="T21" fmla="*/ 2 h 8"/>
                  <a:gd name="T22" fmla="*/ 6 w 7"/>
                  <a:gd name="T23" fmla="*/ 0 h 8"/>
                  <a:gd name="T24" fmla="*/ 4 w 7"/>
                  <a:gd name="T25" fmla="*/ 0 h 8"/>
                  <a:gd name="T26" fmla="*/ 3 w 7"/>
                  <a:gd name="T27" fmla="*/ 0 h 8"/>
                  <a:gd name="T28" fmla="*/ 1 w 7"/>
                  <a:gd name="T29" fmla="*/ 2 h 8"/>
                  <a:gd name="T30" fmla="*/ 0 w 7"/>
                  <a:gd name="T31" fmla="*/ 2 h 8"/>
                  <a:gd name="T32" fmla="*/ 0 w 7"/>
                  <a:gd name="T33" fmla="*/ 3 h 8"/>
                  <a:gd name="T34" fmla="*/ 0 w 7"/>
                  <a:gd name="T35" fmla="*/ 3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"/>
                  <a:gd name="T55" fmla="*/ 0 h 8"/>
                  <a:gd name="T56" fmla="*/ 7 w 7"/>
                  <a:gd name="T57" fmla="*/ 8 h 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79" name="Freeform 61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8 h 17"/>
                  <a:gd name="T2" fmla="*/ 0 w 16"/>
                  <a:gd name="T3" fmla="*/ 11 h 17"/>
                  <a:gd name="T4" fmla="*/ 3 w 16"/>
                  <a:gd name="T5" fmla="*/ 14 h 17"/>
                  <a:gd name="T6" fmla="*/ 5 w 16"/>
                  <a:gd name="T7" fmla="*/ 16 h 17"/>
                  <a:gd name="T8" fmla="*/ 9 w 16"/>
                  <a:gd name="T9" fmla="*/ 17 h 17"/>
                  <a:gd name="T10" fmla="*/ 12 w 16"/>
                  <a:gd name="T11" fmla="*/ 16 h 17"/>
                  <a:gd name="T12" fmla="*/ 15 w 16"/>
                  <a:gd name="T13" fmla="*/ 14 h 17"/>
                  <a:gd name="T14" fmla="*/ 16 w 16"/>
                  <a:gd name="T15" fmla="*/ 11 h 17"/>
                  <a:gd name="T16" fmla="*/ 16 w 16"/>
                  <a:gd name="T17" fmla="*/ 8 h 17"/>
                  <a:gd name="T18" fmla="*/ 16 w 16"/>
                  <a:gd name="T19" fmla="*/ 5 h 17"/>
                  <a:gd name="T20" fmla="*/ 15 w 16"/>
                  <a:gd name="T21" fmla="*/ 3 h 17"/>
                  <a:gd name="T22" fmla="*/ 12 w 16"/>
                  <a:gd name="T23" fmla="*/ 1 h 17"/>
                  <a:gd name="T24" fmla="*/ 9 w 16"/>
                  <a:gd name="T25" fmla="*/ 0 h 17"/>
                  <a:gd name="T26" fmla="*/ 5 w 16"/>
                  <a:gd name="T27" fmla="*/ 1 h 17"/>
                  <a:gd name="T28" fmla="*/ 3 w 16"/>
                  <a:gd name="T29" fmla="*/ 3 h 17"/>
                  <a:gd name="T30" fmla="*/ 0 w 16"/>
                  <a:gd name="T31" fmla="*/ 5 h 17"/>
                  <a:gd name="T32" fmla="*/ 0 w 16"/>
                  <a:gd name="T33" fmla="*/ 8 h 17"/>
                  <a:gd name="T34" fmla="*/ 0 w 16"/>
                  <a:gd name="T35" fmla="*/ 8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"/>
                  <a:gd name="T55" fmla="*/ 0 h 17"/>
                  <a:gd name="T56" fmla="*/ 16 w 16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0" name="Freeform 62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6 h 12"/>
                  <a:gd name="T2" fmla="*/ 0 w 12"/>
                  <a:gd name="T3" fmla="*/ 7 h 12"/>
                  <a:gd name="T4" fmla="*/ 1 w 12"/>
                  <a:gd name="T5" fmla="*/ 10 h 12"/>
                  <a:gd name="T6" fmla="*/ 4 w 12"/>
                  <a:gd name="T7" fmla="*/ 12 h 12"/>
                  <a:gd name="T8" fmla="*/ 6 w 12"/>
                  <a:gd name="T9" fmla="*/ 12 h 12"/>
                  <a:gd name="T10" fmla="*/ 7 w 12"/>
                  <a:gd name="T11" fmla="*/ 12 h 12"/>
                  <a:gd name="T12" fmla="*/ 10 w 12"/>
                  <a:gd name="T13" fmla="*/ 10 h 12"/>
                  <a:gd name="T14" fmla="*/ 12 w 12"/>
                  <a:gd name="T15" fmla="*/ 7 h 12"/>
                  <a:gd name="T16" fmla="*/ 12 w 12"/>
                  <a:gd name="T17" fmla="*/ 6 h 12"/>
                  <a:gd name="T18" fmla="*/ 12 w 12"/>
                  <a:gd name="T19" fmla="*/ 4 h 12"/>
                  <a:gd name="T20" fmla="*/ 10 w 12"/>
                  <a:gd name="T21" fmla="*/ 2 h 12"/>
                  <a:gd name="T22" fmla="*/ 7 w 12"/>
                  <a:gd name="T23" fmla="*/ 0 h 12"/>
                  <a:gd name="T24" fmla="*/ 6 w 12"/>
                  <a:gd name="T25" fmla="*/ 0 h 12"/>
                  <a:gd name="T26" fmla="*/ 4 w 12"/>
                  <a:gd name="T27" fmla="*/ 0 h 12"/>
                  <a:gd name="T28" fmla="*/ 1 w 12"/>
                  <a:gd name="T29" fmla="*/ 2 h 12"/>
                  <a:gd name="T30" fmla="*/ 0 w 12"/>
                  <a:gd name="T31" fmla="*/ 4 h 12"/>
                  <a:gd name="T32" fmla="*/ 0 w 12"/>
                  <a:gd name="T33" fmla="*/ 6 h 12"/>
                  <a:gd name="T34" fmla="*/ 0 w 12"/>
                  <a:gd name="T35" fmla="*/ 6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"/>
                  <a:gd name="T55" fmla="*/ 0 h 12"/>
                  <a:gd name="T56" fmla="*/ 12 w 12"/>
                  <a:gd name="T57" fmla="*/ 12 h 1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1" name="Freeform 63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7 w 74"/>
                  <a:gd name="T1" fmla="*/ 65 h 75"/>
                  <a:gd name="T2" fmla="*/ 15 w 74"/>
                  <a:gd name="T3" fmla="*/ 72 h 75"/>
                  <a:gd name="T4" fmla="*/ 25 w 74"/>
                  <a:gd name="T5" fmla="*/ 75 h 75"/>
                  <a:gd name="T6" fmla="*/ 32 w 74"/>
                  <a:gd name="T7" fmla="*/ 75 h 75"/>
                  <a:gd name="T8" fmla="*/ 37 w 74"/>
                  <a:gd name="T9" fmla="*/ 73 h 75"/>
                  <a:gd name="T10" fmla="*/ 38 w 74"/>
                  <a:gd name="T11" fmla="*/ 73 h 75"/>
                  <a:gd name="T12" fmla="*/ 44 w 74"/>
                  <a:gd name="T13" fmla="*/ 71 h 75"/>
                  <a:gd name="T14" fmla="*/ 50 w 74"/>
                  <a:gd name="T15" fmla="*/ 69 h 75"/>
                  <a:gd name="T16" fmla="*/ 59 w 74"/>
                  <a:gd name="T17" fmla="*/ 65 h 75"/>
                  <a:gd name="T18" fmla="*/ 65 w 74"/>
                  <a:gd name="T19" fmla="*/ 60 h 75"/>
                  <a:gd name="T20" fmla="*/ 71 w 74"/>
                  <a:gd name="T21" fmla="*/ 56 h 75"/>
                  <a:gd name="T22" fmla="*/ 74 w 74"/>
                  <a:gd name="T23" fmla="*/ 50 h 75"/>
                  <a:gd name="T24" fmla="*/ 72 w 74"/>
                  <a:gd name="T25" fmla="*/ 45 h 75"/>
                  <a:gd name="T26" fmla="*/ 59 w 74"/>
                  <a:gd name="T27" fmla="*/ 35 h 75"/>
                  <a:gd name="T28" fmla="*/ 46 w 74"/>
                  <a:gd name="T29" fmla="*/ 39 h 75"/>
                  <a:gd name="T30" fmla="*/ 35 w 74"/>
                  <a:gd name="T31" fmla="*/ 48 h 75"/>
                  <a:gd name="T32" fmla="*/ 31 w 74"/>
                  <a:gd name="T33" fmla="*/ 52 h 75"/>
                  <a:gd name="T34" fmla="*/ 29 w 74"/>
                  <a:gd name="T35" fmla="*/ 43 h 75"/>
                  <a:gd name="T36" fmla="*/ 24 w 74"/>
                  <a:gd name="T37" fmla="*/ 26 h 75"/>
                  <a:gd name="T38" fmla="*/ 13 w 74"/>
                  <a:gd name="T39" fmla="*/ 7 h 75"/>
                  <a:gd name="T40" fmla="*/ 2 w 74"/>
                  <a:gd name="T41" fmla="*/ 0 h 75"/>
                  <a:gd name="T42" fmla="*/ 0 w 74"/>
                  <a:gd name="T43" fmla="*/ 19 h 75"/>
                  <a:gd name="T44" fmla="*/ 3 w 74"/>
                  <a:gd name="T45" fmla="*/ 40 h 75"/>
                  <a:gd name="T46" fmla="*/ 6 w 74"/>
                  <a:gd name="T47" fmla="*/ 58 h 75"/>
                  <a:gd name="T48" fmla="*/ 7 w 74"/>
                  <a:gd name="T49" fmla="*/ 65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4"/>
                  <a:gd name="T76" fmla="*/ 0 h 75"/>
                  <a:gd name="T77" fmla="*/ 74 w 74"/>
                  <a:gd name="T78" fmla="*/ 75 h 7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2" name="Freeform 64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24 w 69"/>
                  <a:gd name="T1" fmla="*/ 59 h 59"/>
                  <a:gd name="T2" fmla="*/ 29 w 69"/>
                  <a:gd name="T3" fmla="*/ 59 h 59"/>
                  <a:gd name="T4" fmla="*/ 38 w 69"/>
                  <a:gd name="T5" fmla="*/ 57 h 59"/>
                  <a:gd name="T6" fmla="*/ 47 w 69"/>
                  <a:gd name="T7" fmla="*/ 56 h 59"/>
                  <a:gd name="T8" fmla="*/ 56 w 69"/>
                  <a:gd name="T9" fmla="*/ 54 h 59"/>
                  <a:gd name="T10" fmla="*/ 63 w 69"/>
                  <a:gd name="T11" fmla="*/ 52 h 59"/>
                  <a:gd name="T12" fmla="*/ 68 w 69"/>
                  <a:gd name="T13" fmla="*/ 47 h 59"/>
                  <a:gd name="T14" fmla="*/ 69 w 69"/>
                  <a:gd name="T15" fmla="*/ 43 h 59"/>
                  <a:gd name="T16" fmla="*/ 66 w 69"/>
                  <a:gd name="T17" fmla="*/ 37 h 59"/>
                  <a:gd name="T18" fmla="*/ 54 w 69"/>
                  <a:gd name="T19" fmla="*/ 32 h 59"/>
                  <a:gd name="T20" fmla="*/ 41 w 69"/>
                  <a:gd name="T21" fmla="*/ 33 h 59"/>
                  <a:gd name="T22" fmla="*/ 29 w 69"/>
                  <a:gd name="T23" fmla="*/ 37 h 59"/>
                  <a:gd name="T24" fmla="*/ 25 w 69"/>
                  <a:gd name="T25" fmla="*/ 40 h 59"/>
                  <a:gd name="T26" fmla="*/ 21 w 69"/>
                  <a:gd name="T27" fmla="*/ 29 h 59"/>
                  <a:gd name="T28" fmla="*/ 19 w 69"/>
                  <a:gd name="T29" fmla="*/ 13 h 59"/>
                  <a:gd name="T30" fmla="*/ 15 w 69"/>
                  <a:gd name="T31" fmla="*/ 1 h 59"/>
                  <a:gd name="T32" fmla="*/ 0 w 69"/>
                  <a:gd name="T33" fmla="*/ 0 h 59"/>
                  <a:gd name="T34" fmla="*/ 0 w 69"/>
                  <a:gd name="T35" fmla="*/ 27 h 59"/>
                  <a:gd name="T36" fmla="*/ 9 w 69"/>
                  <a:gd name="T37" fmla="*/ 44 h 59"/>
                  <a:gd name="T38" fmla="*/ 19 w 69"/>
                  <a:gd name="T39" fmla="*/ 56 h 59"/>
                  <a:gd name="T40" fmla="*/ 24 w 69"/>
                  <a:gd name="T41" fmla="*/ 59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9"/>
                  <a:gd name="T64" fmla="*/ 0 h 59"/>
                  <a:gd name="T65" fmla="*/ 69 w 69"/>
                  <a:gd name="T66" fmla="*/ 59 h 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3" name="Freeform 65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6 w 69"/>
                  <a:gd name="T1" fmla="*/ 46 h 60"/>
                  <a:gd name="T2" fmla="*/ 15 w 69"/>
                  <a:gd name="T3" fmla="*/ 54 h 60"/>
                  <a:gd name="T4" fmla="*/ 22 w 69"/>
                  <a:gd name="T5" fmla="*/ 59 h 60"/>
                  <a:gd name="T6" fmla="*/ 31 w 69"/>
                  <a:gd name="T7" fmla="*/ 60 h 60"/>
                  <a:gd name="T8" fmla="*/ 38 w 69"/>
                  <a:gd name="T9" fmla="*/ 60 h 60"/>
                  <a:gd name="T10" fmla="*/ 45 w 69"/>
                  <a:gd name="T11" fmla="*/ 59 h 60"/>
                  <a:gd name="T12" fmla="*/ 51 w 69"/>
                  <a:gd name="T13" fmla="*/ 56 h 60"/>
                  <a:gd name="T14" fmla="*/ 57 w 69"/>
                  <a:gd name="T15" fmla="*/ 53 h 60"/>
                  <a:gd name="T16" fmla="*/ 60 w 69"/>
                  <a:gd name="T17" fmla="*/ 51 h 60"/>
                  <a:gd name="T18" fmla="*/ 64 w 69"/>
                  <a:gd name="T19" fmla="*/ 50 h 60"/>
                  <a:gd name="T20" fmla="*/ 67 w 69"/>
                  <a:gd name="T21" fmla="*/ 47 h 60"/>
                  <a:gd name="T22" fmla="*/ 69 w 69"/>
                  <a:gd name="T23" fmla="*/ 43 h 60"/>
                  <a:gd name="T24" fmla="*/ 67 w 69"/>
                  <a:gd name="T25" fmla="*/ 40 h 60"/>
                  <a:gd name="T26" fmla="*/ 54 w 69"/>
                  <a:gd name="T27" fmla="*/ 31 h 60"/>
                  <a:gd name="T28" fmla="*/ 41 w 69"/>
                  <a:gd name="T29" fmla="*/ 31 h 60"/>
                  <a:gd name="T30" fmla="*/ 32 w 69"/>
                  <a:gd name="T31" fmla="*/ 34 h 60"/>
                  <a:gd name="T32" fmla="*/ 28 w 69"/>
                  <a:gd name="T33" fmla="*/ 37 h 60"/>
                  <a:gd name="T34" fmla="*/ 26 w 69"/>
                  <a:gd name="T35" fmla="*/ 30 h 60"/>
                  <a:gd name="T36" fmla="*/ 20 w 69"/>
                  <a:gd name="T37" fmla="*/ 15 h 60"/>
                  <a:gd name="T38" fmla="*/ 12 w 69"/>
                  <a:gd name="T39" fmla="*/ 2 h 60"/>
                  <a:gd name="T40" fmla="*/ 1 w 69"/>
                  <a:gd name="T41" fmla="*/ 0 h 60"/>
                  <a:gd name="T42" fmla="*/ 0 w 69"/>
                  <a:gd name="T43" fmla="*/ 14 h 60"/>
                  <a:gd name="T44" fmla="*/ 1 w 69"/>
                  <a:gd name="T45" fmla="*/ 30 h 60"/>
                  <a:gd name="T46" fmla="*/ 4 w 69"/>
                  <a:gd name="T47" fmla="*/ 41 h 60"/>
                  <a:gd name="T48" fmla="*/ 6 w 69"/>
                  <a:gd name="T49" fmla="*/ 46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9"/>
                  <a:gd name="T76" fmla="*/ 0 h 60"/>
                  <a:gd name="T77" fmla="*/ 69 w 69"/>
                  <a:gd name="T78" fmla="*/ 60 h 6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4" name="Freeform 66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12 w 75"/>
                  <a:gd name="T1" fmla="*/ 44 h 48"/>
                  <a:gd name="T2" fmla="*/ 19 w 75"/>
                  <a:gd name="T3" fmla="*/ 46 h 48"/>
                  <a:gd name="T4" fmla="*/ 31 w 75"/>
                  <a:gd name="T5" fmla="*/ 48 h 48"/>
                  <a:gd name="T6" fmla="*/ 43 w 75"/>
                  <a:gd name="T7" fmla="*/ 48 h 48"/>
                  <a:gd name="T8" fmla="*/ 56 w 75"/>
                  <a:gd name="T9" fmla="*/ 46 h 48"/>
                  <a:gd name="T10" fmla="*/ 66 w 75"/>
                  <a:gd name="T11" fmla="*/ 42 h 48"/>
                  <a:gd name="T12" fmla="*/ 74 w 75"/>
                  <a:gd name="T13" fmla="*/ 36 h 48"/>
                  <a:gd name="T14" fmla="*/ 75 w 75"/>
                  <a:gd name="T15" fmla="*/ 29 h 48"/>
                  <a:gd name="T16" fmla="*/ 71 w 75"/>
                  <a:gd name="T17" fmla="*/ 19 h 48"/>
                  <a:gd name="T18" fmla="*/ 66 w 75"/>
                  <a:gd name="T19" fmla="*/ 16 h 48"/>
                  <a:gd name="T20" fmla="*/ 59 w 75"/>
                  <a:gd name="T21" fmla="*/ 15 h 48"/>
                  <a:gd name="T22" fmla="*/ 52 w 75"/>
                  <a:gd name="T23" fmla="*/ 15 h 48"/>
                  <a:gd name="T24" fmla="*/ 43 w 75"/>
                  <a:gd name="T25" fmla="*/ 18 h 48"/>
                  <a:gd name="T26" fmla="*/ 35 w 75"/>
                  <a:gd name="T27" fmla="*/ 19 h 48"/>
                  <a:gd name="T28" fmla="*/ 30 w 75"/>
                  <a:gd name="T29" fmla="*/ 22 h 48"/>
                  <a:gd name="T30" fmla="*/ 25 w 75"/>
                  <a:gd name="T31" fmla="*/ 23 h 48"/>
                  <a:gd name="T32" fmla="*/ 24 w 75"/>
                  <a:gd name="T33" fmla="*/ 25 h 48"/>
                  <a:gd name="T34" fmla="*/ 22 w 75"/>
                  <a:gd name="T35" fmla="*/ 21 h 48"/>
                  <a:gd name="T36" fmla="*/ 19 w 75"/>
                  <a:gd name="T37" fmla="*/ 13 h 48"/>
                  <a:gd name="T38" fmla="*/ 16 w 75"/>
                  <a:gd name="T39" fmla="*/ 5 h 48"/>
                  <a:gd name="T40" fmla="*/ 15 w 75"/>
                  <a:gd name="T41" fmla="*/ 2 h 48"/>
                  <a:gd name="T42" fmla="*/ 12 w 75"/>
                  <a:gd name="T43" fmla="*/ 0 h 48"/>
                  <a:gd name="T44" fmla="*/ 8 w 75"/>
                  <a:gd name="T45" fmla="*/ 0 h 48"/>
                  <a:gd name="T46" fmla="*/ 3 w 75"/>
                  <a:gd name="T47" fmla="*/ 2 h 48"/>
                  <a:gd name="T48" fmla="*/ 0 w 75"/>
                  <a:gd name="T49" fmla="*/ 5 h 48"/>
                  <a:gd name="T50" fmla="*/ 0 w 75"/>
                  <a:gd name="T51" fmla="*/ 13 h 48"/>
                  <a:gd name="T52" fmla="*/ 5 w 75"/>
                  <a:gd name="T53" fmla="*/ 26 h 48"/>
                  <a:gd name="T54" fmla="*/ 9 w 75"/>
                  <a:gd name="T55" fmla="*/ 38 h 48"/>
                  <a:gd name="T56" fmla="*/ 12 w 75"/>
                  <a:gd name="T57" fmla="*/ 44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5"/>
                  <a:gd name="T88" fmla="*/ 0 h 48"/>
                  <a:gd name="T89" fmla="*/ 75 w 75"/>
                  <a:gd name="T90" fmla="*/ 48 h 4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5" name="Freeform 67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15 w 63"/>
                  <a:gd name="T1" fmla="*/ 53 h 57"/>
                  <a:gd name="T2" fmla="*/ 22 w 63"/>
                  <a:gd name="T3" fmla="*/ 54 h 57"/>
                  <a:gd name="T4" fmla="*/ 34 w 63"/>
                  <a:gd name="T5" fmla="*/ 57 h 57"/>
                  <a:gd name="T6" fmla="*/ 47 w 63"/>
                  <a:gd name="T7" fmla="*/ 56 h 57"/>
                  <a:gd name="T8" fmla="*/ 58 w 63"/>
                  <a:gd name="T9" fmla="*/ 50 h 57"/>
                  <a:gd name="T10" fmla="*/ 61 w 63"/>
                  <a:gd name="T11" fmla="*/ 48 h 57"/>
                  <a:gd name="T12" fmla="*/ 62 w 63"/>
                  <a:gd name="T13" fmla="*/ 46 h 57"/>
                  <a:gd name="T14" fmla="*/ 63 w 63"/>
                  <a:gd name="T15" fmla="*/ 43 h 57"/>
                  <a:gd name="T16" fmla="*/ 62 w 63"/>
                  <a:gd name="T17" fmla="*/ 40 h 57"/>
                  <a:gd name="T18" fmla="*/ 61 w 63"/>
                  <a:gd name="T19" fmla="*/ 36 h 57"/>
                  <a:gd name="T20" fmla="*/ 58 w 63"/>
                  <a:gd name="T21" fmla="*/ 33 h 57"/>
                  <a:gd name="T22" fmla="*/ 53 w 63"/>
                  <a:gd name="T23" fmla="*/ 31 h 57"/>
                  <a:gd name="T24" fmla="*/ 47 w 63"/>
                  <a:gd name="T25" fmla="*/ 33 h 57"/>
                  <a:gd name="T26" fmla="*/ 39 w 63"/>
                  <a:gd name="T27" fmla="*/ 36 h 57"/>
                  <a:gd name="T28" fmla="*/ 30 w 63"/>
                  <a:gd name="T29" fmla="*/ 36 h 57"/>
                  <a:gd name="T30" fmla="*/ 24 w 63"/>
                  <a:gd name="T31" fmla="*/ 36 h 57"/>
                  <a:gd name="T32" fmla="*/ 21 w 63"/>
                  <a:gd name="T33" fmla="*/ 36 h 57"/>
                  <a:gd name="T34" fmla="*/ 21 w 63"/>
                  <a:gd name="T35" fmla="*/ 30 h 57"/>
                  <a:gd name="T36" fmla="*/ 21 w 63"/>
                  <a:gd name="T37" fmla="*/ 17 h 57"/>
                  <a:gd name="T38" fmla="*/ 17 w 63"/>
                  <a:gd name="T39" fmla="*/ 4 h 57"/>
                  <a:gd name="T40" fmla="*/ 8 w 63"/>
                  <a:gd name="T41" fmla="*/ 0 h 57"/>
                  <a:gd name="T42" fmla="*/ 0 w 63"/>
                  <a:gd name="T43" fmla="*/ 18 h 57"/>
                  <a:gd name="T44" fmla="*/ 0 w 63"/>
                  <a:gd name="T45" fmla="*/ 34 h 57"/>
                  <a:gd name="T46" fmla="*/ 6 w 63"/>
                  <a:gd name="T47" fmla="*/ 46 h 57"/>
                  <a:gd name="T48" fmla="*/ 15 w 63"/>
                  <a:gd name="T49" fmla="*/ 53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3"/>
                  <a:gd name="T76" fmla="*/ 0 h 57"/>
                  <a:gd name="T77" fmla="*/ 63 w 63"/>
                  <a:gd name="T78" fmla="*/ 57 h 5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6" name="Freeform 68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24 w 65"/>
                  <a:gd name="T1" fmla="*/ 52 h 57"/>
                  <a:gd name="T2" fmla="*/ 32 w 65"/>
                  <a:gd name="T3" fmla="*/ 57 h 57"/>
                  <a:gd name="T4" fmla="*/ 41 w 65"/>
                  <a:gd name="T5" fmla="*/ 55 h 57"/>
                  <a:gd name="T6" fmla="*/ 50 w 65"/>
                  <a:gd name="T7" fmla="*/ 52 h 57"/>
                  <a:gd name="T8" fmla="*/ 59 w 65"/>
                  <a:gd name="T9" fmla="*/ 48 h 57"/>
                  <a:gd name="T10" fmla="*/ 63 w 65"/>
                  <a:gd name="T11" fmla="*/ 45 h 57"/>
                  <a:gd name="T12" fmla="*/ 65 w 65"/>
                  <a:gd name="T13" fmla="*/ 42 h 57"/>
                  <a:gd name="T14" fmla="*/ 65 w 65"/>
                  <a:gd name="T15" fmla="*/ 38 h 57"/>
                  <a:gd name="T16" fmla="*/ 63 w 65"/>
                  <a:gd name="T17" fmla="*/ 34 h 57"/>
                  <a:gd name="T18" fmla="*/ 53 w 65"/>
                  <a:gd name="T19" fmla="*/ 28 h 57"/>
                  <a:gd name="T20" fmla="*/ 46 w 65"/>
                  <a:gd name="T21" fmla="*/ 29 h 57"/>
                  <a:gd name="T22" fmla="*/ 40 w 65"/>
                  <a:gd name="T23" fmla="*/ 35 h 57"/>
                  <a:gd name="T24" fmla="*/ 35 w 65"/>
                  <a:gd name="T25" fmla="*/ 39 h 57"/>
                  <a:gd name="T26" fmla="*/ 32 w 65"/>
                  <a:gd name="T27" fmla="*/ 32 h 57"/>
                  <a:gd name="T28" fmla="*/ 25 w 65"/>
                  <a:gd name="T29" fmla="*/ 18 h 57"/>
                  <a:gd name="T30" fmla="*/ 16 w 65"/>
                  <a:gd name="T31" fmla="*/ 5 h 57"/>
                  <a:gd name="T32" fmla="*/ 6 w 65"/>
                  <a:gd name="T33" fmla="*/ 0 h 57"/>
                  <a:gd name="T34" fmla="*/ 0 w 65"/>
                  <a:gd name="T35" fmla="*/ 21 h 57"/>
                  <a:gd name="T36" fmla="*/ 7 w 65"/>
                  <a:gd name="T37" fmla="*/ 36 h 57"/>
                  <a:gd name="T38" fmla="*/ 18 w 65"/>
                  <a:gd name="T39" fmla="*/ 48 h 57"/>
                  <a:gd name="T40" fmla="*/ 24 w 65"/>
                  <a:gd name="T41" fmla="*/ 52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5"/>
                  <a:gd name="T64" fmla="*/ 0 h 57"/>
                  <a:gd name="T65" fmla="*/ 65 w 65"/>
                  <a:gd name="T66" fmla="*/ 57 h 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7" name="Freeform 69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16 w 79"/>
                  <a:gd name="T1" fmla="*/ 67 h 80"/>
                  <a:gd name="T2" fmla="*/ 19 w 79"/>
                  <a:gd name="T3" fmla="*/ 70 h 80"/>
                  <a:gd name="T4" fmla="*/ 23 w 79"/>
                  <a:gd name="T5" fmla="*/ 73 h 80"/>
                  <a:gd name="T6" fmla="*/ 31 w 79"/>
                  <a:gd name="T7" fmla="*/ 77 h 80"/>
                  <a:gd name="T8" fmla="*/ 38 w 79"/>
                  <a:gd name="T9" fmla="*/ 79 h 80"/>
                  <a:gd name="T10" fmla="*/ 47 w 79"/>
                  <a:gd name="T11" fmla="*/ 80 h 80"/>
                  <a:gd name="T12" fmla="*/ 57 w 79"/>
                  <a:gd name="T13" fmla="*/ 77 h 80"/>
                  <a:gd name="T14" fmla="*/ 66 w 79"/>
                  <a:gd name="T15" fmla="*/ 70 h 80"/>
                  <a:gd name="T16" fmla="*/ 73 w 79"/>
                  <a:gd name="T17" fmla="*/ 59 h 80"/>
                  <a:gd name="T18" fmla="*/ 76 w 79"/>
                  <a:gd name="T19" fmla="*/ 54 h 80"/>
                  <a:gd name="T20" fmla="*/ 78 w 79"/>
                  <a:gd name="T21" fmla="*/ 50 h 80"/>
                  <a:gd name="T22" fmla="*/ 79 w 79"/>
                  <a:gd name="T23" fmla="*/ 46 h 80"/>
                  <a:gd name="T24" fmla="*/ 78 w 79"/>
                  <a:gd name="T25" fmla="*/ 43 h 80"/>
                  <a:gd name="T26" fmla="*/ 70 w 79"/>
                  <a:gd name="T27" fmla="*/ 39 h 80"/>
                  <a:gd name="T28" fmla="*/ 61 w 79"/>
                  <a:gd name="T29" fmla="*/ 37 h 80"/>
                  <a:gd name="T30" fmla="*/ 53 w 79"/>
                  <a:gd name="T31" fmla="*/ 39 h 80"/>
                  <a:gd name="T32" fmla="*/ 45 w 79"/>
                  <a:gd name="T33" fmla="*/ 40 h 80"/>
                  <a:gd name="T34" fmla="*/ 39 w 79"/>
                  <a:gd name="T35" fmla="*/ 44 h 80"/>
                  <a:gd name="T36" fmla="*/ 34 w 79"/>
                  <a:gd name="T37" fmla="*/ 47 h 80"/>
                  <a:gd name="T38" fmla="*/ 31 w 79"/>
                  <a:gd name="T39" fmla="*/ 50 h 80"/>
                  <a:gd name="T40" fmla="*/ 29 w 79"/>
                  <a:gd name="T41" fmla="*/ 52 h 80"/>
                  <a:gd name="T42" fmla="*/ 28 w 79"/>
                  <a:gd name="T43" fmla="*/ 43 h 80"/>
                  <a:gd name="T44" fmla="*/ 22 w 79"/>
                  <a:gd name="T45" fmla="*/ 24 h 80"/>
                  <a:gd name="T46" fmla="*/ 13 w 79"/>
                  <a:gd name="T47" fmla="*/ 6 h 80"/>
                  <a:gd name="T48" fmla="*/ 1 w 79"/>
                  <a:gd name="T49" fmla="*/ 0 h 80"/>
                  <a:gd name="T50" fmla="*/ 0 w 79"/>
                  <a:gd name="T51" fmla="*/ 24 h 80"/>
                  <a:gd name="T52" fmla="*/ 6 w 79"/>
                  <a:gd name="T53" fmla="*/ 46 h 80"/>
                  <a:gd name="T54" fmla="*/ 13 w 79"/>
                  <a:gd name="T55" fmla="*/ 62 h 80"/>
                  <a:gd name="T56" fmla="*/ 16 w 79"/>
                  <a:gd name="T57" fmla="*/ 67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80"/>
                  <a:gd name="T89" fmla="*/ 79 w 79"/>
                  <a:gd name="T90" fmla="*/ 80 h 8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8" name="Freeform 70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13 w 79"/>
                  <a:gd name="T1" fmla="*/ 54 h 67"/>
                  <a:gd name="T2" fmla="*/ 16 w 79"/>
                  <a:gd name="T3" fmla="*/ 56 h 67"/>
                  <a:gd name="T4" fmla="*/ 20 w 79"/>
                  <a:gd name="T5" fmla="*/ 59 h 67"/>
                  <a:gd name="T6" fmla="*/ 26 w 79"/>
                  <a:gd name="T7" fmla="*/ 61 h 67"/>
                  <a:gd name="T8" fmla="*/ 34 w 79"/>
                  <a:gd name="T9" fmla="*/ 64 h 67"/>
                  <a:gd name="T10" fmla="*/ 41 w 79"/>
                  <a:gd name="T11" fmla="*/ 67 h 67"/>
                  <a:gd name="T12" fmla="*/ 50 w 79"/>
                  <a:gd name="T13" fmla="*/ 67 h 67"/>
                  <a:gd name="T14" fmla="*/ 59 w 79"/>
                  <a:gd name="T15" fmla="*/ 67 h 67"/>
                  <a:gd name="T16" fmla="*/ 66 w 79"/>
                  <a:gd name="T17" fmla="*/ 64 h 67"/>
                  <a:gd name="T18" fmla="*/ 72 w 79"/>
                  <a:gd name="T19" fmla="*/ 61 h 67"/>
                  <a:gd name="T20" fmla="*/ 76 w 79"/>
                  <a:gd name="T21" fmla="*/ 57 h 67"/>
                  <a:gd name="T22" fmla="*/ 79 w 79"/>
                  <a:gd name="T23" fmla="*/ 53 h 67"/>
                  <a:gd name="T24" fmla="*/ 78 w 79"/>
                  <a:gd name="T25" fmla="*/ 47 h 67"/>
                  <a:gd name="T26" fmla="*/ 72 w 79"/>
                  <a:gd name="T27" fmla="*/ 41 h 67"/>
                  <a:gd name="T28" fmla="*/ 65 w 79"/>
                  <a:gd name="T29" fmla="*/ 37 h 67"/>
                  <a:gd name="T30" fmla="*/ 56 w 79"/>
                  <a:gd name="T31" fmla="*/ 36 h 67"/>
                  <a:gd name="T32" fmla="*/ 48 w 79"/>
                  <a:gd name="T33" fmla="*/ 36 h 67"/>
                  <a:gd name="T34" fmla="*/ 40 w 79"/>
                  <a:gd name="T35" fmla="*/ 37 h 67"/>
                  <a:gd name="T36" fmla="*/ 34 w 79"/>
                  <a:gd name="T37" fmla="*/ 38 h 67"/>
                  <a:gd name="T38" fmla="*/ 29 w 79"/>
                  <a:gd name="T39" fmla="*/ 40 h 67"/>
                  <a:gd name="T40" fmla="*/ 28 w 79"/>
                  <a:gd name="T41" fmla="*/ 40 h 67"/>
                  <a:gd name="T42" fmla="*/ 26 w 79"/>
                  <a:gd name="T43" fmla="*/ 33 h 67"/>
                  <a:gd name="T44" fmla="*/ 22 w 79"/>
                  <a:gd name="T45" fmla="*/ 17 h 67"/>
                  <a:gd name="T46" fmla="*/ 15 w 79"/>
                  <a:gd name="T47" fmla="*/ 4 h 67"/>
                  <a:gd name="T48" fmla="*/ 3 w 79"/>
                  <a:gd name="T49" fmla="*/ 0 h 67"/>
                  <a:gd name="T50" fmla="*/ 0 w 79"/>
                  <a:gd name="T51" fmla="*/ 21 h 67"/>
                  <a:gd name="T52" fmla="*/ 4 w 79"/>
                  <a:gd name="T53" fmla="*/ 38 h 67"/>
                  <a:gd name="T54" fmla="*/ 10 w 79"/>
                  <a:gd name="T55" fmla="*/ 50 h 67"/>
                  <a:gd name="T56" fmla="*/ 13 w 79"/>
                  <a:gd name="T57" fmla="*/ 54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9"/>
                  <a:gd name="T88" fmla="*/ 0 h 67"/>
                  <a:gd name="T89" fmla="*/ 79 w 79"/>
                  <a:gd name="T90" fmla="*/ 67 h 6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89" name="Freeform 71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9 w 77"/>
                  <a:gd name="T1" fmla="*/ 58 h 62"/>
                  <a:gd name="T2" fmla="*/ 17 w 77"/>
                  <a:gd name="T3" fmla="*/ 60 h 62"/>
                  <a:gd name="T4" fmla="*/ 27 w 77"/>
                  <a:gd name="T5" fmla="*/ 62 h 62"/>
                  <a:gd name="T6" fmla="*/ 40 w 77"/>
                  <a:gd name="T7" fmla="*/ 62 h 62"/>
                  <a:gd name="T8" fmla="*/ 53 w 77"/>
                  <a:gd name="T9" fmla="*/ 60 h 62"/>
                  <a:gd name="T10" fmla="*/ 65 w 77"/>
                  <a:gd name="T11" fmla="*/ 58 h 62"/>
                  <a:gd name="T12" fmla="*/ 72 w 77"/>
                  <a:gd name="T13" fmla="*/ 55 h 62"/>
                  <a:gd name="T14" fmla="*/ 77 w 77"/>
                  <a:gd name="T15" fmla="*/ 49 h 62"/>
                  <a:gd name="T16" fmla="*/ 75 w 77"/>
                  <a:gd name="T17" fmla="*/ 42 h 62"/>
                  <a:gd name="T18" fmla="*/ 69 w 77"/>
                  <a:gd name="T19" fmla="*/ 36 h 62"/>
                  <a:gd name="T20" fmla="*/ 62 w 77"/>
                  <a:gd name="T21" fmla="*/ 33 h 62"/>
                  <a:gd name="T22" fmla="*/ 53 w 77"/>
                  <a:gd name="T23" fmla="*/ 32 h 62"/>
                  <a:gd name="T24" fmla="*/ 46 w 77"/>
                  <a:gd name="T25" fmla="*/ 32 h 62"/>
                  <a:gd name="T26" fmla="*/ 39 w 77"/>
                  <a:gd name="T27" fmla="*/ 33 h 62"/>
                  <a:gd name="T28" fmla="*/ 33 w 77"/>
                  <a:gd name="T29" fmla="*/ 35 h 62"/>
                  <a:gd name="T30" fmla="*/ 28 w 77"/>
                  <a:gd name="T31" fmla="*/ 37 h 62"/>
                  <a:gd name="T32" fmla="*/ 27 w 77"/>
                  <a:gd name="T33" fmla="*/ 37 h 62"/>
                  <a:gd name="T34" fmla="*/ 25 w 77"/>
                  <a:gd name="T35" fmla="*/ 30 h 62"/>
                  <a:gd name="T36" fmla="*/ 21 w 77"/>
                  <a:gd name="T37" fmla="*/ 16 h 62"/>
                  <a:gd name="T38" fmla="*/ 14 w 77"/>
                  <a:gd name="T39" fmla="*/ 3 h 62"/>
                  <a:gd name="T40" fmla="*/ 2 w 77"/>
                  <a:gd name="T41" fmla="*/ 0 h 62"/>
                  <a:gd name="T42" fmla="*/ 0 w 77"/>
                  <a:gd name="T43" fmla="*/ 17 h 62"/>
                  <a:gd name="T44" fmla="*/ 3 w 77"/>
                  <a:gd name="T45" fmla="*/ 36 h 62"/>
                  <a:gd name="T46" fmla="*/ 8 w 77"/>
                  <a:gd name="T47" fmla="*/ 52 h 62"/>
                  <a:gd name="T48" fmla="*/ 9 w 77"/>
                  <a:gd name="T49" fmla="*/ 58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7"/>
                  <a:gd name="T76" fmla="*/ 0 h 62"/>
                  <a:gd name="T77" fmla="*/ 77 w 77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0" name="Freeform 72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12 w 366"/>
                  <a:gd name="T1" fmla="*/ 150 h 845"/>
                  <a:gd name="T2" fmla="*/ 16 w 366"/>
                  <a:gd name="T3" fmla="*/ 241 h 845"/>
                  <a:gd name="T4" fmla="*/ 46 w 366"/>
                  <a:gd name="T5" fmla="*/ 346 h 845"/>
                  <a:gd name="T6" fmla="*/ 84 w 366"/>
                  <a:gd name="T7" fmla="*/ 465 h 845"/>
                  <a:gd name="T8" fmla="*/ 122 w 366"/>
                  <a:gd name="T9" fmla="*/ 583 h 845"/>
                  <a:gd name="T10" fmla="*/ 163 w 366"/>
                  <a:gd name="T11" fmla="*/ 699 h 845"/>
                  <a:gd name="T12" fmla="*/ 195 w 366"/>
                  <a:gd name="T13" fmla="*/ 778 h 845"/>
                  <a:gd name="T14" fmla="*/ 228 w 366"/>
                  <a:gd name="T15" fmla="*/ 810 h 845"/>
                  <a:gd name="T16" fmla="*/ 269 w 366"/>
                  <a:gd name="T17" fmla="*/ 830 h 845"/>
                  <a:gd name="T18" fmla="*/ 316 w 366"/>
                  <a:gd name="T19" fmla="*/ 842 h 845"/>
                  <a:gd name="T20" fmla="*/ 348 w 366"/>
                  <a:gd name="T21" fmla="*/ 843 h 845"/>
                  <a:gd name="T22" fmla="*/ 361 w 366"/>
                  <a:gd name="T23" fmla="*/ 833 h 845"/>
                  <a:gd name="T24" fmla="*/ 366 w 366"/>
                  <a:gd name="T25" fmla="*/ 816 h 845"/>
                  <a:gd name="T26" fmla="*/ 354 w 366"/>
                  <a:gd name="T27" fmla="*/ 803 h 845"/>
                  <a:gd name="T28" fmla="*/ 329 w 366"/>
                  <a:gd name="T29" fmla="*/ 796 h 845"/>
                  <a:gd name="T30" fmla="*/ 295 w 366"/>
                  <a:gd name="T31" fmla="*/ 788 h 845"/>
                  <a:gd name="T32" fmla="*/ 264 w 366"/>
                  <a:gd name="T33" fmla="*/ 778 h 845"/>
                  <a:gd name="T34" fmla="*/ 239 w 366"/>
                  <a:gd name="T35" fmla="*/ 757 h 845"/>
                  <a:gd name="T36" fmla="*/ 217 w 366"/>
                  <a:gd name="T37" fmla="*/ 708 h 845"/>
                  <a:gd name="T38" fmla="*/ 194 w 366"/>
                  <a:gd name="T39" fmla="*/ 643 h 845"/>
                  <a:gd name="T40" fmla="*/ 172 w 366"/>
                  <a:gd name="T41" fmla="*/ 577 h 845"/>
                  <a:gd name="T42" fmla="*/ 151 w 366"/>
                  <a:gd name="T43" fmla="*/ 511 h 845"/>
                  <a:gd name="T44" fmla="*/ 126 w 366"/>
                  <a:gd name="T45" fmla="*/ 435 h 845"/>
                  <a:gd name="T46" fmla="*/ 94 w 366"/>
                  <a:gd name="T47" fmla="*/ 349 h 845"/>
                  <a:gd name="T48" fmla="*/ 65 w 366"/>
                  <a:gd name="T49" fmla="*/ 263 h 845"/>
                  <a:gd name="T50" fmla="*/ 49 w 366"/>
                  <a:gd name="T51" fmla="*/ 175 h 845"/>
                  <a:gd name="T52" fmla="*/ 46 w 366"/>
                  <a:gd name="T53" fmla="*/ 110 h 845"/>
                  <a:gd name="T54" fmla="*/ 35 w 366"/>
                  <a:gd name="T55" fmla="*/ 67 h 845"/>
                  <a:gd name="T56" fmla="*/ 21 w 366"/>
                  <a:gd name="T57" fmla="*/ 27 h 845"/>
                  <a:gd name="T58" fmla="*/ 6 w 366"/>
                  <a:gd name="T59" fmla="*/ 1 h 845"/>
                  <a:gd name="T60" fmla="*/ 5 w 366"/>
                  <a:gd name="T61" fmla="*/ 17 h 845"/>
                  <a:gd name="T62" fmla="*/ 13 w 366"/>
                  <a:gd name="T63" fmla="*/ 76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6"/>
                  <a:gd name="T97" fmla="*/ 0 h 845"/>
                  <a:gd name="T98" fmla="*/ 366 w 366"/>
                  <a:gd name="T99" fmla="*/ 845 h 8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1" name="Freeform 73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84 w 88"/>
                  <a:gd name="T1" fmla="*/ 23 h 87"/>
                  <a:gd name="T2" fmla="*/ 88 w 88"/>
                  <a:gd name="T3" fmla="*/ 18 h 87"/>
                  <a:gd name="T4" fmla="*/ 87 w 88"/>
                  <a:gd name="T5" fmla="*/ 13 h 87"/>
                  <a:gd name="T6" fmla="*/ 84 w 88"/>
                  <a:gd name="T7" fmla="*/ 7 h 87"/>
                  <a:gd name="T8" fmla="*/ 77 w 88"/>
                  <a:gd name="T9" fmla="*/ 3 h 87"/>
                  <a:gd name="T10" fmla="*/ 71 w 88"/>
                  <a:gd name="T11" fmla="*/ 0 h 87"/>
                  <a:gd name="T12" fmla="*/ 62 w 88"/>
                  <a:gd name="T13" fmla="*/ 0 h 87"/>
                  <a:gd name="T14" fmla="*/ 55 w 88"/>
                  <a:gd name="T15" fmla="*/ 1 h 87"/>
                  <a:gd name="T16" fmla="*/ 47 w 88"/>
                  <a:gd name="T17" fmla="*/ 5 h 87"/>
                  <a:gd name="T18" fmla="*/ 41 w 88"/>
                  <a:gd name="T19" fmla="*/ 11 h 87"/>
                  <a:gd name="T20" fmla="*/ 34 w 88"/>
                  <a:gd name="T21" fmla="*/ 20 h 87"/>
                  <a:gd name="T22" fmla="*/ 25 w 88"/>
                  <a:gd name="T23" fmla="*/ 31 h 87"/>
                  <a:gd name="T24" fmla="*/ 16 w 88"/>
                  <a:gd name="T25" fmla="*/ 43 h 87"/>
                  <a:gd name="T26" fmla="*/ 9 w 88"/>
                  <a:gd name="T27" fmla="*/ 56 h 87"/>
                  <a:gd name="T28" fmla="*/ 3 w 88"/>
                  <a:gd name="T29" fmla="*/ 69 h 87"/>
                  <a:gd name="T30" fmla="*/ 0 w 88"/>
                  <a:gd name="T31" fmla="*/ 79 h 87"/>
                  <a:gd name="T32" fmla="*/ 3 w 88"/>
                  <a:gd name="T33" fmla="*/ 87 h 87"/>
                  <a:gd name="T34" fmla="*/ 15 w 88"/>
                  <a:gd name="T35" fmla="*/ 80 h 87"/>
                  <a:gd name="T36" fmla="*/ 27 w 88"/>
                  <a:gd name="T37" fmla="*/ 70 h 87"/>
                  <a:gd name="T38" fmla="*/ 40 w 88"/>
                  <a:gd name="T39" fmla="*/ 60 h 87"/>
                  <a:gd name="T40" fmla="*/ 52 w 88"/>
                  <a:gd name="T41" fmla="*/ 50 h 87"/>
                  <a:gd name="T42" fmla="*/ 63 w 88"/>
                  <a:gd name="T43" fmla="*/ 41 h 87"/>
                  <a:gd name="T44" fmla="*/ 72 w 88"/>
                  <a:gd name="T45" fmla="*/ 33 h 87"/>
                  <a:gd name="T46" fmla="*/ 80 w 88"/>
                  <a:gd name="T47" fmla="*/ 27 h 87"/>
                  <a:gd name="T48" fmla="*/ 84 w 88"/>
                  <a:gd name="T49" fmla="*/ 23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8"/>
                  <a:gd name="T76" fmla="*/ 0 h 87"/>
                  <a:gd name="T77" fmla="*/ 88 w 88"/>
                  <a:gd name="T78" fmla="*/ 87 h 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2" name="Freeform 74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92 w 102"/>
                  <a:gd name="T1" fmla="*/ 23 h 28"/>
                  <a:gd name="T2" fmla="*/ 96 w 102"/>
                  <a:gd name="T3" fmla="*/ 21 h 28"/>
                  <a:gd name="T4" fmla="*/ 99 w 102"/>
                  <a:gd name="T5" fmla="*/ 18 h 28"/>
                  <a:gd name="T6" fmla="*/ 101 w 102"/>
                  <a:gd name="T7" fmla="*/ 14 h 28"/>
                  <a:gd name="T8" fmla="*/ 102 w 102"/>
                  <a:gd name="T9" fmla="*/ 10 h 28"/>
                  <a:gd name="T10" fmla="*/ 101 w 102"/>
                  <a:gd name="T11" fmla="*/ 5 h 28"/>
                  <a:gd name="T12" fmla="*/ 98 w 102"/>
                  <a:gd name="T13" fmla="*/ 1 h 28"/>
                  <a:gd name="T14" fmla="*/ 93 w 102"/>
                  <a:gd name="T15" fmla="*/ 0 h 28"/>
                  <a:gd name="T16" fmla="*/ 88 w 102"/>
                  <a:gd name="T17" fmla="*/ 0 h 28"/>
                  <a:gd name="T18" fmla="*/ 76 w 102"/>
                  <a:gd name="T19" fmla="*/ 2 h 28"/>
                  <a:gd name="T20" fmla="*/ 61 w 102"/>
                  <a:gd name="T21" fmla="*/ 7 h 28"/>
                  <a:gd name="T22" fmla="*/ 46 w 102"/>
                  <a:gd name="T23" fmla="*/ 10 h 28"/>
                  <a:gd name="T24" fmla="*/ 33 w 102"/>
                  <a:gd name="T25" fmla="*/ 11 h 28"/>
                  <a:gd name="T26" fmla="*/ 20 w 102"/>
                  <a:gd name="T27" fmla="*/ 15 h 28"/>
                  <a:gd name="T28" fmla="*/ 10 w 102"/>
                  <a:gd name="T29" fmla="*/ 18 h 28"/>
                  <a:gd name="T30" fmla="*/ 2 w 102"/>
                  <a:gd name="T31" fmla="*/ 23 h 28"/>
                  <a:gd name="T32" fmla="*/ 0 w 102"/>
                  <a:gd name="T33" fmla="*/ 28 h 28"/>
                  <a:gd name="T34" fmla="*/ 10 w 102"/>
                  <a:gd name="T35" fmla="*/ 28 h 28"/>
                  <a:gd name="T36" fmla="*/ 20 w 102"/>
                  <a:gd name="T37" fmla="*/ 28 h 28"/>
                  <a:gd name="T38" fmla="*/ 32 w 102"/>
                  <a:gd name="T39" fmla="*/ 27 h 28"/>
                  <a:gd name="T40" fmla="*/ 44 w 102"/>
                  <a:gd name="T41" fmla="*/ 27 h 28"/>
                  <a:gd name="T42" fmla="*/ 55 w 102"/>
                  <a:gd name="T43" fmla="*/ 25 h 28"/>
                  <a:gd name="T44" fmla="*/ 67 w 102"/>
                  <a:gd name="T45" fmla="*/ 24 h 28"/>
                  <a:gd name="T46" fmla="*/ 80 w 102"/>
                  <a:gd name="T47" fmla="*/ 24 h 28"/>
                  <a:gd name="T48" fmla="*/ 92 w 102"/>
                  <a:gd name="T49" fmla="*/ 23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2"/>
                  <a:gd name="T76" fmla="*/ 0 h 28"/>
                  <a:gd name="T77" fmla="*/ 102 w 102"/>
                  <a:gd name="T78" fmla="*/ 28 h 2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3" name="Freeform 75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123 w 142"/>
                  <a:gd name="T1" fmla="*/ 36 h 36"/>
                  <a:gd name="T2" fmla="*/ 129 w 142"/>
                  <a:gd name="T3" fmla="*/ 36 h 36"/>
                  <a:gd name="T4" fmla="*/ 135 w 142"/>
                  <a:gd name="T5" fmla="*/ 32 h 36"/>
                  <a:gd name="T6" fmla="*/ 139 w 142"/>
                  <a:gd name="T7" fmla="*/ 28 h 36"/>
                  <a:gd name="T8" fmla="*/ 142 w 142"/>
                  <a:gd name="T9" fmla="*/ 20 h 36"/>
                  <a:gd name="T10" fmla="*/ 141 w 142"/>
                  <a:gd name="T11" fmla="*/ 15 h 36"/>
                  <a:gd name="T12" fmla="*/ 138 w 142"/>
                  <a:gd name="T13" fmla="*/ 9 h 36"/>
                  <a:gd name="T14" fmla="*/ 133 w 142"/>
                  <a:gd name="T15" fmla="*/ 5 h 36"/>
                  <a:gd name="T16" fmla="*/ 126 w 142"/>
                  <a:gd name="T17" fmla="*/ 3 h 36"/>
                  <a:gd name="T18" fmla="*/ 108 w 142"/>
                  <a:gd name="T19" fmla="*/ 3 h 36"/>
                  <a:gd name="T20" fmla="*/ 88 w 142"/>
                  <a:gd name="T21" fmla="*/ 3 h 36"/>
                  <a:gd name="T22" fmla="*/ 67 w 142"/>
                  <a:gd name="T23" fmla="*/ 2 h 36"/>
                  <a:gd name="T24" fmla="*/ 47 w 142"/>
                  <a:gd name="T25" fmla="*/ 2 h 36"/>
                  <a:gd name="T26" fmla="*/ 29 w 142"/>
                  <a:gd name="T27" fmla="*/ 0 h 36"/>
                  <a:gd name="T28" fmla="*/ 13 w 142"/>
                  <a:gd name="T29" fmla="*/ 2 h 36"/>
                  <a:gd name="T30" fmla="*/ 4 w 142"/>
                  <a:gd name="T31" fmla="*/ 5 h 36"/>
                  <a:gd name="T32" fmla="*/ 0 w 142"/>
                  <a:gd name="T33" fmla="*/ 9 h 36"/>
                  <a:gd name="T34" fmla="*/ 10 w 142"/>
                  <a:gd name="T35" fmla="*/ 12 h 36"/>
                  <a:gd name="T36" fmla="*/ 22 w 142"/>
                  <a:gd name="T37" fmla="*/ 16 h 36"/>
                  <a:gd name="T38" fmla="*/ 38 w 142"/>
                  <a:gd name="T39" fmla="*/ 19 h 36"/>
                  <a:gd name="T40" fmla="*/ 54 w 142"/>
                  <a:gd name="T41" fmla="*/ 22 h 36"/>
                  <a:gd name="T42" fmla="*/ 72 w 142"/>
                  <a:gd name="T43" fmla="*/ 25 h 36"/>
                  <a:gd name="T44" fmla="*/ 89 w 142"/>
                  <a:gd name="T45" fmla="*/ 29 h 36"/>
                  <a:gd name="T46" fmla="*/ 107 w 142"/>
                  <a:gd name="T47" fmla="*/ 32 h 36"/>
                  <a:gd name="T48" fmla="*/ 123 w 142"/>
                  <a:gd name="T49" fmla="*/ 36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2"/>
                  <a:gd name="T76" fmla="*/ 0 h 36"/>
                  <a:gd name="T77" fmla="*/ 142 w 14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4" name="Freeform 76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108 w 351"/>
                  <a:gd name="T1" fmla="*/ 298 h 601"/>
                  <a:gd name="T2" fmla="*/ 132 w 351"/>
                  <a:gd name="T3" fmla="*/ 338 h 601"/>
                  <a:gd name="T4" fmla="*/ 157 w 351"/>
                  <a:gd name="T5" fmla="*/ 377 h 601"/>
                  <a:gd name="T6" fmla="*/ 182 w 351"/>
                  <a:gd name="T7" fmla="*/ 414 h 601"/>
                  <a:gd name="T8" fmla="*/ 208 w 351"/>
                  <a:gd name="T9" fmla="*/ 451 h 601"/>
                  <a:gd name="T10" fmla="*/ 235 w 351"/>
                  <a:gd name="T11" fmla="*/ 487 h 601"/>
                  <a:gd name="T12" fmla="*/ 263 w 351"/>
                  <a:gd name="T13" fmla="*/ 523 h 601"/>
                  <a:gd name="T14" fmla="*/ 292 w 351"/>
                  <a:gd name="T15" fmla="*/ 559 h 601"/>
                  <a:gd name="T16" fmla="*/ 321 w 351"/>
                  <a:gd name="T17" fmla="*/ 594 h 601"/>
                  <a:gd name="T18" fmla="*/ 326 w 351"/>
                  <a:gd name="T19" fmla="*/ 598 h 601"/>
                  <a:gd name="T20" fmla="*/ 332 w 351"/>
                  <a:gd name="T21" fmla="*/ 601 h 601"/>
                  <a:gd name="T22" fmla="*/ 337 w 351"/>
                  <a:gd name="T23" fmla="*/ 601 h 601"/>
                  <a:gd name="T24" fmla="*/ 343 w 351"/>
                  <a:gd name="T25" fmla="*/ 598 h 601"/>
                  <a:gd name="T26" fmla="*/ 349 w 351"/>
                  <a:gd name="T27" fmla="*/ 594 h 601"/>
                  <a:gd name="T28" fmla="*/ 351 w 351"/>
                  <a:gd name="T29" fmla="*/ 588 h 601"/>
                  <a:gd name="T30" fmla="*/ 351 w 351"/>
                  <a:gd name="T31" fmla="*/ 582 h 601"/>
                  <a:gd name="T32" fmla="*/ 349 w 351"/>
                  <a:gd name="T33" fmla="*/ 576 h 601"/>
                  <a:gd name="T34" fmla="*/ 327 w 351"/>
                  <a:gd name="T35" fmla="*/ 538 h 601"/>
                  <a:gd name="T36" fmla="*/ 304 w 351"/>
                  <a:gd name="T37" fmla="*/ 499 h 601"/>
                  <a:gd name="T38" fmla="*/ 279 w 351"/>
                  <a:gd name="T39" fmla="*/ 463 h 601"/>
                  <a:gd name="T40" fmla="*/ 252 w 351"/>
                  <a:gd name="T41" fmla="*/ 427 h 601"/>
                  <a:gd name="T42" fmla="*/ 224 w 351"/>
                  <a:gd name="T43" fmla="*/ 391 h 601"/>
                  <a:gd name="T44" fmla="*/ 198 w 351"/>
                  <a:gd name="T45" fmla="*/ 355 h 601"/>
                  <a:gd name="T46" fmla="*/ 172 w 351"/>
                  <a:gd name="T47" fmla="*/ 319 h 601"/>
                  <a:gd name="T48" fmla="*/ 147 w 351"/>
                  <a:gd name="T49" fmla="*/ 280 h 601"/>
                  <a:gd name="T50" fmla="*/ 125 w 351"/>
                  <a:gd name="T51" fmla="*/ 242 h 601"/>
                  <a:gd name="T52" fmla="*/ 101 w 351"/>
                  <a:gd name="T53" fmla="*/ 197 h 601"/>
                  <a:gd name="T54" fmla="*/ 79 w 351"/>
                  <a:gd name="T55" fmla="*/ 150 h 601"/>
                  <a:gd name="T56" fmla="*/ 59 w 351"/>
                  <a:gd name="T57" fmla="*/ 104 h 601"/>
                  <a:gd name="T58" fmla="*/ 38 w 351"/>
                  <a:gd name="T59" fmla="*/ 62 h 601"/>
                  <a:gd name="T60" fmla="*/ 22 w 351"/>
                  <a:gd name="T61" fmla="*/ 29 h 601"/>
                  <a:gd name="T62" fmla="*/ 9 w 351"/>
                  <a:gd name="T63" fmla="*/ 7 h 601"/>
                  <a:gd name="T64" fmla="*/ 0 w 351"/>
                  <a:gd name="T65" fmla="*/ 0 h 601"/>
                  <a:gd name="T66" fmla="*/ 4 w 351"/>
                  <a:gd name="T67" fmla="*/ 17 h 601"/>
                  <a:gd name="T68" fmla="*/ 13 w 351"/>
                  <a:gd name="T69" fmla="*/ 45 h 601"/>
                  <a:gd name="T70" fmla="*/ 23 w 351"/>
                  <a:gd name="T71" fmla="*/ 82 h 601"/>
                  <a:gd name="T72" fmla="*/ 38 w 351"/>
                  <a:gd name="T73" fmla="*/ 124 h 601"/>
                  <a:gd name="T74" fmla="*/ 54 w 351"/>
                  <a:gd name="T75" fmla="*/ 170 h 601"/>
                  <a:gd name="T76" fmla="*/ 70 w 351"/>
                  <a:gd name="T77" fmla="*/ 216 h 601"/>
                  <a:gd name="T78" fmla="*/ 89 w 351"/>
                  <a:gd name="T79" fmla="*/ 259 h 601"/>
                  <a:gd name="T80" fmla="*/ 108 w 351"/>
                  <a:gd name="T81" fmla="*/ 298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1"/>
                  <a:gd name="T124" fmla="*/ 0 h 601"/>
                  <a:gd name="T125" fmla="*/ 351 w 351"/>
                  <a:gd name="T126" fmla="*/ 601 h 60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5" name="Freeform 77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746 w 2164"/>
                  <a:gd name="T1" fmla="*/ 0 h 1979"/>
                  <a:gd name="T2" fmla="*/ 763 w 2164"/>
                  <a:gd name="T3" fmla="*/ 0 h 1979"/>
                  <a:gd name="T4" fmla="*/ 798 w 2164"/>
                  <a:gd name="T5" fmla="*/ 1 h 1979"/>
                  <a:gd name="T6" fmla="*/ 848 w 2164"/>
                  <a:gd name="T7" fmla="*/ 2 h 1979"/>
                  <a:gd name="T8" fmla="*/ 912 w 2164"/>
                  <a:gd name="T9" fmla="*/ 5 h 1979"/>
                  <a:gd name="T10" fmla="*/ 987 w 2164"/>
                  <a:gd name="T11" fmla="*/ 10 h 1979"/>
                  <a:gd name="T12" fmla="*/ 1074 w 2164"/>
                  <a:gd name="T13" fmla="*/ 16 h 1979"/>
                  <a:gd name="T14" fmla="*/ 1171 w 2164"/>
                  <a:gd name="T15" fmla="*/ 27 h 1979"/>
                  <a:gd name="T16" fmla="*/ 1275 w 2164"/>
                  <a:gd name="T17" fmla="*/ 39 h 1979"/>
                  <a:gd name="T18" fmla="*/ 1386 w 2164"/>
                  <a:gd name="T19" fmla="*/ 56 h 1979"/>
                  <a:gd name="T20" fmla="*/ 1502 w 2164"/>
                  <a:gd name="T21" fmla="*/ 75 h 1979"/>
                  <a:gd name="T22" fmla="*/ 1620 w 2164"/>
                  <a:gd name="T23" fmla="*/ 100 h 1979"/>
                  <a:gd name="T24" fmla="*/ 1742 w 2164"/>
                  <a:gd name="T25" fmla="*/ 129 h 1979"/>
                  <a:gd name="T26" fmla="*/ 1865 w 2164"/>
                  <a:gd name="T27" fmla="*/ 164 h 1979"/>
                  <a:gd name="T28" fmla="*/ 1987 w 2164"/>
                  <a:gd name="T29" fmla="*/ 204 h 1979"/>
                  <a:gd name="T30" fmla="*/ 2105 w 2164"/>
                  <a:gd name="T31" fmla="*/ 250 h 1979"/>
                  <a:gd name="T32" fmla="*/ 1975 w 2164"/>
                  <a:gd name="T33" fmla="*/ 1184 h 1979"/>
                  <a:gd name="T34" fmla="*/ 1990 w 2164"/>
                  <a:gd name="T35" fmla="*/ 1191 h 1979"/>
                  <a:gd name="T36" fmla="*/ 2020 w 2164"/>
                  <a:gd name="T37" fmla="*/ 1219 h 1979"/>
                  <a:gd name="T38" fmla="*/ 2035 w 2164"/>
                  <a:gd name="T39" fmla="*/ 1282 h 1979"/>
                  <a:gd name="T40" fmla="*/ 2011 w 2164"/>
                  <a:gd name="T41" fmla="*/ 1394 h 1979"/>
                  <a:gd name="T42" fmla="*/ 1636 w 2164"/>
                  <a:gd name="T43" fmla="*/ 1835 h 1979"/>
                  <a:gd name="T44" fmla="*/ 1510 w 2164"/>
                  <a:gd name="T45" fmla="*/ 1979 h 1979"/>
                  <a:gd name="T46" fmla="*/ 1490 w 2164"/>
                  <a:gd name="T47" fmla="*/ 1977 h 1979"/>
                  <a:gd name="T48" fmla="*/ 1451 w 2164"/>
                  <a:gd name="T49" fmla="*/ 1972 h 1979"/>
                  <a:gd name="T50" fmla="*/ 1397 w 2164"/>
                  <a:gd name="T51" fmla="*/ 1965 h 1979"/>
                  <a:gd name="T52" fmla="*/ 1328 w 2164"/>
                  <a:gd name="T53" fmla="*/ 1955 h 1979"/>
                  <a:gd name="T54" fmla="*/ 1246 w 2164"/>
                  <a:gd name="T55" fmla="*/ 1943 h 1979"/>
                  <a:gd name="T56" fmla="*/ 1152 w 2164"/>
                  <a:gd name="T57" fmla="*/ 1927 h 1979"/>
                  <a:gd name="T58" fmla="*/ 1049 w 2164"/>
                  <a:gd name="T59" fmla="*/ 1907 h 1979"/>
                  <a:gd name="T60" fmla="*/ 937 w 2164"/>
                  <a:gd name="T61" fmla="*/ 1884 h 1979"/>
                  <a:gd name="T62" fmla="*/ 818 w 2164"/>
                  <a:gd name="T63" fmla="*/ 1856 h 1979"/>
                  <a:gd name="T64" fmla="*/ 696 w 2164"/>
                  <a:gd name="T65" fmla="*/ 1824 h 1979"/>
                  <a:gd name="T66" fmla="*/ 572 w 2164"/>
                  <a:gd name="T67" fmla="*/ 1787 h 1979"/>
                  <a:gd name="T68" fmla="*/ 445 w 2164"/>
                  <a:gd name="T69" fmla="*/ 1747 h 1979"/>
                  <a:gd name="T70" fmla="*/ 319 w 2164"/>
                  <a:gd name="T71" fmla="*/ 1700 h 1979"/>
                  <a:gd name="T72" fmla="*/ 196 w 2164"/>
                  <a:gd name="T73" fmla="*/ 1647 h 1979"/>
                  <a:gd name="T74" fmla="*/ 76 w 2164"/>
                  <a:gd name="T75" fmla="*/ 1590 h 1979"/>
                  <a:gd name="T76" fmla="*/ 18 w 2164"/>
                  <a:gd name="T77" fmla="*/ 1554 h 1979"/>
                  <a:gd name="T78" fmla="*/ 8 w 2164"/>
                  <a:gd name="T79" fmla="*/ 1514 h 1979"/>
                  <a:gd name="T80" fmla="*/ 0 w 2164"/>
                  <a:gd name="T81" fmla="*/ 1456 h 1979"/>
                  <a:gd name="T82" fmla="*/ 3 w 2164"/>
                  <a:gd name="T83" fmla="*/ 1396 h 1979"/>
                  <a:gd name="T84" fmla="*/ 443 w 2164"/>
                  <a:gd name="T85" fmla="*/ 1002 h 1979"/>
                  <a:gd name="T86" fmla="*/ 440 w 2164"/>
                  <a:gd name="T87" fmla="*/ 989 h 1979"/>
                  <a:gd name="T88" fmla="*/ 445 w 2164"/>
                  <a:gd name="T89" fmla="*/ 953 h 1979"/>
                  <a:gd name="T90" fmla="*/ 471 w 2164"/>
                  <a:gd name="T91" fmla="*/ 902 h 1979"/>
                  <a:gd name="T92" fmla="*/ 534 w 2164"/>
                  <a:gd name="T93" fmla="*/ 845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164"/>
                  <a:gd name="T142" fmla="*/ 0 h 1979"/>
                  <a:gd name="T143" fmla="*/ 2164 w 2164"/>
                  <a:gd name="T144" fmla="*/ 1979 h 197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6" name="Freeform 78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164 w 1244"/>
                  <a:gd name="T1" fmla="*/ 0 h 930"/>
                  <a:gd name="T2" fmla="*/ 1244 w 1244"/>
                  <a:gd name="T3" fmla="*/ 214 h 930"/>
                  <a:gd name="T4" fmla="*/ 1067 w 1244"/>
                  <a:gd name="T5" fmla="*/ 930 h 930"/>
                  <a:gd name="T6" fmla="*/ 0 w 1244"/>
                  <a:gd name="T7" fmla="*/ 688 h 930"/>
                  <a:gd name="T8" fmla="*/ 164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4"/>
                  <a:gd name="T16" fmla="*/ 0 h 930"/>
                  <a:gd name="T17" fmla="*/ 1244 w 1244"/>
                  <a:gd name="T18" fmla="*/ 930 h 9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7" name="Freeform 79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112 w 952"/>
                  <a:gd name="T1" fmla="*/ 0 h 366"/>
                  <a:gd name="T2" fmla="*/ 952 w 952"/>
                  <a:gd name="T3" fmla="*/ 153 h 366"/>
                  <a:gd name="T4" fmla="*/ 200 w 952"/>
                  <a:gd name="T5" fmla="*/ 108 h 366"/>
                  <a:gd name="T6" fmla="*/ 0 w 952"/>
                  <a:gd name="T7" fmla="*/ 366 h 366"/>
                  <a:gd name="T8" fmla="*/ 112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2"/>
                  <a:gd name="T16" fmla="*/ 0 h 366"/>
                  <a:gd name="T17" fmla="*/ 952 w 952"/>
                  <a:gd name="T18" fmla="*/ 366 h 3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8" name="Freeform 80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40 w 1259"/>
                  <a:gd name="T1" fmla="*/ 0 h 337"/>
                  <a:gd name="T2" fmla="*/ 1259 w 1259"/>
                  <a:gd name="T3" fmla="*/ 288 h 337"/>
                  <a:gd name="T4" fmla="*/ 1226 w 1259"/>
                  <a:gd name="T5" fmla="*/ 337 h 337"/>
                  <a:gd name="T6" fmla="*/ 0 w 1259"/>
                  <a:gd name="T7" fmla="*/ 32 h 337"/>
                  <a:gd name="T8" fmla="*/ 4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59"/>
                  <a:gd name="T16" fmla="*/ 0 h 337"/>
                  <a:gd name="T17" fmla="*/ 1259 w 1259"/>
                  <a:gd name="T18" fmla="*/ 337 h 3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99" name="Freeform 81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46 w 1265"/>
                  <a:gd name="T1" fmla="*/ 0 h 342"/>
                  <a:gd name="T2" fmla="*/ 1265 w 1265"/>
                  <a:gd name="T3" fmla="*/ 286 h 342"/>
                  <a:gd name="T4" fmla="*/ 1226 w 1265"/>
                  <a:gd name="T5" fmla="*/ 342 h 342"/>
                  <a:gd name="T6" fmla="*/ 0 w 1265"/>
                  <a:gd name="T7" fmla="*/ 37 h 342"/>
                  <a:gd name="T8" fmla="*/ 46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5"/>
                  <a:gd name="T16" fmla="*/ 0 h 342"/>
                  <a:gd name="T17" fmla="*/ 1265 w 1265"/>
                  <a:gd name="T18" fmla="*/ 342 h 3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0" name="Freeform 82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45 w 1264"/>
                  <a:gd name="T1" fmla="*/ 0 h 344"/>
                  <a:gd name="T2" fmla="*/ 1264 w 1264"/>
                  <a:gd name="T3" fmla="*/ 287 h 344"/>
                  <a:gd name="T4" fmla="*/ 1224 w 1264"/>
                  <a:gd name="T5" fmla="*/ 344 h 344"/>
                  <a:gd name="T6" fmla="*/ 0 w 1264"/>
                  <a:gd name="T7" fmla="*/ 37 h 344"/>
                  <a:gd name="T8" fmla="*/ 45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4"/>
                  <a:gd name="T16" fmla="*/ 0 h 344"/>
                  <a:gd name="T17" fmla="*/ 1264 w 1264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1" name="Freeform 83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18 w 190"/>
                  <a:gd name="T1" fmla="*/ 1 h 79"/>
                  <a:gd name="T2" fmla="*/ 23 w 190"/>
                  <a:gd name="T3" fmla="*/ 1 h 79"/>
                  <a:gd name="T4" fmla="*/ 40 w 190"/>
                  <a:gd name="T5" fmla="*/ 0 h 79"/>
                  <a:gd name="T6" fmla="*/ 62 w 190"/>
                  <a:gd name="T7" fmla="*/ 0 h 79"/>
                  <a:gd name="T8" fmla="*/ 90 w 190"/>
                  <a:gd name="T9" fmla="*/ 3 h 79"/>
                  <a:gd name="T10" fmla="*/ 120 w 190"/>
                  <a:gd name="T11" fmla="*/ 8 h 79"/>
                  <a:gd name="T12" fmla="*/ 148 w 190"/>
                  <a:gd name="T13" fmla="*/ 18 h 79"/>
                  <a:gd name="T14" fmla="*/ 173 w 190"/>
                  <a:gd name="T15" fmla="*/ 34 h 79"/>
                  <a:gd name="T16" fmla="*/ 190 w 190"/>
                  <a:gd name="T17" fmla="*/ 57 h 79"/>
                  <a:gd name="T18" fmla="*/ 190 w 190"/>
                  <a:gd name="T19" fmla="*/ 58 h 79"/>
                  <a:gd name="T20" fmla="*/ 190 w 190"/>
                  <a:gd name="T21" fmla="*/ 62 h 79"/>
                  <a:gd name="T22" fmla="*/ 189 w 190"/>
                  <a:gd name="T23" fmla="*/ 68 h 79"/>
                  <a:gd name="T24" fmla="*/ 187 w 190"/>
                  <a:gd name="T25" fmla="*/ 74 h 79"/>
                  <a:gd name="T26" fmla="*/ 181 w 190"/>
                  <a:gd name="T27" fmla="*/ 78 h 79"/>
                  <a:gd name="T28" fmla="*/ 173 w 190"/>
                  <a:gd name="T29" fmla="*/ 79 h 79"/>
                  <a:gd name="T30" fmla="*/ 160 w 190"/>
                  <a:gd name="T31" fmla="*/ 78 h 79"/>
                  <a:gd name="T32" fmla="*/ 143 w 190"/>
                  <a:gd name="T33" fmla="*/ 71 h 79"/>
                  <a:gd name="T34" fmla="*/ 143 w 190"/>
                  <a:gd name="T35" fmla="*/ 69 h 79"/>
                  <a:gd name="T36" fmla="*/ 142 w 190"/>
                  <a:gd name="T37" fmla="*/ 65 h 79"/>
                  <a:gd name="T38" fmla="*/ 139 w 190"/>
                  <a:gd name="T39" fmla="*/ 58 h 79"/>
                  <a:gd name="T40" fmla="*/ 130 w 190"/>
                  <a:gd name="T41" fmla="*/ 50 h 79"/>
                  <a:gd name="T42" fmla="*/ 116 w 190"/>
                  <a:gd name="T43" fmla="*/ 42 h 79"/>
                  <a:gd name="T44" fmla="*/ 94 w 190"/>
                  <a:gd name="T45" fmla="*/ 35 h 79"/>
                  <a:gd name="T46" fmla="*/ 63 w 190"/>
                  <a:gd name="T47" fmla="*/ 32 h 79"/>
                  <a:gd name="T48" fmla="*/ 22 w 190"/>
                  <a:gd name="T49" fmla="*/ 32 h 79"/>
                  <a:gd name="T50" fmla="*/ 20 w 190"/>
                  <a:gd name="T51" fmla="*/ 32 h 79"/>
                  <a:gd name="T52" fmla="*/ 15 w 190"/>
                  <a:gd name="T53" fmla="*/ 30 h 79"/>
                  <a:gd name="T54" fmla="*/ 9 w 190"/>
                  <a:gd name="T55" fmla="*/ 27 h 79"/>
                  <a:gd name="T56" fmla="*/ 5 w 190"/>
                  <a:gd name="T57" fmla="*/ 24 h 79"/>
                  <a:gd name="T58" fmla="*/ 0 w 190"/>
                  <a:gd name="T59" fmla="*/ 19 h 79"/>
                  <a:gd name="T60" fmla="*/ 0 w 190"/>
                  <a:gd name="T61" fmla="*/ 15 h 79"/>
                  <a:gd name="T62" fmla="*/ 6 w 190"/>
                  <a:gd name="T63" fmla="*/ 8 h 79"/>
                  <a:gd name="T64" fmla="*/ 18 w 190"/>
                  <a:gd name="T65" fmla="*/ 1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0"/>
                  <a:gd name="T100" fmla="*/ 0 h 79"/>
                  <a:gd name="T101" fmla="*/ 190 w 190"/>
                  <a:gd name="T102" fmla="*/ 79 h 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2" name="Freeform 84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43 w 107"/>
                  <a:gd name="T1" fmla="*/ 58 h 63"/>
                  <a:gd name="T2" fmla="*/ 54 w 107"/>
                  <a:gd name="T3" fmla="*/ 61 h 63"/>
                  <a:gd name="T4" fmla="*/ 64 w 107"/>
                  <a:gd name="T5" fmla="*/ 63 h 63"/>
                  <a:gd name="T6" fmla="*/ 74 w 107"/>
                  <a:gd name="T7" fmla="*/ 63 h 63"/>
                  <a:gd name="T8" fmla="*/ 83 w 107"/>
                  <a:gd name="T9" fmla="*/ 63 h 63"/>
                  <a:gd name="T10" fmla="*/ 91 w 107"/>
                  <a:gd name="T11" fmla="*/ 61 h 63"/>
                  <a:gd name="T12" fmla="*/ 97 w 107"/>
                  <a:gd name="T13" fmla="*/ 57 h 63"/>
                  <a:gd name="T14" fmla="*/ 102 w 107"/>
                  <a:gd name="T15" fmla="*/ 54 h 63"/>
                  <a:gd name="T16" fmla="*/ 106 w 107"/>
                  <a:gd name="T17" fmla="*/ 48 h 63"/>
                  <a:gd name="T18" fmla="*/ 107 w 107"/>
                  <a:gd name="T19" fmla="*/ 43 h 63"/>
                  <a:gd name="T20" fmla="*/ 106 w 107"/>
                  <a:gd name="T21" fmla="*/ 37 h 63"/>
                  <a:gd name="T22" fmla="*/ 102 w 107"/>
                  <a:gd name="T23" fmla="*/ 30 h 63"/>
                  <a:gd name="T24" fmla="*/ 97 w 107"/>
                  <a:gd name="T25" fmla="*/ 24 h 63"/>
                  <a:gd name="T26" fmla="*/ 90 w 107"/>
                  <a:gd name="T27" fmla="*/ 19 h 63"/>
                  <a:gd name="T28" fmla="*/ 82 w 107"/>
                  <a:gd name="T29" fmla="*/ 13 h 63"/>
                  <a:gd name="T30" fmla="*/ 74 w 107"/>
                  <a:gd name="T31" fmla="*/ 9 h 63"/>
                  <a:gd name="T32" fmla="*/ 63 w 107"/>
                  <a:gd name="T33" fmla="*/ 4 h 63"/>
                  <a:gd name="T34" fmla="*/ 53 w 107"/>
                  <a:gd name="T35" fmla="*/ 2 h 63"/>
                  <a:gd name="T36" fmla="*/ 42 w 107"/>
                  <a:gd name="T37" fmla="*/ 0 h 63"/>
                  <a:gd name="T38" fmla="*/ 32 w 107"/>
                  <a:gd name="T39" fmla="*/ 0 h 63"/>
                  <a:gd name="T40" fmla="*/ 23 w 107"/>
                  <a:gd name="T41" fmla="*/ 1 h 63"/>
                  <a:gd name="T42" fmla="*/ 15 w 107"/>
                  <a:gd name="T43" fmla="*/ 2 h 63"/>
                  <a:gd name="T44" fmla="*/ 8 w 107"/>
                  <a:gd name="T45" fmla="*/ 5 h 63"/>
                  <a:gd name="T46" fmla="*/ 3 w 107"/>
                  <a:gd name="T47" fmla="*/ 10 h 63"/>
                  <a:gd name="T48" fmla="*/ 1 w 107"/>
                  <a:gd name="T49" fmla="*/ 14 h 63"/>
                  <a:gd name="T50" fmla="*/ 0 w 107"/>
                  <a:gd name="T51" fmla="*/ 20 h 63"/>
                  <a:gd name="T52" fmla="*/ 1 w 107"/>
                  <a:gd name="T53" fmla="*/ 26 h 63"/>
                  <a:gd name="T54" fmla="*/ 5 w 107"/>
                  <a:gd name="T55" fmla="*/ 32 h 63"/>
                  <a:gd name="T56" fmla="*/ 9 w 107"/>
                  <a:gd name="T57" fmla="*/ 38 h 63"/>
                  <a:gd name="T58" fmla="*/ 16 w 107"/>
                  <a:gd name="T59" fmla="*/ 44 h 63"/>
                  <a:gd name="T60" fmla="*/ 25 w 107"/>
                  <a:gd name="T61" fmla="*/ 49 h 63"/>
                  <a:gd name="T62" fmla="*/ 33 w 107"/>
                  <a:gd name="T63" fmla="*/ 54 h 63"/>
                  <a:gd name="T64" fmla="*/ 43 w 107"/>
                  <a:gd name="T65" fmla="*/ 58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7"/>
                  <a:gd name="T100" fmla="*/ 0 h 63"/>
                  <a:gd name="T101" fmla="*/ 107 w 107"/>
                  <a:gd name="T102" fmla="*/ 63 h 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3" name="Freeform 85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1466 w 1469"/>
                  <a:gd name="T1" fmla="*/ 407 h 525"/>
                  <a:gd name="T2" fmla="*/ 1446 w 1469"/>
                  <a:gd name="T3" fmla="*/ 405 h 525"/>
                  <a:gd name="T4" fmla="*/ 1408 w 1469"/>
                  <a:gd name="T5" fmla="*/ 400 h 525"/>
                  <a:gd name="T6" fmla="*/ 1353 w 1469"/>
                  <a:gd name="T7" fmla="*/ 393 h 525"/>
                  <a:gd name="T8" fmla="*/ 1285 w 1469"/>
                  <a:gd name="T9" fmla="*/ 383 h 525"/>
                  <a:gd name="T10" fmla="*/ 1203 w 1469"/>
                  <a:gd name="T11" fmla="*/ 370 h 525"/>
                  <a:gd name="T12" fmla="*/ 1110 w 1469"/>
                  <a:gd name="T13" fmla="*/ 354 h 525"/>
                  <a:gd name="T14" fmla="*/ 1008 w 1469"/>
                  <a:gd name="T15" fmla="*/ 335 h 525"/>
                  <a:gd name="T16" fmla="*/ 898 w 1469"/>
                  <a:gd name="T17" fmla="*/ 311 h 525"/>
                  <a:gd name="T18" fmla="*/ 782 w 1469"/>
                  <a:gd name="T19" fmla="*/ 284 h 525"/>
                  <a:gd name="T20" fmla="*/ 663 w 1469"/>
                  <a:gd name="T21" fmla="*/ 253 h 525"/>
                  <a:gd name="T22" fmla="*/ 541 w 1469"/>
                  <a:gd name="T23" fmla="*/ 217 h 525"/>
                  <a:gd name="T24" fmla="*/ 417 w 1469"/>
                  <a:gd name="T25" fmla="*/ 178 h 525"/>
                  <a:gd name="T26" fmla="*/ 296 w 1469"/>
                  <a:gd name="T27" fmla="*/ 133 h 525"/>
                  <a:gd name="T28" fmla="*/ 178 w 1469"/>
                  <a:gd name="T29" fmla="*/ 84 h 525"/>
                  <a:gd name="T30" fmla="*/ 64 w 1469"/>
                  <a:gd name="T31" fmla="*/ 29 h 525"/>
                  <a:gd name="T32" fmla="*/ 7 w 1469"/>
                  <a:gd name="T33" fmla="*/ 4 h 525"/>
                  <a:gd name="T34" fmla="*/ 3 w 1469"/>
                  <a:gd name="T35" fmla="*/ 33 h 525"/>
                  <a:gd name="T36" fmla="*/ 0 w 1469"/>
                  <a:gd name="T37" fmla="*/ 79 h 525"/>
                  <a:gd name="T38" fmla="*/ 10 w 1469"/>
                  <a:gd name="T39" fmla="*/ 125 h 525"/>
                  <a:gd name="T40" fmla="*/ 23 w 1469"/>
                  <a:gd name="T41" fmla="*/ 144 h 525"/>
                  <a:gd name="T42" fmla="*/ 33 w 1469"/>
                  <a:gd name="T43" fmla="*/ 150 h 525"/>
                  <a:gd name="T44" fmla="*/ 54 w 1469"/>
                  <a:gd name="T45" fmla="*/ 161 h 525"/>
                  <a:gd name="T46" fmla="*/ 86 w 1469"/>
                  <a:gd name="T47" fmla="*/ 177 h 525"/>
                  <a:gd name="T48" fmla="*/ 128 w 1469"/>
                  <a:gd name="T49" fmla="*/ 197 h 525"/>
                  <a:gd name="T50" fmla="*/ 182 w 1469"/>
                  <a:gd name="T51" fmla="*/ 221 h 525"/>
                  <a:gd name="T52" fmla="*/ 247 w 1469"/>
                  <a:gd name="T53" fmla="*/ 248 h 525"/>
                  <a:gd name="T54" fmla="*/ 322 w 1469"/>
                  <a:gd name="T55" fmla="*/ 277 h 525"/>
                  <a:gd name="T56" fmla="*/ 410 w 1469"/>
                  <a:gd name="T57" fmla="*/ 308 h 525"/>
                  <a:gd name="T58" fmla="*/ 508 w 1469"/>
                  <a:gd name="T59" fmla="*/ 339 h 525"/>
                  <a:gd name="T60" fmla="*/ 618 w 1469"/>
                  <a:gd name="T61" fmla="*/ 371 h 525"/>
                  <a:gd name="T62" fmla="*/ 740 w 1469"/>
                  <a:gd name="T63" fmla="*/ 402 h 525"/>
                  <a:gd name="T64" fmla="*/ 874 w 1469"/>
                  <a:gd name="T65" fmla="*/ 433 h 525"/>
                  <a:gd name="T66" fmla="*/ 1018 w 1469"/>
                  <a:gd name="T67" fmla="*/ 462 h 525"/>
                  <a:gd name="T68" fmla="*/ 1176 w 1469"/>
                  <a:gd name="T69" fmla="*/ 490 h 525"/>
                  <a:gd name="T70" fmla="*/ 1346 w 1469"/>
                  <a:gd name="T71" fmla="*/ 514 h 525"/>
                  <a:gd name="T72" fmla="*/ 1436 w 1469"/>
                  <a:gd name="T73" fmla="*/ 523 h 525"/>
                  <a:gd name="T74" fmla="*/ 1447 w 1469"/>
                  <a:gd name="T75" fmla="*/ 506 h 525"/>
                  <a:gd name="T76" fmla="*/ 1461 w 1469"/>
                  <a:gd name="T77" fmla="*/ 474 h 525"/>
                  <a:gd name="T78" fmla="*/ 1469 w 1469"/>
                  <a:gd name="T79" fmla="*/ 432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469"/>
                  <a:gd name="T121" fmla="*/ 0 h 525"/>
                  <a:gd name="T122" fmla="*/ 1469 w 1469"/>
                  <a:gd name="T123" fmla="*/ 525 h 52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4" name="Freeform 86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53 w 170"/>
                  <a:gd name="T1" fmla="*/ 0 h 120"/>
                  <a:gd name="T2" fmla="*/ 49 w 170"/>
                  <a:gd name="T3" fmla="*/ 0 h 120"/>
                  <a:gd name="T4" fmla="*/ 41 w 170"/>
                  <a:gd name="T5" fmla="*/ 3 h 120"/>
                  <a:gd name="T6" fmla="*/ 30 w 170"/>
                  <a:gd name="T7" fmla="*/ 7 h 120"/>
                  <a:gd name="T8" fmla="*/ 17 w 170"/>
                  <a:gd name="T9" fmla="*/ 15 h 120"/>
                  <a:gd name="T10" fmla="*/ 7 w 170"/>
                  <a:gd name="T11" fmla="*/ 26 h 120"/>
                  <a:gd name="T12" fmla="*/ 1 w 170"/>
                  <a:gd name="T13" fmla="*/ 43 h 120"/>
                  <a:gd name="T14" fmla="*/ 0 w 170"/>
                  <a:gd name="T15" fmla="*/ 65 h 120"/>
                  <a:gd name="T16" fmla="*/ 7 w 170"/>
                  <a:gd name="T17" fmla="*/ 94 h 120"/>
                  <a:gd name="T18" fmla="*/ 98 w 170"/>
                  <a:gd name="T19" fmla="*/ 120 h 120"/>
                  <a:gd name="T20" fmla="*/ 97 w 170"/>
                  <a:gd name="T21" fmla="*/ 114 h 120"/>
                  <a:gd name="T22" fmla="*/ 97 w 170"/>
                  <a:gd name="T23" fmla="*/ 102 h 120"/>
                  <a:gd name="T24" fmla="*/ 97 w 170"/>
                  <a:gd name="T25" fmla="*/ 84 h 120"/>
                  <a:gd name="T26" fmla="*/ 101 w 170"/>
                  <a:gd name="T27" fmla="*/ 64 h 120"/>
                  <a:gd name="T28" fmla="*/ 108 w 170"/>
                  <a:gd name="T29" fmla="*/ 44 h 120"/>
                  <a:gd name="T30" fmla="*/ 121 w 170"/>
                  <a:gd name="T31" fmla="*/ 30 h 120"/>
                  <a:gd name="T32" fmla="*/ 141 w 170"/>
                  <a:gd name="T33" fmla="*/ 22 h 120"/>
                  <a:gd name="T34" fmla="*/ 170 w 170"/>
                  <a:gd name="T35" fmla="*/ 25 h 120"/>
                  <a:gd name="T36" fmla="*/ 53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20"/>
                  <a:gd name="T59" fmla="*/ 170 w 170"/>
                  <a:gd name="T60" fmla="*/ 120 h 1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5" name="Freeform 87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53 w 170"/>
                  <a:gd name="T1" fmla="*/ 0 h 119"/>
                  <a:gd name="T2" fmla="*/ 49 w 170"/>
                  <a:gd name="T3" fmla="*/ 0 h 119"/>
                  <a:gd name="T4" fmla="*/ 41 w 170"/>
                  <a:gd name="T5" fmla="*/ 3 h 119"/>
                  <a:gd name="T6" fmla="*/ 29 w 170"/>
                  <a:gd name="T7" fmla="*/ 7 h 119"/>
                  <a:gd name="T8" fmla="*/ 18 w 170"/>
                  <a:gd name="T9" fmla="*/ 14 h 119"/>
                  <a:gd name="T10" fmla="*/ 7 w 170"/>
                  <a:gd name="T11" fmla="*/ 25 h 119"/>
                  <a:gd name="T12" fmla="*/ 0 w 170"/>
                  <a:gd name="T13" fmla="*/ 42 h 119"/>
                  <a:gd name="T14" fmla="*/ 0 w 170"/>
                  <a:gd name="T15" fmla="*/ 65 h 119"/>
                  <a:gd name="T16" fmla="*/ 7 w 170"/>
                  <a:gd name="T17" fmla="*/ 94 h 119"/>
                  <a:gd name="T18" fmla="*/ 97 w 170"/>
                  <a:gd name="T19" fmla="*/ 119 h 119"/>
                  <a:gd name="T20" fmla="*/ 96 w 170"/>
                  <a:gd name="T21" fmla="*/ 114 h 119"/>
                  <a:gd name="T22" fmla="*/ 96 w 170"/>
                  <a:gd name="T23" fmla="*/ 101 h 119"/>
                  <a:gd name="T24" fmla="*/ 96 w 170"/>
                  <a:gd name="T25" fmla="*/ 83 h 119"/>
                  <a:gd name="T26" fmla="*/ 100 w 170"/>
                  <a:gd name="T27" fmla="*/ 62 h 119"/>
                  <a:gd name="T28" fmla="*/ 107 w 170"/>
                  <a:gd name="T29" fmla="*/ 44 h 119"/>
                  <a:gd name="T30" fmla="*/ 120 w 170"/>
                  <a:gd name="T31" fmla="*/ 30 h 119"/>
                  <a:gd name="T32" fmla="*/ 141 w 170"/>
                  <a:gd name="T33" fmla="*/ 22 h 119"/>
                  <a:gd name="T34" fmla="*/ 170 w 170"/>
                  <a:gd name="T35" fmla="*/ 25 h 119"/>
                  <a:gd name="T36" fmla="*/ 53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0"/>
                  <a:gd name="T58" fmla="*/ 0 h 119"/>
                  <a:gd name="T59" fmla="*/ 170 w 170"/>
                  <a:gd name="T60" fmla="*/ 119 h 11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6" name="Freeform 88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44 h 200"/>
                  <a:gd name="T2" fmla="*/ 697 w 730"/>
                  <a:gd name="T3" fmla="*/ 200 h 200"/>
                  <a:gd name="T4" fmla="*/ 730 w 730"/>
                  <a:gd name="T5" fmla="*/ 156 h 200"/>
                  <a:gd name="T6" fmla="*/ 33 w 730"/>
                  <a:gd name="T7" fmla="*/ 0 h 200"/>
                  <a:gd name="T8" fmla="*/ 0 w 730"/>
                  <a:gd name="T9" fmla="*/ 44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0"/>
                  <a:gd name="T16" fmla="*/ 0 h 200"/>
                  <a:gd name="T17" fmla="*/ 730 w 730"/>
                  <a:gd name="T18" fmla="*/ 200 h 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7" name="Freeform 89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30 h 187"/>
                  <a:gd name="T2" fmla="*/ 696 w 703"/>
                  <a:gd name="T3" fmla="*/ 187 h 187"/>
                  <a:gd name="T4" fmla="*/ 703 w 703"/>
                  <a:gd name="T5" fmla="*/ 157 h 187"/>
                  <a:gd name="T6" fmla="*/ 6 w 703"/>
                  <a:gd name="T7" fmla="*/ 0 h 187"/>
                  <a:gd name="T8" fmla="*/ 0 w 703"/>
                  <a:gd name="T9" fmla="*/ 3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3"/>
                  <a:gd name="T16" fmla="*/ 0 h 187"/>
                  <a:gd name="T17" fmla="*/ 703 w 703"/>
                  <a:gd name="T18" fmla="*/ 187 h 1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8" name="Freeform 90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508 h 508"/>
                  <a:gd name="T2" fmla="*/ 86 w 424"/>
                  <a:gd name="T3" fmla="*/ 388 h 508"/>
                  <a:gd name="T4" fmla="*/ 124 w 424"/>
                  <a:gd name="T5" fmla="*/ 388 h 508"/>
                  <a:gd name="T6" fmla="*/ 424 w 424"/>
                  <a:gd name="T7" fmla="*/ 0 h 508"/>
                  <a:gd name="T8" fmla="*/ 130 w 424"/>
                  <a:gd name="T9" fmla="*/ 282 h 508"/>
                  <a:gd name="T10" fmla="*/ 66 w 424"/>
                  <a:gd name="T11" fmla="*/ 289 h 508"/>
                  <a:gd name="T12" fmla="*/ 0 w 424"/>
                  <a:gd name="T13" fmla="*/ 358 h 508"/>
                  <a:gd name="T14" fmla="*/ 0 w 424"/>
                  <a:gd name="T15" fmla="*/ 508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4"/>
                  <a:gd name="T25" fmla="*/ 0 h 508"/>
                  <a:gd name="T26" fmla="*/ 424 w 424"/>
                  <a:gd name="T27" fmla="*/ 508 h 5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09" name="Freeform 91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1186 w 1186"/>
                  <a:gd name="T3" fmla="*/ 245 h 245"/>
                  <a:gd name="T4" fmla="*/ 1184 w 1186"/>
                  <a:gd name="T5" fmla="*/ 244 h 245"/>
                  <a:gd name="T6" fmla="*/ 1180 w 1186"/>
                  <a:gd name="T7" fmla="*/ 242 h 245"/>
                  <a:gd name="T8" fmla="*/ 1172 w 1186"/>
                  <a:gd name="T9" fmla="*/ 239 h 245"/>
                  <a:gd name="T10" fmla="*/ 1161 w 1186"/>
                  <a:gd name="T11" fmla="*/ 233 h 245"/>
                  <a:gd name="T12" fmla="*/ 1147 w 1186"/>
                  <a:gd name="T13" fmla="*/ 228 h 245"/>
                  <a:gd name="T14" fmla="*/ 1130 w 1186"/>
                  <a:gd name="T15" fmla="*/ 222 h 245"/>
                  <a:gd name="T16" fmla="*/ 1112 w 1186"/>
                  <a:gd name="T17" fmla="*/ 214 h 245"/>
                  <a:gd name="T18" fmla="*/ 1091 w 1186"/>
                  <a:gd name="T19" fmla="*/ 205 h 245"/>
                  <a:gd name="T20" fmla="*/ 1066 w 1186"/>
                  <a:gd name="T21" fmla="*/ 196 h 245"/>
                  <a:gd name="T22" fmla="*/ 1039 w 1186"/>
                  <a:gd name="T23" fmla="*/ 187 h 245"/>
                  <a:gd name="T24" fmla="*/ 1010 w 1186"/>
                  <a:gd name="T25" fmla="*/ 177 h 245"/>
                  <a:gd name="T26" fmla="*/ 979 w 1186"/>
                  <a:gd name="T27" fmla="*/ 166 h 245"/>
                  <a:gd name="T28" fmla="*/ 945 w 1186"/>
                  <a:gd name="T29" fmla="*/ 154 h 245"/>
                  <a:gd name="T30" fmla="*/ 910 w 1186"/>
                  <a:gd name="T31" fmla="*/ 143 h 245"/>
                  <a:gd name="T32" fmla="*/ 871 w 1186"/>
                  <a:gd name="T33" fmla="*/ 132 h 245"/>
                  <a:gd name="T34" fmla="*/ 832 w 1186"/>
                  <a:gd name="T35" fmla="*/ 121 h 245"/>
                  <a:gd name="T36" fmla="*/ 790 w 1186"/>
                  <a:gd name="T37" fmla="*/ 108 h 245"/>
                  <a:gd name="T38" fmla="*/ 747 w 1186"/>
                  <a:gd name="T39" fmla="*/ 97 h 245"/>
                  <a:gd name="T40" fmla="*/ 702 w 1186"/>
                  <a:gd name="T41" fmla="*/ 86 h 245"/>
                  <a:gd name="T42" fmla="*/ 655 w 1186"/>
                  <a:gd name="T43" fmla="*/ 74 h 245"/>
                  <a:gd name="T44" fmla="*/ 607 w 1186"/>
                  <a:gd name="T45" fmla="*/ 64 h 245"/>
                  <a:gd name="T46" fmla="*/ 557 w 1186"/>
                  <a:gd name="T47" fmla="*/ 54 h 245"/>
                  <a:gd name="T48" fmla="*/ 506 w 1186"/>
                  <a:gd name="T49" fmla="*/ 45 h 245"/>
                  <a:gd name="T50" fmla="*/ 454 w 1186"/>
                  <a:gd name="T51" fmla="*/ 36 h 245"/>
                  <a:gd name="T52" fmla="*/ 400 w 1186"/>
                  <a:gd name="T53" fmla="*/ 28 h 245"/>
                  <a:gd name="T54" fmla="*/ 346 w 1186"/>
                  <a:gd name="T55" fmla="*/ 20 h 245"/>
                  <a:gd name="T56" fmla="*/ 290 w 1186"/>
                  <a:gd name="T57" fmla="*/ 15 h 245"/>
                  <a:gd name="T58" fmla="*/ 233 w 1186"/>
                  <a:gd name="T59" fmla="*/ 9 h 245"/>
                  <a:gd name="T60" fmla="*/ 176 w 1186"/>
                  <a:gd name="T61" fmla="*/ 4 h 245"/>
                  <a:gd name="T62" fmla="*/ 118 w 1186"/>
                  <a:gd name="T63" fmla="*/ 2 h 245"/>
                  <a:gd name="T64" fmla="*/ 6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86"/>
                  <a:gd name="T103" fmla="*/ 0 h 245"/>
                  <a:gd name="T104" fmla="*/ 1186 w 1186"/>
                  <a:gd name="T105" fmla="*/ 245 h 2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10" name="Freeform 92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241 w 241"/>
                  <a:gd name="T1" fmla="*/ 0 h 738"/>
                  <a:gd name="T2" fmla="*/ 52 w 241"/>
                  <a:gd name="T3" fmla="*/ 738 h 738"/>
                  <a:gd name="T4" fmla="*/ 0 w 241"/>
                  <a:gd name="T5" fmla="*/ 726 h 738"/>
                  <a:gd name="T6" fmla="*/ 169 w 241"/>
                  <a:gd name="T7" fmla="*/ 0 h 738"/>
                  <a:gd name="T8" fmla="*/ 241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738"/>
                  <a:gd name="T17" fmla="*/ 241 w 241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7884" name="Freeform 93"/>
          <p:cNvSpPr>
            <a:spLocks/>
          </p:cNvSpPr>
          <p:nvPr/>
        </p:nvSpPr>
        <p:spPr bwMode="auto">
          <a:xfrm>
            <a:off x="6413500" y="2486025"/>
            <a:ext cx="1838325" cy="1711325"/>
          </a:xfrm>
          <a:custGeom>
            <a:avLst/>
            <a:gdLst>
              <a:gd name="T0" fmla="*/ 4 w 2894"/>
              <a:gd name="T1" fmla="*/ 1331 h 2693"/>
              <a:gd name="T2" fmla="*/ 349 w 2894"/>
              <a:gd name="T3" fmla="*/ 509 h 2693"/>
              <a:gd name="T4" fmla="*/ 1384 w 2894"/>
              <a:gd name="T5" fmla="*/ 344 h 2693"/>
              <a:gd name="T6" fmla="*/ 2596 w 2894"/>
              <a:gd name="T7" fmla="*/ 170 h 2693"/>
              <a:gd name="T8" fmla="*/ 2884 w 2894"/>
              <a:gd name="T9" fmla="*/ 1364 h 2693"/>
              <a:gd name="T10" fmla="*/ 2659 w 2894"/>
              <a:gd name="T11" fmla="*/ 2144 h 2693"/>
              <a:gd name="T12" fmla="*/ 2104 w 2894"/>
              <a:gd name="T13" fmla="*/ 2504 h 2693"/>
              <a:gd name="T14" fmla="*/ 1639 w 2894"/>
              <a:gd name="T15" fmla="*/ 2579 h 2693"/>
              <a:gd name="T16" fmla="*/ 1044 w 2894"/>
              <a:gd name="T17" fmla="*/ 2630 h 2693"/>
              <a:gd name="T18" fmla="*/ 346 w 2894"/>
              <a:gd name="T19" fmla="*/ 2201 h 2693"/>
              <a:gd name="T20" fmla="*/ 4 w 2894"/>
              <a:gd name="T21" fmla="*/ 1331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94"/>
              <a:gd name="T34" fmla="*/ 0 h 2693"/>
              <a:gd name="T35" fmla="*/ 2894 w 2894"/>
              <a:gd name="T36" fmla="*/ 2693 h 269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7885" name="Group 94"/>
          <p:cNvGrpSpPr>
            <a:grpSpLocks/>
          </p:cNvGrpSpPr>
          <p:nvPr/>
        </p:nvGrpSpPr>
        <p:grpSpPr bwMode="auto">
          <a:xfrm>
            <a:off x="6689725" y="3692525"/>
            <a:ext cx="501650" cy="233363"/>
            <a:chOff x="3600" y="219"/>
            <a:chExt cx="360" cy="175"/>
          </a:xfrm>
        </p:grpSpPr>
        <p:sp>
          <p:nvSpPr>
            <p:cNvPr id="207928" name="Oval 9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29" name="Line 9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30" name="Line 9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31" name="Rectangle 98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7932" name="Oval 9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7933" name="Group 10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07938" name="Line 10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939" name="Line 10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940" name="Line 10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7934" name="Group 10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07935" name="Line 10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936" name="Line 10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937" name="Line 10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7886" name="Line 108"/>
          <p:cNvSpPr>
            <a:spLocks noChangeShapeType="1"/>
          </p:cNvSpPr>
          <p:nvPr/>
        </p:nvSpPr>
        <p:spPr bwMode="auto">
          <a:xfrm>
            <a:off x="6735763" y="3552825"/>
            <a:ext cx="1333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7887" name="Line 109"/>
          <p:cNvSpPr>
            <a:spLocks noChangeShapeType="1"/>
          </p:cNvSpPr>
          <p:nvPr/>
        </p:nvSpPr>
        <p:spPr bwMode="auto">
          <a:xfrm>
            <a:off x="6945313" y="3552825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7888" name="Line 110"/>
          <p:cNvSpPr>
            <a:spLocks noChangeShapeType="1"/>
          </p:cNvSpPr>
          <p:nvPr/>
        </p:nvSpPr>
        <p:spPr bwMode="auto">
          <a:xfrm>
            <a:off x="7797800" y="3386138"/>
            <a:ext cx="0" cy="1714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07889" name="Group 111"/>
          <p:cNvGrpSpPr>
            <a:grpSpLocks/>
          </p:cNvGrpSpPr>
          <p:nvPr/>
        </p:nvGrpSpPr>
        <p:grpSpPr bwMode="auto">
          <a:xfrm>
            <a:off x="7340600" y="2914650"/>
            <a:ext cx="914400" cy="590550"/>
            <a:chOff x="10665" y="3225"/>
            <a:chExt cx="1440" cy="930"/>
          </a:xfrm>
        </p:grpSpPr>
        <p:sp>
          <p:nvSpPr>
            <p:cNvPr id="207926" name="Oval 112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7927" name="Group 113"/>
            <p:cNvGrpSpPr>
              <a:grpSpLocks/>
            </p:cNvGrpSpPr>
            <p:nvPr/>
          </p:nvGrpSpPr>
          <p:grpSpPr bwMode="auto">
            <a:xfrm>
              <a:off x="11031" y="3335"/>
              <a:ext cx="565" cy="643"/>
              <a:chOff x="2870" y="1518"/>
              <a:chExt cx="292" cy="320"/>
            </a:xfrm>
          </p:grpSpPr>
          <p:graphicFrame>
            <p:nvGraphicFramePr>
              <p:cNvPr id="207875" name="Object 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07875" r:id="rId4" imgW="819000" imgH="847800" progId="">
                  <p:embed/>
                </p:oleObj>
              </a:graphicData>
            </a:graphic>
          </p:graphicFrame>
          <p:graphicFrame>
            <p:nvGraphicFramePr>
              <p:cNvPr id="207876" name="Object 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07876" r:id="rId5" imgW="1266840" imgH="1200240" progId="">
                  <p:embed/>
                </p:oleObj>
              </a:graphicData>
            </a:graphic>
          </p:graphicFrame>
        </p:grpSp>
      </p:grpSp>
      <p:sp>
        <p:nvSpPr>
          <p:cNvPr id="207890" name="Freeform 116"/>
          <p:cNvSpPr>
            <a:spLocks/>
          </p:cNvSpPr>
          <p:nvPr/>
        </p:nvSpPr>
        <p:spPr bwMode="auto">
          <a:xfrm>
            <a:off x="3954463" y="3432175"/>
            <a:ext cx="2109787" cy="1250950"/>
          </a:xfrm>
          <a:custGeom>
            <a:avLst/>
            <a:gdLst>
              <a:gd name="T0" fmla="*/ 596 w 3324"/>
              <a:gd name="T1" fmla="*/ 15 h 1971"/>
              <a:gd name="T2" fmla="*/ 149 w 3324"/>
              <a:gd name="T3" fmla="*/ 330 h 1971"/>
              <a:gd name="T4" fmla="*/ 3 w 3324"/>
              <a:gd name="T5" fmla="*/ 1066 h 1971"/>
              <a:gd name="T6" fmla="*/ 168 w 3324"/>
              <a:gd name="T7" fmla="*/ 1606 h 1971"/>
              <a:gd name="T8" fmla="*/ 609 w 3324"/>
              <a:gd name="T9" fmla="*/ 1831 h 1971"/>
              <a:gd name="T10" fmla="*/ 1083 w 3324"/>
              <a:gd name="T11" fmla="*/ 1726 h 1971"/>
              <a:gd name="T12" fmla="*/ 1548 w 3324"/>
              <a:gd name="T13" fmla="*/ 1876 h 1971"/>
              <a:gd name="T14" fmla="*/ 2373 w 3324"/>
              <a:gd name="T15" fmla="*/ 1921 h 1971"/>
              <a:gd name="T16" fmla="*/ 3243 w 3324"/>
              <a:gd name="T17" fmla="*/ 1576 h 1971"/>
              <a:gd name="T18" fmla="*/ 2859 w 3324"/>
              <a:gd name="T19" fmla="*/ 935 h 1971"/>
              <a:gd name="T20" fmla="*/ 2714 w 3324"/>
              <a:gd name="T21" fmla="*/ 444 h 1971"/>
              <a:gd name="T22" fmla="*/ 1714 w 3324"/>
              <a:gd name="T23" fmla="*/ 242 h 1971"/>
              <a:gd name="T24" fmla="*/ 596 w 3324"/>
              <a:gd name="T25" fmla="*/ 15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24"/>
              <a:gd name="T40" fmla="*/ 0 h 1971"/>
              <a:gd name="T41" fmla="*/ 3324 w 3324"/>
              <a:gd name="T42" fmla="*/ 1971 h 19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891" name="Text Box 117"/>
          <p:cNvSpPr txBox="1">
            <a:spLocks noChangeArrowheads="1"/>
          </p:cNvSpPr>
          <p:nvPr/>
        </p:nvSpPr>
        <p:spPr bwMode="auto">
          <a:xfrm>
            <a:off x="4129088" y="3729038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wide area network</a:t>
            </a:r>
          </a:p>
        </p:txBody>
      </p:sp>
      <p:sp>
        <p:nvSpPr>
          <p:cNvPr id="207892" name="Freeform 118"/>
          <p:cNvSpPr>
            <a:spLocks/>
          </p:cNvSpPr>
          <p:nvPr/>
        </p:nvSpPr>
        <p:spPr bwMode="auto">
          <a:xfrm>
            <a:off x="3259138" y="4995863"/>
            <a:ext cx="2944812" cy="911225"/>
          </a:xfrm>
          <a:custGeom>
            <a:avLst/>
            <a:gdLst>
              <a:gd name="T0" fmla="*/ 339 w 4636"/>
              <a:gd name="T1" fmla="*/ 15 h 1435"/>
              <a:gd name="T2" fmla="*/ 189 w 4636"/>
              <a:gd name="T3" fmla="*/ 645 h 1435"/>
              <a:gd name="T4" fmla="*/ 804 w 4636"/>
              <a:gd name="T5" fmla="*/ 1260 h 1435"/>
              <a:gd name="T6" fmla="*/ 1959 w 4636"/>
              <a:gd name="T7" fmla="*/ 1425 h 1435"/>
              <a:gd name="T8" fmla="*/ 3519 w 4636"/>
              <a:gd name="T9" fmla="*/ 1320 h 1435"/>
              <a:gd name="T10" fmla="*/ 3924 w 4636"/>
              <a:gd name="T11" fmla="*/ 975 h 1435"/>
              <a:gd name="T12" fmla="*/ 4543 w 4636"/>
              <a:gd name="T13" fmla="*/ 769 h 1435"/>
              <a:gd name="T14" fmla="*/ 4249 w 4636"/>
              <a:gd name="T15" fmla="*/ 278 h 1435"/>
              <a:gd name="T16" fmla="*/ 2222 w 4636"/>
              <a:gd name="T17" fmla="*/ 76 h 1435"/>
              <a:gd name="T18" fmla="*/ 339 w 4636"/>
              <a:gd name="T19" fmla="*/ 15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636"/>
              <a:gd name="T31" fmla="*/ 0 h 1435"/>
              <a:gd name="T32" fmla="*/ 4636 w 4636"/>
              <a:gd name="T33" fmla="*/ 1435 h 143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7874" name="Object 2"/>
          <p:cNvGraphicFramePr>
            <a:graphicFrameLocks noChangeAspect="1"/>
          </p:cNvGraphicFramePr>
          <p:nvPr/>
        </p:nvGraphicFramePr>
        <p:xfrm>
          <a:off x="4392613" y="5178425"/>
          <a:ext cx="415925" cy="317500"/>
        </p:xfrm>
        <a:graphic>
          <a:graphicData uri="http://schemas.openxmlformats.org/presentationml/2006/ole">
            <p:oleObj spid="_x0000_s207874" r:id="rId6" imgW="1305000" imgH="1085760" progId="">
              <p:embed/>
            </p:oleObj>
          </a:graphicData>
        </a:graphic>
      </p:graphicFrame>
      <p:sp>
        <p:nvSpPr>
          <p:cNvPr id="207893" name="Text Box 120"/>
          <p:cNvSpPr txBox="1">
            <a:spLocks noChangeArrowheads="1"/>
          </p:cNvSpPr>
          <p:nvPr/>
        </p:nvSpPr>
        <p:spPr bwMode="auto">
          <a:xfrm>
            <a:off x="473075" y="2852738"/>
            <a:ext cx="18875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home</a:t>
            </a:r>
          </a:p>
          <a:p>
            <a:r>
              <a:rPr lang="en-US" sz="2000"/>
              <a:t>network</a:t>
            </a:r>
          </a:p>
        </p:txBody>
      </p:sp>
      <p:sp>
        <p:nvSpPr>
          <p:cNvPr id="207894" name="Text Box 121"/>
          <p:cNvSpPr txBox="1">
            <a:spLocks noChangeArrowheads="1"/>
          </p:cNvSpPr>
          <p:nvPr/>
        </p:nvSpPr>
        <p:spPr bwMode="auto">
          <a:xfrm>
            <a:off x="7874000" y="2174875"/>
            <a:ext cx="127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visited</a:t>
            </a:r>
          </a:p>
          <a:p>
            <a:r>
              <a:rPr lang="en-US" sz="2000"/>
              <a:t>network</a:t>
            </a:r>
          </a:p>
        </p:txBody>
      </p:sp>
      <p:sp>
        <p:nvSpPr>
          <p:cNvPr id="207895" name="Line 122"/>
          <p:cNvSpPr>
            <a:spLocks noChangeShapeType="1"/>
          </p:cNvSpPr>
          <p:nvPr/>
        </p:nvSpPr>
        <p:spPr bwMode="auto">
          <a:xfrm flipV="1">
            <a:off x="7056438" y="3343275"/>
            <a:ext cx="555625" cy="301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07896" name="Group 123"/>
          <p:cNvGrpSpPr>
            <a:grpSpLocks/>
          </p:cNvGrpSpPr>
          <p:nvPr/>
        </p:nvGrpSpPr>
        <p:grpSpPr bwMode="auto">
          <a:xfrm>
            <a:off x="7191375" y="3278188"/>
            <a:ext cx="339725" cy="366712"/>
            <a:chOff x="618" y="3500"/>
            <a:chExt cx="214" cy="231"/>
          </a:xfrm>
        </p:grpSpPr>
        <p:sp>
          <p:nvSpPr>
            <p:cNvPr id="207924" name="Oval 124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25" name="Text Box 125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4</a:t>
              </a:r>
            </a:p>
          </p:txBody>
        </p:sp>
      </p:grpSp>
      <p:sp>
        <p:nvSpPr>
          <p:cNvPr id="207897" name="Freeform 126"/>
          <p:cNvSpPr>
            <a:spLocks/>
          </p:cNvSpPr>
          <p:nvPr/>
        </p:nvSpPr>
        <p:spPr bwMode="auto">
          <a:xfrm>
            <a:off x="3181350" y="3838575"/>
            <a:ext cx="1311275" cy="1238250"/>
          </a:xfrm>
          <a:custGeom>
            <a:avLst/>
            <a:gdLst>
              <a:gd name="T0" fmla="*/ 0 w 826"/>
              <a:gd name="T1" fmla="*/ 0 h 780"/>
              <a:gd name="T2" fmla="*/ 826 w 826"/>
              <a:gd name="T3" fmla="*/ 780 h 780"/>
              <a:gd name="T4" fmla="*/ 0 60000 65536"/>
              <a:gd name="T5" fmla="*/ 0 60000 65536"/>
              <a:gd name="T6" fmla="*/ 0 w 826"/>
              <a:gd name="T7" fmla="*/ 0 h 780"/>
              <a:gd name="T8" fmla="*/ 826 w 826"/>
              <a:gd name="T9" fmla="*/ 780 h 7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26" h="780">
                <a:moveTo>
                  <a:pt x="0" y="0"/>
                </a:moveTo>
                <a:cubicBezTo>
                  <a:pt x="138" y="130"/>
                  <a:pt x="654" y="618"/>
                  <a:pt x="826" y="78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07898" name="Group 127"/>
          <p:cNvGrpSpPr>
            <a:grpSpLocks/>
          </p:cNvGrpSpPr>
          <p:nvPr/>
        </p:nvGrpSpPr>
        <p:grpSpPr bwMode="auto">
          <a:xfrm>
            <a:off x="3460750" y="3998913"/>
            <a:ext cx="339725" cy="366712"/>
            <a:chOff x="618" y="3500"/>
            <a:chExt cx="214" cy="231"/>
          </a:xfrm>
        </p:grpSpPr>
        <p:sp>
          <p:nvSpPr>
            <p:cNvPr id="207922" name="Oval 128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23" name="Text Box 129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2</a:t>
              </a:r>
            </a:p>
          </p:txBody>
        </p:sp>
      </p:grpSp>
      <p:sp>
        <p:nvSpPr>
          <p:cNvPr id="207899" name="Freeform 130"/>
          <p:cNvSpPr>
            <a:spLocks/>
          </p:cNvSpPr>
          <p:nvPr/>
        </p:nvSpPr>
        <p:spPr bwMode="auto">
          <a:xfrm>
            <a:off x="4826000" y="3424238"/>
            <a:ext cx="3103563" cy="2016125"/>
          </a:xfrm>
          <a:custGeom>
            <a:avLst/>
            <a:gdLst>
              <a:gd name="T0" fmla="*/ 1955 w 1955"/>
              <a:gd name="T1" fmla="*/ 0 h 1270"/>
              <a:gd name="T2" fmla="*/ 634 w 1955"/>
              <a:gd name="T3" fmla="*/ 653 h 1270"/>
              <a:gd name="T4" fmla="*/ 0 w 1955"/>
              <a:gd name="T5" fmla="*/ 1270 h 1270"/>
              <a:gd name="T6" fmla="*/ 0 60000 65536"/>
              <a:gd name="T7" fmla="*/ 0 60000 65536"/>
              <a:gd name="T8" fmla="*/ 0 60000 65536"/>
              <a:gd name="T9" fmla="*/ 0 w 1955"/>
              <a:gd name="T10" fmla="*/ 0 h 1270"/>
              <a:gd name="T11" fmla="*/ 1955 w 1955"/>
              <a:gd name="T12" fmla="*/ 1270 h 12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55" h="1270">
                <a:moveTo>
                  <a:pt x="1955" y="0"/>
                </a:moveTo>
                <a:cubicBezTo>
                  <a:pt x="1735" y="109"/>
                  <a:pt x="982" y="424"/>
                  <a:pt x="634" y="653"/>
                </a:cubicBezTo>
                <a:cubicBezTo>
                  <a:pt x="286" y="882"/>
                  <a:pt x="132" y="1142"/>
                  <a:pt x="0" y="127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07900" name="Group 131"/>
          <p:cNvGrpSpPr>
            <a:grpSpLocks/>
          </p:cNvGrpSpPr>
          <p:nvPr/>
        </p:nvGrpSpPr>
        <p:grpSpPr bwMode="auto">
          <a:xfrm>
            <a:off x="6321425" y="4500563"/>
            <a:ext cx="339725" cy="366712"/>
            <a:chOff x="618" y="3500"/>
            <a:chExt cx="214" cy="231"/>
          </a:xfrm>
        </p:grpSpPr>
        <p:sp>
          <p:nvSpPr>
            <p:cNvPr id="207920" name="Oval 132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21" name="Text Box 133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4</a:t>
              </a:r>
            </a:p>
          </p:txBody>
        </p:sp>
      </p:grpSp>
      <p:sp>
        <p:nvSpPr>
          <p:cNvPr id="207901" name="Line 134"/>
          <p:cNvSpPr>
            <a:spLocks noChangeShapeType="1"/>
          </p:cNvSpPr>
          <p:nvPr/>
        </p:nvSpPr>
        <p:spPr bwMode="auto">
          <a:xfrm flipH="1" flipV="1">
            <a:off x="2986088" y="3889375"/>
            <a:ext cx="1357312" cy="1298575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07902" name="Group 135"/>
          <p:cNvGrpSpPr>
            <a:grpSpLocks/>
          </p:cNvGrpSpPr>
          <p:nvPr/>
        </p:nvGrpSpPr>
        <p:grpSpPr bwMode="auto">
          <a:xfrm>
            <a:off x="3668713" y="4541838"/>
            <a:ext cx="320675" cy="366712"/>
            <a:chOff x="618" y="3500"/>
            <a:chExt cx="202" cy="231"/>
          </a:xfrm>
        </p:grpSpPr>
        <p:sp>
          <p:nvSpPr>
            <p:cNvPr id="207918" name="Oval 136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19" name="Text Box 137"/>
            <p:cNvSpPr txBox="1">
              <a:spLocks noChangeArrowheads="1"/>
            </p:cNvSpPr>
            <p:nvPr/>
          </p:nvSpPr>
          <p:spPr bwMode="auto">
            <a:xfrm>
              <a:off x="628" y="3500"/>
              <a:ext cx="1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1</a:t>
              </a:r>
            </a:p>
          </p:txBody>
        </p:sp>
      </p:grpSp>
      <p:sp>
        <p:nvSpPr>
          <p:cNvPr id="207903" name="Text Box 138"/>
          <p:cNvSpPr txBox="1">
            <a:spLocks noChangeArrowheads="1"/>
          </p:cNvSpPr>
          <p:nvPr/>
        </p:nvSpPr>
        <p:spPr bwMode="auto">
          <a:xfrm>
            <a:off x="908050" y="4606925"/>
            <a:ext cx="25352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correspondent requests, receives foreign address of mobile</a:t>
            </a:r>
          </a:p>
        </p:txBody>
      </p:sp>
      <p:sp>
        <p:nvSpPr>
          <p:cNvPr id="207904" name="Line 139"/>
          <p:cNvSpPr>
            <a:spLocks noChangeShapeType="1"/>
          </p:cNvSpPr>
          <p:nvPr/>
        </p:nvSpPr>
        <p:spPr bwMode="auto">
          <a:xfrm flipV="1">
            <a:off x="2703513" y="4598988"/>
            <a:ext cx="738187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7905" name="Text Box 140"/>
          <p:cNvSpPr txBox="1">
            <a:spLocks noChangeArrowheads="1"/>
          </p:cNvSpPr>
          <p:nvPr/>
        </p:nvSpPr>
        <p:spPr bwMode="auto">
          <a:xfrm>
            <a:off x="2506663" y="1882775"/>
            <a:ext cx="279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correspondent forwards to foreign agent</a:t>
            </a:r>
          </a:p>
        </p:txBody>
      </p:sp>
      <p:sp>
        <p:nvSpPr>
          <p:cNvPr id="207906" name="Line 141"/>
          <p:cNvSpPr>
            <a:spLocks noChangeShapeType="1"/>
          </p:cNvSpPr>
          <p:nvPr/>
        </p:nvSpPr>
        <p:spPr bwMode="auto">
          <a:xfrm>
            <a:off x="4210050" y="2695575"/>
            <a:ext cx="1150938" cy="149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07907" name="Group 142"/>
          <p:cNvGrpSpPr>
            <a:grpSpLocks/>
          </p:cNvGrpSpPr>
          <p:nvPr/>
        </p:nvGrpSpPr>
        <p:grpSpPr bwMode="auto">
          <a:xfrm>
            <a:off x="5432425" y="1387475"/>
            <a:ext cx="2338388" cy="1924050"/>
            <a:chOff x="3422" y="874"/>
            <a:chExt cx="1473" cy="1212"/>
          </a:xfrm>
        </p:grpSpPr>
        <p:sp>
          <p:nvSpPr>
            <p:cNvPr id="207916" name="Text Box 143"/>
            <p:cNvSpPr txBox="1">
              <a:spLocks noChangeArrowheads="1"/>
            </p:cNvSpPr>
            <p:nvPr/>
          </p:nvSpPr>
          <p:spPr bwMode="auto">
            <a:xfrm>
              <a:off x="3422" y="874"/>
              <a:ext cx="1473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foreign agent receives packets, forwards to mobile</a:t>
              </a:r>
            </a:p>
          </p:txBody>
        </p:sp>
        <p:sp>
          <p:nvSpPr>
            <p:cNvPr id="207917" name="Line 144"/>
            <p:cNvSpPr>
              <a:spLocks noChangeShapeType="1"/>
            </p:cNvSpPr>
            <p:nvPr/>
          </p:nvSpPr>
          <p:spPr bwMode="auto">
            <a:xfrm>
              <a:off x="4211" y="1420"/>
              <a:ext cx="377" cy="6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07908" name="Group 145"/>
          <p:cNvGrpSpPr>
            <a:grpSpLocks/>
          </p:cNvGrpSpPr>
          <p:nvPr/>
        </p:nvGrpSpPr>
        <p:grpSpPr bwMode="auto">
          <a:xfrm>
            <a:off x="6653213" y="4776788"/>
            <a:ext cx="2247900" cy="1165225"/>
            <a:chOff x="4191" y="3009"/>
            <a:chExt cx="1416" cy="734"/>
          </a:xfrm>
        </p:grpSpPr>
        <p:sp>
          <p:nvSpPr>
            <p:cNvPr id="207914" name="Text Box 146"/>
            <p:cNvSpPr txBox="1">
              <a:spLocks noChangeArrowheads="1"/>
            </p:cNvSpPr>
            <p:nvPr/>
          </p:nvSpPr>
          <p:spPr bwMode="auto">
            <a:xfrm>
              <a:off x="4332" y="3166"/>
              <a:ext cx="127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mobile replies directly to correspondent</a:t>
              </a:r>
            </a:p>
          </p:txBody>
        </p:sp>
        <p:sp>
          <p:nvSpPr>
            <p:cNvPr id="207915" name="Line 147"/>
            <p:cNvSpPr>
              <a:spLocks noChangeShapeType="1"/>
            </p:cNvSpPr>
            <p:nvPr/>
          </p:nvSpPr>
          <p:spPr bwMode="auto">
            <a:xfrm flipH="1" flipV="1">
              <a:off x="4191" y="3009"/>
              <a:ext cx="248" cy="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07909" name="Line 148"/>
          <p:cNvSpPr>
            <a:spLocks noChangeShapeType="1"/>
          </p:cNvSpPr>
          <p:nvPr/>
        </p:nvSpPr>
        <p:spPr bwMode="auto">
          <a:xfrm flipV="1">
            <a:off x="2730500" y="4262438"/>
            <a:ext cx="769938" cy="576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7910" name="Freeform 149"/>
          <p:cNvSpPr>
            <a:spLocks/>
          </p:cNvSpPr>
          <p:nvPr/>
        </p:nvSpPr>
        <p:spPr bwMode="auto">
          <a:xfrm>
            <a:off x="4695825" y="3830638"/>
            <a:ext cx="1909763" cy="1416050"/>
          </a:xfrm>
          <a:custGeom>
            <a:avLst/>
            <a:gdLst>
              <a:gd name="T0" fmla="*/ 0 w 1203"/>
              <a:gd name="T1" fmla="*/ 892 h 892"/>
              <a:gd name="T2" fmla="*/ 548 w 1203"/>
              <a:gd name="T3" fmla="*/ 358 h 892"/>
              <a:gd name="T4" fmla="*/ 1203 w 1203"/>
              <a:gd name="T5" fmla="*/ 0 h 892"/>
              <a:gd name="T6" fmla="*/ 0 60000 65536"/>
              <a:gd name="T7" fmla="*/ 0 60000 65536"/>
              <a:gd name="T8" fmla="*/ 0 60000 65536"/>
              <a:gd name="T9" fmla="*/ 0 w 1203"/>
              <a:gd name="T10" fmla="*/ 0 h 892"/>
              <a:gd name="T11" fmla="*/ 1203 w 1203"/>
              <a:gd name="T12" fmla="*/ 892 h 8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3" h="892">
                <a:moveTo>
                  <a:pt x="0" y="892"/>
                </a:moveTo>
                <a:cubicBezTo>
                  <a:pt x="91" y="803"/>
                  <a:pt x="348" y="507"/>
                  <a:pt x="548" y="358"/>
                </a:cubicBezTo>
                <a:cubicBezTo>
                  <a:pt x="816" y="202"/>
                  <a:pt x="1067" y="75"/>
                  <a:pt x="1203" y="0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07911" name="Group 150"/>
          <p:cNvGrpSpPr>
            <a:grpSpLocks/>
          </p:cNvGrpSpPr>
          <p:nvPr/>
        </p:nvGrpSpPr>
        <p:grpSpPr bwMode="auto">
          <a:xfrm>
            <a:off x="5356225" y="4187825"/>
            <a:ext cx="339725" cy="366713"/>
            <a:chOff x="618" y="3500"/>
            <a:chExt cx="214" cy="231"/>
          </a:xfrm>
        </p:grpSpPr>
        <p:sp>
          <p:nvSpPr>
            <p:cNvPr id="207912" name="Oval 151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13" name="Text Box 152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324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72BAF2CF-C9D7-407A-B59A-C518F7BDEF7A}" type="slidenum">
              <a:rPr lang="en-US"/>
              <a:pPr/>
              <a:t>48</a:t>
            </a:fld>
            <a:endParaRPr lang="en-US"/>
          </a:p>
        </p:txBody>
      </p:sp>
      <p:sp>
        <p:nvSpPr>
          <p:cNvPr id="2324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Drawbacks of Mobile IP</a:t>
            </a:r>
          </a:p>
        </p:txBody>
      </p:sp>
      <p:sp>
        <p:nvSpPr>
          <p:cNvPr id="2324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153400" cy="4114800"/>
          </a:xfrm>
        </p:spPr>
        <p:txBody>
          <a:bodyPr/>
          <a:lstStyle/>
          <a:p>
            <a:r>
              <a:rPr lang="en-US" smtClean="0"/>
              <a:t>Other than (the main problem) of triangular routing</a:t>
            </a:r>
          </a:p>
          <a:p>
            <a:pPr lvl="1"/>
            <a:r>
              <a:rPr lang="en-US" smtClean="0"/>
              <a:t>Mobile IP incurs lots of communication with the home agent with every movement</a:t>
            </a:r>
          </a:p>
          <a:p>
            <a:pPr lvl="1"/>
            <a:r>
              <a:rPr lang="en-US" smtClean="0"/>
              <a:t>so, may not be fit for ‘micro’ mobility [e.g., move between rooms or buildings within the same network domain]</a:t>
            </a:r>
          </a:p>
          <a:p>
            <a:pPr lvl="1"/>
            <a:r>
              <a:rPr lang="en-US" smtClean="0"/>
              <a:t>handoff delays are significant since registration/packets need to go through the home agent first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344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7075B6BE-EFE7-4CB2-90B7-37FA129B2817}" type="slidenum">
              <a:rPr lang="en-US"/>
              <a:pPr/>
              <a:t>49</a:t>
            </a:fld>
            <a:endParaRPr lang="en-US"/>
          </a:p>
        </p:txBody>
      </p:sp>
      <p:sp>
        <p:nvSpPr>
          <p:cNvPr id="2345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Suggested solutions</a:t>
            </a:r>
          </a:p>
        </p:txBody>
      </p:sp>
      <p:sp>
        <p:nvSpPr>
          <p:cNvPr id="2345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To avoid triangular routing</a:t>
            </a:r>
          </a:p>
          <a:p>
            <a:pPr lvl="1"/>
            <a:r>
              <a:rPr lang="en-US" smtClean="0"/>
              <a:t>use ‘route optimization’</a:t>
            </a:r>
          </a:p>
          <a:p>
            <a:pPr lvl="1"/>
            <a:r>
              <a:rPr lang="en-US" smtClean="0"/>
              <a:t>use </a:t>
            </a:r>
            <a:r>
              <a:rPr lang="en-US" i="1" smtClean="0"/>
              <a:t>micro-mobility </a:t>
            </a:r>
            <a:r>
              <a:rPr lang="en-US" smtClean="0"/>
              <a:t>architectures</a:t>
            </a:r>
          </a:p>
          <a:p>
            <a:pPr lvl="2"/>
            <a:r>
              <a:rPr lang="en-US" smtClean="0"/>
              <a:t>Cellular IP (CIP)</a:t>
            </a:r>
          </a:p>
          <a:p>
            <a:pPr lvl="2"/>
            <a:r>
              <a:rPr lang="en-US" smtClean="0"/>
              <a:t>Hawaii</a:t>
            </a:r>
            <a:endParaRPr lang="en-US" i="1" smtClean="0"/>
          </a:p>
          <a:p>
            <a:pPr lvl="2"/>
            <a:r>
              <a:rPr lang="en-US" smtClean="0"/>
              <a:t>Multicast-based Mobility (M&amp;M)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406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DFCDDDE8-7876-4035-B2C8-0A91F9E372E0}" type="slidenum">
              <a:rPr lang="en-US"/>
              <a:pPr/>
              <a:t>50</a:t>
            </a:fld>
            <a:endParaRPr lang="en-US"/>
          </a:p>
        </p:txBody>
      </p:sp>
      <p:sp>
        <p:nvSpPr>
          <p:cNvPr id="2406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Micro-Mobility</a:t>
            </a:r>
          </a:p>
        </p:txBody>
      </p:sp>
      <p:sp>
        <p:nvSpPr>
          <p:cNvPr id="2406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Hierarchical approach to mobility:</a:t>
            </a:r>
          </a:p>
          <a:p>
            <a:pPr lvl="1"/>
            <a:r>
              <a:rPr lang="en-US" smtClean="0"/>
              <a:t>During frequent, intra-domain, movement only local efficient handoff is performed without notifying the home agent (HA) or the correspondent node (CN)</a:t>
            </a:r>
          </a:p>
          <a:p>
            <a:pPr lvl="1"/>
            <a:r>
              <a:rPr lang="en-US" smtClean="0"/>
              <a:t>For inter-domain mobility use Mobile IP. Notify HA or CN only during inter-domain movement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426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EBC8D7C7-2F61-4284-B581-BB15D891A316}" type="slidenum">
              <a:rPr lang="en-US"/>
              <a:pPr/>
              <a:t>51</a:t>
            </a:fld>
            <a:endParaRPr lang="en-US"/>
          </a:p>
        </p:txBody>
      </p:sp>
      <p:sp>
        <p:nvSpPr>
          <p:cNvPr id="242692" name="Oval 2"/>
          <p:cNvSpPr>
            <a:spLocks noChangeArrowheads="1"/>
          </p:cNvSpPr>
          <p:nvPr/>
        </p:nvSpPr>
        <p:spPr bwMode="auto">
          <a:xfrm>
            <a:off x="3962400" y="1295400"/>
            <a:ext cx="304800" cy="304800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693" name="Oval 3"/>
          <p:cNvSpPr>
            <a:spLocks noChangeArrowheads="1"/>
          </p:cNvSpPr>
          <p:nvPr/>
        </p:nvSpPr>
        <p:spPr bwMode="auto">
          <a:xfrm>
            <a:off x="3352800" y="2133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694" name="Oval 4"/>
          <p:cNvSpPr>
            <a:spLocks noChangeArrowheads="1"/>
          </p:cNvSpPr>
          <p:nvPr/>
        </p:nvSpPr>
        <p:spPr bwMode="auto">
          <a:xfrm>
            <a:off x="4267200" y="2133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695" name="Oval 5"/>
          <p:cNvSpPr>
            <a:spLocks noChangeArrowheads="1"/>
          </p:cNvSpPr>
          <p:nvPr/>
        </p:nvSpPr>
        <p:spPr bwMode="auto">
          <a:xfrm>
            <a:off x="2895600" y="3048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696" name="Oval 6"/>
          <p:cNvSpPr>
            <a:spLocks noChangeArrowheads="1"/>
          </p:cNvSpPr>
          <p:nvPr/>
        </p:nvSpPr>
        <p:spPr bwMode="auto">
          <a:xfrm>
            <a:off x="3810000" y="3048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697" name="Oval 7"/>
          <p:cNvSpPr>
            <a:spLocks noChangeArrowheads="1"/>
          </p:cNvSpPr>
          <p:nvPr/>
        </p:nvSpPr>
        <p:spPr bwMode="auto">
          <a:xfrm>
            <a:off x="25908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698" name="Oval 8"/>
          <p:cNvSpPr>
            <a:spLocks noChangeArrowheads="1"/>
          </p:cNvSpPr>
          <p:nvPr/>
        </p:nvSpPr>
        <p:spPr bwMode="auto">
          <a:xfrm>
            <a:off x="38100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699" name="Oval 9"/>
          <p:cNvSpPr>
            <a:spLocks noChangeArrowheads="1"/>
          </p:cNvSpPr>
          <p:nvPr/>
        </p:nvSpPr>
        <p:spPr bwMode="auto">
          <a:xfrm>
            <a:off x="46482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0" name="Oval 10"/>
          <p:cNvSpPr>
            <a:spLocks noChangeArrowheads="1"/>
          </p:cNvSpPr>
          <p:nvPr/>
        </p:nvSpPr>
        <p:spPr bwMode="auto">
          <a:xfrm>
            <a:off x="5029200" y="3048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1" name="Oval 11"/>
          <p:cNvSpPr>
            <a:spLocks noChangeArrowheads="1"/>
          </p:cNvSpPr>
          <p:nvPr/>
        </p:nvSpPr>
        <p:spPr bwMode="auto">
          <a:xfrm>
            <a:off x="62484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2" name="Line 12"/>
          <p:cNvSpPr>
            <a:spLocks noChangeShapeType="1"/>
          </p:cNvSpPr>
          <p:nvPr/>
        </p:nvSpPr>
        <p:spPr bwMode="auto">
          <a:xfrm flipH="1">
            <a:off x="3581400" y="16002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3" name="Line 13"/>
          <p:cNvSpPr>
            <a:spLocks noChangeShapeType="1"/>
          </p:cNvSpPr>
          <p:nvPr/>
        </p:nvSpPr>
        <p:spPr bwMode="auto">
          <a:xfrm>
            <a:off x="4191000" y="1600200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4" name="Line 14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5" name="Line 15"/>
          <p:cNvSpPr>
            <a:spLocks noChangeShapeType="1"/>
          </p:cNvSpPr>
          <p:nvPr/>
        </p:nvSpPr>
        <p:spPr bwMode="auto">
          <a:xfrm>
            <a:off x="3581400" y="24384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6" name="Line 16"/>
          <p:cNvSpPr>
            <a:spLocks noChangeShapeType="1"/>
          </p:cNvSpPr>
          <p:nvPr/>
        </p:nvSpPr>
        <p:spPr bwMode="auto">
          <a:xfrm>
            <a:off x="4495800" y="24384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7" name="Line 17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8" name="Line 18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09" name="Line 19"/>
          <p:cNvSpPr>
            <a:spLocks noChangeShapeType="1"/>
          </p:cNvSpPr>
          <p:nvPr/>
        </p:nvSpPr>
        <p:spPr bwMode="auto">
          <a:xfrm>
            <a:off x="4114800" y="32766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10" name="Line 20"/>
          <p:cNvSpPr>
            <a:spLocks noChangeShapeType="1"/>
          </p:cNvSpPr>
          <p:nvPr/>
        </p:nvSpPr>
        <p:spPr bwMode="auto">
          <a:xfrm>
            <a:off x="5334000" y="32766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11" name="Oval 21"/>
          <p:cNvSpPr>
            <a:spLocks noChangeArrowheads="1"/>
          </p:cNvSpPr>
          <p:nvPr/>
        </p:nvSpPr>
        <p:spPr bwMode="auto">
          <a:xfrm>
            <a:off x="52578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12" name="Line 22"/>
          <p:cNvSpPr>
            <a:spLocks noChangeShapeType="1"/>
          </p:cNvSpPr>
          <p:nvPr/>
        </p:nvSpPr>
        <p:spPr bwMode="auto">
          <a:xfrm>
            <a:off x="5257800" y="33528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13" name="Oval 23"/>
          <p:cNvSpPr>
            <a:spLocks noChangeArrowheads="1"/>
          </p:cNvSpPr>
          <p:nvPr/>
        </p:nvSpPr>
        <p:spPr bwMode="auto">
          <a:xfrm>
            <a:off x="22098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0" name="Oval 24"/>
          <p:cNvSpPr>
            <a:spLocks noChangeArrowheads="1"/>
          </p:cNvSpPr>
          <p:nvPr/>
        </p:nvSpPr>
        <p:spPr bwMode="auto">
          <a:xfrm>
            <a:off x="30480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1" name="Oval 25"/>
          <p:cNvSpPr>
            <a:spLocks noChangeArrowheads="1"/>
          </p:cNvSpPr>
          <p:nvPr/>
        </p:nvSpPr>
        <p:spPr bwMode="auto">
          <a:xfrm>
            <a:off x="35814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2" name="Oval 26"/>
          <p:cNvSpPr>
            <a:spLocks noChangeArrowheads="1"/>
          </p:cNvSpPr>
          <p:nvPr/>
        </p:nvSpPr>
        <p:spPr bwMode="auto">
          <a:xfrm>
            <a:off x="41910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3" name="Oval 27"/>
          <p:cNvSpPr>
            <a:spLocks noChangeArrowheads="1"/>
          </p:cNvSpPr>
          <p:nvPr/>
        </p:nvSpPr>
        <p:spPr bwMode="auto">
          <a:xfrm>
            <a:off x="48768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4" name="Oval 28"/>
          <p:cNvSpPr>
            <a:spLocks noChangeArrowheads="1"/>
          </p:cNvSpPr>
          <p:nvPr/>
        </p:nvSpPr>
        <p:spPr bwMode="auto">
          <a:xfrm>
            <a:off x="55626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5" name="Oval 29"/>
          <p:cNvSpPr>
            <a:spLocks noChangeArrowheads="1"/>
          </p:cNvSpPr>
          <p:nvPr/>
        </p:nvSpPr>
        <p:spPr bwMode="auto">
          <a:xfrm>
            <a:off x="64008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6" name="Line 30"/>
          <p:cNvSpPr>
            <a:spLocks noChangeShapeType="1"/>
          </p:cNvSpPr>
          <p:nvPr/>
        </p:nvSpPr>
        <p:spPr bwMode="auto">
          <a:xfrm>
            <a:off x="3962400" y="4419600"/>
            <a:ext cx="3810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7" name="Line 31"/>
          <p:cNvSpPr>
            <a:spLocks noChangeShapeType="1"/>
          </p:cNvSpPr>
          <p:nvPr/>
        </p:nvSpPr>
        <p:spPr bwMode="auto">
          <a:xfrm>
            <a:off x="4800600" y="44196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8" name="Line 32"/>
          <p:cNvSpPr>
            <a:spLocks noChangeShapeType="1"/>
          </p:cNvSpPr>
          <p:nvPr/>
        </p:nvSpPr>
        <p:spPr bwMode="auto">
          <a:xfrm>
            <a:off x="5486400" y="44196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49" name="Line 33"/>
          <p:cNvSpPr>
            <a:spLocks noChangeShapeType="1"/>
          </p:cNvSpPr>
          <p:nvPr/>
        </p:nvSpPr>
        <p:spPr bwMode="auto">
          <a:xfrm>
            <a:off x="6400800" y="4419600"/>
            <a:ext cx="1524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0" name="Line 34"/>
          <p:cNvSpPr>
            <a:spLocks noChangeShapeType="1"/>
          </p:cNvSpPr>
          <p:nvPr/>
        </p:nvSpPr>
        <p:spPr bwMode="auto">
          <a:xfrm flipH="1">
            <a:off x="3581400" y="16002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1" name="Line 35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2" name="Line 36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27" name="Line 37"/>
          <p:cNvSpPr>
            <a:spLocks noChangeShapeType="1"/>
          </p:cNvSpPr>
          <p:nvPr/>
        </p:nvSpPr>
        <p:spPr bwMode="auto">
          <a:xfrm flipH="1">
            <a:off x="2362200" y="4419600"/>
            <a:ext cx="3810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4" name="Line 38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5" name="Line 39"/>
          <p:cNvSpPr>
            <a:spLocks noChangeShapeType="1"/>
          </p:cNvSpPr>
          <p:nvPr/>
        </p:nvSpPr>
        <p:spPr bwMode="auto">
          <a:xfrm>
            <a:off x="2819400" y="4419600"/>
            <a:ext cx="3810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6" name="Line 40"/>
          <p:cNvSpPr>
            <a:spLocks noChangeShapeType="1"/>
          </p:cNvSpPr>
          <p:nvPr/>
        </p:nvSpPr>
        <p:spPr bwMode="auto">
          <a:xfrm>
            <a:off x="3581400" y="2438400"/>
            <a:ext cx="3048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7" name="Line 41"/>
          <p:cNvSpPr>
            <a:spLocks noChangeShapeType="1"/>
          </p:cNvSpPr>
          <p:nvPr/>
        </p:nvSpPr>
        <p:spPr bwMode="auto">
          <a:xfrm>
            <a:off x="4114800" y="3276600"/>
            <a:ext cx="609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8" name="Line 42"/>
          <p:cNvSpPr>
            <a:spLocks noChangeShapeType="1"/>
          </p:cNvSpPr>
          <p:nvPr/>
        </p:nvSpPr>
        <p:spPr bwMode="auto">
          <a:xfrm>
            <a:off x="4191000" y="1600200"/>
            <a:ext cx="228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59" name="Line 43"/>
          <p:cNvSpPr>
            <a:spLocks noChangeShapeType="1"/>
          </p:cNvSpPr>
          <p:nvPr/>
        </p:nvSpPr>
        <p:spPr bwMode="auto">
          <a:xfrm>
            <a:off x="4495800" y="2438400"/>
            <a:ext cx="609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0" name="Line 44"/>
          <p:cNvSpPr>
            <a:spLocks noChangeShapeType="1"/>
          </p:cNvSpPr>
          <p:nvPr/>
        </p:nvSpPr>
        <p:spPr bwMode="auto">
          <a:xfrm>
            <a:off x="5334000" y="32766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1" name="Line 45"/>
          <p:cNvSpPr>
            <a:spLocks noChangeShapeType="1"/>
          </p:cNvSpPr>
          <p:nvPr/>
        </p:nvSpPr>
        <p:spPr bwMode="auto">
          <a:xfrm>
            <a:off x="5257800" y="3352800"/>
            <a:ext cx="1524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2" name="Line 46"/>
          <p:cNvSpPr>
            <a:spLocks noChangeShapeType="1"/>
          </p:cNvSpPr>
          <p:nvPr/>
        </p:nvSpPr>
        <p:spPr bwMode="auto">
          <a:xfrm flipH="1">
            <a:off x="3733800" y="44196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3" name="Line 47"/>
          <p:cNvSpPr>
            <a:spLocks noChangeShapeType="1"/>
          </p:cNvSpPr>
          <p:nvPr/>
        </p:nvSpPr>
        <p:spPr bwMode="auto">
          <a:xfrm flipH="1">
            <a:off x="2362200" y="4419600"/>
            <a:ext cx="3810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4" name="Oval 48"/>
          <p:cNvSpPr>
            <a:spLocks noChangeArrowheads="1"/>
          </p:cNvSpPr>
          <p:nvPr/>
        </p:nvSpPr>
        <p:spPr bwMode="auto">
          <a:xfrm>
            <a:off x="22098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5" name="Line 49"/>
          <p:cNvSpPr>
            <a:spLocks noChangeShapeType="1"/>
          </p:cNvSpPr>
          <p:nvPr/>
        </p:nvSpPr>
        <p:spPr bwMode="auto">
          <a:xfrm>
            <a:off x="2819400" y="4419600"/>
            <a:ext cx="3810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6" name="Oval 50"/>
          <p:cNvSpPr>
            <a:spLocks noChangeArrowheads="1"/>
          </p:cNvSpPr>
          <p:nvPr/>
        </p:nvSpPr>
        <p:spPr bwMode="auto">
          <a:xfrm>
            <a:off x="30480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7" name="Oval 51"/>
          <p:cNvSpPr>
            <a:spLocks noChangeArrowheads="1"/>
          </p:cNvSpPr>
          <p:nvPr/>
        </p:nvSpPr>
        <p:spPr bwMode="auto">
          <a:xfrm>
            <a:off x="41910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8" name="Line 52"/>
          <p:cNvSpPr>
            <a:spLocks noChangeShapeType="1"/>
          </p:cNvSpPr>
          <p:nvPr/>
        </p:nvSpPr>
        <p:spPr bwMode="auto">
          <a:xfrm>
            <a:off x="3962400" y="4419600"/>
            <a:ext cx="3810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69" name="Oval 53"/>
          <p:cNvSpPr>
            <a:spLocks noChangeArrowheads="1"/>
          </p:cNvSpPr>
          <p:nvPr/>
        </p:nvSpPr>
        <p:spPr bwMode="auto">
          <a:xfrm>
            <a:off x="35814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0" name="Line 54"/>
          <p:cNvSpPr>
            <a:spLocks noChangeShapeType="1"/>
          </p:cNvSpPr>
          <p:nvPr/>
        </p:nvSpPr>
        <p:spPr bwMode="auto">
          <a:xfrm flipH="1">
            <a:off x="3733800" y="4419600"/>
            <a:ext cx="2286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1" name="Line 55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2" name="Line 56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3" name="Line 57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4" name="Line 58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5" name="Line 59"/>
          <p:cNvSpPr>
            <a:spLocks noChangeShapeType="1"/>
          </p:cNvSpPr>
          <p:nvPr/>
        </p:nvSpPr>
        <p:spPr bwMode="auto">
          <a:xfrm>
            <a:off x="4800600" y="4419600"/>
            <a:ext cx="2286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6" name="Oval 60"/>
          <p:cNvSpPr>
            <a:spLocks noChangeArrowheads="1"/>
          </p:cNvSpPr>
          <p:nvPr/>
        </p:nvSpPr>
        <p:spPr bwMode="auto">
          <a:xfrm>
            <a:off x="48768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7" name="Line 61"/>
          <p:cNvSpPr>
            <a:spLocks noChangeShapeType="1"/>
          </p:cNvSpPr>
          <p:nvPr/>
        </p:nvSpPr>
        <p:spPr bwMode="auto">
          <a:xfrm>
            <a:off x="4114800" y="3276600"/>
            <a:ext cx="609600" cy="838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8" name="Line 62"/>
          <p:cNvSpPr>
            <a:spLocks noChangeShapeType="1"/>
          </p:cNvSpPr>
          <p:nvPr/>
        </p:nvSpPr>
        <p:spPr bwMode="auto">
          <a:xfrm>
            <a:off x="3581400" y="2438400"/>
            <a:ext cx="304800" cy="609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79" name="Line 63"/>
          <p:cNvSpPr>
            <a:spLocks noChangeShapeType="1"/>
          </p:cNvSpPr>
          <p:nvPr/>
        </p:nvSpPr>
        <p:spPr bwMode="auto">
          <a:xfrm>
            <a:off x="3581400" y="24384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0" name="Line 64"/>
          <p:cNvSpPr>
            <a:spLocks noChangeShapeType="1"/>
          </p:cNvSpPr>
          <p:nvPr/>
        </p:nvSpPr>
        <p:spPr bwMode="auto">
          <a:xfrm>
            <a:off x="4114800" y="32766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1" name="Line 65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2" name="Line 66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3" name="Line 67"/>
          <p:cNvSpPr>
            <a:spLocks noChangeShapeType="1"/>
          </p:cNvSpPr>
          <p:nvPr/>
        </p:nvSpPr>
        <p:spPr bwMode="auto">
          <a:xfrm flipH="1">
            <a:off x="3581400" y="1600200"/>
            <a:ext cx="457200" cy="533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4" name="Line 68"/>
          <p:cNvSpPr>
            <a:spLocks noChangeShapeType="1"/>
          </p:cNvSpPr>
          <p:nvPr/>
        </p:nvSpPr>
        <p:spPr bwMode="auto">
          <a:xfrm flipH="1">
            <a:off x="3581400" y="16002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5" name="Line 69"/>
          <p:cNvSpPr>
            <a:spLocks noChangeShapeType="1"/>
          </p:cNvSpPr>
          <p:nvPr/>
        </p:nvSpPr>
        <p:spPr bwMode="auto">
          <a:xfrm>
            <a:off x="5486400" y="4419600"/>
            <a:ext cx="2286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6" name="Oval 70"/>
          <p:cNvSpPr>
            <a:spLocks noChangeArrowheads="1"/>
          </p:cNvSpPr>
          <p:nvPr/>
        </p:nvSpPr>
        <p:spPr bwMode="auto">
          <a:xfrm>
            <a:off x="55626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7" name="Line 71"/>
          <p:cNvSpPr>
            <a:spLocks noChangeShapeType="1"/>
          </p:cNvSpPr>
          <p:nvPr/>
        </p:nvSpPr>
        <p:spPr bwMode="auto">
          <a:xfrm>
            <a:off x="5257800" y="3352800"/>
            <a:ext cx="152400" cy="762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4888" name="Line 72"/>
          <p:cNvSpPr>
            <a:spLocks noChangeShapeType="1"/>
          </p:cNvSpPr>
          <p:nvPr/>
        </p:nvSpPr>
        <p:spPr bwMode="auto">
          <a:xfrm>
            <a:off x="5257800" y="33528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63" name="Text Box 73"/>
          <p:cNvSpPr txBox="1">
            <a:spLocks noChangeArrowheads="1"/>
          </p:cNvSpPr>
          <p:nvPr/>
        </p:nvSpPr>
        <p:spPr bwMode="auto">
          <a:xfrm>
            <a:off x="1736725" y="503238"/>
            <a:ext cx="599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Distribution tree dynamics while roaming</a:t>
            </a:r>
          </a:p>
        </p:txBody>
      </p:sp>
      <p:sp>
        <p:nvSpPr>
          <p:cNvPr id="242764" name="Text Box 74"/>
          <p:cNvSpPr txBox="1">
            <a:spLocks noChangeArrowheads="1"/>
          </p:cNvSpPr>
          <p:nvPr/>
        </p:nvSpPr>
        <p:spPr bwMode="auto">
          <a:xfrm>
            <a:off x="4251325" y="1031875"/>
            <a:ext cx="183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Domain Root</a:t>
            </a:r>
            <a:endParaRPr lang="en-US" sz="2400"/>
          </a:p>
        </p:txBody>
      </p:sp>
      <p:sp>
        <p:nvSpPr>
          <p:cNvPr id="242765" name="Line 75"/>
          <p:cNvSpPr>
            <a:spLocks noChangeShapeType="1"/>
          </p:cNvSpPr>
          <p:nvPr/>
        </p:nvSpPr>
        <p:spPr bwMode="auto">
          <a:xfrm>
            <a:off x="5867400" y="21336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66" name="Text Box 76"/>
          <p:cNvSpPr txBox="1">
            <a:spLocks noChangeArrowheads="1"/>
          </p:cNvSpPr>
          <p:nvPr/>
        </p:nvSpPr>
        <p:spPr bwMode="auto">
          <a:xfrm>
            <a:off x="6537325" y="1943100"/>
            <a:ext cx="139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-111" charset="0"/>
              </a:rPr>
              <a:t>Wireless link</a:t>
            </a:r>
            <a:endParaRPr lang="en-US" sz="2400"/>
          </a:p>
        </p:txBody>
      </p:sp>
      <p:sp>
        <p:nvSpPr>
          <p:cNvPr id="242767" name="Oval 77"/>
          <p:cNvSpPr>
            <a:spLocks noChangeArrowheads="1"/>
          </p:cNvSpPr>
          <p:nvPr/>
        </p:nvSpPr>
        <p:spPr bwMode="auto">
          <a:xfrm>
            <a:off x="6172200" y="22860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68" name="Text Box 78"/>
          <p:cNvSpPr txBox="1">
            <a:spLocks noChangeArrowheads="1"/>
          </p:cNvSpPr>
          <p:nvPr/>
        </p:nvSpPr>
        <p:spPr bwMode="auto">
          <a:xfrm>
            <a:off x="6553200" y="2286000"/>
            <a:ext cx="139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-111" charset="0"/>
              </a:rPr>
              <a:t>Mobile Node</a:t>
            </a:r>
            <a:endParaRPr lang="en-US" sz="2400"/>
          </a:p>
        </p:txBody>
      </p:sp>
      <p:sp>
        <p:nvSpPr>
          <p:cNvPr id="242769" name="Oval 79"/>
          <p:cNvSpPr>
            <a:spLocks noChangeArrowheads="1"/>
          </p:cNvSpPr>
          <p:nvPr/>
        </p:nvSpPr>
        <p:spPr bwMode="auto">
          <a:xfrm>
            <a:off x="990600" y="1066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70" name="Line 80"/>
          <p:cNvSpPr>
            <a:spLocks noChangeShapeType="1"/>
          </p:cNvSpPr>
          <p:nvPr/>
        </p:nvSpPr>
        <p:spPr bwMode="auto">
          <a:xfrm>
            <a:off x="1447800" y="1295400"/>
            <a:ext cx="2514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2771" name="Text Box 81"/>
          <p:cNvSpPr txBox="1">
            <a:spLocks noChangeArrowheads="1"/>
          </p:cNvSpPr>
          <p:nvPr/>
        </p:nvSpPr>
        <p:spPr bwMode="auto">
          <a:xfrm>
            <a:off x="533400" y="1600200"/>
            <a:ext cx="140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FA or CN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7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7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7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7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7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7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67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7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50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5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67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40" grpId="0" animBg="1"/>
      <p:bldP spid="674841" grpId="0" animBg="1"/>
      <p:bldP spid="674842" grpId="0" animBg="1"/>
      <p:bldP spid="674843" grpId="0" animBg="1"/>
      <p:bldP spid="674844" grpId="0" animBg="1"/>
      <p:bldP spid="674845" grpId="0" animBg="1"/>
      <p:bldP spid="674846" grpId="0" animBg="1"/>
      <p:bldP spid="674847" grpId="0" animBg="1"/>
      <p:bldP spid="674848" grpId="0" animBg="1"/>
      <p:bldP spid="674849" grpId="0" animBg="1"/>
      <p:bldP spid="674850" grpId="0" animBg="1"/>
      <p:bldP spid="674851" grpId="0" animBg="1"/>
      <p:bldP spid="674852" grpId="0" animBg="1"/>
      <p:bldP spid="674854" grpId="0" animBg="1"/>
      <p:bldP spid="674855" grpId="0" animBg="1"/>
      <p:bldP spid="674856" grpId="0" animBg="1"/>
      <p:bldP spid="674857" grpId="0" animBg="1"/>
      <p:bldP spid="674858" grpId="0" animBg="1"/>
      <p:bldP spid="674859" grpId="0" animBg="1"/>
      <p:bldP spid="674860" grpId="0" animBg="1"/>
      <p:bldP spid="674861" grpId="0" animBg="1"/>
      <p:bldP spid="674862" grpId="0" animBg="1"/>
      <p:bldP spid="674863" grpId="0" animBg="1"/>
      <p:bldP spid="674864" grpId="0" animBg="1"/>
      <p:bldP spid="674865" grpId="0" animBg="1"/>
      <p:bldP spid="674866" grpId="0" animBg="1"/>
      <p:bldP spid="674867" grpId="0" animBg="1"/>
      <p:bldP spid="674868" grpId="0" animBg="1"/>
      <p:bldP spid="674869" grpId="0" animBg="1"/>
      <p:bldP spid="674870" grpId="0" animBg="1"/>
      <p:bldP spid="674871" grpId="0" animBg="1"/>
      <p:bldP spid="674872" grpId="0" animBg="1"/>
      <p:bldP spid="674873" grpId="0" animBg="1"/>
      <p:bldP spid="674874" grpId="0" animBg="1"/>
      <p:bldP spid="674875" grpId="0" animBg="1"/>
      <p:bldP spid="674876" grpId="0" animBg="1"/>
      <p:bldP spid="674877" grpId="0" animBg="1"/>
      <p:bldP spid="674878" grpId="0" animBg="1"/>
      <p:bldP spid="674879" grpId="0" animBg="1"/>
      <p:bldP spid="674880" grpId="0" animBg="1"/>
      <p:bldP spid="674881" grpId="0" animBg="1"/>
      <p:bldP spid="674882" grpId="0" animBg="1"/>
      <p:bldP spid="674883" grpId="0" animBg="1"/>
      <p:bldP spid="674884" grpId="0" animBg="1"/>
      <p:bldP spid="674885" grpId="0" animBg="1"/>
      <p:bldP spid="674886" grpId="0" animBg="1"/>
      <p:bldP spid="674887" grpId="0" animBg="1"/>
      <p:bldP spid="67488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447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A1F5EFEE-64EF-4B27-98AB-2E818E8063A2}" type="slidenum">
              <a:rPr lang="en-US"/>
              <a:pPr/>
              <a:t>52</a:t>
            </a:fld>
            <a:endParaRPr lang="en-US"/>
          </a:p>
        </p:txBody>
      </p:sp>
      <p:sp>
        <p:nvSpPr>
          <p:cNvPr id="244740" name="Oval 2"/>
          <p:cNvSpPr>
            <a:spLocks noChangeArrowheads="1"/>
          </p:cNvSpPr>
          <p:nvPr/>
        </p:nvSpPr>
        <p:spPr bwMode="auto">
          <a:xfrm>
            <a:off x="3962400" y="1295400"/>
            <a:ext cx="304800" cy="304800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1" name="Oval 3"/>
          <p:cNvSpPr>
            <a:spLocks noChangeArrowheads="1"/>
          </p:cNvSpPr>
          <p:nvPr/>
        </p:nvSpPr>
        <p:spPr bwMode="auto">
          <a:xfrm>
            <a:off x="3352800" y="2133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2" name="Oval 4"/>
          <p:cNvSpPr>
            <a:spLocks noChangeArrowheads="1"/>
          </p:cNvSpPr>
          <p:nvPr/>
        </p:nvSpPr>
        <p:spPr bwMode="auto">
          <a:xfrm>
            <a:off x="4267200" y="2133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3" name="Oval 5"/>
          <p:cNvSpPr>
            <a:spLocks noChangeArrowheads="1"/>
          </p:cNvSpPr>
          <p:nvPr/>
        </p:nvSpPr>
        <p:spPr bwMode="auto">
          <a:xfrm>
            <a:off x="2895600" y="3048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4" name="Oval 6"/>
          <p:cNvSpPr>
            <a:spLocks noChangeArrowheads="1"/>
          </p:cNvSpPr>
          <p:nvPr/>
        </p:nvSpPr>
        <p:spPr bwMode="auto">
          <a:xfrm>
            <a:off x="3810000" y="3048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5" name="Oval 7"/>
          <p:cNvSpPr>
            <a:spLocks noChangeArrowheads="1"/>
          </p:cNvSpPr>
          <p:nvPr/>
        </p:nvSpPr>
        <p:spPr bwMode="auto">
          <a:xfrm>
            <a:off x="25908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6" name="Oval 8"/>
          <p:cNvSpPr>
            <a:spLocks noChangeArrowheads="1"/>
          </p:cNvSpPr>
          <p:nvPr/>
        </p:nvSpPr>
        <p:spPr bwMode="auto">
          <a:xfrm>
            <a:off x="38100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7" name="Oval 9"/>
          <p:cNvSpPr>
            <a:spLocks noChangeArrowheads="1"/>
          </p:cNvSpPr>
          <p:nvPr/>
        </p:nvSpPr>
        <p:spPr bwMode="auto">
          <a:xfrm>
            <a:off x="4648200" y="4114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8" name="Line 10"/>
          <p:cNvSpPr>
            <a:spLocks noChangeShapeType="1"/>
          </p:cNvSpPr>
          <p:nvPr/>
        </p:nvSpPr>
        <p:spPr bwMode="auto">
          <a:xfrm flipH="1">
            <a:off x="3581400" y="16002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9" name="Line 11"/>
          <p:cNvSpPr>
            <a:spLocks noChangeShapeType="1"/>
          </p:cNvSpPr>
          <p:nvPr/>
        </p:nvSpPr>
        <p:spPr bwMode="auto">
          <a:xfrm>
            <a:off x="4191000" y="1600200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50" name="Line 12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51" name="Line 13"/>
          <p:cNvSpPr>
            <a:spLocks noChangeShapeType="1"/>
          </p:cNvSpPr>
          <p:nvPr/>
        </p:nvSpPr>
        <p:spPr bwMode="auto">
          <a:xfrm>
            <a:off x="3581400" y="24384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52" name="Line 14"/>
          <p:cNvSpPr>
            <a:spLocks noChangeShapeType="1"/>
          </p:cNvSpPr>
          <p:nvPr/>
        </p:nvSpPr>
        <p:spPr bwMode="auto">
          <a:xfrm>
            <a:off x="4495800" y="24384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53" name="Line 15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54" name="Line 16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55" name="Line 17"/>
          <p:cNvSpPr>
            <a:spLocks noChangeShapeType="1"/>
          </p:cNvSpPr>
          <p:nvPr/>
        </p:nvSpPr>
        <p:spPr bwMode="auto">
          <a:xfrm>
            <a:off x="4114800" y="3276600"/>
            <a:ext cx="609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56" name="Oval 18"/>
          <p:cNvSpPr>
            <a:spLocks noChangeArrowheads="1"/>
          </p:cNvSpPr>
          <p:nvPr/>
        </p:nvSpPr>
        <p:spPr bwMode="auto">
          <a:xfrm>
            <a:off x="22098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83" name="Oval 19"/>
          <p:cNvSpPr>
            <a:spLocks noChangeArrowheads="1"/>
          </p:cNvSpPr>
          <p:nvPr/>
        </p:nvSpPr>
        <p:spPr bwMode="auto">
          <a:xfrm>
            <a:off x="30480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84" name="Oval 20"/>
          <p:cNvSpPr>
            <a:spLocks noChangeArrowheads="1"/>
          </p:cNvSpPr>
          <p:nvPr/>
        </p:nvSpPr>
        <p:spPr bwMode="auto">
          <a:xfrm>
            <a:off x="35814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85" name="Oval 21"/>
          <p:cNvSpPr>
            <a:spLocks noChangeArrowheads="1"/>
          </p:cNvSpPr>
          <p:nvPr/>
        </p:nvSpPr>
        <p:spPr bwMode="auto">
          <a:xfrm>
            <a:off x="41910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86" name="Oval 22"/>
          <p:cNvSpPr>
            <a:spLocks noChangeArrowheads="1"/>
          </p:cNvSpPr>
          <p:nvPr/>
        </p:nvSpPr>
        <p:spPr bwMode="auto">
          <a:xfrm>
            <a:off x="4876800" y="51054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87" name="Line 23"/>
          <p:cNvSpPr>
            <a:spLocks noChangeShapeType="1"/>
          </p:cNvSpPr>
          <p:nvPr/>
        </p:nvSpPr>
        <p:spPr bwMode="auto">
          <a:xfrm>
            <a:off x="3962400" y="4419600"/>
            <a:ext cx="3810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88" name="Line 24"/>
          <p:cNvSpPr>
            <a:spLocks noChangeShapeType="1"/>
          </p:cNvSpPr>
          <p:nvPr/>
        </p:nvSpPr>
        <p:spPr bwMode="auto">
          <a:xfrm>
            <a:off x="4800600" y="44196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89" name="Line 25"/>
          <p:cNvSpPr>
            <a:spLocks noChangeShapeType="1"/>
          </p:cNvSpPr>
          <p:nvPr/>
        </p:nvSpPr>
        <p:spPr bwMode="auto">
          <a:xfrm flipH="1">
            <a:off x="3581400" y="16002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0" name="Line 26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1" name="Line 27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66" name="Line 28"/>
          <p:cNvSpPr>
            <a:spLocks noChangeShapeType="1"/>
          </p:cNvSpPr>
          <p:nvPr/>
        </p:nvSpPr>
        <p:spPr bwMode="auto">
          <a:xfrm flipH="1">
            <a:off x="2362200" y="4419600"/>
            <a:ext cx="3810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3" name="Line 29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4" name="Line 30"/>
          <p:cNvSpPr>
            <a:spLocks noChangeShapeType="1"/>
          </p:cNvSpPr>
          <p:nvPr/>
        </p:nvSpPr>
        <p:spPr bwMode="auto">
          <a:xfrm>
            <a:off x="2819400" y="4419600"/>
            <a:ext cx="3810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5" name="Line 31"/>
          <p:cNvSpPr>
            <a:spLocks noChangeShapeType="1"/>
          </p:cNvSpPr>
          <p:nvPr/>
        </p:nvSpPr>
        <p:spPr bwMode="auto">
          <a:xfrm>
            <a:off x="3581400" y="2438400"/>
            <a:ext cx="3048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6" name="Line 32"/>
          <p:cNvSpPr>
            <a:spLocks noChangeShapeType="1"/>
          </p:cNvSpPr>
          <p:nvPr/>
        </p:nvSpPr>
        <p:spPr bwMode="auto">
          <a:xfrm>
            <a:off x="4114800" y="3276600"/>
            <a:ext cx="609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7" name="Line 33"/>
          <p:cNvSpPr>
            <a:spLocks noChangeShapeType="1"/>
          </p:cNvSpPr>
          <p:nvPr/>
        </p:nvSpPr>
        <p:spPr bwMode="auto">
          <a:xfrm flipH="1">
            <a:off x="3733800" y="44196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8" name="Line 34"/>
          <p:cNvSpPr>
            <a:spLocks noChangeShapeType="1"/>
          </p:cNvSpPr>
          <p:nvPr/>
        </p:nvSpPr>
        <p:spPr bwMode="auto">
          <a:xfrm flipH="1">
            <a:off x="2362200" y="4419600"/>
            <a:ext cx="3810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899" name="Oval 35"/>
          <p:cNvSpPr>
            <a:spLocks noChangeArrowheads="1"/>
          </p:cNvSpPr>
          <p:nvPr/>
        </p:nvSpPr>
        <p:spPr bwMode="auto">
          <a:xfrm>
            <a:off x="22098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0" name="Line 36"/>
          <p:cNvSpPr>
            <a:spLocks noChangeShapeType="1"/>
          </p:cNvSpPr>
          <p:nvPr/>
        </p:nvSpPr>
        <p:spPr bwMode="auto">
          <a:xfrm>
            <a:off x="2819400" y="4419600"/>
            <a:ext cx="3810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1" name="Oval 37"/>
          <p:cNvSpPr>
            <a:spLocks noChangeArrowheads="1"/>
          </p:cNvSpPr>
          <p:nvPr/>
        </p:nvSpPr>
        <p:spPr bwMode="auto">
          <a:xfrm>
            <a:off x="30480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2" name="Oval 38"/>
          <p:cNvSpPr>
            <a:spLocks noChangeArrowheads="1"/>
          </p:cNvSpPr>
          <p:nvPr/>
        </p:nvSpPr>
        <p:spPr bwMode="auto">
          <a:xfrm>
            <a:off x="41910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3" name="Line 39"/>
          <p:cNvSpPr>
            <a:spLocks noChangeShapeType="1"/>
          </p:cNvSpPr>
          <p:nvPr/>
        </p:nvSpPr>
        <p:spPr bwMode="auto">
          <a:xfrm>
            <a:off x="3962400" y="4419600"/>
            <a:ext cx="3810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4" name="Oval 40"/>
          <p:cNvSpPr>
            <a:spLocks noChangeArrowheads="1"/>
          </p:cNvSpPr>
          <p:nvPr/>
        </p:nvSpPr>
        <p:spPr bwMode="auto">
          <a:xfrm>
            <a:off x="3581400" y="5105400"/>
            <a:ext cx="304800" cy="3048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5" name="Line 41"/>
          <p:cNvSpPr>
            <a:spLocks noChangeShapeType="1"/>
          </p:cNvSpPr>
          <p:nvPr/>
        </p:nvSpPr>
        <p:spPr bwMode="auto">
          <a:xfrm flipH="1">
            <a:off x="3733800" y="4419600"/>
            <a:ext cx="228600" cy="685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6" name="Line 42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7" name="Line 43"/>
          <p:cNvSpPr>
            <a:spLocks noChangeShapeType="1"/>
          </p:cNvSpPr>
          <p:nvPr/>
        </p:nvSpPr>
        <p:spPr bwMode="auto">
          <a:xfrm flipH="1">
            <a:off x="2743200" y="33528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8" name="Line 44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09" name="Line 45"/>
          <p:cNvSpPr>
            <a:spLocks noChangeShapeType="1"/>
          </p:cNvSpPr>
          <p:nvPr/>
        </p:nvSpPr>
        <p:spPr bwMode="auto">
          <a:xfrm>
            <a:off x="3200400" y="32766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0" name="Line 46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1" name="Line 47"/>
          <p:cNvSpPr>
            <a:spLocks noChangeShapeType="1"/>
          </p:cNvSpPr>
          <p:nvPr/>
        </p:nvSpPr>
        <p:spPr bwMode="auto">
          <a:xfrm flipH="1">
            <a:off x="3048000" y="24384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2" name="AutoShape 48"/>
          <p:cNvSpPr>
            <a:spLocks noChangeArrowheads="1"/>
          </p:cNvSpPr>
          <p:nvPr/>
        </p:nvSpPr>
        <p:spPr bwMode="auto">
          <a:xfrm rot="962811">
            <a:off x="2362200" y="44196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3" name="AutoShape 49"/>
          <p:cNvSpPr>
            <a:spLocks noChangeArrowheads="1"/>
          </p:cNvSpPr>
          <p:nvPr/>
        </p:nvSpPr>
        <p:spPr bwMode="auto">
          <a:xfrm rot="962811">
            <a:off x="2590800" y="36576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4" name="AutoShape 50"/>
          <p:cNvSpPr>
            <a:spLocks noChangeArrowheads="1"/>
          </p:cNvSpPr>
          <p:nvPr/>
        </p:nvSpPr>
        <p:spPr bwMode="auto">
          <a:xfrm rot="1846674">
            <a:off x="2971800" y="25908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5" name="AutoShape 51"/>
          <p:cNvSpPr>
            <a:spLocks noChangeArrowheads="1"/>
          </p:cNvSpPr>
          <p:nvPr/>
        </p:nvSpPr>
        <p:spPr bwMode="auto">
          <a:xfrm rot="2751179">
            <a:off x="3505200" y="16764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6" name="AutoShape 52"/>
          <p:cNvSpPr>
            <a:spLocks noChangeArrowheads="1"/>
          </p:cNvSpPr>
          <p:nvPr/>
        </p:nvSpPr>
        <p:spPr bwMode="auto">
          <a:xfrm rot="-2659794">
            <a:off x="3733800" y="3657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7" name="AutoShape 53"/>
          <p:cNvSpPr>
            <a:spLocks noChangeArrowheads="1"/>
          </p:cNvSpPr>
          <p:nvPr/>
        </p:nvSpPr>
        <p:spPr bwMode="auto">
          <a:xfrm rot="1562073">
            <a:off x="3657600" y="4419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8" name="AutoShape 54"/>
          <p:cNvSpPr>
            <a:spLocks noChangeArrowheads="1"/>
          </p:cNvSpPr>
          <p:nvPr/>
        </p:nvSpPr>
        <p:spPr bwMode="auto">
          <a:xfrm rot="962811">
            <a:off x="2362200" y="44196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19" name="AutoShape 55"/>
          <p:cNvSpPr>
            <a:spLocks noChangeArrowheads="1"/>
          </p:cNvSpPr>
          <p:nvPr/>
        </p:nvSpPr>
        <p:spPr bwMode="auto">
          <a:xfrm rot="962811">
            <a:off x="2590800" y="36576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0" name="AutoShape 56"/>
          <p:cNvSpPr>
            <a:spLocks noChangeArrowheads="1"/>
          </p:cNvSpPr>
          <p:nvPr/>
        </p:nvSpPr>
        <p:spPr bwMode="auto">
          <a:xfrm rot="1846674">
            <a:off x="2971800" y="25908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1" name="AutoShape 57"/>
          <p:cNvSpPr>
            <a:spLocks noChangeArrowheads="1"/>
          </p:cNvSpPr>
          <p:nvPr/>
        </p:nvSpPr>
        <p:spPr bwMode="auto">
          <a:xfrm rot="2751179">
            <a:off x="3505200" y="1676400"/>
            <a:ext cx="152400" cy="381000"/>
          </a:xfrm>
          <a:prstGeom prst="up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2" name="AutoShape 58"/>
          <p:cNvSpPr>
            <a:spLocks noChangeArrowheads="1"/>
          </p:cNvSpPr>
          <p:nvPr/>
        </p:nvSpPr>
        <p:spPr bwMode="auto">
          <a:xfrm rot="-3216335">
            <a:off x="3124200" y="43434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3" name="AutoShape 59"/>
          <p:cNvSpPr>
            <a:spLocks noChangeArrowheads="1"/>
          </p:cNvSpPr>
          <p:nvPr/>
        </p:nvSpPr>
        <p:spPr bwMode="auto">
          <a:xfrm rot="1808192">
            <a:off x="2590800" y="3657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4" name="AutoShape 60"/>
          <p:cNvSpPr>
            <a:spLocks noChangeArrowheads="1"/>
          </p:cNvSpPr>
          <p:nvPr/>
        </p:nvSpPr>
        <p:spPr bwMode="auto">
          <a:xfrm rot="-2659794">
            <a:off x="3733800" y="3657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5" name="AutoShape 61"/>
          <p:cNvSpPr>
            <a:spLocks noChangeArrowheads="1"/>
          </p:cNvSpPr>
          <p:nvPr/>
        </p:nvSpPr>
        <p:spPr bwMode="auto">
          <a:xfrm rot="1562073">
            <a:off x="3657600" y="4419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6" name="AutoShape 62"/>
          <p:cNvSpPr>
            <a:spLocks noChangeArrowheads="1"/>
          </p:cNvSpPr>
          <p:nvPr/>
        </p:nvSpPr>
        <p:spPr bwMode="auto">
          <a:xfrm rot="-3216335">
            <a:off x="3124200" y="43434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7" name="AutoShape 63"/>
          <p:cNvSpPr>
            <a:spLocks noChangeArrowheads="1"/>
          </p:cNvSpPr>
          <p:nvPr/>
        </p:nvSpPr>
        <p:spPr bwMode="auto">
          <a:xfrm rot="1808192">
            <a:off x="2590800" y="3657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8" name="AutoShape 64"/>
          <p:cNvSpPr>
            <a:spLocks noChangeArrowheads="1"/>
          </p:cNvSpPr>
          <p:nvPr/>
        </p:nvSpPr>
        <p:spPr bwMode="auto">
          <a:xfrm rot="-1374793">
            <a:off x="4572000" y="45720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29" name="AutoShape 65"/>
          <p:cNvSpPr>
            <a:spLocks noChangeArrowheads="1"/>
          </p:cNvSpPr>
          <p:nvPr/>
        </p:nvSpPr>
        <p:spPr bwMode="auto">
          <a:xfrm rot="-2074442">
            <a:off x="4343400" y="38100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0" name="AutoShape 66"/>
          <p:cNvSpPr>
            <a:spLocks noChangeArrowheads="1"/>
          </p:cNvSpPr>
          <p:nvPr/>
        </p:nvSpPr>
        <p:spPr bwMode="auto">
          <a:xfrm rot="-1359900">
            <a:off x="3505200" y="27432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1" name="AutoShape 67"/>
          <p:cNvSpPr>
            <a:spLocks noChangeArrowheads="1"/>
          </p:cNvSpPr>
          <p:nvPr/>
        </p:nvSpPr>
        <p:spPr bwMode="auto">
          <a:xfrm rot="-2736780">
            <a:off x="4114800" y="4419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2" name="AutoShape 68"/>
          <p:cNvSpPr>
            <a:spLocks noChangeArrowheads="1"/>
          </p:cNvSpPr>
          <p:nvPr/>
        </p:nvSpPr>
        <p:spPr bwMode="auto">
          <a:xfrm rot="-2350651">
            <a:off x="3733800" y="3657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3" name="AutoShape 69"/>
          <p:cNvSpPr>
            <a:spLocks noChangeArrowheads="1"/>
          </p:cNvSpPr>
          <p:nvPr/>
        </p:nvSpPr>
        <p:spPr bwMode="auto">
          <a:xfrm rot="1960555">
            <a:off x="2971800" y="25908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4" name="AutoShape 70"/>
          <p:cNvSpPr>
            <a:spLocks noChangeArrowheads="1"/>
          </p:cNvSpPr>
          <p:nvPr/>
        </p:nvSpPr>
        <p:spPr bwMode="auto">
          <a:xfrm rot="-1374793">
            <a:off x="4572000" y="45720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5" name="AutoShape 71"/>
          <p:cNvSpPr>
            <a:spLocks noChangeArrowheads="1"/>
          </p:cNvSpPr>
          <p:nvPr/>
        </p:nvSpPr>
        <p:spPr bwMode="auto">
          <a:xfrm rot="-2074442">
            <a:off x="4343400" y="38100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6" name="AutoShape 72"/>
          <p:cNvSpPr>
            <a:spLocks noChangeArrowheads="1"/>
          </p:cNvSpPr>
          <p:nvPr/>
        </p:nvSpPr>
        <p:spPr bwMode="auto">
          <a:xfrm rot="-1359900">
            <a:off x="3505200" y="27432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7" name="AutoShape 73"/>
          <p:cNvSpPr>
            <a:spLocks noChangeArrowheads="1"/>
          </p:cNvSpPr>
          <p:nvPr/>
        </p:nvSpPr>
        <p:spPr bwMode="auto">
          <a:xfrm rot="-2736780">
            <a:off x="4114800" y="4419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8" name="AutoShape 74"/>
          <p:cNvSpPr>
            <a:spLocks noChangeArrowheads="1"/>
          </p:cNvSpPr>
          <p:nvPr/>
        </p:nvSpPr>
        <p:spPr bwMode="auto">
          <a:xfrm rot="-2350651">
            <a:off x="3733800" y="36576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939" name="AutoShape 75"/>
          <p:cNvSpPr>
            <a:spLocks noChangeArrowheads="1"/>
          </p:cNvSpPr>
          <p:nvPr/>
        </p:nvSpPr>
        <p:spPr bwMode="auto">
          <a:xfrm rot="1960555">
            <a:off x="2971800" y="25908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814" name="Text Box 76"/>
          <p:cNvSpPr txBox="1">
            <a:spLocks noChangeArrowheads="1"/>
          </p:cNvSpPr>
          <p:nvPr/>
        </p:nvSpPr>
        <p:spPr bwMode="auto">
          <a:xfrm>
            <a:off x="1066800" y="457200"/>
            <a:ext cx="725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M&amp;M: Join/Prune dynamics to modify distribution</a:t>
            </a:r>
          </a:p>
        </p:txBody>
      </p:sp>
      <p:sp>
        <p:nvSpPr>
          <p:cNvPr id="244815" name="Text Box 77"/>
          <p:cNvSpPr txBox="1">
            <a:spLocks noChangeArrowheads="1"/>
          </p:cNvSpPr>
          <p:nvPr/>
        </p:nvSpPr>
        <p:spPr bwMode="auto">
          <a:xfrm>
            <a:off x="4251325" y="1031875"/>
            <a:ext cx="183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-111" charset="0"/>
              </a:rPr>
              <a:t>Domain Root</a:t>
            </a:r>
            <a:endParaRPr lang="en-US" sz="2400"/>
          </a:p>
        </p:txBody>
      </p:sp>
      <p:sp>
        <p:nvSpPr>
          <p:cNvPr id="244816" name="Line 78"/>
          <p:cNvSpPr>
            <a:spLocks noChangeShapeType="1"/>
          </p:cNvSpPr>
          <p:nvPr/>
        </p:nvSpPr>
        <p:spPr bwMode="auto">
          <a:xfrm>
            <a:off x="5867400" y="21336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817" name="Text Box 79"/>
          <p:cNvSpPr txBox="1">
            <a:spLocks noChangeArrowheads="1"/>
          </p:cNvSpPr>
          <p:nvPr/>
        </p:nvSpPr>
        <p:spPr bwMode="auto">
          <a:xfrm>
            <a:off x="6537325" y="1943100"/>
            <a:ext cx="139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-111" charset="0"/>
              </a:rPr>
              <a:t>Wireless link</a:t>
            </a:r>
            <a:endParaRPr lang="en-US" sz="2400"/>
          </a:p>
        </p:txBody>
      </p:sp>
      <p:sp>
        <p:nvSpPr>
          <p:cNvPr id="244818" name="Oval 80"/>
          <p:cNvSpPr>
            <a:spLocks noChangeArrowheads="1"/>
          </p:cNvSpPr>
          <p:nvPr/>
        </p:nvSpPr>
        <p:spPr bwMode="auto">
          <a:xfrm>
            <a:off x="6172200" y="2286000"/>
            <a:ext cx="304800" cy="304800"/>
          </a:xfrm>
          <a:prstGeom prst="ellipse">
            <a:avLst/>
          </a:prstGeom>
          <a:solidFill>
            <a:srgbClr val="000080"/>
          </a:solidFill>
          <a:ln w="254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819" name="Text Box 81"/>
          <p:cNvSpPr txBox="1">
            <a:spLocks noChangeArrowheads="1"/>
          </p:cNvSpPr>
          <p:nvPr/>
        </p:nvSpPr>
        <p:spPr bwMode="auto">
          <a:xfrm>
            <a:off x="6553200" y="2286000"/>
            <a:ext cx="139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-111" charset="0"/>
              </a:rPr>
              <a:t>Mobile Node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7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7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7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7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7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7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67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7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7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7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7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"/>
                            </p:stCondLst>
                            <p:childTnLst>
                              <p:par>
                                <p:cTn id="1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76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67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67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00"/>
                            </p:stCondLst>
                            <p:childTnLst>
                              <p:par>
                                <p:cTn id="1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67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000"/>
                            </p:stCondLst>
                            <p:childTnLst>
                              <p:par>
                                <p:cTn id="1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67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676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67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676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00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5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300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500"/>
                            </p:stCondLst>
                            <p:childTnLst>
                              <p:par>
                                <p:cTn id="1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500"/>
                            </p:stCondLst>
                            <p:childTnLst>
                              <p:par>
                                <p:cTn id="2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83" grpId="0" animBg="1"/>
      <p:bldP spid="676884" grpId="0" animBg="1"/>
      <p:bldP spid="676885" grpId="0" animBg="1"/>
      <p:bldP spid="676886" grpId="0" animBg="1"/>
      <p:bldP spid="676887" grpId="0" animBg="1"/>
      <p:bldP spid="676888" grpId="0" animBg="1"/>
      <p:bldP spid="676889" grpId="0" animBg="1"/>
      <p:bldP spid="676890" grpId="0" animBg="1"/>
      <p:bldP spid="676891" grpId="0" animBg="1"/>
      <p:bldP spid="676893" grpId="0" animBg="1"/>
      <p:bldP spid="676894" grpId="0" animBg="1"/>
      <p:bldP spid="676895" grpId="0" animBg="1"/>
      <p:bldP spid="676896" grpId="0" animBg="1"/>
      <p:bldP spid="676897" grpId="0" animBg="1"/>
      <p:bldP spid="676898" grpId="0" animBg="1"/>
      <p:bldP spid="676899" grpId="0" animBg="1"/>
      <p:bldP spid="676900" grpId="0" animBg="1"/>
      <p:bldP spid="676901" grpId="0" animBg="1"/>
      <p:bldP spid="676902" grpId="0" animBg="1"/>
      <p:bldP spid="676903" grpId="0" animBg="1"/>
      <p:bldP spid="676904" grpId="0" animBg="1"/>
      <p:bldP spid="676905" grpId="0" animBg="1"/>
      <p:bldP spid="676906" grpId="0" animBg="1"/>
      <p:bldP spid="676907" grpId="0" animBg="1"/>
      <p:bldP spid="676908" grpId="0" animBg="1"/>
      <p:bldP spid="676909" grpId="0" animBg="1"/>
      <p:bldP spid="676910" grpId="0" animBg="1"/>
      <p:bldP spid="676911" grpId="0" animBg="1"/>
      <p:bldP spid="676912" grpId="0" animBg="1"/>
      <p:bldP spid="676913" grpId="0" animBg="1"/>
      <p:bldP spid="676914" grpId="0" animBg="1"/>
      <p:bldP spid="676915" grpId="0" animBg="1"/>
      <p:bldP spid="676916" grpId="0" animBg="1"/>
      <p:bldP spid="676917" grpId="0" animBg="1"/>
      <p:bldP spid="676918" grpId="0" animBg="1"/>
      <p:bldP spid="676919" grpId="0" animBg="1"/>
      <p:bldP spid="676920" grpId="0" animBg="1"/>
      <p:bldP spid="676921" grpId="0" animBg="1"/>
      <p:bldP spid="676922" grpId="0" animBg="1"/>
      <p:bldP spid="676923" grpId="0" animBg="1"/>
      <p:bldP spid="676924" grpId="0" animBg="1"/>
      <p:bldP spid="676925" grpId="0" animBg="1"/>
      <p:bldP spid="676926" grpId="0" animBg="1"/>
      <p:bldP spid="676927" grpId="0" animBg="1"/>
      <p:bldP spid="676928" grpId="0" animBg="1"/>
      <p:bldP spid="676929" grpId="0" animBg="1"/>
      <p:bldP spid="676930" grpId="0" animBg="1"/>
      <p:bldP spid="676931" grpId="0" animBg="1"/>
      <p:bldP spid="676932" grpId="0" animBg="1"/>
      <p:bldP spid="676933" grpId="0" animBg="1"/>
      <p:bldP spid="676934" grpId="0" animBg="1"/>
      <p:bldP spid="676935" grpId="0" animBg="1"/>
      <p:bldP spid="676936" grpId="0" animBg="1"/>
      <p:bldP spid="676937" grpId="0" animBg="1"/>
      <p:bldP spid="676938" grpId="0" animBg="1"/>
      <p:bldP spid="67693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467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712BD72A-0344-4EBF-AE1A-9C2A8F974486}" type="slidenum">
              <a:rPr lang="en-US"/>
              <a:pPr/>
              <a:t>53</a:t>
            </a:fld>
            <a:endParaRPr lang="en-US"/>
          </a:p>
        </p:txBody>
      </p:sp>
      <p:sp>
        <p:nvSpPr>
          <p:cNvPr id="246788" name="Freeform 128"/>
          <p:cNvSpPr>
            <a:spLocks/>
          </p:cNvSpPr>
          <p:nvPr/>
        </p:nvSpPr>
        <p:spPr bwMode="auto">
          <a:xfrm>
            <a:off x="4554538" y="2600325"/>
            <a:ext cx="3065462" cy="2527300"/>
          </a:xfrm>
          <a:custGeom>
            <a:avLst/>
            <a:gdLst>
              <a:gd name="T0" fmla="*/ 1757 w 1931"/>
              <a:gd name="T1" fmla="*/ 318 h 1592"/>
              <a:gd name="T2" fmla="*/ 1691 w 1931"/>
              <a:gd name="T3" fmla="*/ 702 h 1592"/>
              <a:gd name="T4" fmla="*/ 1865 w 1931"/>
              <a:gd name="T5" fmla="*/ 756 h 1592"/>
              <a:gd name="T6" fmla="*/ 1877 w 1931"/>
              <a:gd name="T7" fmla="*/ 1320 h 1592"/>
              <a:gd name="T8" fmla="*/ 1541 w 1931"/>
              <a:gd name="T9" fmla="*/ 1500 h 1592"/>
              <a:gd name="T10" fmla="*/ 1115 w 1931"/>
              <a:gd name="T11" fmla="*/ 1290 h 1592"/>
              <a:gd name="T12" fmla="*/ 725 w 1931"/>
              <a:gd name="T13" fmla="*/ 1584 h 1592"/>
              <a:gd name="T14" fmla="*/ 89 w 1931"/>
              <a:gd name="T15" fmla="*/ 1338 h 1592"/>
              <a:gd name="T16" fmla="*/ 191 w 1931"/>
              <a:gd name="T17" fmla="*/ 996 h 1592"/>
              <a:gd name="T18" fmla="*/ 273 w 1931"/>
              <a:gd name="T19" fmla="*/ 594 h 1592"/>
              <a:gd name="T20" fmla="*/ 521 w 1931"/>
              <a:gd name="T21" fmla="*/ 342 h 1592"/>
              <a:gd name="T22" fmla="*/ 995 w 1931"/>
              <a:gd name="T23" fmla="*/ 48 h 1592"/>
              <a:gd name="T24" fmla="*/ 1397 w 1931"/>
              <a:gd name="T25" fmla="*/ 54 h 1592"/>
              <a:gd name="T26" fmla="*/ 1757 w 1931"/>
              <a:gd name="T27" fmla="*/ 318 h 15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1"/>
              <a:gd name="T43" fmla="*/ 0 h 1592"/>
              <a:gd name="T44" fmla="*/ 1931 w 1931"/>
              <a:gd name="T45" fmla="*/ 1592 h 159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1" h="1592">
                <a:moveTo>
                  <a:pt x="1757" y="318"/>
                </a:moveTo>
                <a:cubicBezTo>
                  <a:pt x="1793" y="564"/>
                  <a:pt x="1673" y="629"/>
                  <a:pt x="1691" y="702"/>
                </a:cubicBezTo>
                <a:cubicBezTo>
                  <a:pt x="1709" y="775"/>
                  <a:pt x="1834" y="653"/>
                  <a:pt x="1865" y="756"/>
                </a:cubicBezTo>
                <a:cubicBezTo>
                  <a:pt x="1896" y="859"/>
                  <a:pt x="1931" y="1196"/>
                  <a:pt x="1877" y="1320"/>
                </a:cubicBezTo>
                <a:cubicBezTo>
                  <a:pt x="1823" y="1444"/>
                  <a:pt x="1668" y="1505"/>
                  <a:pt x="1541" y="1500"/>
                </a:cubicBezTo>
                <a:cubicBezTo>
                  <a:pt x="1414" y="1495"/>
                  <a:pt x="1251" y="1276"/>
                  <a:pt x="1115" y="1290"/>
                </a:cubicBezTo>
                <a:cubicBezTo>
                  <a:pt x="979" y="1304"/>
                  <a:pt x="896" y="1576"/>
                  <a:pt x="725" y="1584"/>
                </a:cubicBezTo>
                <a:cubicBezTo>
                  <a:pt x="554" y="1592"/>
                  <a:pt x="178" y="1436"/>
                  <a:pt x="89" y="1338"/>
                </a:cubicBezTo>
                <a:cubicBezTo>
                  <a:pt x="0" y="1240"/>
                  <a:pt x="160" y="1120"/>
                  <a:pt x="191" y="996"/>
                </a:cubicBezTo>
                <a:cubicBezTo>
                  <a:pt x="222" y="872"/>
                  <a:pt x="218" y="703"/>
                  <a:pt x="273" y="594"/>
                </a:cubicBezTo>
                <a:cubicBezTo>
                  <a:pt x="328" y="485"/>
                  <a:pt x="401" y="433"/>
                  <a:pt x="521" y="342"/>
                </a:cubicBezTo>
                <a:cubicBezTo>
                  <a:pt x="641" y="251"/>
                  <a:pt x="849" y="96"/>
                  <a:pt x="995" y="48"/>
                </a:cubicBezTo>
                <a:cubicBezTo>
                  <a:pt x="1141" y="0"/>
                  <a:pt x="1313" y="53"/>
                  <a:pt x="1397" y="54"/>
                </a:cubicBezTo>
                <a:cubicBezTo>
                  <a:pt x="1397" y="54"/>
                  <a:pt x="1709" y="174"/>
                  <a:pt x="1757" y="318"/>
                </a:cubicBezTo>
                <a:close/>
              </a:path>
            </a:pathLst>
          </a:custGeom>
          <a:solidFill>
            <a:srgbClr val="99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789" name="Freeform 805"/>
          <p:cNvSpPr>
            <a:spLocks/>
          </p:cNvSpPr>
          <p:nvPr/>
        </p:nvSpPr>
        <p:spPr bwMode="auto">
          <a:xfrm>
            <a:off x="2009775" y="2892425"/>
            <a:ext cx="2578100" cy="1973263"/>
          </a:xfrm>
          <a:custGeom>
            <a:avLst/>
            <a:gdLst>
              <a:gd name="T0" fmla="*/ 177 w 1624"/>
              <a:gd name="T1" fmla="*/ 0 h 1243"/>
              <a:gd name="T2" fmla="*/ 35 w 1624"/>
              <a:gd name="T3" fmla="*/ 121 h 1243"/>
              <a:gd name="T4" fmla="*/ 30 w 1624"/>
              <a:gd name="T5" fmla="*/ 419 h 1243"/>
              <a:gd name="T6" fmla="*/ 216 w 1624"/>
              <a:gd name="T7" fmla="*/ 572 h 1243"/>
              <a:gd name="T8" fmla="*/ 264 w 1624"/>
              <a:gd name="T9" fmla="*/ 782 h 1243"/>
              <a:gd name="T10" fmla="*/ 463 w 1624"/>
              <a:gd name="T11" fmla="*/ 911 h 1243"/>
              <a:gd name="T12" fmla="*/ 1044 w 1624"/>
              <a:gd name="T13" fmla="*/ 1190 h 1243"/>
              <a:gd name="T14" fmla="*/ 1398 w 1624"/>
              <a:gd name="T15" fmla="*/ 1196 h 1243"/>
              <a:gd name="T16" fmla="*/ 1506 w 1624"/>
              <a:gd name="T17" fmla="*/ 908 h 1243"/>
              <a:gd name="T18" fmla="*/ 1554 w 1624"/>
              <a:gd name="T19" fmla="*/ 554 h 1243"/>
              <a:gd name="T20" fmla="*/ 1086 w 1624"/>
              <a:gd name="T21" fmla="*/ 206 h 1243"/>
              <a:gd name="T22" fmla="*/ 972 w 1624"/>
              <a:gd name="T23" fmla="*/ 62 h 1243"/>
              <a:gd name="T24" fmla="*/ 552 w 1624"/>
              <a:gd name="T25" fmla="*/ 20 h 12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24"/>
              <a:gd name="T40" fmla="*/ 0 h 1243"/>
              <a:gd name="T41" fmla="*/ 1624 w 1624"/>
              <a:gd name="T42" fmla="*/ 1243 h 12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24" h="1243">
                <a:moveTo>
                  <a:pt x="177" y="0"/>
                </a:moveTo>
                <a:cubicBezTo>
                  <a:pt x="94" y="5"/>
                  <a:pt x="59" y="52"/>
                  <a:pt x="35" y="121"/>
                </a:cubicBezTo>
                <a:cubicBezTo>
                  <a:pt x="10" y="191"/>
                  <a:pt x="0" y="344"/>
                  <a:pt x="30" y="419"/>
                </a:cubicBezTo>
                <a:cubicBezTo>
                  <a:pt x="60" y="494"/>
                  <a:pt x="177" y="512"/>
                  <a:pt x="216" y="572"/>
                </a:cubicBezTo>
                <a:cubicBezTo>
                  <a:pt x="255" y="632"/>
                  <a:pt x="223" y="726"/>
                  <a:pt x="264" y="782"/>
                </a:cubicBezTo>
                <a:cubicBezTo>
                  <a:pt x="305" y="838"/>
                  <a:pt x="333" y="843"/>
                  <a:pt x="463" y="911"/>
                </a:cubicBezTo>
                <a:cubicBezTo>
                  <a:pt x="593" y="979"/>
                  <a:pt x="888" y="1143"/>
                  <a:pt x="1044" y="1190"/>
                </a:cubicBezTo>
                <a:cubicBezTo>
                  <a:pt x="1200" y="1237"/>
                  <a:pt x="1321" y="1243"/>
                  <a:pt x="1398" y="1196"/>
                </a:cubicBezTo>
                <a:cubicBezTo>
                  <a:pt x="1475" y="1149"/>
                  <a:pt x="1480" y="1015"/>
                  <a:pt x="1506" y="908"/>
                </a:cubicBezTo>
                <a:cubicBezTo>
                  <a:pt x="1532" y="801"/>
                  <a:pt x="1624" y="671"/>
                  <a:pt x="1554" y="554"/>
                </a:cubicBezTo>
                <a:cubicBezTo>
                  <a:pt x="1484" y="437"/>
                  <a:pt x="1183" y="288"/>
                  <a:pt x="1086" y="206"/>
                </a:cubicBezTo>
                <a:cubicBezTo>
                  <a:pt x="989" y="124"/>
                  <a:pt x="1061" y="93"/>
                  <a:pt x="972" y="62"/>
                </a:cubicBezTo>
                <a:cubicBezTo>
                  <a:pt x="883" y="31"/>
                  <a:pt x="639" y="29"/>
                  <a:pt x="552" y="20"/>
                </a:cubicBezTo>
              </a:path>
            </a:pathLst>
          </a:custGeom>
          <a:solidFill>
            <a:srgbClr val="99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790" name="Rectangle 258"/>
          <p:cNvSpPr>
            <a:spLocks noChangeArrowheads="1"/>
          </p:cNvSpPr>
          <p:nvPr/>
        </p:nvSpPr>
        <p:spPr bwMode="auto">
          <a:xfrm>
            <a:off x="214313" y="601663"/>
            <a:ext cx="8658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>
                <a:solidFill>
                  <a:schemeClr val="accent2"/>
                </a:solidFill>
              </a:rPr>
              <a:t>Components of cellular network architecture</a:t>
            </a:r>
          </a:p>
        </p:txBody>
      </p:sp>
      <p:pic>
        <p:nvPicPr>
          <p:cNvPr id="246791" name="Picture 288" descr="e2gmc3yp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2289175"/>
            <a:ext cx="411162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792" name="Text Box 289"/>
          <p:cNvSpPr txBox="1">
            <a:spLocks noChangeArrowheads="1"/>
          </p:cNvSpPr>
          <p:nvPr/>
        </p:nvSpPr>
        <p:spPr bwMode="auto">
          <a:xfrm>
            <a:off x="5291138" y="1995488"/>
            <a:ext cx="1316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correspondent</a:t>
            </a:r>
          </a:p>
        </p:txBody>
      </p:sp>
      <p:grpSp>
        <p:nvGrpSpPr>
          <p:cNvPr id="246793" name="Group 292"/>
          <p:cNvGrpSpPr>
            <a:grpSpLocks/>
          </p:cNvGrpSpPr>
          <p:nvPr/>
        </p:nvGrpSpPr>
        <p:grpSpPr bwMode="auto">
          <a:xfrm>
            <a:off x="2206625" y="3184525"/>
            <a:ext cx="1020763" cy="841375"/>
            <a:chOff x="1807" y="2856"/>
            <a:chExt cx="803" cy="674"/>
          </a:xfrm>
        </p:grpSpPr>
        <p:sp>
          <p:nvSpPr>
            <p:cNvPr id="247524" name="AutoShape 293"/>
            <p:cNvSpPr>
              <a:spLocks noChangeArrowheads="1"/>
            </p:cNvSpPr>
            <p:nvPr/>
          </p:nvSpPr>
          <p:spPr bwMode="auto">
            <a:xfrm>
              <a:off x="1807" y="2856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525" name="AutoShape 294"/>
            <p:cNvSpPr>
              <a:spLocks noChangeArrowheads="1"/>
            </p:cNvSpPr>
            <p:nvPr/>
          </p:nvSpPr>
          <p:spPr bwMode="auto">
            <a:xfrm>
              <a:off x="2047" y="3258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526" name="AutoShape 295"/>
            <p:cNvSpPr>
              <a:spLocks noChangeArrowheads="1"/>
            </p:cNvSpPr>
            <p:nvPr/>
          </p:nvSpPr>
          <p:spPr bwMode="auto">
            <a:xfrm>
              <a:off x="2043" y="2985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527" name="AutoShape 296"/>
            <p:cNvSpPr>
              <a:spLocks noChangeArrowheads="1"/>
            </p:cNvSpPr>
            <p:nvPr/>
          </p:nvSpPr>
          <p:spPr bwMode="auto">
            <a:xfrm>
              <a:off x="2282" y="3123"/>
              <a:ext cx="314" cy="272"/>
            </a:xfrm>
            <a:prstGeom prst="hexagon">
              <a:avLst>
                <a:gd name="adj" fmla="val 2886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7528" name="Group 297"/>
            <p:cNvGrpSpPr>
              <a:grpSpLocks/>
            </p:cNvGrpSpPr>
            <p:nvPr/>
          </p:nvGrpSpPr>
          <p:grpSpPr bwMode="auto">
            <a:xfrm>
              <a:off x="2407" y="3162"/>
              <a:ext cx="72" cy="145"/>
              <a:chOff x="3796" y="1043"/>
              <a:chExt cx="865" cy="1237"/>
            </a:xfrm>
          </p:grpSpPr>
          <p:sp>
            <p:nvSpPr>
              <p:cNvPr id="247626" name="Line 298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27" name="Line 299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28" name="Line 300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29" name="Line 301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0" name="Line 302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1" name="Line 303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2" name="Line 304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3" name="Line 305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4" name="Line 306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5" name="Line 307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6" name="Line 308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7" name="Line 309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8" name="Line 310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39" name="Line 311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40" name="Line 312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641" name="Group 31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652" name="Line 31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53" name="Line 31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54" name="Line 31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55" name="Line 31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642" name="Group 31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648" name="Line 31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49" name="Line 32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50" name="Line 32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51" name="Line 32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643" name="Group 32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644" name="Line 32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45" name="Line 32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46" name="Line 32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47" name="Line 32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7529" name="Group 328"/>
            <p:cNvGrpSpPr>
              <a:grpSpLocks/>
            </p:cNvGrpSpPr>
            <p:nvPr/>
          </p:nvGrpSpPr>
          <p:grpSpPr bwMode="auto">
            <a:xfrm>
              <a:off x="2164" y="3034"/>
              <a:ext cx="72" cy="145"/>
              <a:chOff x="3796" y="1043"/>
              <a:chExt cx="865" cy="1237"/>
            </a:xfrm>
          </p:grpSpPr>
          <p:sp>
            <p:nvSpPr>
              <p:cNvPr id="247596" name="Line 329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97" name="Line 330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98" name="Line 331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99" name="Line 332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0" name="Line 333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1" name="Line 334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2" name="Line 335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3" name="Line 336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4" name="Line 337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5" name="Line 338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6" name="Line 339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7" name="Line 340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8" name="Line 341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09" name="Line 342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610" name="Line 343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611" name="Group 344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622" name="Line 34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23" name="Line 34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24" name="Line 34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25" name="Line 34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612" name="Group 349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618" name="Line 35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19" name="Line 35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20" name="Line 35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21" name="Line 3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613" name="Group 354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614" name="Line 35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15" name="Line 35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16" name="Line 35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617" name="Line 3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7530" name="Group 359"/>
            <p:cNvGrpSpPr>
              <a:grpSpLocks/>
            </p:cNvGrpSpPr>
            <p:nvPr/>
          </p:nvGrpSpPr>
          <p:grpSpPr bwMode="auto">
            <a:xfrm>
              <a:off x="2175" y="3302"/>
              <a:ext cx="72" cy="144"/>
              <a:chOff x="3796" y="1043"/>
              <a:chExt cx="865" cy="1237"/>
            </a:xfrm>
          </p:grpSpPr>
          <p:sp>
            <p:nvSpPr>
              <p:cNvPr id="247566" name="Line 360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67" name="Line 361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68" name="Line 362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69" name="Line 363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0" name="Line 364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1" name="Line 365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2" name="Line 366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3" name="Line 367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4" name="Line 368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5" name="Line 369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6" name="Line 370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7" name="Line 371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8" name="Line 372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79" name="Line 373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80" name="Line 374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581" name="Group 37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592" name="Line 37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93" name="Line 37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94" name="Line 37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95" name="Line 37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582" name="Group 38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588" name="Line 38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89" name="Line 3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90" name="Line 38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91" name="Line 3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583" name="Group 38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584" name="Line 38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85" name="Line 3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86" name="Line 38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87" name="Line 3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7531" name="Group 390"/>
            <p:cNvGrpSpPr>
              <a:grpSpLocks/>
            </p:cNvGrpSpPr>
            <p:nvPr/>
          </p:nvGrpSpPr>
          <p:grpSpPr bwMode="auto">
            <a:xfrm>
              <a:off x="1934" y="2899"/>
              <a:ext cx="72" cy="145"/>
              <a:chOff x="3796" y="1043"/>
              <a:chExt cx="865" cy="1237"/>
            </a:xfrm>
          </p:grpSpPr>
          <p:sp>
            <p:nvSpPr>
              <p:cNvPr id="247536" name="Line 391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37" name="Line 392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38" name="Line 393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39" name="Line 394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0" name="Line 395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1" name="Line 396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2" name="Line 397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3" name="Line 398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4" name="Line 399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5" name="Line 400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6" name="Line 401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7" name="Line 402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8" name="Line 403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49" name="Line 404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550" name="Line 405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551" name="Group 406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562" name="Line 407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63" name="Line 40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64" name="Line 409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65" name="Line 41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552" name="Group 411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558" name="Line 412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59" name="Line 41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60" name="Line 414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61" name="Line 41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553" name="Group 416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554" name="Line 417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55" name="Line 41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56" name="Line 419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57" name="Line 42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7532" name="Line 421"/>
            <p:cNvSpPr>
              <a:spLocks noChangeShapeType="1"/>
            </p:cNvSpPr>
            <p:nvPr/>
          </p:nvSpPr>
          <p:spPr bwMode="auto">
            <a:xfrm flipV="1">
              <a:off x="2460" y="3031"/>
              <a:ext cx="150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533" name="Line 422"/>
            <p:cNvSpPr>
              <a:spLocks noChangeShapeType="1"/>
            </p:cNvSpPr>
            <p:nvPr/>
          </p:nvSpPr>
          <p:spPr bwMode="auto">
            <a:xfrm flipV="1">
              <a:off x="2226" y="3031"/>
              <a:ext cx="254" cy="3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534" name="Line 423"/>
            <p:cNvSpPr>
              <a:spLocks noChangeShapeType="1"/>
            </p:cNvSpPr>
            <p:nvPr/>
          </p:nvSpPr>
          <p:spPr bwMode="auto">
            <a:xfrm flipV="1">
              <a:off x="2219" y="3031"/>
              <a:ext cx="245" cy="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535" name="Line 424"/>
            <p:cNvSpPr>
              <a:spLocks noChangeShapeType="1"/>
            </p:cNvSpPr>
            <p:nvPr/>
          </p:nvSpPr>
          <p:spPr bwMode="auto">
            <a:xfrm flipV="1">
              <a:off x="1989" y="2974"/>
              <a:ext cx="452" cy="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794" name="Group 425"/>
          <p:cNvGrpSpPr>
            <a:grpSpLocks/>
          </p:cNvGrpSpPr>
          <p:nvPr/>
        </p:nvGrpSpPr>
        <p:grpSpPr bwMode="auto">
          <a:xfrm>
            <a:off x="2813050" y="3108325"/>
            <a:ext cx="977900" cy="330200"/>
            <a:chOff x="717" y="1160"/>
            <a:chExt cx="616" cy="208"/>
          </a:xfrm>
        </p:grpSpPr>
        <p:sp>
          <p:nvSpPr>
            <p:cNvPr id="247522" name="Rectangle 426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523" name="Text Box 427"/>
            <p:cNvSpPr txBox="1">
              <a:spLocks noChangeArrowheads="1"/>
            </p:cNvSpPr>
            <p:nvPr/>
          </p:nvSpPr>
          <p:spPr bwMode="auto">
            <a:xfrm>
              <a:off x="717" y="1171"/>
              <a:ext cx="6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MSC</a:t>
              </a:r>
            </a:p>
          </p:txBody>
        </p:sp>
      </p:grpSp>
      <p:grpSp>
        <p:nvGrpSpPr>
          <p:cNvPr id="246795" name="Group 428"/>
          <p:cNvGrpSpPr>
            <a:grpSpLocks/>
          </p:cNvGrpSpPr>
          <p:nvPr/>
        </p:nvGrpSpPr>
        <p:grpSpPr bwMode="auto">
          <a:xfrm>
            <a:off x="3127375" y="3830638"/>
            <a:ext cx="1016000" cy="931862"/>
            <a:chOff x="291" y="1263"/>
            <a:chExt cx="640" cy="587"/>
          </a:xfrm>
        </p:grpSpPr>
        <p:sp>
          <p:nvSpPr>
            <p:cNvPr id="247355" name="AutoShape 429"/>
            <p:cNvSpPr>
              <a:spLocks noChangeArrowheads="1"/>
            </p:cNvSpPr>
            <p:nvPr/>
          </p:nvSpPr>
          <p:spPr bwMode="auto">
            <a:xfrm>
              <a:off x="487" y="13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356" name="AutoShape 430"/>
            <p:cNvSpPr>
              <a:spLocks noChangeArrowheads="1"/>
            </p:cNvSpPr>
            <p:nvPr/>
          </p:nvSpPr>
          <p:spPr bwMode="auto">
            <a:xfrm>
              <a:off x="679" y="1636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357" name="AutoShape 431"/>
            <p:cNvSpPr>
              <a:spLocks noChangeArrowheads="1"/>
            </p:cNvSpPr>
            <p:nvPr/>
          </p:nvSpPr>
          <p:spPr bwMode="auto">
            <a:xfrm>
              <a:off x="676" y="1421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7358" name="Group 432"/>
            <p:cNvGrpSpPr>
              <a:grpSpLocks/>
            </p:cNvGrpSpPr>
            <p:nvPr/>
          </p:nvGrpSpPr>
          <p:grpSpPr bwMode="auto">
            <a:xfrm>
              <a:off x="291" y="1422"/>
              <a:ext cx="252" cy="214"/>
              <a:chOff x="867" y="1530"/>
              <a:chExt cx="252" cy="214"/>
            </a:xfrm>
          </p:grpSpPr>
          <p:sp>
            <p:nvSpPr>
              <p:cNvPr id="247490" name="AutoShape 433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7491" name="Group 434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247492" name="Line 435"/>
                <p:cNvSpPr>
                  <a:spLocks noChangeShapeType="1"/>
                </p:cNvSpPr>
                <p:nvPr/>
              </p:nvSpPr>
              <p:spPr bwMode="auto">
                <a:xfrm flipH="1">
                  <a:off x="3992" y="1481"/>
                  <a:ext cx="235" cy="7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93" name="Line 436"/>
                <p:cNvSpPr>
                  <a:spLocks noChangeShapeType="1"/>
                </p:cNvSpPr>
                <p:nvPr/>
              </p:nvSpPr>
              <p:spPr bwMode="auto">
                <a:xfrm>
                  <a:off x="4227" y="1481"/>
                  <a:ext cx="236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94" name="Line 437"/>
                <p:cNvSpPr>
                  <a:spLocks noChangeShapeType="1"/>
                </p:cNvSpPr>
                <p:nvPr/>
              </p:nvSpPr>
              <p:spPr bwMode="auto">
                <a:xfrm>
                  <a:off x="3992" y="2201"/>
                  <a:ext cx="235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95" name="Line 438"/>
                <p:cNvSpPr>
                  <a:spLocks noChangeShapeType="1"/>
                </p:cNvSpPr>
                <p:nvPr/>
              </p:nvSpPr>
              <p:spPr bwMode="auto">
                <a:xfrm flipH="1">
                  <a:off x="4227" y="2201"/>
                  <a:ext cx="236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96" name="Line 439"/>
                <p:cNvSpPr>
                  <a:spLocks noChangeShapeType="1"/>
                </p:cNvSpPr>
                <p:nvPr/>
              </p:nvSpPr>
              <p:spPr bwMode="auto">
                <a:xfrm>
                  <a:off x="4227" y="1497"/>
                  <a:ext cx="0" cy="7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97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3992" y="2127"/>
                  <a:ext cx="235" cy="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98" name="Line 441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" y="2127"/>
                  <a:ext cx="236" cy="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99" name="Line 442"/>
                <p:cNvSpPr>
                  <a:spLocks noChangeShapeType="1"/>
                </p:cNvSpPr>
                <p:nvPr/>
              </p:nvSpPr>
              <p:spPr bwMode="auto">
                <a:xfrm>
                  <a:off x="4092" y="1890"/>
                  <a:ext cx="135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00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4227" y="1890"/>
                  <a:ext cx="143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01" name="Line 444"/>
                <p:cNvSpPr>
                  <a:spLocks noChangeShapeType="1"/>
                </p:cNvSpPr>
                <p:nvPr/>
              </p:nvSpPr>
              <p:spPr bwMode="auto">
                <a:xfrm>
                  <a:off x="4047" y="1996"/>
                  <a:ext cx="175" cy="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02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4227" y="2012"/>
                  <a:ext cx="176" cy="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03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4227" y="1782"/>
                  <a:ext cx="90" cy="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04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4227" y="1632"/>
                  <a:ext cx="57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05" name="Line 448"/>
                <p:cNvSpPr>
                  <a:spLocks noChangeShapeType="1"/>
                </p:cNvSpPr>
                <p:nvPr/>
              </p:nvSpPr>
              <p:spPr bwMode="auto">
                <a:xfrm>
                  <a:off x="4126" y="1772"/>
                  <a:ext cx="109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506" name="Line 449"/>
                <p:cNvSpPr>
                  <a:spLocks noChangeShapeType="1"/>
                </p:cNvSpPr>
                <p:nvPr/>
              </p:nvSpPr>
              <p:spPr bwMode="auto">
                <a:xfrm>
                  <a:off x="4175" y="1625"/>
                  <a:ext cx="63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47507" name="Group 450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247518" name="Line 451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19" name="Line 45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20" name="Line 45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21" name="Line 45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508" name="Group 455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247514" name="Line 456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15" name="Line 45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16" name="Line 458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17" name="Line 45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509" name="Group 460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247510" name="Line 461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11" name="Line 46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12" name="Line 46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513" name="Line 46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47359" name="Group 465"/>
            <p:cNvGrpSpPr>
              <a:grpSpLocks/>
            </p:cNvGrpSpPr>
            <p:nvPr/>
          </p:nvGrpSpPr>
          <p:grpSpPr bwMode="auto">
            <a:xfrm>
              <a:off x="773" y="1460"/>
              <a:ext cx="58" cy="114"/>
              <a:chOff x="3796" y="1043"/>
              <a:chExt cx="865" cy="1237"/>
            </a:xfrm>
          </p:grpSpPr>
          <p:sp>
            <p:nvSpPr>
              <p:cNvPr id="247460" name="Line 466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1" name="Line 467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2" name="Line 468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3" name="Line 469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4" name="Line 470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5" name="Line 471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6" name="Line 472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7" name="Line 473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8" name="Line 474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69" name="Line 475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70" name="Line 476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71" name="Line 477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72" name="Line 478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73" name="Line 479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74" name="Line 480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475" name="Group 481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486" name="Line 482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7" name="Line 48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8" name="Line 484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9" name="Line 48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476" name="Group 486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482" name="Line 487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3" name="Line 48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4" name="Line 489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5" name="Line 49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477" name="Group 491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478" name="Line 492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79" name="Line 49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0" name="Line 494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81" name="Line 49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7360" name="Group 496"/>
            <p:cNvGrpSpPr>
              <a:grpSpLocks/>
            </p:cNvGrpSpPr>
            <p:nvPr/>
          </p:nvGrpSpPr>
          <p:grpSpPr bwMode="auto">
            <a:xfrm>
              <a:off x="782" y="1671"/>
              <a:ext cx="57" cy="113"/>
              <a:chOff x="3796" y="1043"/>
              <a:chExt cx="865" cy="1237"/>
            </a:xfrm>
          </p:grpSpPr>
          <p:sp>
            <p:nvSpPr>
              <p:cNvPr id="247430" name="Line 497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1" name="Line 498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2" name="Line 499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3" name="Line 500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4" name="Line 501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5" name="Line 502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6" name="Line 503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7" name="Line 504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8" name="Line 505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39" name="Line 506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40" name="Line 507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41" name="Line 508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42" name="Line 509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43" name="Line 510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44" name="Line 511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445" name="Group 512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456" name="Line 513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7" name="Line 5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8" name="Line 515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9" name="Line 51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446" name="Group 517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452" name="Line 518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3" name="Line 51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4" name="Line 520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5" name="Line 52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447" name="Group 522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448" name="Line 523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49" name="Line 52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0" name="Line 525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51" name="Line 52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7361" name="Group 527"/>
            <p:cNvGrpSpPr>
              <a:grpSpLocks/>
            </p:cNvGrpSpPr>
            <p:nvPr/>
          </p:nvGrpSpPr>
          <p:grpSpPr bwMode="auto">
            <a:xfrm>
              <a:off x="589" y="1354"/>
              <a:ext cx="57" cy="114"/>
              <a:chOff x="3796" y="1043"/>
              <a:chExt cx="865" cy="1237"/>
            </a:xfrm>
          </p:grpSpPr>
          <p:sp>
            <p:nvSpPr>
              <p:cNvPr id="247400" name="Line 528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1" name="Line 529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2" name="Line 530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3" name="Line 531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4" name="Line 532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5" name="Line 533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6" name="Line 534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7" name="Line 535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8" name="Line 536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09" name="Line 537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10" name="Line 538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11" name="Line 539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12" name="Line 540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13" name="Line 541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414" name="Line 542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415" name="Group 54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426" name="Line 54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7" name="Line 54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8" name="Line 54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9" name="Line 54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416" name="Group 54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422" name="Line 54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3" name="Line 55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4" name="Line 55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5" name="Line 55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417" name="Group 55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418" name="Line 55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19" name="Line 5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0" name="Line 55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421" name="Line 55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7362" name="Line 558"/>
            <p:cNvSpPr>
              <a:spLocks noChangeShapeType="1"/>
            </p:cNvSpPr>
            <p:nvPr/>
          </p:nvSpPr>
          <p:spPr bwMode="auto">
            <a:xfrm flipV="1">
              <a:off x="626" y="1272"/>
              <a:ext cx="236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363" name="Line 559"/>
            <p:cNvSpPr>
              <a:spLocks noChangeShapeType="1"/>
            </p:cNvSpPr>
            <p:nvPr/>
          </p:nvSpPr>
          <p:spPr bwMode="auto">
            <a:xfrm flipV="1">
              <a:off x="823" y="1276"/>
              <a:ext cx="75" cy="4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364" name="Line 560"/>
            <p:cNvSpPr>
              <a:spLocks noChangeShapeType="1"/>
            </p:cNvSpPr>
            <p:nvPr/>
          </p:nvSpPr>
          <p:spPr bwMode="auto">
            <a:xfrm flipV="1">
              <a:off x="817" y="1264"/>
              <a:ext cx="58" cy="3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365" name="Line 561"/>
            <p:cNvSpPr>
              <a:spLocks noChangeShapeType="1"/>
            </p:cNvSpPr>
            <p:nvPr/>
          </p:nvSpPr>
          <p:spPr bwMode="auto">
            <a:xfrm flipV="1">
              <a:off x="633" y="1263"/>
              <a:ext cx="226" cy="1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7366" name="Group 562"/>
            <p:cNvGrpSpPr>
              <a:grpSpLocks/>
            </p:cNvGrpSpPr>
            <p:nvPr/>
          </p:nvGrpSpPr>
          <p:grpSpPr bwMode="auto">
            <a:xfrm>
              <a:off x="483" y="1532"/>
              <a:ext cx="252" cy="214"/>
              <a:chOff x="867" y="1530"/>
              <a:chExt cx="252" cy="214"/>
            </a:xfrm>
          </p:grpSpPr>
          <p:sp>
            <p:nvSpPr>
              <p:cNvPr id="247368" name="AutoShape 563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7369" name="Group 564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247370" name="Line 565"/>
                <p:cNvSpPr>
                  <a:spLocks noChangeShapeType="1"/>
                </p:cNvSpPr>
                <p:nvPr/>
              </p:nvSpPr>
              <p:spPr bwMode="auto">
                <a:xfrm flipH="1">
                  <a:off x="3992" y="1481"/>
                  <a:ext cx="235" cy="7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1" name="Line 566"/>
                <p:cNvSpPr>
                  <a:spLocks noChangeShapeType="1"/>
                </p:cNvSpPr>
                <p:nvPr/>
              </p:nvSpPr>
              <p:spPr bwMode="auto">
                <a:xfrm>
                  <a:off x="4227" y="1481"/>
                  <a:ext cx="236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2" name="Line 567"/>
                <p:cNvSpPr>
                  <a:spLocks noChangeShapeType="1"/>
                </p:cNvSpPr>
                <p:nvPr/>
              </p:nvSpPr>
              <p:spPr bwMode="auto">
                <a:xfrm>
                  <a:off x="3992" y="2201"/>
                  <a:ext cx="235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3" name="Line 568"/>
                <p:cNvSpPr>
                  <a:spLocks noChangeShapeType="1"/>
                </p:cNvSpPr>
                <p:nvPr/>
              </p:nvSpPr>
              <p:spPr bwMode="auto">
                <a:xfrm flipH="1">
                  <a:off x="4227" y="2201"/>
                  <a:ext cx="236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4" name="Line 569"/>
                <p:cNvSpPr>
                  <a:spLocks noChangeShapeType="1"/>
                </p:cNvSpPr>
                <p:nvPr/>
              </p:nvSpPr>
              <p:spPr bwMode="auto">
                <a:xfrm>
                  <a:off x="4227" y="1497"/>
                  <a:ext cx="0" cy="7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5" name="Line 570"/>
                <p:cNvSpPr>
                  <a:spLocks noChangeShapeType="1"/>
                </p:cNvSpPr>
                <p:nvPr/>
              </p:nvSpPr>
              <p:spPr bwMode="auto">
                <a:xfrm flipV="1">
                  <a:off x="3992" y="2127"/>
                  <a:ext cx="235" cy="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6" name="Line 571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" y="2127"/>
                  <a:ext cx="236" cy="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7" name="Line 572"/>
                <p:cNvSpPr>
                  <a:spLocks noChangeShapeType="1"/>
                </p:cNvSpPr>
                <p:nvPr/>
              </p:nvSpPr>
              <p:spPr bwMode="auto">
                <a:xfrm>
                  <a:off x="4092" y="1890"/>
                  <a:ext cx="135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8" name="Line 573"/>
                <p:cNvSpPr>
                  <a:spLocks noChangeShapeType="1"/>
                </p:cNvSpPr>
                <p:nvPr/>
              </p:nvSpPr>
              <p:spPr bwMode="auto">
                <a:xfrm flipV="1">
                  <a:off x="4227" y="1890"/>
                  <a:ext cx="143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79" name="Line 574"/>
                <p:cNvSpPr>
                  <a:spLocks noChangeShapeType="1"/>
                </p:cNvSpPr>
                <p:nvPr/>
              </p:nvSpPr>
              <p:spPr bwMode="auto">
                <a:xfrm>
                  <a:off x="4047" y="1996"/>
                  <a:ext cx="175" cy="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80" name="Line 575"/>
                <p:cNvSpPr>
                  <a:spLocks noChangeShapeType="1"/>
                </p:cNvSpPr>
                <p:nvPr/>
              </p:nvSpPr>
              <p:spPr bwMode="auto">
                <a:xfrm flipV="1">
                  <a:off x="4227" y="2012"/>
                  <a:ext cx="176" cy="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81" name="Line 576"/>
                <p:cNvSpPr>
                  <a:spLocks noChangeShapeType="1"/>
                </p:cNvSpPr>
                <p:nvPr/>
              </p:nvSpPr>
              <p:spPr bwMode="auto">
                <a:xfrm flipV="1">
                  <a:off x="4227" y="1782"/>
                  <a:ext cx="90" cy="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82" name="Line 577"/>
                <p:cNvSpPr>
                  <a:spLocks noChangeShapeType="1"/>
                </p:cNvSpPr>
                <p:nvPr/>
              </p:nvSpPr>
              <p:spPr bwMode="auto">
                <a:xfrm flipV="1">
                  <a:off x="4227" y="1632"/>
                  <a:ext cx="57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83" name="Line 578"/>
                <p:cNvSpPr>
                  <a:spLocks noChangeShapeType="1"/>
                </p:cNvSpPr>
                <p:nvPr/>
              </p:nvSpPr>
              <p:spPr bwMode="auto">
                <a:xfrm>
                  <a:off x="4126" y="1772"/>
                  <a:ext cx="109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84" name="Line 579"/>
                <p:cNvSpPr>
                  <a:spLocks noChangeShapeType="1"/>
                </p:cNvSpPr>
                <p:nvPr/>
              </p:nvSpPr>
              <p:spPr bwMode="auto">
                <a:xfrm>
                  <a:off x="4175" y="1625"/>
                  <a:ext cx="63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47385" name="Group 580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247396" name="Line 581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7" name="Line 58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8" name="Line 58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9" name="Line 58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386" name="Group 585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247392" name="Line 586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3" name="Line 58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4" name="Line 588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5" name="Line 58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387" name="Group 590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247388" name="Line 591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89" name="Line 59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0" name="Line 59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91" name="Line 59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47367" name="Line 595"/>
            <p:cNvSpPr>
              <a:spLocks noChangeShapeType="1"/>
            </p:cNvSpPr>
            <p:nvPr/>
          </p:nvSpPr>
          <p:spPr bwMode="auto">
            <a:xfrm flipV="1">
              <a:off x="414" y="1266"/>
              <a:ext cx="43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796" name="Group 597"/>
          <p:cNvGrpSpPr>
            <a:grpSpLocks/>
          </p:cNvGrpSpPr>
          <p:nvPr/>
        </p:nvGrpSpPr>
        <p:grpSpPr bwMode="auto">
          <a:xfrm>
            <a:off x="4760913" y="3881438"/>
            <a:ext cx="1309687" cy="1147762"/>
            <a:chOff x="146" y="711"/>
            <a:chExt cx="825" cy="723"/>
          </a:xfrm>
        </p:grpSpPr>
        <p:sp>
          <p:nvSpPr>
            <p:cNvPr id="247152" name="AutoShape 598"/>
            <p:cNvSpPr>
              <a:spLocks noChangeArrowheads="1"/>
            </p:cNvSpPr>
            <p:nvPr/>
          </p:nvSpPr>
          <p:spPr bwMode="auto">
            <a:xfrm>
              <a:off x="719" y="90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153" name="AutoShape 599"/>
            <p:cNvSpPr>
              <a:spLocks noChangeArrowheads="1"/>
            </p:cNvSpPr>
            <p:nvPr/>
          </p:nvSpPr>
          <p:spPr bwMode="auto">
            <a:xfrm>
              <a:off x="335" y="111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7154" name="Group 600"/>
            <p:cNvGrpSpPr>
              <a:grpSpLocks/>
            </p:cNvGrpSpPr>
            <p:nvPr/>
          </p:nvGrpSpPr>
          <p:grpSpPr bwMode="auto">
            <a:xfrm>
              <a:off x="523" y="1006"/>
              <a:ext cx="252" cy="214"/>
              <a:chOff x="867" y="1530"/>
              <a:chExt cx="252" cy="214"/>
            </a:xfrm>
          </p:grpSpPr>
          <p:sp>
            <p:nvSpPr>
              <p:cNvPr id="247323" name="AutoShape 601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7324" name="Group 602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247325" name="Line 603"/>
                <p:cNvSpPr>
                  <a:spLocks noChangeShapeType="1"/>
                </p:cNvSpPr>
                <p:nvPr/>
              </p:nvSpPr>
              <p:spPr bwMode="auto">
                <a:xfrm flipH="1">
                  <a:off x="3992" y="1481"/>
                  <a:ext cx="235" cy="7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26" name="Line 604"/>
                <p:cNvSpPr>
                  <a:spLocks noChangeShapeType="1"/>
                </p:cNvSpPr>
                <p:nvPr/>
              </p:nvSpPr>
              <p:spPr bwMode="auto">
                <a:xfrm>
                  <a:off x="4227" y="1481"/>
                  <a:ext cx="236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27" name="Line 605"/>
                <p:cNvSpPr>
                  <a:spLocks noChangeShapeType="1"/>
                </p:cNvSpPr>
                <p:nvPr/>
              </p:nvSpPr>
              <p:spPr bwMode="auto">
                <a:xfrm>
                  <a:off x="3992" y="2201"/>
                  <a:ext cx="235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28" name="Line 606"/>
                <p:cNvSpPr>
                  <a:spLocks noChangeShapeType="1"/>
                </p:cNvSpPr>
                <p:nvPr/>
              </p:nvSpPr>
              <p:spPr bwMode="auto">
                <a:xfrm flipH="1">
                  <a:off x="4227" y="2201"/>
                  <a:ext cx="236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29" name="Line 607"/>
                <p:cNvSpPr>
                  <a:spLocks noChangeShapeType="1"/>
                </p:cNvSpPr>
                <p:nvPr/>
              </p:nvSpPr>
              <p:spPr bwMode="auto">
                <a:xfrm>
                  <a:off x="4227" y="1497"/>
                  <a:ext cx="0" cy="7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0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3992" y="2127"/>
                  <a:ext cx="235" cy="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1" name="Line 609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" y="2127"/>
                  <a:ext cx="236" cy="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2" name="Line 610"/>
                <p:cNvSpPr>
                  <a:spLocks noChangeShapeType="1"/>
                </p:cNvSpPr>
                <p:nvPr/>
              </p:nvSpPr>
              <p:spPr bwMode="auto">
                <a:xfrm>
                  <a:off x="4092" y="1890"/>
                  <a:ext cx="135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3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4227" y="1890"/>
                  <a:ext cx="143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4" name="Line 612"/>
                <p:cNvSpPr>
                  <a:spLocks noChangeShapeType="1"/>
                </p:cNvSpPr>
                <p:nvPr/>
              </p:nvSpPr>
              <p:spPr bwMode="auto">
                <a:xfrm>
                  <a:off x="4047" y="1996"/>
                  <a:ext cx="175" cy="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5" name="Line 613"/>
                <p:cNvSpPr>
                  <a:spLocks noChangeShapeType="1"/>
                </p:cNvSpPr>
                <p:nvPr/>
              </p:nvSpPr>
              <p:spPr bwMode="auto">
                <a:xfrm flipV="1">
                  <a:off x="4227" y="2012"/>
                  <a:ext cx="176" cy="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6" name="Line 614"/>
                <p:cNvSpPr>
                  <a:spLocks noChangeShapeType="1"/>
                </p:cNvSpPr>
                <p:nvPr/>
              </p:nvSpPr>
              <p:spPr bwMode="auto">
                <a:xfrm flipV="1">
                  <a:off x="4227" y="1782"/>
                  <a:ext cx="90" cy="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7" name="Line 615"/>
                <p:cNvSpPr>
                  <a:spLocks noChangeShapeType="1"/>
                </p:cNvSpPr>
                <p:nvPr/>
              </p:nvSpPr>
              <p:spPr bwMode="auto">
                <a:xfrm flipV="1">
                  <a:off x="4227" y="1632"/>
                  <a:ext cx="57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8" name="Line 616"/>
                <p:cNvSpPr>
                  <a:spLocks noChangeShapeType="1"/>
                </p:cNvSpPr>
                <p:nvPr/>
              </p:nvSpPr>
              <p:spPr bwMode="auto">
                <a:xfrm>
                  <a:off x="4126" y="1772"/>
                  <a:ext cx="109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39" name="Line 617"/>
                <p:cNvSpPr>
                  <a:spLocks noChangeShapeType="1"/>
                </p:cNvSpPr>
                <p:nvPr/>
              </p:nvSpPr>
              <p:spPr bwMode="auto">
                <a:xfrm>
                  <a:off x="4175" y="1625"/>
                  <a:ext cx="63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47340" name="Group 618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247351" name="Line 619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52" name="Line 62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53" name="Line 621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54" name="Line 62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341" name="Group 623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247347" name="Line 624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48" name="Line 625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49" name="Line 626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50" name="Line 62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342" name="Group 628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247343" name="Line 629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44" name="Line 63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45" name="Line 631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346" name="Line 63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47155" name="Group 633"/>
            <p:cNvGrpSpPr>
              <a:grpSpLocks/>
            </p:cNvGrpSpPr>
            <p:nvPr/>
          </p:nvGrpSpPr>
          <p:grpSpPr bwMode="auto">
            <a:xfrm>
              <a:off x="429" y="1159"/>
              <a:ext cx="57" cy="113"/>
              <a:chOff x="3796" y="1043"/>
              <a:chExt cx="865" cy="1237"/>
            </a:xfrm>
          </p:grpSpPr>
          <p:sp>
            <p:nvSpPr>
              <p:cNvPr id="247293" name="Line 634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94" name="Line 635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95" name="Line 636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96" name="Line 637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97" name="Line 638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98" name="Line 639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99" name="Line 640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0" name="Line 641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1" name="Line 642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2" name="Line 643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3" name="Line 644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4" name="Line 645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5" name="Line 646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6" name="Line 647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307" name="Line 648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308" name="Group 64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319" name="Line 65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20" name="Line 65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21" name="Line 65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22" name="Line 6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309" name="Group 65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315" name="Line 65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16" name="Line 65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17" name="Line 65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18" name="Line 6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310" name="Group 65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311" name="Line 66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12" name="Line 66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13" name="Line 66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314" name="Line 66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7156" name="Group 664"/>
            <p:cNvGrpSpPr>
              <a:grpSpLocks/>
            </p:cNvGrpSpPr>
            <p:nvPr/>
          </p:nvGrpSpPr>
          <p:grpSpPr bwMode="auto">
            <a:xfrm>
              <a:off x="821" y="938"/>
              <a:ext cx="57" cy="114"/>
              <a:chOff x="3796" y="1043"/>
              <a:chExt cx="865" cy="1237"/>
            </a:xfrm>
          </p:grpSpPr>
          <p:sp>
            <p:nvSpPr>
              <p:cNvPr id="247263" name="Line 665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64" name="Line 666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65" name="Line 667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66" name="Line 668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67" name="Line 669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68" name="Line 670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69" name="Line 671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0" name="Line 672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1" name="Line 673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2" name="Line 674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3" name="Line 675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4" name="Line 676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5" name="Line 677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6" name="Line 678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77" name="Line 679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278" name="Group 680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289" name="Line 68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90" name="Line 6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91" name="Line 68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92" name="Line 6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279" name="Group 685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285" name="Line 68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86" name="Line 6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87" name="Line 68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88" name="Line 6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280" name="Group 690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281" name="Line 69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82" name="Line 6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83" name="Line 69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84" name="Line 6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7157" name="Line 695"/>
            <p:cNvSpPr>
              <a:spLocks noChangeShapeType="1"/>
            </p:cNvSpPr>
            <p:nvPr/>
          </p:nvSpPr>
          <p:spPr bwMode="auto">
            <a:xfrm flipH="1" flipV="1">
              <a:off x="602" y="916"/>
              <a:ext cx="256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158" name="Line 696"/>
            <p:cNvSpPr>
              <a:spLocks noChangeShapeType="1"/>
            </p:cNvSpPr>
            <p:nvPr/>
          </p:nvSpPr>
          <p:spPr bwMode="auto">
            <a:xfrm flipV="1">
              <a:off x="455" y="914"/>
              <a:ext cx="3" cy="3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159" name="Line 697"/>
            <p:cNvSpPr>
              <a:spLocks noChangeShapeType="1"/>
            </p:cNvSpPr>
            <p:nvPr/>
          </p:nvSpPr>
          <p:spPr bwMode="auto">
            <a:xfrm flipH="1" flipV="1">
              <a:off x="501" y="920"/>
              <a:ext cx="140" cy="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160" name="Line 698"/>
            <p:cNvSpPr>
              <a:spLocks noChangeShapeType="1"/>
            </p:cNvSpPr>
            <p:nvPr/>
          </p:nvSpPr>
          <p:spPr bwMode="auto">
            <a:xfrm flipH="1" flipV="1">
              <a:off x="647" y="925"/>
              <a:ext cx="218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7161" name="Group 699"/>
            <p:cNvGrpSpPr>
              <a:grpSpLocks/>
            </p:cNvGrpSpPr>
            <p:nvPr/>
          </p:nvGrpSpPr>
          <p:grpSpPr bwMode="auto">
            <a:xfrm>
              <a:off x="715" y="1116"/>
              <a:ext cx="252" cy="214"/>
              <a:chOff x="867" y="1530"/>
              <a:chExt cx="252" cy="214"/>
            </a:xfrm>
          </p:grpSpPr>
          <p:sp>
            <p:nvSpPr>
              <p:cNvPr id="247231" name="AutoShape 700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7232" name="Group 701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247233" name="Line 702"/>
                <p:cNvSpPr>
                  <a:spLocks noChangeShapeType="1"/>
                </p:cNvSpPr>
                <p:nvPr/>
              </p:nvSpPr>
              <p:spPr bwMode="auto">
                <a:xfrm flipH="1">
                  <a:off x="3992" y="1481"/>
                  <a:ext cx="235" cy="7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34" name="Line 703"/>
                <p:cNvSpPr>
                  <a:spLocks noChangeShapeType="1"/>
                </p:cNvSpPr>
                <p:nvPr/>
              </p:nvSpPr>
              <p:spPr bwMode="auto">
                <a:xfrm>
                  <a:off x="4227" y="1481"/>
                  <a:ext cx="236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35" name="Line 704"/>
                <p:cNvSpPr>
                  <a:spLocks noChangeShapeType="1"/>
                </p:cNvSpPr>
                <p:nvPr/>
              </p:nvSpPr>
              <p:spPr bwMode="auto">
                <a:xfrm>
                  <a:off x="3992" y="2201"/>
                  <a:ext cx="235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36" name="Line 705"/>
                <p:cNvSpPr>
                  <a:spLocks noChangeShapeType="1"/>
                </p:cNvSpPr>
                <p:nvPr/>
              </p:nvSpPr>
              <p:spPr bwMode="auto">
                <a:xfrm flipH="1">
                  <a:off x="4227" y="2201"/>
                  <a:ext cx="236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37" name="Line 706"/>
                <p:cNvSpPr>
                  <a:spLocks noChangeShapeType="1"/>
                </p:cNvSpPr>
                <p:nvPr/>
              </p:nvSpPr>
              <p:spPr bwMode="auto">
                <a:xfrm>
                  <a:off x="4227" y="1497"/>
                  <a:ext cx="0" cy="7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38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3992" y="2127"/>
                  <a:ext cx="235" cy="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39" name="Line 708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" y="2127"/>
                  <a:ext cx="236" cy="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0" name="Line 709"/>
                <p:cNvSpPr>
                  <a:spLocks noChangeShapeType="1"/>
                </p:cNvSpPr>
                <p:nvPr/>
              </p:nvSpPr>
              <p:spPr bwMode="auto">
                <a:xfrm>
                  <a:off x="4092" y="1890"/>
                  <a:ext cx="135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1" name="Line 710"/>
                <p:cNvSpPr>
                  <a:spLocks noChangeShapeType="1"/>
                </p:cNvSpPr>
                <p:nvPr/>
              </p:nvSpPr>
              <p:spPr bwMode="auto">
                <a:xfrm flipV="1">
                  <a:off x="4227" y="1890"/>
                  <a:ext cx="143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2" name="Line 711"/>
                <p:cNvSpPr>
                  <a:spLocks noChangeShapeType="1"/>
                </p:cNvSpPr>
                <p:nvPr/>
              </p:nvSpPr>
              <p:spPr bwMode="auto">
                <a:xfrm>
                  <a:off x="4047" y="1996"/>
                  <a:ext cx="175" cy="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3" name="Line 712"/>
                <p:cNvSpPr>
                  <a:spLocks noChangeShapeType="1"/>
                </p:cNvSpPr>
                <p:nvPr/>
              </p:nvSpPr>
              <p:spPr bwMode="auto">
                <a:xfrm flipV="1">
                  <a:off x="4227" y="2012"/>
                  <a:ext cx="176" cy="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4" name="Line 713"/>
                <p:cNvSpPr>
                  <a:spLocks noChangeShapeType="1"/>
                </p:cNvSpPr>
                <p:nvPr/>
              </p:nvSpPr>
              <p:spPr bwMode="auto">
                <a:xfrm flipV="1">
                  <a:off x="4227" y="1782"/>
                  <a:ext cx="90" cy="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5" name="Line 714"/>
                <p:cNvSpPr>
                  <a:spLocks noChangeShapeType="1"/>
                </p:cNvSpPr>
                <p:nvPr/>
              </p:nvSpPr>
              <p:spPr bwMode="auto">
                <a:xfrm flipV="1">
                  <a:off x="4227" y="1632"/>
                  <a:ext cx="57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6" name="Line 715"/>
                <p:cNvSpPr>
                  <a:spLocks noChangeShapeType="1"/>
                </p:cNvSpPr>
                <p:nvPr/>
              </p:nvSpPr>
              <p:spPr bwMode="auto">
                <a:xfrm>
                  <a:off x="4126" y="1772"/>
                  <a:ext cx="109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47" name="Line 716"/>
                <p:cNvSpPr>
                  <a:spLocks noChangeShapeType="1"/>
                </p:cNvSpPr>
                <p:nvPr/>
              </p:nvSpPr>
              <p:spPr bwMode="auto">
                <a:xfrm>
                  <a:off x="4175" y="1625"/>
                  <a:ext cx="63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47248" name="Group 717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247259" name="Line 718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60" name="Line 71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61" name="Line 72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62" name="Line 72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249" name="Group 722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247255" name="Line 723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56" name="Line 72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57" name="Line 725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58" name="Line 726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250" name="Group 727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247251" name="Line 728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52" name="Line 72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53" name="Line 73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254" name="Line 73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47162" name="Line 732"/>
            <p:cNvSpPr>
              <a:spLocks noChangeShapeType="1"/>
            </p:cNvSpPr>
            <p:nvPr/>
          </p:nvSpPr>
          <p:spPr bwMode="auto">
            <a:xfrm flipH="1" flipV="1">
              <a:off x="554" y="928"/>
              <a:ext cx="92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7163" name="Group 733"/>
            <p:cNvGrpSpPr>
              <a:grpSpLocks/>
            </p:cNvGrpSpPr>
            <p:nvPr/>
          </p:nvGrpSpPr>
          <p:grpSpPr bwMode="auto">
            <a:xfrm>
              <a:off x="191" y="711"/>
              <a:ext cx="616" cy="208"/>
              <a:chOff x="717" y="1160"/>
              <a:chExt cx="616" cy="208"/>
            </a:xfrm>
          </p:grpSpPr>
          <p:sp>
            <p:nvSpPr>
              <p:cNvPr id="247229" name="Rectangle 734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230" name="Text Box 735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>
                    <a:latin typeface="Arial" charset="0"/>
                  </a:rPr>
                  <a:t>MSC</a:t>
                </a:r>
              </a:p>
            </p:txBody>
          </p:sp>
        </p:grpSp>
        <p:sp>
          <p:nvSpPr>
            <p:cNvPr id="247164" name="AutoShape 736"/>
            <p:cNvSpPr>
              <a:spLocks noChangeArrowheads="1"/>
            </p:cNvSpPr>
            <p:nvPr/>
          </p:nvSpPr>
          <p:spPr bwMode="auto">
            <a:xfrm>
              <a:off x="146" y="1007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7165" name="Group 737"/>
            <p:cNvGrpSpPr>
              <a:grpSpLocks/>
            </p:cNvGrpSpPr>
            <p:nvPr/>
          </p:nvGrpSpPr>
          <p:grpSpPr bwMode="auto">
            <a:xfrm>
              <a:off x="237" y="1051"/>
              <a:ext cx="57" cy="113"/>
              <a:chOff x="3796" y="1043"/>
              <a:chExt cx="865" cy="1237"/>
            </a:xfrm>
          </p:grpSpPr>
          <p:sp>
            <p:nvSpPr>
              <p:cNvPr id="247199" name="Line 738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0" name="Line 739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1" name="Line 740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2" name="Line 741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3" name="Line 742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4" name="Line 743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5" name="Line 744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6" name="Line 745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7" name="Line 746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8" name="Line 747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09" name="Line 748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10" name="Line 749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11" name="Line 750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12" name="Line 751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213" name="Line 752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214" name="Group 75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225" name="Line 75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26" name="Line 7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27" name="Line 75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28" name="Line 75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215" name="Group 75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221" name="Line 75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22" name="Line 7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23" name="Line 76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24" name="Line 76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216" name="Group 76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217" name="Line 76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18" name="Line 7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19" name="Line 76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220" name="Line 76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7166" name="AutoShape 768"/>
            <p:cNvSpPr>
              <a:spLocks noChangeArrowheads="1"/>
            </p:cNvSpPr>
            <p:nvPr/>
          </p:nvSpPr>
          <p:spPr bwMode="auto">
            <a:xfrm>
              <a:off x="527" y="12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7167" name="Group 769"/>
            <p:cNvGrpSpPr>
              <a:grpSpLocks/>
            </p:cNvGrpSpPr>
            <p:nvPr/>
          </p:nvGrpSpPr>
          <p:grpSpPr bwMode="auto">
            <a:xfrm>
              <a:off x="627" y="1270"/>
              <a:ext cx="57" cy="113"/>
              <a:chOff x="3796" y="1043"/>
              <a:chExt cx="865" cy="1237"/>
            </a:xfrm>
          </p:grpSpPr>
          <p:sp>
            <p:nvSpPr>
              <p:cNvPr id="247169" name="Line 770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0" name="Line 771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1" name="Line 772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2" name="Line 773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3" name="Line 774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4" name="Line 775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5" name="Line 776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6" name="Line 777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7" name="Line 778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8" name="Line 779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79" name="Line 780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80" name="Line 781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81" name="Line 782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82" name="Line 783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83" name="Line 784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184" name="Group 78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195" name="Line 78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96" name="Line 7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97" name="Line 78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98" name="Line 7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185" name="Group 79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191" name="Line 79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92" name="Line 7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93" name="Line 79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94" name="Line 7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186" name="Group 79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187" name="Line 79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88" name="Line 7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89" name="Line 79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90" name="Line 7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7168" name="Line 800"/>
            <p:cNvSpPr>
              <a:spLocks noChangeShapeType="1"/>
            </p:cNvSpPr>
            <p:nvPr/>
          </p:nvSpPr>
          <p:spPr bwMode="auto">
            <a:xfrm flipV="1">
              <a:off x="269" y="920"/>
              <a:ext cx="15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797" name="Group 802"/>
          <p:cNvGrpSpPr>
            <a:grpSpLocks/>
          </p:cNvGrpSpPr>
          <p:nvPr/>
        </p:nvGrpSpPr>
        <p:grpSpPr bwMode="auto">
          <a:xfrm>
            <a:off x="3763963" y="3609975"/>
            <a:ext cx="623887" cy="330200"/>
            <a:chOff x="2647" y="2987"/>
            <a:chExt cx="393" cy="208"/>
          </a:xfrm>
        </p:grpSpPr>
        <p:sp>
          <p:nvSpPr>
            <p:cNvPr id="247150" name="Rectangle 803"/>
            <p:cNvSpPr>
              <a:spLocks noChangeArrowheads="1"/>
            </p:cNvSpPr>
            <p:nvPr/>
          </p:nvSpPr>
          <p:spPr bwMode="auto">
            <a:xfrm>
              <a:off x="2647" y="2987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151" name="Text Box 804"/>
            <p:cNvSpPr txBox="1">
              <a:spLocks noChangeArrowheads="1"/>
            </p:cNvSpPr>
            <p:nvPr/>
          </p:nvSpPr>
          <p:spPr bwMode="auto">
            <a:xfrm>
              <a:off x="2649" y="2995"/>
              <a:ext cx="3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MSC</a:t>
              </a:r>
            </a:p>
          </p:txBody>
        </p:sp>
      </p:grpSp>
      <p:grpSp>
        <p:nvGrpSpPr>
          <p:cNvPr id="246798" name="Group 806"/>
          <p:cNvGrpSpPr>
            <a:grpSpLocks/>
          </p:cNvGrpSpPr>
          <p:nvPr/>
        </p:nvGrpSpPr>
        <p:grpSpPr bwMode="auto">
          <a:xfrm>
            <a:off x="6122988" y="3700463"/>
            <a:ext cx="1309687" cy="1147762"/>
            <a:chOff x="146" y="711"/>
            <a:chExt cx="825" cy="723"/>
          </a:xfrm>
        </p:grpSpPr>
        <p:sp>
          <p:nvSpPr>
            <p:cNvPr id="246947" name="AutoShape 807"/>
            <p:cNvSpPr>
              <a:spLocks noChangeArrowheads="1"/>
            </p:cNvSpPr>
            <p:nvPr/>
          </p:nvSpPr>
          <p:spPr bwMode="auto">
            <a:xfrm>
              <a:off x="719" y="90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948" name="AutoShape 808"/>
            <p:cNvSpPr>
              <a:spLocks noChangeArrowheads="1"/>
            </p:cNvSpPr>
            <p:nvPr/>
          </p:nvSpPr>
          <p:spPr bwMode="auto">
            <a:xfrm>
              <a:off x="335" y="111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6949" name="Group 809"/>
            <p:cNvGrpSpPr>
              <a:grpSpLocks/>
            </p:cNvGrpSpPr>
            <p:nvPr/>
          </p:nvGrpSpPr>
          <p:grpSpPr bwMode="auto">
            <a:xfrm>
              <a:off x="523" y="1006"/>
              <a:ext cx="252" cy="214"/>
              <a:chOff x="867" y="1530"/>
              <a:chExt cx="252" cy="214"/>
            </a:xfrm>
          </p:grpSpPr>
          <p:sp>
            <p:nvSpPr>
              <p:cNvPr id="247118" name="AutoShape 810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7119" name="Group 811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247120" name="Line 812"/>
                <p:cNvSpPr>
                  <a:spLocks noChangeShapeType="1"/>
                </p:cNvSpPr>
                <p:nvPr/>
              </p:nvSpPr>
              <p:spPr bwMode="auto">
                <a:xfrm flipH="1">
                  <a:off x="3992" y="1481"/>
                  <a:ext cx="235" cy="7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1" name="Line 813"/>
                <p:cNvSpPr>
                  <a:spLocks noChangeShapeType="1"/>
                </p:cNvSpPr>
                <p:nvPr/>
              </p:nvSpPr>
              <p:spPr bwMode="auto">
                <a:xfrm>
                  <a:off x="4227" y="1481"/>
                  <a:ext cx="236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2" name="Line 814"/>
                <p:cNvSpPr>
                  <a:spLocks noChangeShapeType="1"/>
                </p:cNvSpPr>
                <p:nvPr/>
              </p:nvSpPr>
              <p:spPr bwMode="auto">
                <a:xfrm>
                  <a:off x="3992" y="2201"/>
                  <a:ext cx="235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3" name="Line 815"/>
                <p:cNvSpPr>
                  <a:spLocks noChangeShapeType="1"/>
                </p:cNvSpPr>
                <p:nvPr/>
              </p:nvSpPr>
              <p:spPr bwMode="auto">
                <a:xfrm flipH="1">
                  <a:off x="4227" y="2201"/>
                  <a:ext cx="236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4" name="Line 816"/>
                <p:cNvSpPr>
                  <a:spLocks noChangeShapeType="1"/>
                </p:cNvSpPr>
                <p:nvPr/>
              </p:nvSpPr>
              <p:spPr bwMode="auto">
                <a:xfrm>
                  <a:off x="4227" y="1497"/>
                  <a:ext cx="0" cy="7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5" name="Line 817"/>
                <p:cNvSpPr>
                  <a:spLocks noChangeShapeType="1"/>
                </p:cNvSpPr>
                <p:nvPr/>
              </p:nvSpPr>
              <p:spPr bwMode="auto">
                <a:xfrm flipV="1">
                  <a:off x="3992" y="2127"/>
                  <a:ext cx="235" cy="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6" name="Line 818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" y="2127"/>
                  <a:ext cx="236" cy="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7" name="Line 819"/>
                <p:cNvSpPr>
                  <a:spLocks noChangeShapeType="1"/>
                </p:cNvSpPr>
                <p:nvPr/>
              </p:nvSpPr>
              <p:spPr bwMode="auto">
                <a:xfrm>
                  <a:off x="4092" y="1890"/>
                  <a:ext cx="135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8" name="Line 820"/>
                <p:cNvSpPr>
                  <a:spLocks noChangeShapeType="1"/>
                </p:cNvSpPr>
                <p:nvPr/>
              </p:nvSpPr>
              <p:spPr bwMode="auto">
                <a:xfrm flipV="1">
                  <a:off x="4227" y="1890"/>
                  <a:ext cx="143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29" name="Line 821"/>
                <p:cNvSpPr>
                  <a:spLocks noChangeShapeType="1"/>
                </p:cNvSpPr>
                <p:nvPr/>
              </p:nvSpPr>
              <p:spPr bwMode="auto">
                <a:xfrm>
                  <a:off x="4047" y="1996"/>
                  <a:ext cx="175" cy="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30" name="Line 822"/>
                <p:cNvSpPr>
                  <a:spLocks noChangeShapeType="1"/>
                </p:cNvSpPr>
                <p:nvPr/>
              </p:nvSpPr>
              <p:spPr bwMode="auto">
                <a:xfrm flipV="1">
                  <a:off x="4227" y="2012"/>
                  <a:ext cx="176" cy="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31" name="Line 823"/>
                <p:cNvSpPr>
                  <a:spLocks noChangeShapeType="1"/>
                </p:cNvSpPr>
                <p:nvPr/>
              </p:nvSpPr>
              <p:spPr bwMode="auto">
                <a:xfrm flipV="1">
                  <a:off x="4227" y="1782"/>
                  <a:ext cx="90" cy="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32" name="Line 824"/>
                <p:cNvSpPr>
                  <a:spLocks noChangeShapeType="1"/>
                </p:cNvSpPr>
                <p:nvPr/>
              </p:nvSpPr>
              <p:spPr bwMode="auto">
                <a:xfrm flipV="1">
                  <a:off x="4227" y="1632"/>
                  <a:ext cx="57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33" name="Line 825"/>
                <p:cNvSpPr>
                  <a:spLocks noChangeShapeType="1"/>
                </p:cNvSpPr>
                <p:nvPr/>
              </p:nvSpPr>
              <p:spPr bwMode="auto">
                <a:xfrm>
                  <a:off x="4126" y="1772"/>
                  <a:ext cx="109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34" name="Line 826"/>
                <p:cNvSpPr>
                  <a:spLocks noChangeShapeType="1"/>
                </p:cNvSpPr>
                <p:nvPr/>
              </p:nvSpPr>
              <p:spPr bwMode="auto">
                <a:xfrm>
                  <a:off x="4175" y="1625"/>
                  <a:ext cx="63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47135" name="Group 827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247146" name="Line 828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7" name="Line 82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8" name="Line 83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9" name="Line 83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136" name="Group 832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247142" name="Line 833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3" name="Line 83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4" name="Line 835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5" name="Line 836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137" name="Group 837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247138" name="Line 838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39" name="Line 83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0" name="Line 84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141" name="Line 84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46950" name="Group 842"/>
            <p:cNvGrpSpPr>
              <a:grpSpLocks/>
            </p:cNvGrpSpPr>
            <p:nvPr/>
          </p:nvGrpSpPr>
          <p:grpSpPr bwMode="auto">
            <a:xfrm>
              <a:off x="429" y="1159"/>
              <a:ext cx="57" cy="113"/>
              <a:chOff x="3796" y="1043"/>
              <a:chExt cx="865" cy="1237"/>
            </a:xfrm>
          </p:grpSpPr>
          <p:sp>
            <p:nvSpPr>
              <p:cNvPr id="247088" name="Line 843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89" name="Line 844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0" name="Line 845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1" name="Line 846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2" name="Line 847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3" name="Line 848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4" name="Line 849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5" name="Line 850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6" name="Line 851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7" name="Line 852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8" name="Line 853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99" name="Line 854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00" name="Line 855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01" name="Line 856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102" name="Line 857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103" name="Group 858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114" name="Line 85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15" name="Line 8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16" name="Line 86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17" name="Line 86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104" name="Group 863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110" name="Line 86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11" name="Line 8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12" name="Line 86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13" name="Line 86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105" name="Group 868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106" name="Line 86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07" name="Line 87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08" name="Line 87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109" name="Line 87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6951" name="Group 873"/>
            <p:cNvGrpSpPr>
              <a:grpSpLocks/>
            </p:cNvGrpSpPr>
            <p:nvPr/>
          </p:nvGrpSpPr>
          <p:grpSpPr bwMode="auto">
            <a:xfrm>
              <a:off x="821" y="938"/>
              <a:ext cx="57" cy="114"/>
              <a:chOff x="3796" y="1043"/>
              <a:chExt cx="865" cy="1237"/>
            </a:xfrm>
          </p:grpSpPr>
          <p:sp>
            <p:nvSpPr>
              <p:cNvPr id="247058" name="Line 874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59" name="Line 875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0" name="Line 876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1" name="Line 877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2" name="Line 878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3" name="Line 879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4" name="Line 880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5" name="Line 881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6" name="Line 882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7" name="Line 883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8" name="Line 884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69" name="Line 885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70" name="Line 886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71" name="Line 887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72" name="Line 888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073" name="Group 88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084" name="Line 89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85" name="Line 89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86" name="Line 89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87" name="Line 89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074" name="Group 89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080" name="Line 89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81" name="Line 89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82" name="Line 89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83" name="Line 89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075" name="Group 89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076" name="Line 90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77" name="Line 90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78" name="Line 90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79" name="Line 90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6952" name="Line 904"/>
            <p:cNvSpPr>
              <a:spLocks noChangeShapeType="1"/>
            </p:cNvSpPr>
            <p:nvPr/>
          </p:nvSpPr>
          <p:spPr bwMode="auto">
            <a:xfrm flipH="1" flipV="1">
              <a:off x="602" y="916"/>
              <a:ext cx="256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53" name="Line 905"/>
            <p:cNvSpPr>
              <a:spLocks noChangeShapeType="1"/>
            </p:cNvSpPr>
            <p:nvPr/>
          </p:nvSpPr>
          <p:spPr bwMode="auto">
            <a:xfrm flipV="1">
              <a:off x="455" y="914"/>
              <a:ext cx="3" cy="3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54" name="Line 906"/>
            <p:cNvSpPr>
              <a:spLocks noChangeShapeType="1"/>
            </p:cNvSpPr>
            <p:nvPr/>
          </p:nvSpPr>
          <p:spPr bwMode="auto">
            <a:xfrm flipH="1" flipV="1">
              <a:off x="501" y="920"/>
              <a:ext cx="140" cy="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955" name="Line 907"/>
            <p:cNvSpPr>
              <a:spLocks noChangeShapeType="1"/>
            </p:cNvSpPr>
            <p:nvPr/>
          </p:nvSpPr>
          <p:spPr bwMode="auto">
            <a:xfrm flipH="1" flipV="1">
              <a:off x="647" y="925"/>
              <a:ext cx="218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6956" name="Group 908"/>
            <p:cNvGrpSpPr>
              <a:grpSpLocks/>
            </p:cNvGrpSpPr>
            <p:nvPr/>
          </p:nvGrpSpPr>
          <p:grpSpPr bwMode="auto">
            <a:xfrm>
              <a:off x="715" y="1116"/>
              <a:ext cx="252" cy="214"/>
              <a:chOff x="867" y="1530"/>
              <a:chExt cx="252" cy="214"/>
            </a:xfrm>
          </p:grpSpPr>
          <p:sp>
            <p:nvSpPr>
              <p:cNvPr id="247026" name="AutoShape 909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7027" name="Group 910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247028" name="Line 911"/>
                <p:cNvSpPr>
                  <a:spLocks noChangeShapeType="1"/>
                </p:cNvSpPr>
                <p:nvPr/>
              </p:nvSpPr>
              <p:spPr bwMode="auto">
                <a:xfrm flipH="1">
                  <a:off x="3992" y="1481"/>
                  <a:ext cx="235" cy="7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29" name="Line 912"/>
                <p:cNvSpPr>
                  <a:spLocks noChangeShapeType="1"/>
                </p:cNvSpPr>
                <p:nvPr/>
              </p:nvSpPr>
              <p:spPr bwMode="auto">
                <a:xfrm>
                  <a:off x="4227" y="1481"/>
                  <a:ext cx="236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0" name="Line 913"/>
                <p:cNvSpPr>
                  <a:spLocks noChangeShapeType="1"/>
                </p:cNvSpPr>
                <p:nvPr/>
              </p:nvSpPr>
              <p:spPr bwMode="auto">
                <a:xfrm>
                  <a:off x="3992" y="2201"/>
                  <a:ext cx="235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1" name="Line 914"/>
                <p:cNvSpPr>
                  <a:spLocks noChangeShapeType="1"/>
                </p:cNvSpPr>
                <p:nvPr/>
              </p:nvSpPr>
              <p:spPr bwMode="auto">
                <a:xfrm flipH="1">
                  <a:off x="4227" y="2201"/>
                  <a:ext cx="236" cy="7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2" name="Line 915"/>
                <p:cNvSpPr>
                  <a:spLocks noChangeShapeType="1"/>
                </p:cNvSpPr>
                <p:nvPr/>
              </p:nvSpPr>
              <p:spPr bwMode="auto">
                <a:xfrm>
                  <a:off x="4227" y="1497"/>
                  <a:ext cx="0" cy="7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3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3992" y="2127"/>
                  <a:ext cx="235" cy="7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4" name="Line 917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" y="2127"/>
                  <a:ext cx="236" cy="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5" name="Line 918"/>
                <p:cNvSpPr>
                  <a:spLocks noChangeShapeType="1"/>
                </p:cNvSpPr>
                <p:nvPr/>
              </p:nvSpPr>
              <p:spPr bwMode="auto">
                <a:xfrm>
                  <a:off x="4092" y="1890"/>
                  <a:ext cx="135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6" name="Line 919"/>
                <p:cNvSpPr>
                  <a:spLocks noChangeShapeType="1"/>
                </p:cNvSpPr>
                <p:nvPr/>
              </p:nvSpPr>
              <p:spPr bwMode="auto">
                <a:xfrm flipV="1">
                  <a:off x="4227" y="1890"/>
                  <a:ext cx="143" cy="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7" name="Line 920"/>
                <p:cNvSpPr>
                  <a:spLocks noChangeShapeType="1"/>
                </p:cNvSpPr>
                <p:nvPr/>
              </p:nvSpPr>
              <p:spPr bwMode="auto">
                <a:xfrm>
                  <a:off x="4047" y="1996"/>
                  <a:ext cx="175" cy="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8" name="Line 921"/>
                <p:cNvSpPr>
                  <a:spLocks noChangeShapeType="1"/>
                </p:cNvSpPr>
                <p:nvPr/>
              </p:nvSpPr>
              <p:spPr bwMode="auto">
                <a:xfrm flipV="1">
                  <a:off x="4227" y="2012"/>
                  <a:ext cx="176" cy="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39" name="Line 922"/>
                <p:cNvSpPr>
                  <a:spLocks noChangeShapeType="1"/>
                </p:cNvSpPr>
                <p:nvPr/>
              </p:nvSpPr>
              <p:spPr bwMode="auto">
                <a:xfrm flipV="1">
                  <a:off x="4227" y="1782"/>
                  <a:ext cx="90" cy="2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40" name="Line 923"/>
                <p:cNvSpPr>
                  <a:spLocks noChangeShapeType="1"/>
                </p:cNvSpPr>
                <p:nvPr/>
              </p:nvSpPr>
              <p:spPr bwMode="auto">
                <a:xfrm flipV="1">
                  <a:off x="4227" y="1632"/>
                  <a:ext cx="57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41" name="Line 924"/>
                <p:cNvSpPr>
                  <a:spLocks noChangeShapeType="1"/>
                </p:cNvSpPr>
                <p:nvPr/>
              </p:nvSpPr>
              <p:spPr bwMode="auto">
                <a:xfrm>
                  <a:off x="4126" y="1772"/>
                  <a:ext cx="109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42" name="Line 925"/>
                <p:cNvSpPr>
                  <a:spLocks noChangeShapeType="1"/>
                </p:cNvSpPr>
                <p:nvPr/>
              </p:nvSpPr>
              <p:spPr bwMode="auto">
                <a:xfrm>
                  <a:off x="4175" y="1625"/>
                  <a:ext cx="63" cy="3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247043" name="Group 926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247054" name="Line 927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55" name="Line 928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56" name="Line 929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57" name="Line 93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044" name="Group 931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247050" name="Line 932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51" name="Line 933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52" name="Line 934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53" name="Line 935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7045" name="Group 936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247046" name="Line 937"/>
                  <p:cNvSpPr>
                    <a:spLocks noChangeShapeType="1"/>
                  </p:cNvSpPr>
                  <p:nvPr/>
                </p:nvSpPr>
                <p:spPr bwMode="auto">
                  <a:xfrm>
                    <a:off x="4227" y="160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47" name="Line 938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4" y="1205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48" name="Line 939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2" y="1393"/>
                    <a:ext cx="189" cy="20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47049" name="Line 94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5" y="1286"/>
                    <a:ext cx="189" cy="500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46957" name="Line 941"/>
            <p:cNvSpPr>
              <a:spLocks noChangeShapeType="1"/>
            </p:cNvSpPr>
            <p:nvPr/>
          </p:nvSpPr>
          <p:spPr bwMode="auto">
            <a:xfrm flipH="1" flipV="1">
              <a:off x="554" y="928"/>
              <a:ext cx="92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6958" name="Group 942"/>
            <p:cNvGrpSpPr>
              <a:grpSpLocks/>
            </p:cNvGrpSpPr>
            <p:nvPr/>
          </p:nvGrpSpPr>
          <p:grpSpPr bwMode="auto">
            <a:xfrm>
              <a:off x="191" y="711"/>
              <a:ext cx="616" cy="208"/>
              <a:chOff x="717" y="1160"/>
              <a:chExt cx="616" cy="208"/>
            </a:xfrm>
          </p:grpSpPr>
          <p:sp>
            <p:nvSpPr>
              <p:cNvPr id="247024" name="Rectangle 943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025" name="Text Box 944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>
                    <a:latin typeface="Arial" charset="0"/>
                  </a:rPr>
                  <a:t>MSC</a:t>
                </a:r>
              </a:p>
            </p:txBody>
          </p:sp>
        </p:grpSp>
        <p:sp>
          <p:nvSpPr>
            <p:cNvPr id="246959" name="AutoShape 945"/>
            <p:cNvSpPr>
              <a:spLocks noChangeArrowheads="1"/>
            </p:cNvSpPr>
            <p:nvPr/>
          </p:nvSpPr>
          <p:spPr bwMode="auto">
            <a:xfrm>
              <a:off x="146" y="1007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6960" name="Group 946"/>
            <p:cNvGrpSpPr>
              <a:grpSpLocks/>
            </p:cNvGrpSpPr>
            <p:nvPr/>
          </p:nvGrpSpPr>
          <p:grpSpPr bwMode="auto">
            <a:xfrm>
              <a:off x="237" y="1051"/>
              <a:ext cx="57" cy="113"/>
              <a:chOff x="3796" y="1043"/>
              <a:chExt cx="865" cy="1237"/>
            </a:xfrm>
          </p:grpSpPr>
          <p:sp>
            <p:nvSpPr>
              <p:cNvPr id="246994" name="Line 947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95" name="Line 948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96" name="Line 949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97" name="Line 950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98" name="Line 951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99" name="Line 952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0" name="Line 953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1" name="Line 954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2" name="Line 955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3" name="Line 956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4" name="Line 957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5" name="Line 958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6" name="Line 959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7" name="Line 960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7008" name="Line 961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7009" name="Group 962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7020" name="Line 963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21" name="Line 96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22" name="Line 965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23" name="Line 96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010" name="Group 967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7016" name="Line 968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17" name="Line 96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18" name="Line 970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19" name="Line 97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7011" name="Group 972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7012" name="Line 973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13" name="Line 97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14" name="Line 975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7015" name="Line 97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6961" name="AutoShape 977"/>
            <p:cNvSpPr>
              <a:spLocks noChangeArrowheads="1"/>
            </p:cNvSpPr>
            <p:nvPr/>
          </p:nvSpPr>
          <p:spPr bwMode="auto">
            <a:xfrm>
              <a:off x="527" y="12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6962" name="Group 978"/>
            <p:cNvGrpSpPr>
              <a:grpSpLocks/>
            </p:cNvGrpSpPr>
            <p:nvPr/>
          </p:nvGrpSpPr>
          <p:grpSpPr bwMode="auto">
            <a:xfrm>
              <a:off x="627" y="1270"/>
              <a:ext cx="57" cy="113"/>
              <a:chOff x="3796" y="1043"/>
              <a:chExt cx="865" cy="1237"/>
            </a:xfrm>
          </p:grpSpPr>
          <p:sp>
            <p:nvSpPr>
              <p:cNvPr id="246964" name="Line 979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65" name="Line 980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66" name="Line 981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67" name="Line 982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68" name="Line 983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69" name="Line 984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0" name="Line 985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1" name="Line 986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2" name="Line 987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3" name="Line 988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4" name="Line 989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5" name="Line 990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6" name="Line 991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7" name="Line 992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78" name="Line 993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6979" name="Group 994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6990" name="Line 99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91" name="Line 99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92" name="Line 99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93" name="Line 99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980" name="Group 999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6986" name="Line 100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87" name="Line 100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88" name="Line 100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89" name="Line 100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981" name="Group 1004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6982" name="Line 100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83" name="Line 100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84" name="Line 100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85" name="Line 100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6963" name="Line 1009"/>
            <p:cNvSpPr>
              <a:spLocks noChangeShapeType="1"/>
            </p:cNvSpPr>
            <p:nvPr/>
          </p:nvSpPr>
          <p:spPr bwMode="auto">
            <a:xfrm flipV="1">
              <a:off x="269" y="920"/>
              <a:ext cx="15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799" name="Group 122"/>
          <p:cNvGrpSpPr>
            <a:grpSpLocks/>
          </p:cNvGrpSpPr>
          <p:nvPr/>
        </p:nvGrpSpPr>
        <p:grpSpPr bwMode="auto">
          <a:xfrm>
            <a:off x="5394325" y="2746375"/>
            <a:ext cx="1749425" cy="841375"/>
            <a:chOff x="1064" y="824"/>
            <a:chExt cx="1102" cy="530"/>
          </a:xfrm>
        </p:grpSpPr>
        <p:sp>
          <p:nvSpPr>
            <p:cNvPr id="246812" name="AutoShape 1011"/>
            <p:cNvSpPr>
              <a:spLocks noChangeArrowheads="1"/>
            </p:cNvSpPr>
            <p:nvPr/>
          </p:nvSpPr>
          <p:spPr bwMode="auto">
            <a:xfrm>
              <a:off x="1534" y="82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3" name="AutoShape 1012"/>
            <p:cNvSpPr>
              <a:spLocks noChangeArrowheads="1"/>
            </p:cNvSpPr>
            <p:nvPr/>
          </p:nvSpPr>
          <p:spPr bwMode="auto">
            <a:xfrm>
              <a:off x="1726" y="114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4" name="AutoShape 1013"/>
            <p:cNvSpPr>
              <a:spLocks noChangeArrowheads="1"/>
            </p:cNvSpPr>
            <p:nvPr/>
          </p:nvSpPr>
          <p:spPr bwMode="auto">
            <a:xfrm>
              <a:off x="1723" y="92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815" name="AutoShape 1014"/>
            <p:cNvSpPr>
              <a:spLocks noChangeArrowheads="1"/>
            </p:cNvSpPr>
            <p:nvPr/>
          </p:nvSpPr>
          <p:spPr bwMode="auto">
            <a:xfrm>
              <a:off x="1914" y="103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6816" name="Group 1015"/>
            <p:cNvGrpSpPr>
              <a:grpSpLocks/>
            </p:cNvGrpSpPr>
            <p:nvPr/>
          </p:nvGrpSpPr>
          <p:grpSpPr bwMode="auto">
            <a:xfrm>
              <a:off x="2014" y="1065"/>
              <a:ext cx="58" cy="114"/>
              <a:chOff x="3796" y="1043"/>
              <a:chExt cx="865" cy="1237"/>
            </a:xfrm>
          </p:grpSpPr>
          <p:sp>
            <p:nvSpPr>
              <p:cNvPr id="246917" name="Line 1016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18" name="Line 1017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19" name="Line 1018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0" name="Line 1019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1" name="Line 1020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2" name="Line 1021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3" name="Line 1022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4" name="Line 1023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5" name="Line 0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6" name="Line 1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7" name="Line 2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8" name="Line 3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29" name="Line 4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30" name="Line 5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31" name="Line 6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6932" name="Group 7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6943" name="Line 8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44" name="Line 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45" name="Line 10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46" name="Line 1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933" name="Group 12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6939" name="Line 13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40" name="Line 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41" name="Line 15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42" name="Line 1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934" name="Group 17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6935" name="Line 18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36" name="Line 1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37" name="Line 20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38" name="Line 2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6817" name="Group 22"/>
            <p:cNvGrpSpPr>
              <a:grpSpLocks/>
            </p:cNvGrpSpPr>
            <p:nvPr/>
          </p:nvGrpSpPr>
          <p:grpSpPr bwMode="auto">
            <a:xfrm>
              <a:off x="1820" y="964"/>
              <a:ext cx="58" cy="114"/>
              <a:chOff x="3796" y="1043"/>
              <a:chExt cx="865" cy="1237"/>
            </a:xfrm>
          </p:grpSpPr>
          <p:sp>
            <p:nvSpPr>
              <p:cNvPr id="246887" name="Line 23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88" name="Line 24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89" name="Line 25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0" name="Line 26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1" name="Line 27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2" name="Line 28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3" name="Line 29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4" name="Line 30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5" name="Line 31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6" name="Line 32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7" name="Line 33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8" name="Line 34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99" name="Line 35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00" name="Line 36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901" name="Line 37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6902" name="Group 38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6913" name="Line 3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14" name="Line 4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15" name="Line 4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16" name="Line 4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903" name="Group 43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6909" name="Line 4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10" name="Line 4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11" name="Line 4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12" name="Line 4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904" name="Group 48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6905" name="Line 4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06" name="Line 5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07" name="Line 5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908" name="Line 5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6818" name="Group 53"/>
            <p:cNvGrpSpPr>
              <a:grpSpLocks/>
            </p:cNvGrpSpPr>
            <p:nvPr/>
          </p:nvGrpSpPr>
          <p:grpSpPr bwMode="auto">
            <a:xfrm>
              <a:off x="1829" y="1175"/>
              <a:ext cx="57" cy="113"/>
              <a:chOff x="3796" y="1043"/>
              <a:chExt cx="865" cy="1237"/>
            </a:xfrm>
          </p:grpSpPr>
          <p:sp>
            <p:nvSpPr>
              <p:cNvPr id="246857" name="Line 54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58" name="Line 55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59" name="Line 56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0" name="Line 57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1" name="Line 58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2" name="Line 59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3" name="Line 60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4" name="Line 61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5" name="Line 62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6" name="Line 63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7" name="Line 64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8" name="Line 65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69" name="Line 66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70" name="Line 67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71" name="Line 68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6872" name="Group 6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6883" name="Line 7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84" name="Line 7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85" name="Line 7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86" name="Line 7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873" name="Group 7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6879" name="Line 75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80" name="Line 7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81" name="Line 77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82" name="Line 7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874" name="Group 7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6875" name="Line 80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76" name="Line 8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77" name="Line 82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78" name="Line 8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6819" name="Group 84"/>
            <p:cNvGrpSpPr>
              <a:grpSpLocks/>
            </p:cNvGrpSpPr>
            <p:nvPr/>
          </p:nvGrpSpPr>
          <p:grpSpPr bwMode="auto">
            <a:xfrm>
              <a:off x="1636" y="858"/>
              <a:ext cx="57" cy="114"/>
              <a:chOff x="3796" y="1043"/>
              <a:chExt cx="865" cy="1237"/>
            </a:xfrm>
          </p:grpSpPr>
          <p:sp>
            <p:nvSpPr>
              <p:cNvPr id="246827" name="Line 85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28" name="Line 86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29" name="Line 87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0" name="Line 88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1" name="Line 89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2" name="Line 90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3" name="Line 91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4" name="Line 92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5" name="Line 93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6" name="Line 94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7" name="Line 95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8" name="Line 96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39" name="Line 97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40" name="Line 98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841" name="Line 99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46842" name="Group 100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46853" name="Line 10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54" name="Line 10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55" name="Line 10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56" name="Line 10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843" name="Group 105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46849" name="Line 10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50" name="Line 10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51" name="Line 10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52" name="Line 10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6844" name="Group 110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46845" name="Line 11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46" name="Line 11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47" name="Line 11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46848" name="Line 1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246820" name="Line 115"/>
            <p:cNvSpPr>
              <a:spLocks noChangeShapeType="1"/>
            </p:cNvSpPr>
            <p:nvPr/>
          </p:nvSpPr>
          <p:spPr bwMode="auto">
            <a:xfrm flipH="1">
              <a:off x="1511" y="1158"/>
              <a:ext cx="5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21" name="Line 116"/>
            <p:cNvSpPr>
              <a:spLocks noChangeShapeType="1"/>
            </p:cNvSpPr>
            <p:nvPr/>
          </p:nvSpPr>
          <p:spPr bwMode="auto">
            <a:xfrm flipH="1" flipV="1">
              <a:off x="1509" y="1184"/>
              <a:ext cx="361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22" name="Line 117"/>
            <p:cNvSpPr>
              <a:spLocks noChangeShapeType="1"/>
            </p:cNvSpPr>
            <p:nvPr/>
          </p:nvSpPr>
          <p:spPr bwMode="auto">
            <a:xfrm flipH="1">
              <a:off x="1454" y="1070"/>
              <a:ext cx="410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823" name="Line 118"/>
            <p:cNvSpPr>
              <a:spLocks noChangeShapeType="1"/>
            </p:cNvSpPr>
            <p:nvPr/>
          </p:nvSpPr>
          <p:spPr bwMode="auto">
            <a:xfrm flipH="1">
              <a:off x="1502" y="958"/>
              <a:ext cx="178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6824" name="Group 119"/>
            <p:cNvGrpSpPr>
              <a:grpSpLocks/>
            </p:cNvGrpSpPr>
            <p:nvPr/>
          </p:nvGrpSpPr>
          <p:grpSpPr bwMode="auto">
            <a:xfrm>
              <a:off x="1064" y="1052"/>
              <a:ext cx="616" cy="208"/>
              <a:chOff x="717" y="1160"/>
              <a:chExt cx="616" cy="208"/>
            </a:xfrm>
          </p:grpSpPr>
          <p:sp>
            <p:nvSpPr>
              <p:cNvPr id="246825" name="Rectangle 120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826" name="Text Box 121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>
                    <a:latin typeface="Arial" charset="0"/>
                  </a:rPr>
                  <a:t>MSC</a:t>
                </a:r>
              </a:p>
            </p:txBody>
          </p:sp>
        </p:grpSp>
      </p:grpSp>
      <p:sp>
        <p:nvSpPr>
          <p:cNvPr id="246800" name="Line 123"/>
          <p:cNvSpPr>
            <a:spLocks noChangeShapeType="1"/>
          </p:cNvSpPr>
          <p:nvPr/>
        </p:nvSpPr>
        <p:spPr bwMode="auto">
          <a:xfrm flipV="1">
            <a:off x="3609975" y="3000375"/>
            <a:ext cx="68580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01" name="Line 124"/>
          <p:cNvSpPr>
            <a:spLocks noChangeShapeType="1"/>
          </p:cNvSpPr>
          <p:nvPr/>
        </p:nvSpPr>
        <p:spPr bwMode="auto">
          <a:xfrm flipV="1">
            <a:off x="4076700" y="3152775"/>
            <a:ext cx="37147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02" name="Line 125"/>
          <p:cNvSpPr>
            <a:spLocks noChangeShapeType="1"/>
          </p:cNvSpPr>
          <p:nvPr/>
        </p:nvSpPr>
        <p:spPr bwMode="auto">
          <a:xfrm flipH="1" flipV="1">
            <a:off x="4676775" y="3228975"/>
            <a:ext cx="59055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03" name="Line 126"/>
          <p:cNvSpPr>
            <a:spLocks noChangeShapeType="1"/>
          </p:cNvSpPr>
          <p:nvPr/>
        </p:nvSpPr>
        <p:spPr bwMode="auto">
          <a:xfrm flipH="1" flipV="1">
            <a:off x="4876800" y="3257550"/>
            <a:ext cx="1485900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04" name="Line 127"/>
          <p:cNvSpPr>
            <a:spLocks noChangeShapeType="1"/>
          </p:cNvSpPr>
          <p:nvPr/>
        </p:nvSpPr>
        <p:spPr bwMode="auto">
          <a:xfrm flipH="1" flipV="1">
            <a:off x="4772025" y="3114675"/>
            <a:ext cx="771525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05" name="Freeform 282"/>
          <p:cNvSpPr>
            <a:spLocks/>
          </p:cNvSpPr>
          <p:nvPr/>
        </p:nvSpPr>
        <p:spPr bwMode="auto">
          <a:xfrm>
            <a:off x="3711575" y="1854200"/>
            <a:ext cx="1436688" cy="161766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806" name="Text Box 283"/>
          <p:cNvSpPr txBox="1">
            <a:spLocks noChangeArrowheads="1"/>
          </p:cNvSpPr>
          <p:nvPr/>
        </p:nvSpPr>
        <p:spPr bwMode="auto">
          <a:xfrm>
            <a:off x="3902075" y="2247900"/>
            <a:ext cx="12477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wired public telephone</a:t>
            </a:r>
          </a:p>
          <a:p>
            <a:pPr eaLnBrk="1" hangingPunct="1"/>
            <a:r>
              <a:rPr lang="en-US" sz="1400">
                <a:latin typeface="Arial" charset="0"/>
              </a:rPr>
              <a:t>network</a:t>
            </a:r>
          </a:p>
        </p:txBody>
      </p:sp>
      <p:sp>
        <p:nvSpPr>
          <p:cNvPr id="246807" name="Line 129"/>
          <p:cNvSpPr>
            <a:spLocks noChangeShapeType="1"/>
          </p:cNvSpPr>
          <p:nvPr/>
        </p:nvSpPr>
        <p:spPr bwMode="auto">
          <a:xfrm flipV="1">
            <a:off x="5067300" y="2514600"/>
            <a:ext cx="342900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08" name="Text Box 130"/>
          <p:cNvSpPr txBox="1">
            <a:spLocks noChangeArrowheads="1"/>
          </p:cNvSpPr>
          <p:nvPr/>
        </p:nvSpPr>
        <p:spPr bwMode="auto">
          <a:xfrm>
            <a:off x="2468563" y="5503863"/>
            <a:ext cx="3632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different cellular networks,</a:t>
            </a:r>
          </a:p>
          <a:p>
            <a:r>
              <a:rPr lang="en-US"/>
              <a:t>operated by different providers</a:t>
            </a:r>
          </a:p>
        </p:txBody>
      </p:sp>
      <p:sp>
        <p:nvSpPr>
          <p:cNvPr id="246809" name="Line 131"/>
          <p:cNvSpPr>
            <a:spLocks noChangeShapeType="1"/>
          </p:cNvSpPr>
          <p:nvPr/>
        </p:nvSpPr>
        <p:spPr bwMode="auto">
          <a:xfrm flipH="1" flipV="1">
            <a:off x="3854450" y="4910138"/>
            <a:ext cx="309563" cy="604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10" name="Line 132"/>
          <p:cNvSpPr>
            <a:spLocks noChangeShapeType="1"/>
          </p:cNvSpPr>
          <p:nvPr/>
        </p:nvSpPr>
        <p:spPr bwMode="auto">
          <a:xfrm flipV="1">
            <a:off x="4160838" y="5006975"/>
            <a:ext cx="873125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6811" name="Text Box 133"/>
          <p:cNvSpPr txBox="1">
            <a:spLocks noChangeArrowheads="1"/>
          </p:cNvSpPr>
          <p:nvPr/>
        </p:nvSpPr>
        <p:spPr bwMode="auto">
          <a:xfrm>
            <a:off x="1328738" y="1733550"/>
            <a:ext cx="1068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recall: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488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D1488DFE-CE1D-4A56-9CD3-C2E3DF5B856E}" type="slidenum">
              <a:rPr lang="en-US"/>
              <a:pPr/>
              <a:t>54</a:t>
            </a:fld>
            <a:endParaRPr lang="en-US"/>
          </a:p>
        </p:txBody>
      </p:sp>
      <p:sp>
        <p:nvSpPr>
          <p:cNvPr id="2488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Handling mobility in cellular networks</a:t>
            </a:r>
          </a:p>
        </p:txBody>
      </p:sp>
      <p:sp>
        <p:nvSpPr>
          <p:cNvPr id="2488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i="1" smtClean="0">
                <a:solidFill>
                  <a:srgbClr val="FF0000"/>
                </a:solidFill>
              </a:rPr>
              <a:t>home network:</a:t>
            </a:r>
            <a:r>
              <a:rPr lang="en-US" sz="2400" smtClean="0"/>
              <a:t> network of cellular provider you subscribe to (e.g., Sprint PCS, Verizon)</a:t>
            </a:r>
          </a:p>
          <a:p>
            <a:pPr lvl="1">
              <a:lnSpc>
                <a:spcPct val="90000"/>
              </a:lnSpc>
            </a:pPr>
            <a:r>
              <a:rPr lang="en-US" i="1" smtClean="0">
                <a:solidFill>
                  <a:srgbClr val="FF0000"/>
                </a:solidFill>
              </a:rPr>
              <a:t>home location register (HLR):</a:t>
            </a:r>
            <a:r>
              <a:rPr lang="en-US" smtClean="0"/>
              <a:t> database in home network containing permanent cell phone #, profile information (services, preferences, billing), information about current location (could be in another network)</a:t>
            </a:r>
          </a:p>
          <a:p>
            <a:pPr>
              <a:lnSpc>
                <a:spcPct val="90000"/>
              </a:lnSpc>
            </a:pPr>
            <a:r>
              <a:rPr lang="en-US" sz="2400" i="1" smtClean="0">
                <a:solidFill>
                  <a:srgbClr val="FF0000"/>
                </a:solidFill>
              </a:rPr>
              <a:t>visited network:</a:t>
            </a:r>
            <a:r>
              <a:rPr lang="en-US" sz="2400" smtClean="0"/>
              <a:t> network in which mobile currently resides</a:t>
            </a:r>
          </a:p>
          <a:p>
            <a:pPr lvl="1">
              <a:lnSpc>
                <a:spcPct val="90000"/>
              </a:lnSpc>
            </a:pPr>
            <a:r>
              <a:rPr lang="en-US" i="1" smtClean="0">
                <a:solidFill>
                  <a:srgbClr val="FF0000"/>
                </a:solidFill>
              </a:rPr>
              <a:t>visitor location register (VLR):</a:t>
            </a:r>
            <a:r>
              <a:rPr lang="en-US" smtClean="0"/>
              <a:t> database with entry for each user currently in network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could be home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5088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FE25BF87-FEF3-4C52-B286-9949CE5C9B56}" type="slidenum">
              <a:rPr lang="en-US"/>
              <a:pPr/>
              <a:t>55</a:t>
            </a:fld>
            <a:endParaRPr lang="en-US"/>
          </a:p>
        </p:txBody>
      </p:sp>
      <p:sp>
        <p:nvSpPr>
          <p:cNvPr id="250884" name="AutoShape 2"/>
          <p:cNvSpPr>
            <a:spLocks noChangeArrowheads="1"/>
          </p:cNvSpPr>
          <p:nvPr/>
        </p:nvSpPr>
        <p:spPr bwMode="auto">
          <a:xfrm>
            <a:off x="1441450" y="40576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0885" name="AutoShape 3"/>
          <p:cNvSpPr>
            <a:spLocks noChangeArrowheads="1"/>
          </p:cNvSpPr>
          <p:nvPr/>
        </p:nvSpPr>
        <p:spPr bwMode="auto">
          <a:xfrm>
            <a:off x="2249488" y="5407025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0886" name="AutoShape 4"/>
          <p:cNvSpPr>
            <a:spLocks noChangeArrowheads="1"/>
          </p:cNvSpPr>
          <p:nvPr/>
        </p:nvSpPr>
        <p:spPr bwMode="auto">
          <a:xfrm>
            <a:off x="2235200" y="44894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0887" name="AutoShape 5"/>
          <p:cNvSpPr>
            <a:spLocks noChangeArrowheads="1"/>
          </p:cNvSpPr>
          <p:nvPr/>
        </p:nvSpPr>
        <p:spPr bwMode="auto">
          <a:xfrm>
            <a:off x="3036888" y="4954588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0888" name="Group 6"/>
          <p:cNvGrpSpPr>
            <a:grpSpLocks/>
          </p:cNvGrpSpPr>
          <p:nvPr/>
        </p:nvGrpSpPr>
        <p:grpSpPr bwMode="auto">
          <a:xfrm>
            <a:off x="3457575" y="5084763"/>
            <a:ext cx="242888" cy="485775"/>
            <a:chOff x="3796" y="1043"/>
            <a:chExt cx="865" cy="1237"/>
          </a:xfrm>
        </p:grpSpPr>
        <p:sp>
          <p:nvSpPr>
            <p:cNvPr id="251056" name="Line 7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57" name="Line 8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58" name="Line 9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59" name="Line 10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0" name="Line 11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1" name="Line 12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2" name="Line 13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3" name="Line 14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4" name="Line 15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5" name="Line 16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6" name="Line 17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7" name="Line 18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8" name="Line 19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69" name="Line 20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70" name="Line 21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071" name="Group 22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251082" name="Line 23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83" name="Line 24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84" name="Line 25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85" name="Line 26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072" name="Group 27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251078" name="Line 28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79" name="Line 29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80" name="Line 30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81" name="Line 31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073" name="Group 32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251074" name="Line 33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75" name="Line 34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76" name="Line 35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77" name="Line 36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250889" name="Group 37"/>
          <p:cNvGrpSpPr>
            <a:grpSpLocks/>
          </p:cNvGrpSpPr>
          <p:nvPr/>
        </p:nvGrpSpPr>
        <p:grpSpPr bwMode="auto">
          <a:xfrm>
            <a:off x="2641600" y="4656138"/>
            <a:ext cx="242888" cy="485775"/>
            <a:chOff x="3796" y="1043"/>
            <a:chExt cx="865" cy="1237"/>
          </a:xfrm>
        </p:grpSpPr>
        <p:sp>
          <p:nvSpPr>
            <p:cNvPr id="251026" name="Line 38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27" name="Line 39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28" name="Line 40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29" name="Line 41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0" name="Line 42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1" name="Line 43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2" name="Line 44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3" name="Line 45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4" name="Line 46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5" name="Line 47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6" name="Line 48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7" name="Line 49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8" name="Line 50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39" name="Line 51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40" name="Line 52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041" name="Group 53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251052" name="Line 54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53" name="Line 55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54" name="Line 56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55" name="Line 57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042" name="Group 58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251048" name="Line 59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49" name="Line 60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50" name="Line 61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51" name="Line 62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043" name="Group 63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251044" name="Line 64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45" name="Line 65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46" name="Line 66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47" name="Line 67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250890" name="Group 68"/>
          <p:cNvGrpSpPr>
            <a:grpSpLocks/>
          </p:cNvGrpSpPr>
          <p:nvPr/>
        </p:nvGrpSpPr>
        <p:grpSpPr bwMode="auto">
          <a:xfrm>
            <a:off x="2678113" y="5554663"/>
            <a:ext cx="242887" cy="485775"/>
            <a:chOff x="3796" y="1043"/>
            <a:chExt cx="865" cy="1237"/>
          </a:xfrm>
        </p:grpSpPr>
        <p:sp>
          <p:nvSpPr>
            <p:cNvPr id="250996" name="Line 69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97" name="Line 70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98" name="Line 71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99" name="Line 72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0" name="Line 73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1" name="Line 74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2" name="Line 75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3" name="Line 76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4" name="Line 77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5" name="Line 78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6" name="Line 79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7" name="Line 80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8" name="Line 81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09" name="Line 82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1010" name="Line 83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1011" name="Group 84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251022" name="Line 85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23" name="Line 86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24" name="Line 87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25" name="Line 88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012" name="Group 89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251018" name="Line 90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19" name="Line 91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20" name="Line 92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21" name="Line 93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1013" name="Group 94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251014" name="Line 95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15" name="Line 96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16" name="Line 97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1017" name="Line 98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250891" name="Group 99"/>
          <p:cNvGrpSpPr>
            <a:grpSpLocks/>
          </p:cNvGrpSpPr>
          <p:nvPr/>
        </p:nvGrpSpPr>
        <p:grpSpPr bwMode="auto">
          <a:xfrm>
            <a:off x="1866900" y="4202113"/>
            <a:ext cx="242888" cy="485775"/>
            <a:chOff x="3796" y="1043"/>
            <a:chExt cx="865" cy="1237"/>
          </a:xfrm>
        </p:grpSpPr>
        <p:sp>
          <p:nvSpPr>
            <p:cNvPr id="250966" name="Line 100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67" name="Line 101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68" name="Line 102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69" name="Line 103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0" name="Line 104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1" name="Line 105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2" name="Line 106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3" name="Line 107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4" name="Line 108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5" name="Line 109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6" name="Line 110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7" name="Line 111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8" name="Line 112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79" name="Line 113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0980" name="Line 114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50981" name="Group 115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250992" name="Line 116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93" name="Line 117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94" name="Line 118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95" name="Line 119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0982" name="Group 120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250988" name="Line 121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89" name="Line 122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90" name="Line 123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91" name="Line 124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50983" name="Group 125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250984" name="Line 126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85" name="Line 127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86" name="Line 128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50987" name="Line 129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250892" name="Line 130"/>
          <p:cNvSpPr>
            <a:spLocks noChangeShapeType="1"/>
          </p:cNvSpPr>
          <p:nvPr/>
        </p:nvSpPr>
        <p:spPr bwMode="auto">
          <a:xfrm flipV="1">
            <a:off x="3636963" y="4645025"/>
            <a:ext cx="50165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893" name="Line 131"/>
          <p:cNvSpPr>
            <a:spLocks noChangeShapeType="1"/>
          </p:cNvSpPr>
          <p:nvPr/>
        </p:nvSpPr>
        <p:spPr bwMode="auto">
          <a:xfrm flipV="1">
            <a:off x="2851150" y="4645025"/>
            <a:ext cx="850900" cy="132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894" name="Line 132"/>
          <p:cNvSpPr>
            <a:spLocks noChangeShapeType="1"/>
          </p:cNvSpPr>
          <p:nvPr/>
        </p:nvSpPr>
        <p:spPr bwMode="auto">
          <a:xfrm flipV="1">
            <a:off x="2825750" y="4645025"/>
            <a:ext cx="823913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895" name="Line 133"/>
          <p:cNvSpPr>
            <a:spLocks noChangeShapeType="1"/>
          </p:cNvSpPr>
          <p:nvPr/>
        </p:nvSpPr>
        <p:spPr bwMode="auto">
          <a:xfrm flipV="1">
            <a:off x="2052638" y="4452938"/>
            <a:ext cx="1519237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896" name="Freeform 134"/>
          <p:cNvSpPr>
            <a:spLocks/>
          </p:cNvSpPr>
          <p:nvPr/>
        </p:nvSpPr>
        <p:spPr bwMode="auto">
          <a:xfrm>
            <a:off x="5029200" y="2590800"/>
            <a:ext cx="2046288" cy="232886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0897" name="Text Box 135"/>
          <p:cNvSpPr txBox="1">
            <a:spLocks noChangeArrowheads="1"/>
          </p:cNvSpPr>
          <p:nvPr/>
        </p:nvSpPr>
        <p:spPr bwMode="auto">
          <a:xfrm>
            <a:off x="5973763" y="3668713"/>
            <a:ext cx="13144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Public switched </a:t>
            </a:r>
          </a:p>
          <a:p>
            <a:pPr eaLnBrk="1" hangingPunct="1"/>
            <a:r>
              <a:rPr lang="en-US" sz="1400">
                <a:latin typeface="Arial" charset="0"/>
              </a:rPr>
              <a:t>telephone</a:t>
            </a:r>
          </a:p>
          <a:p>
            <a:pPr eaLnBrk="1" hangingPunct="1"/>
            <a:r>
              <a:rPr lang="en-US" sz="1400">
                <a:latin typeface="Arial" charset="0"/>
              </a:rPr>
              <a:t>network </a:t>
            </a:r>
          </a:p>
        </p:txBody>
      </p:sp>
      <p:pic>
        <p:nvPicPr>
          <p:cNvPr id="250898" name="Picture 137" descr="imgyjavg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7975" y="4673600"/>
            <a:ext cx="25241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0899" name="Picture 138" descr="imgyjavg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8075" y="5753100"/>
            <a:ext cx="25241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0900" name="Picture 139" descr="imgyjavg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7275" y="4876800"/>
            <a:ext cx="25241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0901" name="Group 140"/>
          <p:cNvGrpSpPr>
            <a:grpSpLocks/>
          </p:cNvGrpSpPr>
          <p:nvPr/>
        </p:nvGrpSpPr>
        <p:grpSpPr bwMode="auto">
          <a:xfrm>
            <a:off x="1404938" y="5129213"/>
            <a:ext cx="1441450" cy="346075"/>
            <a:chOff x="3072" y="739"/>
            <a:chExt cx="652" cy="146"/>
          </a:xfrm>
        </p:grpSpPr>
        <p:pic>
          <p:nvPicPr>
            <p:cNvPr id="250963" name="Picture 141" descr="lgv_fqmg[1]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0964" name="Line 142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965" name="Line 143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0902" name="Line 144"/>
          <p:cNvSpPr>
            <a:spLocks noChangeShapeType="1"/>
          </p:cNvSpPr>
          <p:nvPr/>
        </p:nvSpPr>
        <p:spPr bwMode="auto">
          <a:xfrm flipV="1">
            <a:off x="4541838" y="4083050"/>
            <a:ext cx="508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903" name="Text Box 145"/>
          <p:cNvSpPr txBox="1">
            <a:spLocks noChangeArrowheads="1"/>
          </p:cNvSpPr>
          <p:nvPr/>
        </p:nvSpPr>
        <p:spPr bwMode="auto">
          <a:xfrm>
            <a:off x="1490663" y="5389563"/>
            <a:ext cx="7064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mobile</a:t>
            </a:r>
          </a:p>
          <a:p>
            <a:pPr eaLnBrk="1" hangingPunct="1"/>
            <a:r>
              <a:rPr lang="en-US" sz="1400">
                <a:latin typeface="Arial" charset="0"/>
              </a:rPr>
              <a:t>user</a:t>
            </a:r>
          </a:p>
        </p:txBody>
      </p:sp>
      <p:sp>
        <p:nvSpPr>
          <p:cNvPr id="250904" name="Freeform 146"/>
          <p:cNvSpPr>
            <a:spLocks/>
          </p:cNvSpPr>
          <p:nvPr/>
        </p:nvSpPr>
        <p:spPr bwMode="auto">
          <a:xfrm>
            <a:off x="2336800" y="1295400"/>
            <a:ext cx="2236788" cy="1863725"/>
          </a:xfrm>
          <a:custGeom>
            <a:avLst/>
            <a:gdLst>
              <a:gd name="T0" fmla="*/ 224 w 1209"/>
              <a:gd name="T1" fmla="*/ 6 h 1134"/>
              <a:gd name="T2" fmla="*/ 33 w 1209"/>
              <a:gd name="T3" fmla="*/ 141 h 1134"/>
              <a:gd name="T4" fmla="*/ 27 w 1209"/>
              <a:gd name="T5" fmla="*/ 471 h 1134"/>
              <a:gd name="T6" fmla="*/ 50 w 1209"/>
              <a:gd name="T7" fmla="*/ 747 h 1134"/>
              <a:gd name="T8" fmla="*/ 149 w 1209"/>
              <a:gd name="T9" fmla="*/ 972 h 1134"/>
              <a:gd name="T10" fmla="*/ 469 w 1209"/>
              <a:gd name="T11" fmla="*/ 1036 h 1134"/>
              <a:gd name="T12" fmla="*/ 931 w 1209"/>
              <a:gd name="T13" fmla="*/ 1115 h 1134"/>
              <a:gd name="T14" fmla="*/ 1122 w 1209"/>
              <a:gd name="T15" fmla="*/ 920 h 1134"/>
              <a:gd name="T16" fmla="*/ 1189 w 1209"/>
              <a:gd name="T17" fmla="*/ 401 h 1134"/>
              <a:gd name="T18" fmla="*/ 1128 w 1209"/>
              <a:gd name="T19" fmla="*/ 190 h 1134"/>
              <a:gd name="T20" fmla="*/ 701 w 1209"/>
              <a:gd name="T21" fmla="*/ 104 h 1134"/>
              <a:gd name="T22" fmla="*/ 224 w 1209"/>
              <a:gd name="T23" fmla="*/ 6 h 11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09"/>
              <a:gd name="T37" fmla="*/ 0 h 1134"/>
              <a:gd name="T38" fmla="*/ 1209 w 1209"/>
              <a:gd name="T39" fmla="*/ 1134 h 113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09" h="1134">
                <a:moveTo>
                  <a:pt x="224" y="6"/>
                </a:moveTo>
                <a:cubicBezTo>
                  <a:pt x="112" y="13"/>
                  <a:pt x="66" y="64"/>
                  <a:pt x="33" y="141"/>
                </a:cubicBezTo>
                <a:cubicBezTo>
                  <a:pt x="0" y="219"/>
                  <a:pt x="24" y="370"/>
                  <a:pt x="27" y="471"/>
                </a:cubicBezTo>
                <a:cubicBezTo>
                  <a:pt x="30" y="572"/>
                  <a:pt x="30" y="664"/>
                  <a:pt x="50" y="747"/>
                </a:cubicBezTo>
                <a:cubicBezTo>
                  <a:pt x="70" y="830"/>
                  <a:pt x="79" y="924"/>
                  <a:pt x="149" y="972"/>
                </a:cubicBezTo>
                <a:cubicBezTo>
                  <a:pt x="219" y="1020"/>
                  <a:pt x="339" y="1012"/>
                  <a:pt x="469" y="1036"/>
                </a:cubicBezTo>
                <a:cubicBezTo>
                  <a:pt x="599" y="1060"/>
                  <a:pt x="822" y="1134"/>
                  <a:pt x="931" y="1115"/>
                </a:cubicBezTo>
                <a:cubicBezTo>
                  <a:pt x="1040" y="1096"/>
                  <a:pt x="1079" y="1039"/>
                  <a:pt x="1122" y="920"/>
                </a:cubicBezTo>
                <a:cubicBezTo>
                  <a:pt x="1165" y="801"/>
                  <a:pt x="1188" y="523"/>
                  <a:pt x="1189" y="401"/>
                </a:cubicBezTo>
                <a:cubicBezTo>
                  <a:pt x="1190" y="279"/>
                  <a:pt x="1209" y="240"/>
                  <a:pt x="1128" y="190"/>
                </a:cubicBezTo>
                <a:cubicBezTo>
                  <a:pt x="1046" y="141"/>
                  <a:pt x="850" y="135"/>
                  <a:pt x="701" y="104"/>
                </a:cubicBezTo>
                <a:cubicBezTo>
                  <a:pt x="552" y="72"/>
                  <a:pt x="335" y="0"/>
                  <a:pt x="224" y="6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0905" name="Group 147"/>
          <p:cNvGrpSpPr>
            <a:grpSpLocks/>
          </p:cNvGrpSpPr>
          <p:nvPr/>
        </p:nvGrpSpPr>
        <p:grpSpPr bwMode="auto">
          <a:xfrm>
            <a:off x="3190875" y="2030413"/>
            <a:ext cx="1143000" cy="942975"/>
            <a:chOff x="661" y="883"/>
            <a:chExt cx="720" cy="594"/>
          </a:xfrm>
        </p:grpSpPr>
        <p:grpSp>
          <p:nvGrpSpPr>
            <p:cNvPr id="250959" name="Group 148"/>
            <p:cNvGrpSpPr>
              <a:grpSpLocks/>
            </p:cNvGrpSpPr>
            <p:nvPr/>
          </p:nvGrpSpPr>
          <p:grpSpPr bwMode="auto">
            <a:xfrm>
              <a:off x="718" y="912"/>
              <a:ext cx="621" cy="562"/>
              <a:chOff x="3164" y="2556"/>
              <a:chExt cx="901" cy="338"/>
            </a:xfrm>
          </p:grpSpPr>
          <p:sp>
            <p:nvSpPr>
              <p:cNvPr id="250961" name="Rectangle 149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962" name="Text Box 150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3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endParaRPr lang="en-US">
                  <a:latin typeface="Arial" charset="0"/>
                </a:endParaRPr>
              </a:p>
            </p:txBody>
          </p:sp>
        </p:grpSp>
        <p:sp>
          <p:nvSpPr>
            <p:cNvPr id="250960" name="Text Box 151"/>
            <p:cNvSpPr txBox="1">
              <a:spLocks noChangeArrowheads="1"/>
            </p:cNvSpPr>
            <p:nvPr/>
          </p:nvSpPr>
          <p:spPr bwMode="auto">
            <a:xfrm>
              <a:off x="661" y="883"/>
              <a:ext cx="720" cy="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home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Mobile 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Switching 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Center</a:t>
              </a:r>
            </a:p>
          </p:txBody>
        </p:sp>
      </p:grpSp>
      <p:grpSp>
        <p:nvGrpSpPr>
          <p:cNvPr id="250906" name="Group 152"/>
          <p:cNvGrpSpPr>
            <a:grpSpLocks/>
          </p:cNvGrpSpPr>
          <p:nvPr/>
        </p:nvGrpSpPr>
        <p:grpSpPr bwMode="auto">
          <a:xfrm>
            <a:off x="2500313" y="1403350"/>
            <a:ext cx="636587" cy="493713"/>
            <a:chOff x="3202" y="3056"/>
            <a:chExt cx="401" cy="311"/>
          </a:xfrm>
        </p:grpSpPr>
        <p:sp>
          <p:nvSpPr>
            <p:cNvPr id="250953" name="Oval 153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54" name="Line 154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955" name="Rectangle 155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56" name="Oval 156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57" name="Line 157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958" name="Text Box 158"/>
            <p:cNvSpPr txBox="1">
              <a:spLocks noChangeArrowheads="1"/>
            </p:cNvSpPr>
            <p:nvPr/>
          </p:nvSpPr>
          <p:spPr bwMode="auto">
            <a:xfrm>
              <a:off x="3218" y="3137"/>
              <a:ext cx="3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latin typeface="Arial" charset="0"/>
                </a:rPr>
                <a:t>HLR</a:t>
              </a:r>
            </a:p>
          </p:txBody>
        </p:sp>
      </p:grpSp>
      <p:sp>
        <p:nvSpPr>
          <p:cNvPr id="250907" name="Text Box 159"/>
          <p:cNvSpPr txBox="1">
            <a:spLocks noChangeArrowheads="1"/>
          </p:cNvSpPr>
          <p:nvPr/>
        </p:nvSpPr>
        <p:spPr bwMode="auto">
          <a:xfrm>
            <a:off x="3614738" y="1447800"/>
            <a:ext cx="804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home </a:t>
            </a:r>
          </a:p>
          <a:p>
            <a:pPr eaLnBrk="1" hangingPunct="1"/>
            <a:r>
              <a:rPr lang="en-US" sz="1400">
                <a:latin typeface="Arial" charset="0"/>
              </a:rPr>
              <a:t>network</a:t>
            </a:r>
          </a:p>
        </p:txBody>
      </p:sp>
      <p:sp>
        <p:nvSpPr>
          <p:cNvPr id="250908" name="Text Box 160"/>
          <p:cNvSpPr txBox="1">
            <a:spLocks noChangeArrowheads="1"/>
          </p:cNvSpPr>
          <p:nvPr/>
        </p:nvSpPr>
        <p:spPr bwMode="auto">
          <a:xfrm>
            <a:off x="3294063" y="5922963"/>
            <a:ext cx="804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visited</a:t>
            </a:r>
          </a:p>
          <a:p>
            <a:pPr eaLnBrk="1" hangingPunct="1"/>
            <a:r>
              <a:rPr lang="en-US" sz="1400">
                <a:latin typeface="Arial" charset="0"/>
              </a:rPr>
              <a:t>network</a:t>
            </a:r>
          </a:p>
        </p:txBody>
      </p:sp>
      <p:pic>
        <p:nvPicPr>
          <p:cNvPr id="250909" name="Picture 161" descr="e2gmc3yp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34213" y="2009775"/>
            <a:ext cx="5127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0910" name="Line 162"/>
          <p:cNvSpPr>
            <a:spLocks noChangeShapeType="1"/>
          </p:cNvSpPr>
          <p:nvPr/>
        </p:nvSpPr>
        <p:spPr bwMode="auto">
          <a:xfrm flipV="1">
            <a:off x="6827838" y="2546350"/>
            <a:ext cx="39370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0911" name="Text Box 163"/>
          <p:cNvSpPr txBox="1">
            <a:spLocks noChangeArrowheads="1"/>
          </p:cNvSpPr>
          <p:nvPr/>
        </p:nvSpPr>
        <p:spPr bwMode="auto">
          <a:xfrm>
            <a:off x="6253163" y="1706563"/>
            <a:ext cx="1316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correspondent</a:t>
            </a:r>
          </a:p>
        </p:txBody>
      </p:sp>
      <p:grpSp>
        <p:nvGrpSpPr>
          <p:cNvPr id="250912" name="Group 172"/>
          <p:cNvGrpSpPr>
            <a:grpSpLocks/>
          </p:cNvGrpSpPr>
          <p:nvPr/>
        </p:nvGrpSpPr>
        <p:grpSpPr bwMode="auto">
          <a:xfrm>
            <a:off x="3559175" y="3986213"/>
            <a:ext cx="987425" cy="730250"/>
            <a:chOff x="2197" y="1155"/>
            <a:chExt cx="622" cy="460"/>
          </a:xfrm>
        </p:grpSpPr>
        <p:grpSp>
          <p:nvGrpSpPr>
            <p:cNvPr id="250949" name="Group 173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250951" name="Rectangle 174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952" name="Text Box 175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endParaRPr lang="en-US">
                  <a:latin typeface="Arial" charset="0"/>
                </a:endParaRPr>
              </a:p>
            </p:txBody>
          </p:sp>
        </p:grpSp>
        <p:sp>
          <p:nvSpPr>
            <p:cNvPr id="250950" name="Text Box 176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Mobile 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Switching 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Center</a:t>
              </a:r>
            </a:p>
          </p:txBody>
        </p:sp>
      </p:grpSp>
      <p:grpSp>
        <p:nvGrpSpPr>
          <p:cNvPr id="250913" name="Group 177"/>
          <p:cNvGrpSpPr>
            <a:grpSpLocks/>
          </p:cNvGrpSpPr>
          <p:nvPr/>
        </p:nvGrpSpPr>
        <p:grpSpPr bwMode="auto">
          <a:xfrm>
            <a:off x="3097213" y="3727450"/>
            <a:ext cx="636587" cy="493713"/>
            <a:chOff x="3202" y="3056"/>
            <a:chExt cx="401" cy="311"/>
          </a:xfrm>
        </p:grpSpPr>
        <p:sp>
          <p:nvSpPr>
            <p:cNvPr id="250943" name="Oval 178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44" name="Line 179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945" name="Rectangle 180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46" name="Oval 181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47" name="Line 182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948" name="Text Box 183"/>
            <p:cNvSpPr txBox="1">
              <a:spLocks noChangeArrowheads="1"/>
            </p:cNvSpPr>
            <p:nvPr/>
          </p:nvSpPr>
          <p:spPr bwMode="auto">
            <a:xfrm>
              <a:off x="3218" y="3137"/>
              <a:ext cx="3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latin typeface="Arial" charset="0"/>
                </a:rPr>
                <a:t>VLR</a:t>
              </a:r>
            </a:p>
          </p:txBody>
        </p:sp>
      </p:grpSp>
      <p:sp>
        <p:nvSpPr>
          <p:cNvPr id="250914" name="Rectangle 187"/>
          <p:cNvSpPr>
            <a:spLocks noChangeArrowheads="1"/>
          </p:cNvSpPr>
          <p:nvPr/>
        </p:nvSpPr>
        <p:spPr bwMode="auto">
          <a:xfrm>
            <a:off x="503238" y="2143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u="sng">
                <a:solidFill>
                  <a:schemeClr val="accent2"/>
                </a:solidFill>
              </a:rPr>
              <a:t>GSM: indirect routing to mobile</a:t>
            </a:r>
          </a:p>
        </p:txBody>
      </p:sp>
      <p:grpSp>
        <p:nvGrpSpPr>
          <p:cNvPr id="25" name="Group 190"/>
          <p:cNvGrpSpPr>
            <a:grpSpLocks/>
          </p:cNvGrpSpPr>
          <p:nvPr/>
        </p:nvGrpSpPr>
        <p:grpSpPr bwMode="auto">
          <a:xfrm>
            <a:off x="4070350" y="2559050"/>
            <a:ext cx="4800600" cy="1274763"/>
            <a:chOff x="2564" y="1612"/>
            <a:chExt cx="3024" cy="803"/>
          </a:xfrm>
        </p:grpSpPr>
        <p:sp>
          <p:nvSpPr>
            <p:cNvPr id="250937" name="Freeform 164"/>
            <p:cNvSpPr>
              <a:spLocks/>
            </p:cNvSpPr>
            <p:nvPr/>
          </p:nvSpPr>
          <p:spPr bwMode="auto">
            <a:xfrm>
              <a:off x="2564" y="1612"/>
              <a:ext cx="1825" cy="571"/>
            </a:xfrm>
            <a:custGeom>
              <a:avLst/>
              <a:gdLst>
                <a:gd name="T0" fmla="*/ 1825 w 1825"/>
                <a:gd name="T1" fmla="*/ 0 h 571"/>
                <a:gd name="T2" fmla="*/ 1409 w 1825"/>
                <a:gd name="T3" fmla="*/ 480 h 571"/>
                <a:gd name="T4" fmla="*/ 905 w 1825"/>
                <a:gd name="T5" fmla="*/ 544 h 571"/>
                <a:gd name="T6" fmla="*/ 425 w 1825"/>
                <a:gd name="T7" fmla="*/ 424 h 571"/>
                <a:gd name="T8" fmla="*/ 153 w 1825"/>
                <a:gd name="T9" fmla="*/ 200 h 571"/>
                <a:gd name="T10" fmla="*/ 25 w 1825"/>
                <a:gd name="T11" fmla="*/ 208 h 571"/>
                <a:gd name="T12" fmla="*/ 1 w 1825"/>
                <a:gd name="T13" fmla="*/ 280 h 5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5"/>
                <a:gd name="T22" fmla="*/ 0 h 571"/>
                <a:gd name="T23" fmla="*/ 1825 w 1825"/>
                <a:gd name="T24" fmla="*/ 571 h 5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5" h="571">
                  <a:moveTo>
                    <a:pt x="1825" y="0"/>
                  </a:moveTo>
                  <a:cubicBezTo>
                    <a:pt x="1756" y="80"/>
                    <a:pt x="1562" y="389"/>
                    <a:pt x="1409" y="480"/>
                  </a:cubicBezTo>
                  <a:cubicBezTo>
                    <a:pt x="1256" y="571"/>
                    <a:pt x="1069" y="553"/>
                    <a:pt x="905" y="544"/>
                  </a:cubicBezTo>
                  <a:cubicBezTo>
                    <a:pt x="741" y="535"/>
                    <a:pt x="550" y="481"/>
                    <a:pt x="425" y="424"/>
                  </a:cubicBezTo>
                  <a:cubicBezTo>
                    <a:pt x="300" y="367"/>
                    <a:pt x="220" y="236"/>
                    <a:pt x="153" y="200"/>
                  </a:cubicBezTo>
                  <a:cubicBezTo>
                    <a:pt x="86" y="164"/>
                    <a:pt x="50" y="195"/>
                    <a:pt x="25" y="208"/>
                  </a:cubicBezTo>
                  <a:cubicBezTo>
                    <a:pt x="0" y="221"/>
                    <a:pt x="6" y="265"/>
                    <a:pt x="1" y="28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0938" name="Group 165"/>
            <p:cNvGrpSpPr>
              <a:grpSpLocks/>
            </p:cNvGrpSpPr>
            <p:nvPr/>
          </p:nvGrpSpPr>
          <p:grpSpPr bwMode="auto">
            <a:xfrm>
              <a:off x="3619" y="2058"/>
              <a:ext cx="202" cy="231"/>
              <a:chOff x="618" y="3500"/>
              <a:chExt cx="202" cy="231"/>
            </a:xfrm>
          </p:grpSpPr>
          <p:sp>
            <p:nvSpPr>
              <p:cNvPr id="250941" name="Oval 166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942" name="Text Box 167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8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sp>
          <p:nvSpPr>
            <p:cNvPr id="250939" name="Text Box 188"/>
            <p:cNvSpPr txBox="1">
              <a:spLocks noChangeArrowheads="1"/>
            </p:cNvSpPr>
            <p:nvPr/>
          </p:nvSpPr>
          <p:spPr bwMode="auto">
            <a:xfrm>
              <a:off x="4408" y="2011"/>
              <a:ext cx="118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call routed </a:t>
              </a:r>
            </a:p>
            <a:p>
              <a:r>
                <a:rPr lang="en-US">
                  <a:latin typeface="Arial" charset="0"/>
                  <a:cs typeface="Arial" charset="0"/>
                </a:rPr>
                <a:t>to home network</a:t>
              </a:r>
            </a:p>
          </p:txBody>
        </p:sp>
        <p:sp>
          <p:nvSpPr>
            <p:cNvPr id="250940" name="Line 189"/>
            <p:cNvSpPr>
              <a:spLocks noChangeShapeType="1"/>
            </p:cNvSpPr>
            <p:nvPr/>
          </p:nvSpPr>
          <p:spPr bwMode="auto">
            <a:xfrm flipV="1">
              <a:off x="3872" y="2127"/>
              <a:ext cx="568" cy="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7" name="Group 193"/>
          <p:cNvGrpSpPr>
            <a:grpSpLocks/>
          </p:cNvGrpSpPr>
          <p:nvPr/>
        </p:nvGrpSpPr>
        <p:grpSpPr bwMode="auto">
          <a:xfrm>
            <a:off x="273050" y="1819275"/>
            <a:ext cx="3068638" cy="1400175"/>
            <a:chOff x="172" y="1146"/>
            <a:chExt cx="1933" cy="882"/>
          </a:xfrm>
        </p:grpSpPr>
        <p:grpSp>
          <p:nvGrpSpPr>
            <p:cNvPr id="250932" name="Group 184"/>
            <p:cNvGrpSpPr>
              <a:grpSpLocks/>
            </p:cNvGrpSpPr>
            <p:nvPr/>
          </p:nvGrpSpPr>
          <p:grpSpPr bwMode="auto">
            <a:xfrm>
              <a:off x="1891" y="1146"/>
              <a:ext cx="214" cy="231"/>
              <a:chOff x="618" y="3500"/>
              <a:chExt cx="214" cy="231"/>
            </a:xfrm>
          </p:grpSpPr>
          <p:sp>
            <p:nvSpPr>
              <p:cNvPr id="250935" name="Oval 18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936" name="Text Box 18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  <p:sp>
          <p:nvSpPr>
            <p:cNvPr id="250933" name="Text Box 191"/>
            <p:cNvSpPr txBox="1">
              <a:spLocks noChangeArrowheads="1"/>
            </p:cNvSpPr>
            <p:nvPr/>
          </p:nvSpPr>
          <p:spPr bwMode="auto">
            <a:xfrm>
              <a:off x="172" y="1508"/>
              <a:ext cx="158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Arial" charset="0"/>
                  <a:cs typeface="Arial" charset="0"/>
                </a:rPr>
                <a:t>home MSC consults HLR,</a:t>
              </a:r>
            </a:p>
            <a:p>
              <a:r>
                <a:rPr lang="en-US" sz="1600">
                  <a:latin typeface="Arial" charset="0"/>
                  <a:cs typeface="Arial" charset="0"/>
                </a:rPr>
                <a:t>gets roaming number of</a:t>
              </a:r>
            </a:p>
            <a:p>
              <a:r>
                <a:rPr lang="en-US" sz="1600">
                  <a:latin typeface="Arial" charset="0"/>
                  <a:cs typeface="Arial" charset="0"/>
                </a:rPr>
                <a:t>mobile in visited network</a:t>
              </a:r>
            </a:p>
          </p:txBody>
        </p:sp>
        <p:sp>
          <p:nvSpPr>
            <p:cNvPr id="250934" name="Line 192"/>
            <p:cNvSpPr>
              <a:spLocks noChangeShapeType="1"/>
            </p:cNvSpPr>
            <p:nvPr/>
          </p:nvSpPr>
          <p:spPr bwMode="auto">
            <a:xfrm flipV="1">
              <a:off x="1709" y="1373"/>
              <a:ext cx="182" cy="1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29" name="Group 201"/>
          <p:cNvGrpSpPr>
            <a:grpSpLocks/>
          </p:cNvGrpSpPr>
          <p:nvPr/>
        </p:nvGrpSpPr>
        <p:grpSpPr bwMode="auto">
          <a:xfrm>
            <a:off x="4097338" y="3016250"/>
            <a:ext cx="4338637" cy="2447925"/>
            <a:chOff x="2581" y="1900"/>
            <a:chExt cx="2733" cy="1542"/>
          </a:xfrm>
        </p:grpSpPr>
        <p:sp>
          <p:nvSpPr>
            <p:cNvPr id="250926" name="Freeform 168"/>
            <p:cNvSpPr>
              <a:spLocks/>
            </p:cNvSpPr>
            <p:nvPr/>
          </p:nvSpPr>
          <p:spPr bwMode="auto">
            <a:xfrm>
              <a:off x="2581" y="1900"/>
              <a:ext cx="666" cy="721"/>
            </a:xfrm>
            <a:custGeom>
              <a:avLst/>
              <a:gdLst>
                <a:gd name="T0" fmla="*/ 0 w 666"/>
                <a:gd name="T1" fmla="*/ 0 h 721"/>
                <a:gd name="T2" fmla="*/ 552 w 666"/>
                <a:gd name="T3" fmla="*/ 336 h 721"/>
                <a:gd name="T4" fmla="*/ 624 w 666"/>
                <a:gd name="T5" fmla="*/ 560 h 721"/>
                <a:gd name="T6" fmla="*/ 299 w 666"/>
                <a:gd name="T7" fmla="*/ 721 h 7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6"/>
                <a:gd name="T13" fmla="*/ 0 h 721"/>
                <a:gd name="T14" fmla="*/ 666 w 666"/>
                <a:gd name="T15" fmla="*/ 721 h 7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6" h="721">
                  <a:moveTo>
                    <a:pt x="0" y="0"/>
                  </a:moveTo>
                  <a:cubicBezTo>
                    <a:pt x="92" y="56"/>
                    <a:pt x="448" y="243"/>
                    <a:pt x="552" y="336"/>
                  </a:cubicBezTo>
                  <a:cubicBezTo>
                    <a:pt x="656" y="429"/>
                    <a:pt x="666" y="496"/>
                    <a:pt x="624" y="560"/>
                  </a:cubicBezTo>
                  <a:cubicBezTo>
                    <a:pt x="582" y="624"/>
                    <a:pt x="367" y="688"/>
                    <a:pt x="299" y="721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0927" name="Group 169"/>
            <p:cNvGrpSpPr>
              <a:grpSpLocks/>
            </p:cNvGrpSpPr>
            <p:nvPr/>
          </p:nvGrpSpPr>
          <p:grpSpPr bwMode="auto">
            <a:xfrm>
              <a:off x="3131" y="2274"/>
              <a:ext cx="214" cy="231"/>
              <a:chOff x="618" y="3500"/>
              <a:chExt cx="214" cy="231"/>
            </a:xfrm>
          </p:grpSpPr>
          <p:sp>
            <p:nvSpPr>
              <p:cNvPr id="250930" name="Oval 17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931" name="Text Box 17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  <p:sp>
          <p:nvSpPr>
            <p:cNvPr id="250928" name="Text Box 194"/>
            <p:cNvSpPr txBox="1">
              <a:spLocks noChangeArrowheads="1"/>
            </p:cNvSpPr>
            <p:nvPr/>
          </p:nvSpPr>
          <p:spPr bwMode="auto">
            <a:xfrm>
              <a:off x="3100" y="3038"/>
              <a:ext cx="221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home MSC sets up 2</a:t>
              </a:r>
              <a:r>
                <a:rPr lang="en-US" baseline="30000">
                  <a:latin typeface="Arial" charset="0"/>
                  <a:cs typeface="Arial" charset="0"/>
                </a:rPr>
                <a:t>nd</a:t>
              </a:r>
              <a:r>
                <a:rPr lang="en-US">
                  <a:latin typeface="Arial" charset="0"/>
                  <a:cs typeface="Arial" charset="0"/>
                </a:rPr>
                <a:t> leg of call</a:t>
              </a:r>
            </a:p>
            <a:p>
              <a:r>
                <a:rPr lang="en-US">
                  <a:latin typeface="Arial" charset="0"/>
                  <a:cs typeface="Arial" charset="0"/>
                </a:rPr>
                <a:t>to MSC in visited network</a:t>
              </a:r>
            </a:p>
          </p:txBody>
        </p:sp>
        <p:sp>
          <p:nvSpPr>
            <p:cNvPr id="250929" name="Line 200"/>
            <p:cNvSpPr>
              <a:spLocks noChangeShapeType="1"/>
            </p:cNvSpPr>
            <p:nvPr/>
          </p:nvSpPr>
          <p:spPr bwMode="auto">
            <a:xfrm>
              <a:off x="3273" y="2516"/>
              <a:ext cx="126" cy="5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1" name="Group 204"/>
          <p:cNvGrpSpPr>
            <a:grpSpLocks/>
          </p:cNvGrpSpPr>
          <p:nvPr/>
        </p:nvGrpSpPr>
        <p:grpSpPr bwMode="auto">
          <a:xfrm>
            <a:off x="2544763" y="4664075"/>
            <a:ext cx="5710237" cy="1592263"/>
            <a:chOff x="1603" y="2938"/>
            <a:chExt cx="3597" cy="1003"/>
          </a:xfrm>
        </p:grpSpPr>
        <p:grpSp>
          <p:nvGrpSpPr>
            <p:cNvPr id="250919" name="Group 199"/>
            <p:cNvGrpSpPr>
              <a:grpSpLocks/>
            </p:cNvGrpSpPr>
            <p:nvPr/>
          </p:nvGrpSpPr>
          <p:grpSpPr bwMode="auto">
            <a:xfrm>
              <a:off x="1603" y="2938"/>
              <a:ext cx="557" cy="307"/>
              <a:chOff x="1603" y="2938"/>
              <a:chExt cx="557" cy="307"/>
            </a:xfrm>
          </p:grpSpPr>
          <p:sp>
            <p:nvSpPr>
              <p:cNvPr id="250922" name="Line 195"/>
              <p:cNvSpPr>
                <a:spLocks noChangeShapeType="1"/>
              </p:cNvSpPr>
              <p:nvPr/>
            </p:nvSpPr>
            <p:spPr bwMode="auto">
              <a:xfrm flipH="1">
                <a:off x="1603" y="2938"/>
                <a:ext cx="557" cy="307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50923" name="Group 196"/>
              <p:cNvGrpSpPr>
                <a:grpSpLocks/>
              </p:cNvGrpSpPr>
              <p:nvPr/>
            </p:nvGrpSpPr>
            <p:grpSpPr bwMode="auto">
              <a:xfrm>
                <a:off x="1844" y="2946"/>
                <a:ext cx="214" cy="231"/>
                <a:chOff x="618" y="3500"/>
                <a:chExt cx="214" cy="231"/>
              </a:xfrm>
            </p:grpSpPr>
            <p:sp>
              <p:nvSpPr>
                <p:cNvPr id="250924" name="Oval 197"/>
                <p:cNvSpPr>
                  <a:spLocks noChangeArrowheads="1"/>
                </p:cNvSpPr>
                <p:nvPr/>
              </p:nvSpPr>
              <p:spPr bwMode="auto">
                <a:xfrm>
                  <a:off x="618" y="3520"/>
                  <a:ext cx="202" cy="20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0925" name="Text Box 198"/>
                <p:cNvSpPr txBox="1">
                  <a:spLocks noChangeArrowheads="1"/>
                </p:cNvSpPr>
                <p:nvPr/>
              </p:nvSpPr>
              <p:spPr bwMode="auto">
                <a:xfrm>
                  <a:off x="628" y="3500"/>
                  <a:ext cx="20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rgbClr val="FF0000"/>
                      </a:solidFill>
                    </a:rPr>
                    <a:t>4</a:t>
                  </a:r>
                </a:p>
              </p:txBody>
            </p:sp>
          </p:grpSp>
        </p:grpSp>
        <p:sp>
          <p:nvSpPr>
            <p:cNvPr id="250920" name="Text Box 202"/>
            <p:cNvSpPr txBox="1">
              <a:spLocks noChangeArrowheads="1"/>
            </p:cNvSpPr>
            <p:nvPr/>
          </p:nvSpPr>
          <p:spPr bwMode="auto">
            <a:xfrm>
              <a:off x="2900" y="3537"/>
              <a:ext cx="230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MSC in visited network completes</a:t>
              </a:r>
            </a:p>
            <a:p>
              <a:r>
                <a:rPr lang="en-US">
                  <a:latin typeface="Arial" charset="0"/>
                  <a:cs typeface="Arial" charset="0"/>
                </a:rPr>
                <a:t>call through base station to mobile</a:t>
              </a:r>
            </a:p>
          </p:txBody>
        </p:sp>
        <p:sp>
          <p:nvSpPr>
            <p:cNvPr id="250921" name="Line 203"/>
            <p:cNvSpPr>
              <a:spLocks noChangeShapeType="1"/>
            </p:cNvSpPr>
            <p:nvPr/>
          </p:nvSpPr>
          <p:spPr bwMode="auto">
            <a:xfrm flipH="1" flipV="1">
              <a:off x="2074" y="3091"/>
              <a:ext cx="835" cy="5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261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6-</a:t>
            </a:r>
            <a:fld id="{20C25101-5E3F-445A-A11F-BB0628368FB8}" type="slidenum">
              <a:rPr lang="en-US"/>
              <a:pPr/>
              <a:t>56</a:t>
            </a:fld>
            <a:endParaRPr lang="en-US"/>
          </a:p>
        </p:txBody>
      </p:sp>
      <p:sp>
        <p:nvSpPr>
          <p:cNvPr id="261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Mobility: GSM versus Mobile IP</a:t>
            </a:r>
          </a:p>
        </p:txBody>
      </p:sp>
      <p:graphicFrame>
        <p:nvGraphicFramePr>
          <p:cNvPr id="444552" name="Group 136"/>
          <p:cNvGraphicFramePr>
            <a:graphicFrameLocks noGrp="1"/>
          </p:cNvGraphicFramePr>
          <p:nvPr/>
        </p:nvGraphicFramePr>
        <p:xfrm>
          <a:off x="671513" y="1296988"/>
          <a:ext cx="8205787" cy="5151120"/>
        </p:xfrm>
        <a:graphic>
          <a:graphicData uri="http://schemas.openxmlformats.org/drawingml/2006/table">
            <a:tbl>
              <a:tblPr/>
              <a:tblGrid>
                <a:gridCol w="2224087"/>
                <a:gridCol w="182563"/>
                <a:gridCol w="3871912"/>
                <a:gridCol w="349250"/>
                <a:gridCol w="1577975"/>
              </a:tblGrid>
              <a:tr h="26035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GSM element 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Comment on GSM element 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Mobile IP element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Home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Network to which mobile user’s permanent phone number belongs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Home network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Gateway Mobile Switching Center, or “home MSC”. Home Location Register (HLR)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Home MSC: point of contact to obtain routable address of mobile user. HLR: database in home system containing  permanent phone number, profile information, current location of mobile user, subscription information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Home agent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Visited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Network other than home system where mobile user is currently residing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Visited network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Visited Mobile services Switching Center.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Visitor Location Record (VLR)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Visited MSC: responsible for setting up calls to/from mobile nodes in cells associated with MSC. VLR: temporary database entry in visited system, containing subscription information  for each visiting mobile user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Foreign agent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Mobile Station Roaming Number (MSRN), or “roaming number”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Routable address for telephone call segment between home MSC and  visited MSC, visible to neither the mobile nor the correspondent.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Batang" pitchFamily="18" charset="-127"/>
                        </a:rPr>
                        <a:t>Care-of-address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7404</TotalTime>
  <Words>3685</Words>
  <Application>Microsoft Macintosh PowerPoint</Application>
  <PresentationFormat>On-screen Show (4:3)</PresentationFormat>
  <Paragraphs>672</Paragraphs>
  <Slides>56</Slides>
  <Notes>42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Default Design</vt:lpstr>
      <vt:lpstr>Clip</vt:lpstr>
      <vt:lpstr>Slide 1</vt:lpstr>
      <vt:lpstr>Elements of a wireless network</vt:lpstr>
      <vt:lpstr>Wireless network taxonomy</vt:lpstr>
      <vt:lpstr>Wireless Communication Systems &amp; Networking</vt:lpstr>
      <vt:lpstr>Slide 5</vt:lpstr>
      <vt:lpstr>IEEE 802.11: multiple access</vt:lpstr>
      <vt:lpstr>Avoiding collisions: RTS/CTS</vt:lpstr>
      <vt:lpstr>Collision Avoidance: RTS-CTS exchange</vt:lpstr>
      <vt:lpstr>Slide 9</vt:lpstr>
      <vt:lpstr>Slide 10</vt:lpstr>
      <vt:lpstr>Slide 11</vt:lpstr>
      <vt:lpstr>Slide 12</vt:lpstr>
      <vt:lpstr>Cellular Comm./Networking Terminology</vt:lpstr>
      <vt:lpstr>Design concepts: The Cellular Concept and Frequency Re-use</vt:lpstr>
      <vt:lpstr>Slide 15</vt:lpstr>
      <vt:lpstr>Channel assignment strategies</vt:lpstr>
      <vt:lpstr>Slide 17</vt:lpstr>
      <vt:lpstr>Hand-off strategies</vt:lpstr>
      <vt:lpstr>Slide 19</vt:lpstr>
      <vt:lpstr>Slide 20</vt:lpstr>
      <vt:lpstr>Slide 21</vt:lpstr>
      <vt:lpstr>Slide 22</vt:lpstr>
      <vt:lpstr>Interference in Cellular Networks</vt:lpstr>
      <vt:lpstr>Co-channel Interference</vt:lpstr>
      <vt:lpstr>Slide 25</vt:lpstr>
      <vt:lpstr>Slide 26</vt:lpstr>
      <vt:lpstr>Adjacent Channel Interference</vt:lpstr>
      <vt:lpstr>Slide 28</vt:lpstr>
      <vt:lpstr>Slide 29</vt:lpstr>
      <vt:lpstr>Multiple Access (MA) Techniques for Wireless Communications</vt:lpstr>
      <vt:lpstr>Slide 31</vt:lpstr>
      <vt:lpstr>Frequency Division Multiple Access (FDMA) </vt:lpstr>
      <vt:lpstr>Slide 33</vt:lpstr>
      <vt:lpstr>Time Division Multiple Access (TDMA)</vt:lpstr>
      <vt:lpstr>Spread Spectrum Multiple Access (SSMA)</vt:lpstr>
      <vt:lpstr>Spread Spectrum Multiple Access (SSMA)</vt:lpstr>
      <vt:lpstr>Code Division Multiple Access (CDMA)</vt:lpstr>
      <vt:lpstr>Slide 38</vt:lpstr>
      <vt:lpstr>Space Division MA (SDMA)</vt:lpstr>
      <vt:lpstr>Hybrid Multiple Access Systems</vt:lpstr>
      <vt:lpstr>Mobility: Vocabulary</vt:lpstr>
      <vt:lpstr>Mobility: more vocabulary</vt:lpstr>
      <vt:lpstr>Mobility: approaches</vt:lpstr>
      <vt:lpstr>Mobility: approaches</vt:lpstr>
      <vt:lpstr>Mobility: registration</vt:lpstr>
      <vt:lpstr>Mobility via Indirect Routing</vt:lpstr>
      <vt:lpstr>Mobility via Direct Routing</vt:lpstr>
      <vt:lpstr> Drawbacks of Mobile IP</vt:lpstr>
      <vt:lpstr>Suggested solutions</vt:lpstr>
      <vt:lpstr>Micro-Mobility</vt:lpstr>
      <vt:lpstr>Slide 51</vt:lpstr>
      <vt:lpstr>Slide 52</vt:lpstr>
      <vt:lpstr>Slide 53</vt:lpstr>
      <vt:lpstr>Handling mobility in cellular networks</vt:lpstr>
      <vt:lpstr>Slide 55</vt:lpstr>
      <vt:lpstr>Mobility: GSM versus Mobile IP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slides, Computer Networking, 3rd edition</dc:title>
  <dc:creator>Jim Kurose and Keith Ross</dc:creator>
  <cp:lastModifiedBy>Ahmed Helmy</cp:lastModifiedBy>
  <cp:revision>233</cp:revision>
  <cp:lastPrinted>2000-10-23T11:49:35Z</cp:lastPrinted>
  <dcterms:created xsi:type="dcterms:W3CDTF">2015-12-03T05:29:27Z</dcterms:created>
  <dcterms:modified xsi:type="dcterms:W3CDTF">2015-12-03T05:53:07Z</dcterms:modified>
</cp:coreProperties>
</file>