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embeddings/oleObject28.bin" ContentType="application/vnd.openxmlformats-officedocument.oleObject"/>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50.xml" ContentType="application/vnd.openxmlformats-officedocument.presentationml.slide+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embeddings/oleObject26.bin" ContentType="application/vnd.openxmlformats-officedocument.oleObject"/>
  <Override PartName="/ppt/slides/slide22.xml" ContentType="application/vnd.openxmlformats-officedocument.presentationml.slide+xml"/>
  <Override PartName="/ppt/notesSlides/notesSlide45.xml" ContentType="application/vnd.openxmlformats-officedocument.presentationml.notesSlide+xml"/>
  <Override PartName="/ppt/slides/slide64.xml" ContentType="application/vnd.openxmlformats-officedocument.presentationml.slide+xml"/>
  <Override PartName="/ppt/embeddings/oleObject8.bin" ContentType="application/vnd.openxmlformats-officedocument.oleObject"/>
  <Default Extension="xml" ContentType="application/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embeddings/oleObject46.bin" ContentType="application/vnd.openxmlformats-officedocument.oleObject"/>
  <Override PartName="/ppt/notesSlides/notesSlide65.xml" ContentType="application/vnd.openxmlformats-officedocument.presentationml.notesSlide+xml"/>
  <Override PartName="/ppt/slides/slide84.xml" ContentType="application/vnd.openxmlformats-officedocument.presentationml.slide+xml"/>
  <Override PartName="/ppt/embeddings/oleObject24.bin" ContentType="application/vnd.openxmlformats-officedocument.oleObject"/>
  <Override PartName="/ppt/slides/slide20.xml" ContentType="application/vnd.openxmlformats-officedocument.presentationml.slide+xml"/>
  <Override PartName="/ppt/notesSlides/notesSlide59.xml" ContentType="application/vnd.openxmlformats-officedocument.presentationml.notesSlide+xml"/>
  <Override PartName="/ppt/notesSlides/notesSlide43.xml" ContentType="application/vnd.openxmlformats-officedocument.presentationml.notesSlide+xml"/>
  <Override PartName="/ppt/slides/slide62.xml" ContentType="application/vnd.openxmlformats-officedocument.presentationml.slide+xml"/>
  <Override PartName="/ppt/embeddings/oleObject6.bin" ContentType="application/vnd.openxmlformats-officedocument.oleObject"/>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embeddings/oleObject44.bin" ContentType="application/vnd.openxmlformats-officedocument.oleObject"/>
  <Default Extension="jpeg" ContentType="image/jpeg"/>
  <Override PartName="/ppt/notesSlides/notesSlide79.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embeddings/oleObject22.bin" ContentType="application/vnd.openxmlformats-officedocument.oleObject"/>
  <Override PartName="/ppt/notesSlides/notesSlide57.xml" ContentType="application/vnd.openxmlformats-officedocument.presentationml.notesSlide+xml"/>
  <Override PartName="/docProps/app.xml" ContentType="application/vnd.openxmlformats-officedocument.extended-properties+xml"/>
  <Override PartName="/ppt/notesSlides/notesSlide41.xml" ContentType="application/vnd.openxmlformats-officedocument.presentationml.notesSlide+xml"/>
  <Override PartName="/ppt/slides/slide60.xml" ContentType="application/vnd.openxmlformats-officedocument.presentationml.slide+xml"/>
  <Override PartName="/ppt/embeddings/oleObject4.bin" ContentType="application/vnd.openxmlformats-officedocument.oleObject"/>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embeddings/oleObject42.bin" ContentType="application/vnd.openxmlformats-officedocument.oleObject"/>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notesSlides/notesSlide61.xml" ContentType="application/vnd.openxmlformats-officedocument.presentationml.notesSlide+xml"/>
  <Override PartName="/ppt/slides/slide80.xml" ContentType="application/vnd.openxmlformats-officedocument.presentationml.slide+xml"/>
  <Override PartName="/ppt/embeddings/oleObject20.bin" ContentType="application/vnd.openxmlformats-officedocument.oleObject"/>
  <Override PartName="/ppt/notesSlides/notesSlide55.xml" ContentType="application/vnd.openxmlformats-officedocument.presentationml.notesSlide+xml"/>
  <Override PartName="/ppt/slideMasters/slideMaster1.xml" ContentType="application/vnd.openxmlformats-officedocument.presentationml.slideMaster+xml"/>
  <Override PartName="/ppt/embeddings/oleObject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81.xml" ContentType="application/vnd.openxmlformats-officedocument.presentationml.notesSlide+xml"/>
  <Override PartName="/ppt/embeddings/oleObject40.bin" ContentType="application/vnd.openxmlformats-officedocument.oleObject"/>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embeddings/oleObject12.bin" ContentType="application/vnd.openxmlformats-officedocument.oleObject"/>
  <Override PartName="/ppt/notesSlides/notesSlide18.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Override PartName="/ppt/slideLayouts/slideLayout4.xml" ContentType="application/vnd.openxmlformats-officedocument.presentationml.slideLayout+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notesSlides/notesSlide73.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notesSlides/notesSlide51.xml" ContentType="application/vnd.openxmlformats-officedocument.presentationml.notesSlide+xml"/>
  <Override PartName="/ppt/embeddings/oleObject10.bin" ContentType="application/vnd.openxmlformats-officedocument.oleObject"/>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16.xml" ContentType="application/vnd.openxmlformats-officedocument.presentationml.notesSlide+xml"/>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notesSlides/notesSlide36.xml" ContentType="application/vnd.openxmlformats-officedocument.presentationml.notes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slides/slide73.xml" ContentType="application/vnd.openxmlformats-officedocument.presentationml.slide+xml"/>
  <Override PartName="/ppt/embeddings/oleObject13.bin" ContentType="application/vnd.openxmlformats-officedocument.oleObject"/>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embeddings/oleObject27.bin" ContentType="application/vnd.openxmlformats-officedocument.oleObject"/>
  <Override PartName="/ppt/slides/slide23.xml" ContentType="application/vnd.openxmlformats-officedocument.presentationml.slide+xml"/>
  <Override PartName="/ppt/notesSlides/notesSlide46.xml" ContentType="application/vnd.openxmlformats-officedocument.presentationml.notesSlide+xml"/>
  <Override PartName="/ppt/slides/slide65.xml" ContentType="application/vnd.openxmlformats-officedocument.presentationml.slide+xml"/>
  <Override PartName="/ppt/embeddings/oleObject9.bin" ContentType="application/vnd.openxmlformats-officedocument.oleObject"/>
  <Override PartName="/ppt/notesSlides/notesSlide24.xml" ContentType="application/vnd.openxmlformats-officedocument.presentationml.notesSlide+xml"/>
  <Override PartName="/ppt/slides/slide43.xml" ContentType="application/vnd.openxmlformats-officedocument.presentationml.slide+xml"/>
  <Override PartName="/ppt/embeddings/oleObject47.bin" ContentType="application/vnd.openxmlformats-officedocument.oleObject"/>
  <Override PartName="/ppt/notesSlides/notesSlide66.xml" ContentType="application/vnd.openxmlformats-officedocument.presentationml.notesSlide+xml"/>
  <Override PartName="/ppt/slides/slide85.xml" ContentType="application/vnd.openxmlformats-officedocument.presentationml.slide+xml"/>
  <Override PartName="/ppt/embeddings/oleObject25.bin" ContentType="application/vnd.openxmlformats-officedocument.oleObject"/>
  <Override PartName="/ppt/slides/slide21.xml" ContentType="application/vnd.openxmlformats-officedocument.presentationml.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embeddings/oleObject7.bin" ContentType="application/vnd.openxmlformats-officedocument.oleObject"/>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embeddings/oleObject45.bin" ContentType="application/vnd.openxmlformats-officedocument.oleObject"/>
  <Override PartName="/ppt/notesSlides/notesSlide64.xml" ContentType="application/vnd.openxmlformats-officedocument.presentationml.notesSlide+xml"/>
  <Override PartName="/ppt/slides/slide83.xml" ContentType="application/vnd.openxmlformats-officedocument.presentationml.slide+xml"/>
  <Override PartName="/ppt/embeddings/oleObject23.bin" ContentType="application/vnd.openxmlformats-officedocument.oleObject"/>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embeddings/oleObject5.bin" ContentType="application/vnd.openxmlformats-officedocument.oleObject"/>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embeddings/oleObject43.bin" ContentType="application/vnd.openxmlformats-officedocument.oleObject"/>
  <Override PartName="/ppt/slides/slide8.xml" ContentType="application/vnd.openxmlformats-officedocument.presentationml.slide+xml"/>
  <Override PartName="/ppt/embeddings/oleObject37.bin" ContentType="application/vnd.openxmlformats-officedocument.oleObject"/>
  <Override PartName="/ppt/notesSlides/notesSlide78.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embeddings/oleObject21.bin" ContentType="application/vnd.openxmlformats-officedocument.oleObject"/>
  <Override PartName="/ppt/notesSlides/notesSlide56.xml" ContentType="application/vnd.openxmlformats-officedocument.presentationml.notesSlide+xml"/>
  <Override PartName="/ppt/notesSlides/notesSlide40.xml" ContentType="application/vnd.openxmlformats-officedocument.presentationml.notesSlide+xml"/>
  <Override PartName="/ppt/embeddings/oleObject3.bin" ContentType="application/vnd.openxmlformats-officedocument.oleObject"/>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embeddings/oleObject41.bin" ContentType="application/vnd.openxmlformats-officedocument.oleObject"/>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embeddings/oleObject11.bin" ContentType="application/vnd.openxmlformats-officedocument.oleObject"/>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notesSlides/notesSlide37.xml" ContentType="application/vnd.openxmlformats-officedocument.presentationml.notesSlide+xml"/>
  <Override PartName="/ppt/slides/slide56.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Default Extension="emf" ContentType="image/x-emf"/>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Default Extension="xls" ContentType="application/vnd.ms-exce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06"/>
  </p:notesMasterIdLst>
  <p:handoutMasterIdLst>
    <p:handoutMasterId r:id="rId107"/>
  </p:handoutMasterIdLst>
  <p:sldIdLst>
    <p:sldId id="545" r:id="rId2"/>
    <p:sldId id="546" r:id="rId3"/>
    <p:sldId id="547" r:id="rId4"/>
    <p:sldId id="549" r:id="rId5"/>
    <p:sldId id="563" r:id="rId6"/>
    <p:sldId id="557" r:id="rId7"/>
    <p:sldId id="558" r:id="rId8"/>
    <p:sldId id="559" r:id="rId9"/>
    <p:sldId id="560" r:id="rId10"/>
    <p:sldId id="569" r:id="rId11"/>
    <p:sldId id="570" r:id="rId12"/>
    <p:sldId id="571" r:id="rId13"/>
    <p:sldId id="572" r:id="rId14"/>
    <p:sldId id="573" r:id="rId15"/>
    <p:sldId id="574" r:id="rId16"/>
    <p:sldId id="575"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409" r:id="rId30"/>
    <p:sldId id="449" r:id="rId31"/>
    <p:sldId id="450" r:id="rId32"/>
    <p:sldId id="464" r:id="rId33"/>
    <p:sldId id="465" r:id="rId34"/>
    <p:sldId id="474" r:id="rId35"/>
    <p:sldId id="470" r:id="rId36"/>
    <p:sldId id="471" r:id="rId37"/>
    <p:sldId id="476" r:id="rId38"/>
    <p:sldId id="475" r:id="rId39"/>
    <p:sldId id="472" r:id="rId40"/>
    <p:sldId id="473" r:id="rId41"/>
    <p:sldId id="482" r:id="rId42"/>
    <p:sldId id="477" r:id="rId43"/>
    <p:sldId id="478" r:id="rId44"/>
    <p:sldId id="479" r:id="rId45"/>
    <p:sldId id="480" r:id="rId46"/>
    <p:sldId id="481" r:id="rId47"/>
    <p:sldId id="434" r:id="rId48"/>
    <p:sldId id="435" r:id="rId49"/>
    <p:sldId id="437" r:id="rId50"/>
    <p:sldId id="484" r:id="rId51"/>
    <p:sldId id="320" r:id="rId52"/>
    <p:sldId id="485" r:id="rId53"/>
    <p:sldId id="564" r:id="rId54"/>
    <p:sldId id="565" r:id="rId55"/>
    <p:sldId id="322" r:id="rId56"/>
    <p:sldId id="566" r:id="rId57"/>
    <p:sldId id="567" r:id="rId58"/>
    <p:sldId id="487" r:id="rId59"/>
    <p:sldId id="378" r:id="rId60"/>
    <p:sldId id="379" r:id="rId61"/>
    <p:sldId id="380" r:id="rId62"/>
    <p:sldId id="533" r:id="rId63"/>
    <p:sldId id="534" r:id="rId64"/>
    <p:sldId id="381" r:id="rId65"/>
    <p:sldId id="383" r:id="rId66"/>
    <p:sldId id="326" r:id="rId67"/>
    <p:sldId id="385" r:id="rId68"/>
    <p:sldId id="386" r:id="rId69"/>
    <p:sldId id="508" r:id="rId70"/>
    <p:sldId id="389" r:id="rId71"/>
    <p:sldId id="499" r:id="rId72"/>
    <p:sldId id="488" r:id="rId73"/>
    <p:sldId id="489" r:id="rId74"/>
    <p:sldId id="536" r:id="rId75"/>
    <p:sldId id="537" r:id="rId76"/>
    <p:sldId id="539" r:id="rId77"/>
    <p:sldId id="541" r:id="rId78"/>
    <p:sldId id="542" r:id="rId79"/>
    <p:sldId id="543" r:id="rId80"/>
    <p:sldId id="491" r:id="rId81"/>
    <p:sldId id="492" r:id="rId82"/>
    <p:sldId id="493" r:id="rId83"/>
    <p:sldId id="494" r:id="rId84"/>
    <p:sldId id="496" r:id="rId85"/>
    <p:sldId id="497" r:id="rId86"/>
    <p:sldId id="498" r:id="rId87"/>
    <p:sldId id="395" r:id="rId88"/>
    <p:sldId id="394" r:id="rId89"/>
    <p:sldId id="509" r:id="rId90"/>
    <p:sldId id="523" r:id="rId91"/>
    <p:sldId id="510" r:id="rId92"/>
    <p:sldId id="513" r:id="rId93"/>
    <p:sldId id="511" r:id="rId94"/>
    <p:sldId id="514" r:id="rId95"/>
    <p:sldId id="515" r:id="rId96"/>
    <p:sldId id="347" r:id="rId97"/>
    <p:sldId id="401" r:id="rId98"/>
    <p:sldId id="525" r:id="rId99"/>
    <p:sldId id="526" r:id="rId100"/>
    <p:sldId id="528" r:id="rId101"/>
    <p:sldId id="529" r:id="rId102"/>
    <p:sldId id="530" r:id="rId103"/>
    <p:sldId id="531" r:id="rId104"/>
    <p:sldId id="532" r:id="rId105"/>
  </p:sldIdLst>
  <p:sldSz cx="9144000" cy="6858000" type="screen4x3"/>
  <p:notesSz cx="7048500" cy="9296400"/>
  <p:defaultTextStyle>
    <a:defPPr>
      <a:defRPr lang="en-US"/>
    </a:defPPr>
    <a:lvl1pPr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1pPr>
    <a:lvl2pPr marL="4572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2pPr>
    <a:lvl3pPr marL="9144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3pPr>
    <a:lvl4pPr marL="13716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4pPr>
    <a:lvl5pPr marL="18288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5pPr>
    <a:lvl6pPr marL="2286000" algn="l" defTabSz="914400" rtl="0" eaLnBrk="1" latinLnBrk="0" hangingPunct="1">
      <a:defRPr sz="1600" kern="1200">
        <a:solidFill>
          <a:schemeClr val="tx1"/>
        </a:solidFill>
        <a:latin typeface="Comic Sans MS" pitchFamily="-111" charset="0"/>
        <a:ea typeface="ＭＳ Ｐゴシック" pitchFamily="-111" charset="-128"/>
        <a:cs typeface="+mn-cs"/>
      </a:defRPr>
    </a:lvl6pPr>
    <a:lvl7pPr marL="2743200" algn="l" defTabSz="914400" rtl="0" eaLnBrk="1" latinLnBrk="0" hangingPunct="1">
      <a:defRPr sz="1600" kern="1200">
        <a:solidFill>
          <a:schemeClr val="tx1"/>
        </a:solidFill>
        <a:latin typeface="Comic Sans MS" pitchFamily="-111" charset="0"/>
        <a:ea typeface="ＭＳ Ｐゴシック" pitchFamily="-111" charset="-128"/>
        <a:cs typeface="+mn-cs"/>
      </a:defRPr>
    </a:lvl7pPr>
    <a:lvl8pPr marL="3200400" algn="l" defTabSz="914400" rtl="0" eaLnBrk="1" latinLnBrk="0" hangingPunct="1">
      <a:defRPr sz="1600" kern="1200">
        <a:solidFill>
          <a:schemeClr val="tx1"/>
        </a:solidFill>
        <a:latin typeface="Comic Sans MS" pitchFamily="-111" charset="0"/>
        <a:ea typeface="ＭＳ Ｐゴシック" pitchFamily="-111" charset="-128"/>
        <a:cs typeface="+mn-cs"/>
      </a:defRPr>
    </a:lvl8pPr>
    <a:lvl9pPr marL="3657600" algn="l" defTabSz="914400" rtl="0" eaLnBrk="1" latinLnBrk="0" hangingPunct="1">
      <a:defRPr sz="1600" kern="1200">
        <a:solidFill>
          <a:schemeClr val="tx1"/>
        </a:solidFill>
        <a:latin typeface="Comic Sans MS"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DDDDDD"/>
    <a:srgbClr val="FFCCFF"/>
    <a:srgbClr val="FF99CC"/>
    <a:srgbClr val="CCFFFF"/>
    <a:srgbClr val="FF0000"/>
    <a:srgbClr val="0099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98" d="100"/>
          <a:sy n="98" d="100"/>
        </p:scale>
        <p:origin x="-6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interSettings" Target="printerSettings/printerSettings1.bin"/><Relationship Id="rId109"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viewProps" Target="view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heme" Target="theme/theme1.xml"/><Relationship Id="rId11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108547" name="Rectangle 3"/>
          <p:cNvSpPr>
            <a:spLocks noGrp="1" noChangeArrowheads="1"/>
          </p:cNvSpPr>
          <p:nvPr>
            <p:ph type="dt" sz="quarter" idx="1"/>
          </p:nvPr>
        </p:nvSpPr>
        <p:spPr bwMode="auto">
          <a:xfrm>
            <a:off x="399415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a:defRPr sz="1200">
                <a:latin typeface="Times New Roman" pitchFamily="-111" charset="0"/>
                <a:ea typeface="+mn-ea"/>
              </a:defRPr>
            </a:lvl1pPr>
          </a:lstStyle>
          <a:p>
            <a:pPr>
              <a:defRPr/>
            </a:pPr>
            <a:endParaRPr lang="en-US"/>
          </a:p>
        </p:txBody>
      </p:sp>
      <p:sp>
        <p:nvSpPr>
          <p:cNvPr id="108548" name="Rectangle 4"/>
          <p:cNvSpPr>
            <a:spLocks noGrp="1" noChangeArrowheads="1"/>
          </p:cNvSpPr>
          <p:nvPr>
            <p:ph type="ftr" sz="quarter" idx="2"/>
          </p:nvPr>
        </p:nvSpPr>
        <p:spPr bwMode="auto">
          <a:xfrm>
            <a:off x="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108549" name="Rectangle 5"/>
          <p:cNvSpPr>
            <a:spLocks noGrp="1" noChangeArrowheads="1"/>
          </p:cNvSpPr>
          <p:nvPr>
            <p:ph type="sldNum" sz="quarter" idx="3"/>
          </p:nvPr>
        </p:nvSpPr>
        <p:spPr bwMode="auto">
          <a:xfrm>
            <a:off x="399415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atin typeface="Times New Roman" pitchFamily="-111" charset="0"/>
              </a:defRPr>
            </a:lvl1pPr>
          </a:lstStyle>
          <a:p>
            <a:fld id="{F61AF222-9425-4A4B-BC28-69CA09672C7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3075" name="Rectangle 3"/>
          <p:cNvSpPr>
            <a:spLocks noGrp="1" noChangeArrowheads="1"/>
          </p:cNvSpPr>
          <p:nvPr>
            <p:ph type="dt" idx="1"/>
          </p:nvPr>
        </p:nvSpPr>
        <p:spPr bwMode="auto">
          <a:xfrm>
            <a:off x="399415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a:defRPr sz="1200">
                <a:latin typeface="Times New Roman" pitchFamily="-111"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0015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9800" y="4416425"/>
            <a:ext cx="5168900" cy="418306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99415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atin typeface="Times New Roman" pitchFamily="-111" charset="0"/>
              </a:defRPr>
            </a:lvl1pPr>
          </a:lstStyle>
          <a:p>
            <a:fld id="{C6605A88-1F7A-46B4-98F1-282F73EE44E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4A0DC-AB90-4A5E-A5BC-8728883B3F4E}" type="slidenum">
              <a:rPr lang="en-US"/>
              <a:pPr/>
              <a:t>10</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58D52-FC0A-4EA5-9E1A-D89FE1872BD7}" type="slidenum">
              <a:rPr lang="en-US"/>
              <a:pPr/>
              <a:t>19</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B400B-3F17-4C7D-B172-CBADF87F03CF}" type="slidenum">
              <a:rPr lang="en-US"/>
              <a:pPr/>
              <a:t>20</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B0B70-A8F9-4384-9692-9A131492AE23}" type="slidenum">
              <a:rPr lang="en-US"/>
              <a:pPr/>
              <a:t>21</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6C31D-7654-4EA7-B991-D9919CDAF58B}" type="slidenum">
              <a:rPr lang="en-US"/>
              <a:pPr/>
              <a:t>22</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02554-3488-4A75-A79A-7348ABEAE0F5}" type="slidenum">
              <a:rPr lang="en-US"/>
              <a:pPr/>
              <a:t>23</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D026-9877-4FB8-95F2-C829B515BCDA}" type="slidenum">
              <a:rPr lang="en-US"/>
              <a:pPr/>
              <a:t>24</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D229D-4B7C-4CD2-AB2E-0EA5DDE5F1CA}" type="slidenum">
              <a:rPr lang="en-US"/>
              <a:pPr/>
              <a:t>25</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7D237-F209-493C-8508-E5E7A0DD3113}" type="slidenum">
              <a:rPr lang="en-US"/>
              <a:pPr/>
              <a:t>26</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5D39A-1972-4DB1-B906-2D437D53886E}" type="slidenum">
              <a:rPr lang="en-US"/>
              <a:pPr/>
              <a:t>27</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7A181-569B-4ED8-A23E-6A832242903F}" type="slidenum">
              <a:rPr lang="en-US"/>
              <a:pPr/>
              <a:t>28</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FDAB4-7864-4E5B-9847-CDF9A5315B2E}" type="slidenum">
              <a:rPr lang="en-US"/>
              <a:pPr/>
              <a:t>11</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E581A2F-4531-4893-A06D-BFC3C2E12EF3}" type="slidenum">
              <a:rPr lang="en-US"/>
              <a:pPr/>
              <a:t>29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AE57D0-4D49-4BF0-BA50-A59C7203A206}" type="slidenum">
              <a:rPr lang="en-US"/>
              <a:pPr/>
              <a:t>30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8B6D012-90E3-4222-829A-46CD06DADEA1}" type="slidenum">
              <a:rPr lang="en-US"/>
              <a:pPr/>
              <a:t>31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B78903A-AB1A-4CA5-AF98-4F9959F1AB56}" type="slidenum">
              <a:rPr lang="en-US"/>
              <a:pPr/>
              <a:t>32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9084976-ED73-4585-AA12-0C52BF9E16B9}" type="slidenum">
              <a:rPr lang="en-US"/>
              <a:pPr/>
              <a:t>33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860CCCA-AEE5-4CF0-AC8D-3C0015558849}" type="slidenum">
              <a:rPr lang="en-US"/>
              <a:pPr/>
              <a:t>34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1078133-8C45-43A1-A93D-4BA17C9DEA39}" type="slidenum">
              <a:rPr lang="en-US"/>
              <a:pPr/>
              <a:t>35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8DD3D1F-4FD1-47D7-A114-9F3924AF5756}" type="slidenum">
              <a:rPr lang="en-US"/>
              <a:pPr/>
              <a:t>36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DC09DC6-06C7-4EA6-B57A-AB152FF86687}" type="slidenum">
              <a:rPr lang="en-US"/>
              <a:pPr/>
              <a:t>37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AAC13BC-AF60-404E-8E00-6504EB22B668}" type="slidenum">
              <a:rPr lang="en-US"/>
              <a:pPr/>
              <a:t>38</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813EF-9836-4BB9-9D4B-6D5B102449B6}" type="slidenum">
              <a:rPr lang="en-US"/>
              <a:pPr/>
              <a:t>12</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AC87AE-9376-430F-A919-CC049A5DE5DA}" type="slidenum">
              <a:rPr lang="en-US"/>
              <a:pPr/>
              <a:t>39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8F06F57-3CB2-44BC-9587-92B92DD507FE}" type="slidenum">
              <a:rPr lang="en-US"/>
              <a:pPr/>
              <a:t>40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F346A2-6581-43F2-B78A-331E32C87462}" type="slidenum">
              <a:rPr lang="en-US"/>
              <a:pPr/>
              <a:t>41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60CA9CA-4E73-4C22-B345-87B0744D3AC7}" type="slidenum">
              <a:rPr lang="en-US"/>
              <a:pPr/>
              <a:t>42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6E4A165-68E3-4AA0-A0D6-8575648F3016}" type="slidenum">
              <a:rPr lang="en-US"/>
              <a:pPr/>
              <a:t>43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524170-BC24-4673-8822-FA88F961CBED}" type="slidenum">
              <a:rPr lang="en-US"/>
              <a:pPr/>
              <a:t>44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7F5D58-E77F-4E66-AA9D-7F4F1C60F454}" type="slidenum">
              <a:rPr lang="en-US"/>
              <a:pPr/>
              <a:t>45</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E372686-1A78-4091-BAB1-6630D2D97F18}" type="slidenum">
              <a:rPr lang="en-US"/>
              <a:pPr/>
              <a:t>46</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0C5EC35-45BF-4A19-907D-3E873E3FD1F6}" type="slidenum">
              <a:rPr lang="en-US"/>
              <a:pPr/>
              <a:t>47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B6C9B2C-C7A4-44C8-BCA3-6E8E54EC39CA}" type="slidenum">
              <a:rPr lang="en-US"/>
              <a:pPr/>
              <a:t>48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C930-801B-4780-BEBF-CDA0465EF6FF}" type="slidenum">
              <a:rPr lang="en-US"/>
              <a:pPr/>
              <a:t>13</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CFA912F-D7E9-42C1-B106-8F90CE53DB7F}" type="slidenum">
              <a:rPr lang="en-US"/>
              <a:pPr/>
              <a:t>49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61C4C2F-75D2-4CEC-B114-A313A5970079}" type="slidenum">
              <a:rPr lang="en-US"/>
              <a:pPr/>
              <a:t>50</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5C6EFBA-3B6C-489D-9A9E-5B56B8E14225}" type="slidenum">
              <a:rPr lang="en-US"/>
              <a:pPr/>
              <a:t>51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C8A9E3C-CB15-4621-B1FB-13A8353D5473}" type="slidenum">
              <a:rPr lang="en-US"/>
              <a:pPr/>
              <a:t>52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DABE2E5-94B0-4EE0-8504-7D5D8B7AA425}" type="slidenum">
              <a:rPr lang="en-US"/>
              <a:pPr/>
              <a:t>55</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B0AC2E2-DCB0-443F-A4D3-66B7CAE5AE19}" type="slidenum">
              <a:rPr lang="en-US"/>
              <a:pPr/>
              <a:t>58</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3CF84B8-3D21-41D2-8210-617FB0AC49A6}" type="slidenum">
              <a:rPr lang="en-US"/>
              <a:pPr/>
              <a:t>59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BF59CF3-B222-4F08-AFE6-219122118C9D}" type="slidenum">
              <a:rPr lang="en-US"/>
              <a:pPr/>
              <a:t>60</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D1DF562-AC49-40AB-B71B-2B79B7391A80}" type="slidenum">
              <a:rPr lang="en-US"/>
              <a:pPr/>
              <a:t>61</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B3A5694-E78E-4530-900E-6097E55CF947}" type="slidenum">
              <a:rPr lang="en-US"/>
              <a:pPr/>
              <a:t>64</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60D6C-4AC2-4021-9D36-29763689011E}" type="slidenum">
              <a:rPr lang="en-US"/>
              <a:pPr/>
              <a:t>14</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CA3C151-F04A-4807-BC93-243F41F3EC07}" type="slidenum">
              <a:rPr lang="en-US"/>
              <a:pPr/>
              <a:t>65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78440FC-3D3F-476B-9B90-1B246F0EA120}" type="slidenum">
              <a:rPr lang="en-US"/>
              <a:pPr/>
              <a:t>66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6F9941F-D63F-4054-9908-A2ECF3C6D29C}" type="slidenum">
              <a:rPr lang="en-US"/>
              <a:pPr/>
              <a:t>67</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4590AB5-54C8-4DFE-92F6-7B44D8D1ACDD}" type="slidenum">
              <a:rPr lang="en-US"/>
              <a:pPr/>
              <a:t>68</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EEBC97-1D2B-4040-8008-D6719EAD6A2F}" type="slidenum">
              <a:rPr lang="en-US"/>
              <a:pPr/>
              <a:t>69</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EBA5B36-9F08-4912-8741-CED8E9FB4FA4}" type="slidenum">
              <a:rPr lang="en-US"/>
              <a:pPr/>
              <a:t>70</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2F2E5C0-6C7B-4DE3-8A40-C8DE8B36F186}" type="slidenum">
              <a:rPr lang="en-US"/>
              <a:pPr/>
              <a:t>71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D42BDAF-C167-45A5-907B-F77BDC7679B0}" type="slidenum">
              <a:rPr lang="en-US"/>
              <a:pPr/>
              <a:t>72</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277D949-D4D1-467B-83ED-86C895067848}" type="slidenum">
              <a:rPr lang="en-US"/>
              <a:pPr/>
              <a:t>73</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6FAEAC3-2A93-47A7-A097-52A571552370}" type="slidenum">
              <a:rPr lang="en-US"/>
              <a:pPr/>
              <a:t>80</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6F503-4440-4515-9EB7-D4B0676BB895}" type="slidenum">
              <a:rPr lang="en-US"/>
              <a:pPr/>
              <a:t>15</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6E68A64-AC57-497D-9CE8-6880C172C83A}" type="slidenum">
              <a:rPr lang="en-US"/>
              <a:pPr/>
              <a:t>81</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13C053A-CE38-42CF-BF13-BD2C99E59106}" type="slidenum">
              <a:rPr lang="en-US"/>
              <a:pPr/>
              <a:t>82</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F91BFCD-ABA8-4992-8024-9A2664604EA6}" type="slidenum">
              <a:rPr lang="en-US"/>
              <a:pPr/>
              <a:t>83</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43352B7-7F5D-4CC7-87EF-D3462921EB03}" type="slidenum">
              <a:rPr lang="en-US"/>
              <a:pPr/>
              <a:t>84</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33D8F6D-4D5B-43EA-B576-F5370AD6697C}" type="slidenum">
              <a:rPr lang="en-US"/>
              <a:pPr/>
              <a:t>85</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DA217E0-3C4B-4165-8E1A-DEA18C024773}" type="slidenum">
              <a:rPr lang="en-US"/>
              <a:pPr/>
              <a:t>86</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0F780D4-84B6-471F-893E-0D3641299FF6}" type="slidenum">
              <a:rPr lang="en-US"/>
              <a:pPr/>
              <a:t>87</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3576932-1794-4B31-A5E4-DE3C7F89571E}" type="slidenum">
              <a:rPr lang="en-US"/>
              <a:pPr/>
              <a:t>88</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FB93A8D-CFB0-4165-A8C8-0740C6169803}" type="slidenum">
              <a:rPr lang="en-US"/>
              <a:pPr/>
              <a:t>89</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B9A78D3-1DDC-4F51-8B16-EE632FA63225}" type="slidenum">
              <a:rPr lang="en-US"/>
              <a:pPr/>
              <a:t>90</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350E7-7874-4981-8083-4CF8F649D5D2}" type="slidenum">
              <a:rPr lang="en-US"/>
              <a:pPr/>
              <a:t>16</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26FE446-B0F8-48F8-AC42-2F12501865BE}" type="slidenum">
              <a:rPr lang="en-US"/>
              <a:pPr/>
              <a:t>91</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BBF7121-DCBE-4811-B58B-C459BD829B17}" type="slidenum">
              <a:rPr lang="en-US"/>
              <a:pPr/>
              <a:t>92</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4524CE8-9902-460F-9C69-606F8E5DF52D}" type="slidenum">
              <a:rPr lang="en-US"/>
              <a:pPr/>
              <a:t>93</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50DB9BC-1E52-4738-A219-AF53995AB92E}" type="slidenum">
              <a:rPr lang="en-US"/>
              <a:pPr/>
              <a:t>94</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D4EA04C-BE69-4E9A-8121-FAA06CD08E55}" type="slidenum">
              <a:rPr lang="en-US"/>
              <a:pPr/>
              <a:t>95</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36A110E-A698-413E-943E-6C4416B20392}" type="slidenum">
              <a:rPr lang="en-US"/>
              <a:pPr/>
              <a:t>96</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175000E4-D206-4FD9-BFF0-76256A789FD2}" type="slidenum">
              <a:rPr lang="en-US"/>
              <a:pPr/>
              <a:t>97</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3B83904D-214C-4423-A93A-B6DB2D3ECD95}" type="slidenum">
              <a:rPr lang="en-US"/>
              <a:pPr/>
              <a:t>98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E03F678-B31C-483D-8C50-F12A817B7C68}" type="slidenum">
              <a:rPr lang="en-US"/>
              <a:pPr/>
              <a:t>99</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2B8F293-6791-4EFC-A319-CA0285D6EE94}" type="slidenum">
              <a:rPr lang="en-US"/>
              <a:pPr/>
              <a:t>100</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4DBD1-51ED-424D-800A-E37FF816432D}" type="slidenum">
              <a:rPr lang="en-US"/>
              <a:pPr/>
              <a:t>17</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87D4C52-6D46-4A55-AF4B-701B850B6946}" type="slidenum">
              <a:rPr lang="en-US"/>
              <a:pPr/>
              <a:t>101</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2A3E0F7-238D-4D42-AA14-9CEE7E3E6BC2}" type="slidenum">
              <a:rPr lang="en-US"/>
              <a:pPr/>
              <a:t>102</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D33B78BD-0A30-4323-8173-FC42EA51DA2F}" type="slidenum">
              <a:rPr lang="en-US"/>
              <a:pPr/>
              <a:t>103</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273B519-3BAF-4E92-B852-4C6471863F1E}" type="slidenum">
              <a:rPr lang="en-US"/>
              <a:pPr/>
              <a:t>104</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E6AB2-8EFF-4E77-82AB-E2FC1B5498C4}" type="slidenum">
              <a:rPr lang="en-US"/>
              <a:pPr/>
              <a:t>18</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23B42224-DF69-4566-A21C-F48A5583F2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F80AA46E-EC26-4607-B2CB-CB70FD865D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0F3A3977-E1EF-4A2D-B48B-AF8D43C6CC4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96247F9C-0BDF-4270-AF96-7CDAC62385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98E70E71-2BF1-4B1F-9507-CD28747F6EF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86DC9E11-5571-49FA-800C-2FA327F0E3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9" name="Slide Number Placeholder 8"/>
          <p:cNvSpPr>
            <a:spLocks noGrp="1"/>
          </p:cNvSpPr>
          <p:nvPr>
            <p:ph type="sldNum" sz="quarter" idx="12"/>
          </p:nvPr>
        </p:nvSpPr>
        <p:spPr/>
        <p:txBody>
          <a:bodyPr/>
          <a:lstStyle>
            <a:lvl1pPr>
              <a:defRPr/>
            </a:lvl1pPr>
          </a:lstStyle>
          <a:p>
            <a:r>
              <a:rPr lang="en-US"/>
              <a:t>3-</a:t>
            </a:r>
            <a:fld id="{8974E10A-C924-4AEF-BB57-2378C3AB42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5" name="Slide Number Placeholder 4"/>
          <p:cNvSpPr>
            <a:spLocks noGrp="1"/>
          </p:cNvSpPr>
          <p:nvPr>
            <p:ph type="sldNum" sz="quarter" idx="12"/>
          </p:nvPr>
        </p:nvSpPr>
        <p:spPr/>
        <p:txBody>
          <a:bodyPr/>
          <a:lstStyle>
            <a:lvl1pPr>
              <a:defRPr/>
            </a:lvl1pPr>
          </a:lstStyle>
          <a:p>
            <a:r>
              <a:rPr lang="en-US"/>
              <a:t>3-</a:t>
            </a:r>
            <a:fld id="{18D198A1-DEFE-4CE4-9D86-1E2574D0D0F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4" name="Slide Number Placeholder 3"/>
          <p:cNvSpPr>
            <a:spLocks noGrp="1"/>
          </p:cNvSpPr>
          <p:nvPr>
            <p:ph type="sldNum" sz="quarter" idx="12"/>
          </p:nvPr>
        </p:nvSpPr>
        <p:spPr/>
        <p:txBody>
          <a:bodyPr/>
          <a:lstStyle>
            <a:lvl1pPr>
              <a:defRPr/>
            </a:lvl1pPr>
          </a:lstStyle>
          <a:p>
            <a:r>
              <a:rPr lang="en-US"/>
              <a:t>3-</a:t>
            </a:r>
            <a:fld id="{29F83109-18D1-4523-A991-8FC6E0B162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E220DF21-966F-49D6-BB5E-A31A6D9CF4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90CD3FCC-9E52-469A-B5D8-F0810B16CF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1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a:t>Transport Layer</a:t>
            </a:r>
            <a:endParaRPr lang="en-US">
              <a:latin typeface="Times New Roman" pitchFamily="-111" charset="0"/>
            </a:endParaRP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r>
              <a:rPr lang="en-US"/>
              <a:t>3-</a:t>
            </a:r>
            <a:fld id="{17DAF4BA-DBEC-4D96-8663-986DC1716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rtl="0" eaLnBrk="0" fontAlgn="base" hangingPunct="0">
        <a:spcBef>
          <a:spcPct val="0"/>
        </a:spcBef>
        <a:spcAft>
          <a:spcPct val="0"/>
        </a:spcAft>
        <a:defRPr sz="4000" u="sng">
          <a:solidFill>
            <a:schemeClr val="accent2"/>
          </a:solidFill>
          <a:latin typeface="+mj-lt"/>
          <a:ea typeface="ＭＳ Ｐゴシック" pitchFamily="-111" charset="-128"/>
          <a:cs typeface="+mj-cs"/>
        </a:defRPr>
      </a:lvl1pPr>
      <a:lvl2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2pPr>
      <a:lvl3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3pPr>
      <a:lvl4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4pPr>
      <a:lvl5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5pPr>
      <a:lvl6pPr marL="457200" algn="l" rtl="0" eaLnBrk="0" fontAlgn="base" hangingPunct="0">
        <a:spcBef>
          <a:spcPct val="0"/>
        </a:spcBef>
        <a:spcAft>
          <a:spcPct val="0"/>
        </a:spcAft>
        <a:defRPr sz="4000" u="sng">
          <a:solidFill>
            <a:schemeClr val="accent2"/>
          </a:solidFill>
          <a:latin typeface="Comic Sans MS" pitchFamily="-111" charset="0"/>
        </a:defRPr>
      </a:lvl6pPr>
      <a:lvl7pPr marL="914400" algn="l" rtl="0" eaLnBrk="0" fontAlgn="base" hangingPunct="0">
        <a:spcBef>
          <a:spcPct val="0"/>
        </a:spcBef>
        <a:spcAft>
          <a:spcPct val="0"/>
        </a:spcAft>
        <a:defRPr sz="4000" u="sng">
          <a:solidFill>
            <a:schemeClr val="accent2"/>
          </a:solidFill>
          <a:latin typeface="Comic Sans MS" pitchFamily="-111" charset="0"/>
        </a:defRPr>
      </a:lvl7pPr>
      <a:lvl8pPr marL="1371600" algn="l" rtl="0" eaLnBrk="0" fontAlgn="base" hangingPunct="0">
        <a:spcBef>
          <a:spcPct val="0"/>
        </a:spcBef>
        <a:spcAft>
          <a:spcPct val="0"/>
        </a:spcAft>
        <a:defRPr sz="4000" u="sng">
          <a:solidFill>
            <a:schemeClr val="accent2"/>
          </a:solidFill>
          <a:latin typeface="Comic Sans MS" pitchFamily="-111" charset="0"/>
        </a:defRPr>
      </a:lvl8pPr>
      <a:lvl9pPr marL="1828800" algn="l" rtl="0" eaLnBrk="0" fontAlgn="base" hangingPunct="0">
        <a:spcBef>
          <a:spcPct val="0"/>
        </a:spcBef>
        <a:spcAft>
          <a:spcPct val="0"/>
        </a:spcAft>
        <a:defRPr sz="4000" u="sng">
          <a:solidFill>
            <a:schemeClr val="accent2"/>
          </a:solidFill>
          <a:latin typeface="Comic Sans MS" pitchFamily="-111"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46.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47.bin"/><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oleObject" Target="../embeddings/oleObject7.bin"/><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oleObject" Target="../embeddings/oleObject11.bin"/><Relationship Id="rId17" Type="http://schemas.openxmlformats.org/officeDocument/2006/relationships/oleObject" Target="../embeddings/oleObject12.bin"/><Relationship Id="rId18" Type="http://schemas.openxmlformats.org/officeDocument/2006/relationships/oleObject" Target="../embeddings/oleObject13.bin"/><Relationship Id="rId19"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4.xml"/><Relationship Id="rId4" Type="http://schemas.openxmlformats.org/officeDocument/2006/relationships/image" Target="../media/image15.wmf"/><Relationship Id="rId5" Type="http://schemas.openxmlformats.org/officeDocument/2006/relationships/image" Target="../media/image16.png"/><Relationship Id="rId6" Type="http://schemas.openxmlformats.org/officeDocument/2006/relationships/oleObject" Target="../embeddings/oleObject1.bin"/><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oleObject" Target="../embeddings/oleObject20.bin"/><Relationship Id="rId13" Type="http://schemas.openxmlformats.org/officeDocument/2006/relationships/oleObject" Target="../embeddings/oleObject21.bin"/><Relationship Id="rId14" Type="http://schemas.openxmlformats.org/officeDocument/2006/relationships/oleObject" Target="../embeddings/oleObject22.bin"/><Relationship Id="rId15" Type="http://schemas.openxmlformats.org/officeDocument/2006/relationships/oleObject" Target="../embeddings/oleObject23.bin"/><Relationship Id="rId16" Type="http://schemas.openxmlformats.org/officeDocument/2006/relationships/oleObject" Target="../embeddings/oleObject24.bin"/><Relationship Id="rId17" Type="http://schemas.openxmlformats.org/officeDocument/2006/relationships/oleObject" Target="../embeddings/oleObject25.bin"/><Relationship Id="rId18" Type="http://schemas.openxmlformats.org/officeDocument/2006/relationships/oleObject" Target="../embeddings/oleObject26.bin"/><Relationship Id="rId19"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5.xml"/><Relationship Id="rId4" Type="http://schemas.openxmlformats.org/officeDocument/2006/relationships/image" Target="../media/image15.wmf"/><Relationship Id="rId5" Type="http://schemas.openxmlformats.org/officeDocument/2006/relationships/image" Target="../media/image16.png"/><Relationship Id="rId6" Type="http://schemas.openxmlformats.org/officeDocument/2006/relationships/oleObject" Target="../embeddings/oleObject14.bin"/><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oleObject" Target="../embeddings/oleObject17.bin"/><Relationship Id="rId10"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7.bin"/><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29.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30.bin"/><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31.bin"/><Relationship Id="rId5" Type="http://schemas.openxmlformats.org/officeDocument/2006/relationships/oleObject" Target="../embeddings/oleObject32.bin"/><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1.emf"/></Relationships>
</file>

<file path=ppt/slides/_rels/slide62.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oleObject33.bin"/></Relationships>
</file>

<file path=ppt/slides/_rels/slide63.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embeddings/oleObject34.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35.bin"/><Relationship Id="rId5" Type="http://schemas.openxmlformats.org/officeDocument/2006/relationships/oleObject" Target="../embeddings/oleObject36.bin"/><Relationship Id="rId6" Type="http://schemas.openxmlformats.org/officeDocument/2006/relationships/oleObject" Target="../embeddings/oleObject37.bin"/><Relationship Id="rId7" Type="http://schemas.openxmlformats.org/officeDocument/2006/relationships/oleObject" Target="../embeddings/oleObject38.bin"/><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39.bin"/><Relationship Id="rId5" Type="http://schemas.openxmlformats.org/officeDocument/2006/relationships/oleObject" Target="../embeddings/oleObject40.bin"/><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Microsoft_Excel_97_-_2004_Worksheet1.xls"/><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5.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41.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42.bin"/><Relationship Id="rId5" Type="http://schemas.openxmlformats.org/officeDocument/2006/relationships/oleObject" Target="../embeddings/oleObject43.bin"/><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7.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8.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9.wm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44.bin"/><Relationship Id="rId5" Type="http://schemas.openxmlformats.org/officeDocument/2006/relationships/oleObject" Target="../embeddings/oleObject45.bin"/><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363" name="Slide Number Placeholder 5"/>
          <p:cNvSpPr>
            <a:spLocks noGrp="1"/>
          </p:cNvSpPr>
          <p:nvPr>
            <p:ph type="sldNum" sz="quarter" idx="12"/>
          </p:nvPr>
        </p:nvSpPr>
        <p:spPr>
          <a:noFill/>
        </p:spPr>
        <p:txBody>
          <a:bodyPr/>
          <a:lstStyle/>
          <a:p>
            <a:r>
              <a:rPr lang="en-US"/>
              <a:t>3-</a:t>
            </a:r>
            <a:fld id="{FD855017-526D-45BB-B62A-25CD888E14FA}" type="slidenum">
              <a:rPr lang="en-US"/>
              <a:pPr/>
              <a:t>1</a:t>
            </a:fld>
            <a:endParaRPr lang="en-US"/>
          </a:p>
        </p:txBody>
      </p:sp>
      <p:sp>
        <p:nvSpPr>
          <p:cNvPr id="15364" name="Rectangle 2"/>
          <p:cNvSpPr>
            <a:spLocks noGrp="1" noChangeArrowheads="1"/>
          </p:cNvSpPr>
          <p:nvPr>
            <p:ph type="title"/>
          </p:nvPr>
        </p:nvSpPr>
        <p:spPr>
          <a:xfrm>
            <a:off x="609600" y="228600"/>
            <a:ext cx="7772400" cy="1143000"/>
          </a:xfrm>
        </p:spPr>
        <p:txBody>
          <a:bodyPr/>
          <a:lstStyle/>
          <a:p>
            <a:r>
              <a:rPr lang="en-US" smtClean="0"/>
              <a:t>Modeling &amp; Analysis</a:t>
            </a:r>
          </a:p>
        </p:txBody>
      </p:sp>
      <p:sp>
        <p:nvSpPr>
          <p:cNvPr id="15365" name="Rectangle 3"/>
          <p:cNvSpPr>
            <a:spLocks noGrp="1" noChangeArrowheads="1"/>
          </p:cNvSpPr>
          <p:nvPr>
            <p:ph type="body" idx="1"/>
          </p:nvPr>
        </p:nvSpPr>
        <p:spPr>
          <a:xfrm>
            <a:off x="685800" y="1447800"/>
            <a:ext cx="7772400" cy="4114800"/>
          </a:xfrm>
        </p:spPr>
        <p:txBody>
          <a:bodyPr/>
          <a:lstStyle/>
          <a:p>
            <a:r>
              <a:rPr lang="en-US" smtClean="0"/>
              <a:t>Mathematical Modeling:</a:t>
            </a:r>
          </a:p>
          <a:p>
            <a:pPr lvl="1"/>
            <a:r>
              <a:rPr lang="en-US" smtClean="0"/>
              <a:t>probability theory</a:t>
            </a:r>
          </a:p>
          <a:p>
            <a:pPr lvl="1"/>
            <a:r>
              <a:rPr lang="en-US" smtClean="0"/>
              <a:t>queuing theory</a:t>
            </a:r>
          </a:p>
          <a:p>
            <a:pPr lvl="1"/>
            <a:r>
              <a:rPr lang="en-US" smtClean="0"/>
              <a:t>application to network models</a:t>
            </a:r>
          </a:p>
          <a:p>
            <a:r>
              <a:rPr lang="en-US" smtClean="0"/>
              <a:t>Simulation:</a:t>
            </a:r>
          </a:p>
          <a:p>
            <a:pPr lvl="1"/>
            <a:r>
              <a:rPr lang="en-US" smtClean="0"/>
              <a:t>topology models</a:t>
            </a:r>
          </a:p>
          <a:p>
            <a:pPr lvl="1"/>
            <a:r>
              <a:rPr lang="en-US" smtClean="0"/>
              <a:t>traffic models</a:t>
            </a:r>
          </a:p>
          <a:p>
            <a:pPr lvl="1"/>
            <a:r>
              <a:rPr lang="en-US" smtClean="0"/>
              <a:t>dynamic models/failure models</a:t>
            </a:r>
          </a:p>
          <a:p>
            <a:pPr lvl="1"/>
            <a:r>
              <a:rPr lang="en-US" smtClean="0"/>
              <a:t>protocol models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3"/>
          <p:cNvSpPr>
            <a:spLocks noGrp="1"/>
          </p:cNvSpPr>
          <p:nvPr>
            <p:ph type="sldNum" sz="quarter" idx="12"/>
          </p:nvPr>
        </p:nvSpPr>
        <p:spPr/>
        <p:txBody>
          <a:bodyPr/>
          <a:lstStyle/>
          <a:p>
            <a:r>
              <a:rPr lang="en-US"/>
              <a:t>3-</a:t>
            </a:r>
            <a:fld id="{929B4666-5BDC-4D65-B084-6EAE6493816E}" type="slidenum">
              <a:rPr lang="en-US"/>
              <a:pPr/>
              <a:t>10</a:t>
            </a:fld>
            <a:endParaRPr lang="en-US"/>
          </a:p>
        </p:txBody>
      </p:sp>
      <p:sp>
        <p:nvSpPr>
          <p:cNvPr id="336898" name="Rectangle 2"/>
          <p:cNvSpPr>
            <a:spLocks noChangeArrowheads="1"/>
          </p:cNvSpPr>
          <p:nvPr/>
        </p:nvSpPr>
        <p:spPr bwMode="auto">
          <a:xfrm>
            <a:off x="382588" y="493713"/>
            <a:ext cx="3098031" cy="1724025"/>
          </a:xfrm>
          <a:prstGeom prst="rect">
            <a:avLst/>
          </a:prstGeom>
          <a:noFill/>
          <a:ln w="9525">
            <a:noFill/>
            <a:miter lim="800000"/>
            <a:headEnd/>
            <a:tailEnd/>
          </a:ln>
          <a:effectLst/>
        </p:spPr>
        <p:txBody>
          <a:bodyPr anchor="ctr"/>
          <a:lstStyle/>
          <a:p>
            <a:pPr algn="l"/>
            <a:r>
              <a:rPr lang="en-US" sz="4000" dirty="0">
                <a:solidFill>
                  <a:schemeClr val="accent2"/>
                </a:solidFill>
              </a:rPr>
              <a:t>Chapter 3</a:t>
            </a:r>
            <a:br>
              <a:rPr lang="en-US" sz="4000" dirty="0">
                <a:solidFill>
                  <a:schemeClr val="accent2"/>
                </a:solidFill>
              </a:rPr>
            </a:br>
            <a:r>
              <a:rPr lang="en-US" sz="4000" dirty="0">
                <a:solidFill>
                  <a:schemeClr val="accent2"/>
                </a:solidFill>
              </a:rPr>
              <a:t>Transport Layer</a:t>
            </a:r>
          </a:p>
        </p:txBody>
      </p:sp>
      <p:sp>
        <p:nvSpPr>
          <p:cNvPr id="336899" name="Rectangle 3"/>
          <p:cNvSpPr>
            <a:spLocks noChangeArrowheads="1"/>
          </p:cNvSpPr>
          <p:nvPr/>
        </p:nvSpPr>
        <p:spPr bwMode="auto">
          <a:xfrm>
            <a:off x="6229350" y="3486150"/>
            <a:ext cx="2730500" cy="2860675"/>
          </a:xfrm>
          <a:prstGeom prst="rect">
            <a:avLst/>
          </a:prstGeom>
          <a:noFill/>
          <a:ln w="9525">
            <a:noFill/>
            <a:miter lim="800000"/>
            <a:headEnd/>
            <a:tailEnd/>
          </a:ln>
          <a:effectLst/>
        </p:spPr>
        <p:txBody>
          <a:bodyPr anchor="ctr"/>
          <a:lstStyle/>
          <a:p>
            <a:pPr algn="l"/>
            <a:r>
              <a:rPr lang="en-US" sz="1800" i="1" dirty="0">
                <a:solidFill>
                  <a:schemeClr val="accent2"/>
                </a:solidFill>
              </a:rPr>
              <a:t>Computer Networking: A Top Down </a:t>
            </a:r>
            <a:r>
              <a:rPr lang="en-US" sz="1800" i="1" dirty="0" smtClean="0">
                <a:solidFill>
                  <a:schemeClr val="accent2"/>
                </a:solidFill>
              </a:rPr>
              <a:t>Approach</a:t>
            </a:r>
            <a:r>
              <a:rPr lang="en-US" sz="1800" dirty="0" smtClean="0">
                <a:solidFill>
                  <a:schemeClr val="accent2"/>
                </a:solidFill>
              </a:rPr>
              <a:t>. </a:t>
            </a:r>
            <a:r>
              <a:rPr lang="en-US" sz="1800" dirty="0">
                <a:solidFill>
                  <a:schemeClr val="accent2"/>
                </a:solidFill>
              </a:rPr>
              <a:t/>
            </a:r>
            <a:br>
              <a:rPr lang="en-US" sz="1800" dirty="0">
                <a:solidFill>
                  <a:schemeClr val="accent2"/>
                </a:solidFill>
              </a:rPr>
            </a:br>
            <a:r>
              <a:rPr lang="en-US" sz="1800" dirty="0">
                <a:solidFill>
                  <a:schemeClr val="accent2"/>
                </a:solidFill>
              </a:rPr>
              <a:t>Jim Kurose, Keith Ross</a:t>
            </a:r>
            <a:br>
              <a:rPr lang="en-US" sz="1800" dirty="0">
                <a:solidFill>
                  <a:schemeClr val="accent2"/>
                </a:solidFill>
              </a:rPr>
            </a:br>
            <a:r>
              <a:rPr lang="en-US" sz="1800" dirty="0">
                <a:solidFill>
                  <a:schemeClr val="accent2"/>
                </a:solidFill>
              </a:rPr>
              <a:t>Addison-</a:t>
            </a:r>
            <a:r>
              <a:rPr lang="en-US" sz="1800" dirty="0" smtClean="0">
                <a:solidFill>
                  <a:schemeClr val="accent2"/>
                </a:solidFill>
              </a:rPr>
              <a:t>Wesley. </a:t>
            </a:r>
            <a:r>
              <a:rPr lang="en-US" sz="1800" dirty="0">
                <a:solidFill>
                  <a:schemeClr val="accent2"/>
                </a:solidFill>
              </a:rPr>
              <a:t/>
            </a:r>
            <a:br>
              <a:rPr lang="en-US" sz="1800" dirty="0">
                <a:solidFill>
                  <a:schemeClr val="accent2"/>
                </a:solidFill>
              </a:rPr>
            </a:br>
            <a:endParaRPr lang="en-US" sz="1800" dirty="0">
              <a:solidFill>
                <a:schemeClr val="accent2"/>
              </a:solidFill>
            </a:endParaRPr>
          </a:p>
        </p:txBody>
      </p:sp>
      <p:pic>
        <p:nvPicPr>
          <p:cNvPr id="336902" name="Picture 6"/>
          <p:cNvPicPr>
            <a:picLocks noChangeAspect="1" noChangeArrowheads="1"/>
          </p:cNvPicPr>
          <p:nvPr/>
        </p:nvPicPr>
        <p:blipFill>
          <a:blip r:embed="rId3" cstate="print"/>
          <a:srcRect/>
          <a:stretch>
            <a:fillRect/>
          </a:stretch>
        </p:blipFill>
        <p:spPr bwMode="auto">
          <a:xfrm>
            <a:off x="6127750" y="561975"/>
            <a:ext cx="2597150" cy="3214688"/>
          </a:xfrm>
          <a:prstGeom prst="rect">
            <a:avLst/>
          </a:prstGeom>
          <a:noFill/>
          <a:ln w="9525" algn="ctr">
            <a:noFill/>
            <a:miter lim="800000"/>
            <a:headEnd/>
            <a:tailEnd/>
          </a:ln>
          <a:effectLst/>
        </p:spPr>
      </p:pic>
      <p:pic>
        <p:nvPicPr>
          <p:cNvPr id="8" name="Picture 8" descr="0136079679_1"/>
          <p:cNvPicPr>
            <a:picLocks noChangeAspect="1" noChangeArrowheads="1"/>
          </p:cNvPicPr>
          <p:nvPr/>
        </p:nvPicPr>
        <p:blipFill>
          <a:blip r:embed="rId4" cstate="print"/>
          <a:srcRect/>
          <a:stretch>
            <a:fillRect/>
          </a:stretch>
        </p:blipFill>
        <p:spPr bwMode="auto">
          <a:xfrm>
            <a:off x="3432175" y="472168"/>
            <a:ext cx="2425700" cy="2994025"/>
          </a:xfrm>
          <a:prstGeom prst="rect">
            <a:avLst/>
          </a:prstGeom>
          <a:noFill/>
        </p:spPr>
      </p:pic>
      <p:pic>
        <p:nvPicPr>
          <p:cNvPr id="9" name="Picture 8" descr="kurose-6th-edition.jpg"/>
          <p:cNvPicPr>
            <a:picLocks noChangeAspect="1"/>
          </p:cNvPicPr>
          <p:nvPr/>
        </p:nvPicPr>
        <p:blipFill>
          <a:blip r:embed="rId5" cstate="print"/>
          <a:stretch>
            <a:fillRect/>
          </a:stretch>
        </p:blipFill>
        <p:spPr>
          <a:xfrm>
            <a:off x="2260216" y="2374038"/>
            <a:ext cx="2883206" cy="3466266"/>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1"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1012" name="Slide Number Placeholder 3"/>
          <p:cNvSpPr>
            <a:spLocks noGrp="1"/>
          </p:cNvSpPr>
          <p:nvPr>
            <p:ph type="sldNum" sz="quarter" idx="12"/>
          </p:nvPr>
        </p:nvSpPr>
        <p:spPr>
          <a:noFill/>
        </p:spPr>
        <p:txBody>
          <a:bodyPr/>
          <a:lstStyle/>
          <a:p>
            <a:r>
              <a:rPr lang="en-US"/>
              <a:t>3-</a:t>
            </a:r>
            <a:fld id="{5F334747-0BBD-4F4F-B1E6-D7B52B798D24}" type="slidenum">
              <a:rPr lang="en-US"/>
              <a:pPr/>
              <a:t>100</a:t>
            </a:fld>
            <a:endParaRPr lang="en-US"/>
          </a:p>
        </p:txBody>
      </p:sp>
      <p:graphicFrame>
        <p:nvGraphicFramePr>
          <p:cNvPr id="171010" name="Object 2"/>
          <p:cNvGraphicFramePr>
            <a:graphicFrameLocks noChangeAspect="1"/>
          </p:cNvGraphicFramePr>
          <p:nvPr/>
        </p:nvGraphicFramePr>
        <p:xfrm>
          <a:off x="0" y="-103188"/>
          <a:ext cx="9144000" cy="7064376"/>
        </p:xfrm>
        <a:graphic>
          <a:graphicData uri="http://schemas.openxmlformats.org/presentationml/2006/ole">
            <p:oleObj spid="_x0000_s171010" name="Acrobat Document" r:id="rId4" imgW="7556500" imgH="5842000" progId="">
              <p:embed/>
            </p:oleObj>
          </a:graphicData>
        </a:graphic>
      </p:graphicFrame>
      <p:sp>
        <p:nvSpPr>
          <p:cNvPr id="171013" name="Rectangle 3"/>
          <p:cNvSpPr>
            <a:spLocks noChangeArrowheads="1"/>
          </p:cNvSpPr>
          <p:nvPr/>
        </p:nvSpPr>
        <p:spPr bwMode="auto">
          <a:xfrm>
            <a:off x="1419225" y="5053013"/>
            <a:ext cx="1335088" cy="4333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3059" name="Slide Number Placeholder 5"/>
          <p:cNvSpPr>
            <a:spLocks noGrp="1"/>
          </p:cNvSpPr>
          <p:nvPr>
            <p:ph type="sldNum" sz="quarter" idx="12"/>
          </p:nvPr>
        </p:nvSpPr>
        <p:spPr>
          <a:noFill/>
        </p:spPr>
        <p:txBody>
          <a:bodyPr/>
          <a:lstStyle/>
          <a:p>
            <a:r>
              <a:rPr lang="en-US"/>
              <a:t>3-</a:t>
            </a:r>
            <a:fld id="{F94F856C-A863-4A0F-A711-186874EE2B87}" type="slidenum">
              <a:rPr lang="en-US"/>
              <a:pPr/>
              <a:t>101</a:t>
            </a:fld>
            <a:endParaRPr lang="en-US"/>
          </a:p>
        </p:txBody>
      </p:sp>
      <p:sp>
        <p:nvSpPr>
          <p:cNvPr id="173060" name="Rectangle 2"/>
          <p:cNvSpPr>
            <a:spLocks noGrp="1" noChangeArrowheads="1"/>
          </p:cNvSpPr>
          <p:nvPr>
            <p:ph type="title"/>
          </p:nvPr>
        </p:nvSpPr>
        <p:spPr>
          <a:xfrm>
            <a:off x="685800" y="228600"/>
            <a:ext cx="7772400" cy="1143000"/>
          </a:xfrm>
        </p:spPr>
        <p:txBody>
          <a:bodyPr/>
          <a:lstStyle/>
          <a:p>
            <a:r>
              <a:rPr lang="en-US" smtClean="0"/>
              <a:t>Congestion Control in ABR</a:t>
            </a:r>
          </a:p>
        </p:txBody>
      </p:sp>
      <p:sp>
        <p:nvSpPr>
          <p:cNvPr id="173061" name="Rectangle 3"/>
          <p:cNvSpPr>
            <a:spLocks noGrp="1" noChangeArrowheads="1"/>
          </p:cNvSpPr>
          <p:nvPr>
            <p:ph type="body" idx="1"/>
          </p:nvPr>
        </p:nvSpPr>
        <p:spPr>
          <a:xfrm>
            <a:off x="685800" y="1447800"/>
            <a:ext cx="7772400" cy="4114800"/>
          </a:xfrm>
        </p:spPr>
        <p:txBody>
          <a:bodyPr/>
          <a:lstStyle/>
          <a:p>
            <a:pPr>
              <a:buFontTx/>
              <a:buChar char="-"/>
            </a:pPr>
            <a:r>
              <a:rPr lang="en-US" smtClean="0"/>
              <a:t>The source reacts to congestion notification by decreasing its rate (rate-based vs. window-based for TCP)</a:t>
            </a:r>
          </a:p>
          <a:p>
            <a:pPr>
              <a:buFontTx/>
              <a:buChar char="-"/>
            </a:pPr>
            <a:r>
              <a:rPr lang="en-US" smtClean="0"/>
              <a:t>Rate adaptation algorithm:</a:t>
            </a:r>
          </a:p>
          <a:p>
            <a:pPr lvl="1">
              <a:buFontTx/>
              <a:buChar char="-"/>
            </a:pPr>
            <a:r>
              <a:rPr lang="en-US" smtClean="0"/>
              <a:t>If CI=0,NI=0</a:t>
            </a:r>
          </a:p>
          <a:p>
            <a:pPr lvl="2">
              <a:buFontTx/>
              <a:buChar char="-"/>
            </a:pPr>
            <a:r>
              <a:rPr lang="en-US" smtClean="0"/>
              <a:t>Rate increase by factor ‘RIF’ (e.g., 1/16)</a:t>
            </a:r>
          </a:p>
          <a:p>
            <a:pPr lvl="2">
              <a:buFontTx/>
              <a:buChar char="-"/>
            </a:pPr>
            <a:r>
              <a:rPr lang="en-US" smtClean="0"/>
              <a:t>Rate = Rate + PCR/16</a:t>
            </a:r>
          </a:p>
          <a:p>
            <a:pPr lvl="1">
              <a:buFontTx/>
              <a:buChar char="-"/>
            </a:pPr>
            <a:r>
              <a:rPr lang="en-US" smtClean="0"/>
              <a:t>Else If CI=1	</a:t>
            </a:r>
          </a:p>
          <a:p>
            <a:pPr lvl="2">
              <a:buFontTx/>
              <a:buChar char="-"/>
            </a:pPr>
            <a:r>
              <a:rPr lang="en-US" smtClean="0"/>
              <a:t>Rate decrease by factor ‘RDF’ (e.g., 1/4)</a:t>
            </a:r>
          </a:p>
          <a:p>
            <a:pPr lvl="2">
              <a:buFontTx/>
              <a:buChar char="-"/>
            </a:pPr>
            <a:r>
              <a:rPr lang="en-US" smtClean="0"/>
              <a:t>Rate=Rate-Rate*1/4</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7"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5108" name="Slide Number Placeholder 3"/>
          <p:cNvSpPr>
            <a:spLocks noGrp="1"/>
          </p:cNvSpPr>
          <p:nvPr>
            <p:ph type="sldNum" sz="quarter" idx="12"/>
          </p:nvPr>
        </p:nvSpPr>
        <p:spPr>
          <a:noFill/>
        </p:spPr>
        <p:txBody>
          <a:bodyPr/>
          <a:lstStyle/>
          <a:p>
            <a:r>
              <a:rPr lang="en-US"/>
              <a:t>3-</a:t>
            </a:r>
            <a:fld id="{A02BF761-3764-4E2B-85D6-FFB5C8BF99EA}" type="slidenum">
              <a:rPr lang="en-US"/>
              <a:pPr/>
              <a:t>102</a:t>
            </a:fld>
            <a:endParaRPr lang="en-US"/>
          </a:p>
        </p:txBody>
      </p:sp>
      <p:graphicFrame>
        <p:nvGraphicFramePr>
          <p:cNvPr id="175106" name="Object 2"/>
          <p:cNvGraphicFramePr>
            <a:graphicFrameLocks noChangeAspect="1"/>
          </p:cNvGraphicFramePr>
          <p:nvPr/>
        </p:nvGraphicFramePr>
        <p:xfrm>
          <a:off x="0" y="-103188"/>
          <a:ext cx="9144000" cy="7064376"/>
        </p:xfrm>
        <a:graphic>
          <a:graphicData uri="http://schemas.openxmlformats.org/presentationml/2006/ole">
            <p:oleObj spid="_x0000_s175106" name="Acrobat Document" r:id="rId4" imgW="7556500" imgH="5842000" progId="">
              <p:embed/>
            </p:oleObj>
          </a:graphicData>
        </a:graphic>
      </p:graphicFrame>
      <p:sp>
        <p:nvSpPr>
          <p:cNvPr id="175109" name="Rectangle 3"/>
          <p:cNvSpPr>
            <a:spLocks noChangeArrowheads="1"/>
          </p:cNvSpPr>
          <p:nvPr/>
        </p:nvSpPr>
        <p:spPr bwMode="auto">
          <a:xfrm>
            <a:off x="1558925" y="6143625"/>
            <a:ext cx="1289050" cy="350838"/>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7155" name="Slide Number Placeholder 5"/>
          <p:cNvSpPr>
            <a:spLocks noGrp="1"/>
          </p:cNvSpPr>
          <p:nvPr>
            <p:ph type="sldNum" sz="quarter" idx="12"/>
          </p:nvPr>
        </p:nvSpPr>
        <p:spPr>
          <a:noFill/>
        </p:spPr>
        <p:txBody>
          <a:bodyPr/>
          <a:lstStyle/>
          <a:p>
            <a:r>
              <a:rPr lang="en-US"/>
              <a:t>3-</a:t>
            </a:r>
            <a:fld id="{B2443F81-A0F6-487F-8957-978B28C5EEC7}" type="slidenum">
              <a:rPr lang="en-US"/>
              <a:pPr/>
              <a:t>103</a:t>
            </a:fld>
            <a:endParaRPr lang="en-US"/>
          </a:p>
        </p:txBody>
      </p:sp>
      <p:sp>
        <p:nvSpPr>
          <p:cNvPr id="177156" name="Rectangle 2"/>
          <p:cNvSpPr>
            <a:spLocks noGrp="1" noChangeArrowheads="1"/>
          </p:cNvSpPr>
          <p:nvPr>
            <p:ph type="body" idx="1"/>
          </p:nvPr>
        </p:nvSpPr>
        <p:spPr>
          <a:xfrm>
            <a:off x="685800" y="1524000"/>
            <a:ext cx="7772400" cy="4114800"/>
          </a:xfrm>
        </p:spPr>
        <p:txBody>
          <a:bodyPr/>
          <a:lstStyle/>
          <a:p>
            <a:r>
              <a:rPr lang="en-US" smtClean="0"/>
              <a:t>Which VC to notify when congestion occurs?</a:t>
            </a:r>
          </a:p>
          <a:p>
            <a:pPr lvl="1">
              <a:buFontTx/>
              <a:buChar char="-"/>
            </a:pPr>
            <a:r>
              <a:rPr lang="en-US" smtClean="0"/>
              <a:t>FIFO, if Qlength &gt; 80%, then keep notifying arriving cells until Qlength &lt; lower threshold (this is unfair)</a:t>
            </a:r>
          </a:p>
          <a:p>
            <a:pPr lvl="1">
              <a:buFontTx/>
              <a:buChar char="-"/>
            </a:pPr>
            <a:r>
              <a:rPr lang="en-US" smtClean="0"/>
              <a:t>Use several queues: called </a:t>
            </a:r>
            <a:r>
              <a:rPr lang="en-US" i="1" smtClean="0"/>
              <a:t>Fair Queuing</a:t>
            </a:r>
          </a:p>
          <a:p>
            <a:pPr lvl="1">
              <a:buFontTx/>
              <a:buChar char="-"/>
            </a:pPr>
            <a:r>
              <a:rPr lang="en-US" smtClean="0"/>
              <a:t>Use fair allocation = target rate/# of VCs = R/N</a:t>
            </a:r>
          </a:p>
          <a:p>
            <a:pPr lvl="2">
              <a:buFontTx/>
              <a:buChar char="-"/>
            </a:pPr>
            <a:r>
              <a:rPr lang="en-US" smtClean="0"/>
              <a:t>If current cell rate (CCR) &gt; fair share, then notify the corresponding VC</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9203" name="Slide Number Placeholder 5"/>
          <p:cNvSpPr>
            <a:spLocks noGrp="1"/>
          </p:cNvSpPr>
          <p:nvPr>
            <p:ph type="sldNum" sz="quarter" idx="12"/>
          </p:nvPr>
        </p:nvSpPr>
        <p:spPr>
          <a:noFill/>
        </p:spPr>
        <p:txBody>
          <a:bodyPr/>
          <a:lstStyle/>
          <a:p>
            <a:r>
              <a:rPr lang="en-US"/>
              <a:t>3-</a:t>
            </a:r>
            <a:fld id="{7CC2900D-C8E9-4954-BB81-04AD670EE3D6}" type="slidenum">
              <a:rPr lang="en-US"/>
              <a:pPr/>
              <a:t>104</a:t>
            </a:fld>
            <a:endParaRPr lang="en-US"/>
          </a:p>
        </p:txBody>
      </p:sp>
      <p:sp>
        <p:nvSpPr>
          <p:cNvPr id="179204" name="Rectangle 2"/>
          <p:cNvSpPr>
            <a:spLocks noGrp="1" noChangeArrowheads="1"/>
          </p:cNvSpPr>
          <p:nvPr>
            <p:ph type="body" idx="1"/>
          </p:nvPr>
        </p:nvSpPr>
        <p:spPr/>
        <p:txBody>
          <a:bodyPr/>
          <a:lstStyle/>
          <a:p>
            <a:r>
              <a:rPr lang="en-US" smtClean="0"/>
              <a:t>What to notify? </a:t>
            </a:r>
          </a:p>
          <a:p>
            <a:pPr lvl="1"/>
            <a:r>
              <a:rPr lang="en-US" smtClean="0"/>
              <a:t>CI</a:t>
            </a:r>
          </a:p>
          <a:p>
            <a:pPr lvl="1"/>
            <a:r>
              <a:rPr lang="en-US" smtClean="0"/>
              <a:t>NI</a:t>
            </a:r>
          </a:p>
          <a:p>
            <a:pPr lvl="1"/>
            <a:r>
              <a:rPr lang="en-US" smtClean="0"/>
              <a:t>ER (explicit rate) schemes perform the steps:</a:t>
            </a:r>
          </a:p>
          <a:p>
            <a:pPr lvl="3"/>
            <a:r>
              <a:rPr lang="en-US" smtClean="0"/>
              <a:t>Compute the fair share</a:t>
            </a:r>
          </a:p>
          <a:p>
            <a:pPr lvl="3"/>
            <a:r>
              <a:rPr lang="en-US" smtClean="0"/>
              <a:t>Determine load &amp; congestion</a:t>
            </a:r>
          </a:p>
          <a:p>
            <a:pPr lvl="3"/>
            <a:r>
              <a:rPr lang="en-US" smtClean="0"/>
              <a:t>Compute the explicit rate &amp; send it back to the source</a:t>
            </a:r>
          </a:p>
          <a:p>
            <a:pPr lvl="1"/>
            <a:r>
              <a:rPr lang="en-US" smtClean="0"/>
              <a:t>Should we put this functionality in the network?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2A9F5985-3824-4744-B192-C237A51E5D44}" type="slidenum">
              <a:rPr lang="en-US"/>
              <a:pPr/>
              <a:t>11</a:t>
            </a:fld>
            <a:endParaRPr lang="en-US"/>
          </a:p>
        </p:txBody>
      </p:sp>
      <p:sp>
        <p:nvSpPr>
          <p:cNvPr id="2050" name="Rectangle 2"/>
          <p:cNvSpPr>
            <a:spLocks noGrp="1" noChangeArrowheads="1"/>
          </p:cNvSpPr>
          <p:nvPr>
            <p:ph type="title"/>
          </p:nvPr>
        </p:nvSpPr>
        <p:spPr/>
        <p:txBody>
          <a:bodyPr/>
          <a:lstStyle/>
          <a:p>
            <a:r>
              <a:rPr lang="en-US"/>
              <a:t>Chapter 3: Transport Layer</a:t>
            </a:r>
          </a:p>
        </p:txBody>
      </p:sp>
      <p:sp>
        <p:nvSpPr>
          <p:cNvPr id="2051" name="Rectangle 3"/>
          <p:cNvSpPr>
            <a:spLocks noGrp="1" noChangeArrowheads="1"/>
          </p:cNvSpPr>
          <p:nvPr>
            <p:ph type="body" sz="half" idx="1"/>
          </p:nvPr>
        </p:nvSpPr>
        <p:spPr>
          <a:xfrm>
            <a:off x="533400" y="1371600"/>
            <a:ext cx="3581400" cy="4648200"/>
          </a:xfrm>
        </p:spPr>
        <p:txBody>
          <a:bodyPr/>
          <a:lstStyle/>
          <a:p>
            <a:pPr>
              <a:buFont typeface="ZapfDingbats" pitchFamily="82" charset="2"/>
              <a:buNone/>
            </a:pPr>
            <a:r>
              <a:rPr lang="en-US" sz="2400" u="sng">
                <a:solidFill>
                  <a:srgbClr val="FF0000"/>
                </a:solidFill>
              </a:rPr>
              <a:t>Our goals:</a:t>
            </a:r>
            <a:r>
              <a:rPr lang="en-US" sz="2400"/>
              <a:t> </a:t>
            </a:r>
          </a:p>
          <a:p>
            <a:r>
              <a:rPr lang="en-US" sz="2400"/>
              <a:t>understand principles behind transport layer services:</a:t>
            </a:r>
          </a:p>
          <a:p>
            <a:pPr lvl="1"/>
            <a:r>
              <a:rPr lang="en-US" sz="2000"/>
              <a:t>Multiplexing, demultiplexing</a:t>
            </a:r>
          </a:p>
          <a:p>
            <a:pPr lvl="1"/>
            <a:r>
              <a:rPr lang="en-US" sz="2000"/>
              <a:t>reliable data transfer</a:t>
            </a:r>
          </a:p>
          <a:p>
            <a:pPr lvl="1"/>
            <a:r>
              <a:rPr lang="en-US" sz="2000"/>
              <a:t>flow control</a:t>
            </a:r>
          </a:p>
          <a:p>
            <a:pPr lvl="1"/>
            <a:r>
              <a:rPr lang="en-US" sz="2000"/>
              <a:t>congestion control</a:t>
            </a:r>
            <a:endParaRPr lang="en-US"/>
          </a:p>
        </p:txBody>
      </p:sp>
      <p:sp>
        <p:nvSpPr>
          <p:cNvPr id="2052" name="Rectangle 4"/>
          <p:cNvSpPr>
            <a:spLocks noGrp="1" noChangeArrowheads="1"/>
          </p:cNvSpPr>
          <p:nvPr>
            <p:ph type="body" sz="half" idx="2"/>
          </p:nvPr>
        </p:nvSpPr>
        <p:spPr>
          <a:xfrm>
            <a:off x="4348163" y="1346200"/>
            <a:ext cx="4267200" cy="4648200"/>
          </a:xfrm>
        </p:spPr>
        <p:txBody>
          <a:bodyPr/>
          <a:lstStyle/>
          <a:p>
            <a:endParaRPr lang="en-US" sz="2400"/>
          </a:p>
          <a:p>
            <a:r>
              <a:rPr lang="en-US" sz="2400"/>
              <a:t>learn about transport layer protocols in the Internet:</a:t>
            </a:r>
          </a:p>
          <a:p>
            <a:pPr lvl="1"/>
            <a:r>
              <a:rPr lang="en-US" sz="2000"/>
              <a:t>UDP: connectionless transport</a:t>
            </a:r>
          </a:p>
          <a:p>
            <a:pPr lvl="1"/>
            <a:r>
              <a:rPr lang="en-US" sz="2000"/>
              <a:t>TCP: connection-oriented transport</a:t>
            </a:r>
          </a:p>
          <a:p>
            <a:pPr lvl="1"/>
            <a:r>
              <a:rPr lang="en-US" sz="2000"/>
              <a:t>TCP congestion control</a:t>
            </a:r>
            <a:endParaRPr lang="en-US" sz="1800"/>
          </a:p>
          <a:p>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96214CE3-5A8D-4743-AE1F-F5839B7A10A7}" type="slidenum">
              <a:rPr lang="en-US"/>
              <a:pPr/>
              <a:t>12</a:t>
            </a:fld>
            <a:endParaRPr lang="en-US"/>
          </a:p>
        </p:txBody>
      </p:sp>
      <p:sp>
        <p:nvSpPr>
          <p:cNvPr id="234498" name="Rectangle 2"/>
          <p:cNvSpPr>
            <a:spLocks noGrp="1" noChangeArrowheads="1"/>
          </p:cNvSpPr>
          <p:nvPr>
            <p:ph type="title"/>
          </p:nvPr>
        </p:nvSpPr>
        <p:spPr/>
        <p:txBody>
          <a:bodyPr/>
          <a:lstStyle/>
          <a:p>
            <a:r>
              <a:rPr lang="en-US"/>
              <a:t>Chapter 3 outline</a:t>
            </a:r>
          </a:p>
        </p:txBody>
      </p:sp>
      <p:sp>
        <p:nvSpPr>
          <p:cNvPr id="234499" name="Rectangle 3"/>
          <p:cNvSpPr>
            <a:spLocks noGrp="1" noChangeArrowheads="1"/>
          </p:cNvSpPr>
          <p:nvPr>
            <p:ph type="body" sz="half" idx="1"/>
          </p:nvPr>
        </p:nvSpPr>
        <p:spPr/>
        <p:txBody>
          <a:bodyPr/>
          <a:lstStyle/>
          <a:p>
            <a:r>
              <a:rPr lang="en-US" sz="2400">
                <a:solidFill>
                  <a:srgbClr val="FF0000"/>
                </a:solidFill>
              </a:rPr>
              <a:t>3.1 Transport-layer services</a:t>
            </a:r>
          </a:p>
          <a:p>
            <a:r>
              <a:rPr lang="en-US" sz="2400"/>
              <a:t>3.2 Multiplexing and demultiplexing</a:t>
            </a:r>
          </a:p>
          <a:p>
            <a:r>
              <a:rPr lang="en-US" sz="2400"/>
              <a:t>3.3 Connectionless transport: UDP</a:t>
            </a:r>
          </a:p>
          <a:p>
            <a:r>
              <a:rPr lang="en-US" sz="2400"/>
              <a:t>3.4 Principles of reliable data transfer</a:t>
            </a:r>
          </a:p>
        </p:txBody>
      </p:sp>
      <p:sp>
        <p:nvSpPr>
          <p:cNvPr id="234500"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367" name="Slide Number Placeholder 6"/>
          <p:cNvSpPr>
            <a:spLocks noGrp="1"/>
          </p:cNvSpPr>
          <p:nvPr>
            <p:ph type="sldNum" sz="quarter" idx="12"/>
          </p:nvPr>
        </p:nvSpPr>
        <p:spPr/>
        <p:txBody>
          <a:bodyPr/>
          <a:lstStyle/>
          <a:p>
            <a:r>
              <a:rPr lang="en-US"/>
              <a:t>3-</a:t>
            </a:r>
            <a:fld id="{8043ACAA-1714-4D17-B55F-C585B89FC798}" type="slidenum">
              <a:rPr lang="en-US"/>
              <a:pPr/>
              <a:t>13</a:t>
            </a:fld>
            <a:endParaRPr lang="en-US"/>
          </a:p>
        </p:txBody>
      </p:sp>
      <p:sp>
        <p:nvSpPr>
          <p:cNvPr id="34818" name="Rectangle 2"/>
          <p:cNvSpPr>
            <a:spLocks noGrp="1" noChangeArrowheads="1"/>
          </p:cNvSpPr>
          <p:nvPr>
            <p:ph type="title"/>
          </p:nvPr>
        </p:nvSpPr>
        <p:spPr>
          <a:xfrm>
            <a:off x="304800" y="228600"/>
            <a:ext cx="8382000" cy="1143000"/>
          </a:xfrm>
        </p:spPr>
        <p:txBody>
          <a:bodyPr/>
          <a:lstStyle/>
          <a:p>
            <a:r>
              <a:rPr lang="en-US"/>
              <a:t>Transport services and protocols</a:t>
            </a:r>
          </a:p>
        </p:txBody>
      </p:sp>
      <p:sp>
        <p:nvSpPr>
          <p:cNvPr id="34819" name="Rectangle 3"/>
          <p:cNvSpPr>
            <a:spLocks noGrp="1" noChangeArrowheads="1"/>
          </p:cNvSpPr>
          <p:nvPr>
            <p:ph type="body" sz="half" idx="1"/>
          </p:nvPr>
        </p:nvSpPr>
        <p:spPr>
          <a:xfrm>
            <a:off x="438150" y="1400175"/>
            <a:ext cx="4086225" cy="5114925"/>
          </a:xfrm>
        </p:spPr>
        <p:txBody>
          <a:bodyPr/>
          <a:lstStyle/>
          <a:p>
            <a:r>
              <a:rPr lang="en-US" sz="2000"/>
              <a:t>provide</a:t>
            </a:r>
            <a:r>
              <a:rPr lang="en-US" sz="2000" i="1">
                <a:solidFill>
                  <a:srgbClr val="FF0000"/>
                </a:solidFill>
              </a:rPr>
              <a:t> logical communication</a:t>
            </a:r>
            <a:r>
              <a:rPr lang="en-US" sz="2000"/>
              <a:t> between app processes running on different hosts</a:t>
            </a:r>
          </a:p>
          <a:p>
            <a:r>
              <a:rPr lang="en-US" sz="2000"/>
              <a:t>transport protocols run in end systems </a:t>
            </a:r>
          </a:p>
          <a:p>
            <a:pPr lvl="1"/>
            <a:r>
              <a:rPr lang="en-US" sz="2000"/>
              <a:t>send side: breaks app messages into </a:t>
            </a:r>
            <a:r>
              <a:rPr lang="en-US" sz="2000">
                <a:solidFill>
                  <a:srgbClr val="FF0000"/>
                </a:solidFill>
              </a:rPr>
              <a:t>segments</a:t>
            </a:r>
            <a:r>
              <a:rPr lang="en-US" sz="2000"/>
              <a:t>, passes to  network layer</a:t>
            </a:r>
          </a:p>
          <a:p>
            <a:pPr lvl="1"/>
            <a:r>
              <a:rPr lang="en-US" sz="2000"/>
              <a:t>rcv side: reassembles segments into messages, passes to app layer</a:t>
            </a:r>
          </a:p>
          <a:p>
            <a:r>
              <a:rPr lang="en-US" sz="2000"/>
              <a:t>more than one transport protocol available to apps</a:t>
            </a:r>
          </a:p>
          <a:p>
            <a:pPr lvl="1"/>
            <a:r>
              <a:rPr lang="en-US" sz="2000"/>
              <a:t>Internet: TCP and UDP</a:t>
            </a:r>
          </a:p>
        </p:txBody>
      </p:sp>
      <p:sp>
        <p:nvSpPr>
          <p:cNvPr id="35115" name="Freeform 299"/>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5116" name="Freeform 300"/>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5117" name="Freeform 301"/>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302"/>
          <p:cNvGrpSpPr>
            <a:grpSpLocks/>
          </p:cNvGrpSpPr>
          <p:nvPr/>
        </p:nvGrpSpPr>
        <p:grpSpPr bwMode="auto">
          <a:xfrm>
            <a:off x="5103813" y="2947988"/>
            <a:ext cx="1458912" cy="933450"/>
            <a:chOff x="2889" y="1631"/>
            <a:chExt cx="980" cy="743"/>
          </a:xfrm>
        </p:grpSpPr>
        <p:sp>
          <p:nvSpPr>
            <p:cNvPr id="35119" name="Rectangle 303"/>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5120" name="AutoShape 304"/>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endParaRPr lang="en-US" sz="2400">
                <a:solidFill>
                  <a:srgbClr val="00CCFF"/>
                </a:solidFill>
                <a:latin typeface="Times New Roman" pitchFamily="18" charset="0"/>
              </a:endParaRPr>
            </a:p>
          </p:txBody>
        </p:sp>
      </p:grpSp>
      <p:grpSp>
        <p:nvGrpSpPr>
          <p:cNvPr id="3" name="Group 305"/>
          <p:cNvGrpSpPr>
            <a:grpSpLocks/>
          </p:cNvGrpSpPr>
          <p:nvPr/>
        </p:nvGrpSpPr>
        <p:grpSpPr bwMode="auto">
          <a:xfrm>
            <a:off x="5805488" y="1804988"/>
            <a:ext cx="336550" cy="531812"/>
            <a:chOff x="3796" y="1043"/>
            <a:chExt cx="865" cy="1237"/>
          </a:xfrm>
        </p:grpSpPr>
        <p:sp>
          <p:nvSpPr>
            <p:cNvPr id="35122" name="Line 306"/>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35123" name="Line 307"/>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35124" name="Line 308"/>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35125" name="Line 309"/>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35126" name="Line 310"/>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35127" name="Line 311"/>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35128" name="Line 312"/>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35129" name="Line 313"/>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35130" name="Line 314"/>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35131" name="Line 315"/>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35132" name="Line 316"/>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35133" name="Line 317"/>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35134" name="Line 318"/>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35135" name="Line 319"/>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35136" name="Line 320"/>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321"/>
            <p:cNvGrpSpPr>
              <a:grpSpLocks/>
            </p:cNvGrpSpPr>
            <p:nvPr/>
          </p:nvGrpSpPr>
          <p:grpSpPr bwMode="auto">
            <a:xfrm>
              <a:off x="4269" y="1415"/>
              <a:ext cx="392" cy="137"/>
              <a:chOff x="4227" y="1360"/>
              <a:chExt cx="863" cy="270"/>
            </a:xfrm>
          </p:grpSpPr>
          <p:sp>
            <p:nvSpPr>
              <p:cNvPr id="35138" name="Line 32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39" name="Line 32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40" name="Line 32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41" name="Line 32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326"/>
            <p:cNvGrpSpPr>
              <a:grpSpLocks/>
            </p:cNvGrpSpPr>
            <p:nvPr/>
          </p:nvGrpSpPr>
          <p:grpSpPr bwMode="auto">
            <a:xfrm rot="5700496">
              <a:off x="4053" y="1170"/>
              <a:ext cx="392" cy="137"/>
              <a:chOff x="4227" y="1360"/>
              <a:chExt cx="863" cy="270"/>
            </a:xfrm>
          </p:grpSpPr>
          <p:sp>
            <p:nvSpPr>
              <p:cNvPr id="35143" name="Line 32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44" name="Line 32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45" name="Line 32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46" name="Line 33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331"/>
            <p:cNvGrpSpPr>
              <a:grpSpLocks/>
            </p:cNvGrpSpPr>
            <p:nvPr/>
          </p:nvGrpSpPr>
          <p:grpSpPr bwMode="auto">
            <a:xfrm rot="10800000">
              <a:off x="3796" y="1402"/>
              <a:ext cx="392" cy="137"/>
              <a:chOff x="4227" y="1360"/>
              <a:chExt cx="863" cy="270"/>
            </a:xfrm>
          </p:grpSpPr>
          <p:sp>
            <p:nvSpPr>
              <p:cNvPr id="35148" name="Line 33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49" name="Line 33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50" name="Line 33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51" name="Line 33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35152" name="Oval 336"/>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53" name="Line 337"/>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54" name="Line 338"/>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55" name="Rectangle 339"/>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56" name="Oval 340"/>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341"/>
          <p:cNvGrpSpPr>
            <a:grpSpLocks/>
          </p:cNvGrpSpPr>
          <p:nvPr/>
        </p:nvGrpSpPr>
        <p:grpSpPr bwMode="auto">
          <a:xfrm>
            <a:off x="6945313" y="3573463"/>
            <a:ext cx="179387" cy="65087"/>
            <a:chOff x="2848" y="848"/>
            <a:chExt cx="140" cy="98"/>
          </a:xfrm>
        </p:grpSpPr>
        <p:sp>
          <p:nvSpPr>
            <p:cNvPr id="35158" name="Line 34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59" name="Line 34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60" name="Line 34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345"/>
          <p:cNvGrpSpPr>
            <a:grpSpLocks/>
          </p:cNvGrpSpPr>
          <p:nvPr/>
        </p:nvGrpSpPr>
        <p:grpSpPr bwMode="auto">
          <a:xfrm flipV="1">
            <a:off x="6945313" y="3573463"/>
            <a:ext cx="179387" cy="65087"/>
            <a:chOff x="2848" y="848"/>
            <a:chExt cx="140" cy="98"/>
          </a:xfrm>
        </p:grpSpPr>
        <p:sp>
          <p:nvSpPr>
            <p:cNvPr id="35162" name="Line 3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63" name="Line 3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64" name="Line 3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65" name="Oval 349"/>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66" name="Line 350"/>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67" name="Line 351"/>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68" name="Rectangle 352"/>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69" name="Oval 353"/>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354"/>
          <p:cNvGrpSpPr>
            <a:grpSpLocks/>
          </p:cNvGrpSpPr>
          <p:nvPr/>
        </p:nvGrpSpPr>
        <p:grpSpPr bwMode="auto">
          <a:xfrm>
            <a:off x="7300913" y="3852863"/>
            <a:ext cx="179387" cy="65087"/>
            <a:chOff x="2848" y="848"/>
            <a:chExt cx="140" cy="98"/>
          </a:xfrm>
        </p:grpSpPr>
        <p:sp>
          <p:nvSpPr>
            <p:cNvPr id="35171" name="Line 35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72" name="Line 35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73" name="Line 35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358"/>
          <p:cNvGrpSpPr>
            <a:grpSpLocks/>
          </p:cNvGrpSpPr>
          <p:nvPr/>
        </p:nvGrpSpPr>
        <p:grpSpPr bwMode="auto">
          <a:xfrm flipV="1">
            <a:off x="7300913" y="3852863"/>
            <a:ext cx="179387" cy="65087"/>
            <a:chOff x="2848" y="848"/>
            <a:chExt cx="140" cy="98"/>
          </a:xfrm>
        </p:grpSpPr>
        <p:sp>
          <p:nvSpPr>
            <p:cNvPr id="35175" name="Line 35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76" name="Line 36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77" name="Line 36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78" name="Oval 362"/>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79" name="Line 363"/>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80" name="Line 364"/>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81" name="Rectangle 365"/>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82" name="Oval 366"/>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367"/>
          <p:cNvGrpSpPr>
            <a:grpSpLocks/>
          </p:cNvGrpSpPr>
          <p:nvPr/>
        </p:nvGrpSpPr>
        <p:grpSpPr bwMode="auto">
          <a:xfrm>
            <a:off x="7580313" y="3586163"/>
            <a:ext cx="179387" cy="65087"/>
            <a:chOff x="2848" y="848"/>
            <a:chExt cx="140" cy="98"/>
          </a:xfrm>
        </p:grpSpPr>
        <p:sp>
          <p:nvSpPr>
            <p:cNvPr id="35184" name="Line 36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85" name="Line 36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86" name="Line 37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371"/>
          <p:cNvGrpSpPr>
            <a:grpSpLocks/>
          </p:cNvGrpSpPr>
          <p:nvPr/>
        </p:nvGrpSpPr>
        <p:grpSpPr bwMode="auto">
          <a:xfrm flipV="1">
            <a:off x="7580313" y="3586163"/>
            <a:ext cx="179387" cy="65087"/>
            <a:chOff x="2848" y="848"/>
            <a:chExt cx="140" cy="98"/>
          </a:xfrm>
        </p:grpSpPr>
        <p:sp>
          <p:nvSpPr>
            <p:cNvPr id="35188" name="Line 37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89" name="Line 37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90" name="Line 37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91" name="Oval 375"/>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92" name="Line 376"/>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193" name="Line 377"/>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194" name="Rectangle 378"/>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95" name="Oval 379"/>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380"/>
          <p:cNvGrpSpPr>
            <a:grpSpLocks/>
          </p:cNvGrpSpPr>
          <p:nvPr/>
        </p:nvGrpSpPr>
        <p:grpSpPr bwMode="auto">
          <a:xfrm>
            <a:off x="7043738" y="2427288"/>
            <a:ext cx="171450" cy="61912"/>
            <a:chOff x="2848" y="848"/>
            <a:chExt cx="140" cy="98"/>
          </a:xfrm>
        </p:grpSpPr>
        <p:sp>
          <p:nvSpPr>
            <p:cNvPr id="35197" name="Line 3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98" name="Line 3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99" name="Line 3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384"/>
          <p:cNvGrpSpPr>
            <a:grpSpLocks/>
          </p:cNvGrpSpPr>
          <p:nvPr/>
        </p:nvGrpSpPr>
        <p:grpSpPr bwMode="auto">
          <a:xfrm flipV="1">
            <a:off x="7043738" y="2427288"/>
            <a:ext cx="171450" cy="60325"/>
            <a:chOff x="2848" y="848"/>
            <a:chExt cx="140" cy="98"/>
          </a:xfrm>
        </p:grpSpPr>
        <p:sp>
          <p:nvSpPr>
            <p:cNvPr id="35201" name="Line 38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02" name="Line 38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03" name="Line 38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04" name="Oval 388"/>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05" name="Line 389"/>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06" name="Line 390"/>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07" name="Rectangle 391"/>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08" name="Oval 392"/>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393"/>
          <p:cNvGrpSpPr>
            <a:grpSpLocks/>
          </p:cNvGrpSpPr>
          <p:nvPr/>
        </p:nvGrpSpPr>
        <p:grpSpPr bwMode="auto">
          <a:xfrm>
            <a:off x="7043738" y="2684463"/>
            <a:ext cx="179387" cy="65087"/>
            <a:chOff x="2848" y="848"/>
            <a:chExt cx="140" cy="98"/>
          </a:xfrm>
        </p:grpSpPr>
        <p:sp>
          <p:nvSpPr>
            <p:cNvPr id="35210" name="Line 39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11" name="Line 39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12" name="Line 39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397"/>
          <p:cNvGrpSpPr>
            <a:grpSpLocks/>
          </p:cNvGrpSpPr>
          <p:nvPr/>
        </p:nvGrpSpPr>
        <p:grpSpPr bwMode="auto">
          <a:xfrm flipV="1">
            <a:off x="7043738" y="2684463"/>
            <a:ext cx="179387" cy="65087"/>
            <a:chOff x="2848" y="848"/>
            <a:chExt cx="140" cy="98"/>
          </a:xfrm>
        </p:grpSpPr>
        <p:sp>
          <p:nvSpPr>
            <p:cNvPr id="35214" name="Line 39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15" name="Line 39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16" name="Line 40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17" name="Oval 401"/>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18" name="Line 402"/>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219" name="Line 403"/>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220" name="Rectangle 404"/>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endParaRPr lang="en-US" sz="2400">
              <a:solidFill>
                <a:schemeClr val="bg2"/>
              </a:solidFill>
              <a:latin typeface="Times New Roman" pitchFamily="18" charset="0"/>
            </a:endParaRPr>
          </a:p>
        </p:txBody>
      </p:sp>
      <p:sp>
        <p:nvSpPr>
          <p:cNvPr id="35221" name="Oval 405"/>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406"/>
          <p:cNvGrpSpPr>
            <a:grpSpLocks/>
          </p:cNvGrpSpPr>
          <p:nvPr/>
        </p:nvGrpSpPr>
        <p:grpSpPr bwMode="auto">
          <a:xfrm>
            <a:off x="7513638" y="2332038"/>
            <a:ext cx="163512" cy="57150"/>
            <a:chOff x="2848" y="848"/>
            <a:chExt cx="140" cy="98"/>
          </a:xfrm>
        </p:grpSpPr>
        <p:sp>
          <p:nvSpPr>
            <p:cNvPr id="35223" name="Line 40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24" name="Line 40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25" name="Line 40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410"/>
          <p:cNvGrpSpPr>
            <a:grpSpLocks/>
          </p:cNvGrpSpPr>
          <p:nvPr/>
        </p:nvGrpSpPr>
        <p:grpSpPr bwMode="auto">
          <a:xfrm flipV="1">
            <a:off x="7513638" y="2330450"/>
            <a:ext cx="163512" cy="58738"/>
            <a:chOff x="2848" y="848"/>
            <a:chExt cx="140" cy="98"/>
          </a:xfrm>
        </p:grpSpPr>
        <p:sp>
          <p:nvSpPr>
            <p:cNvPr id="35227" name="Line 41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28" name="Line 41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29" name="Line 41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30" name="Oval 414"/>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31" name="Line 415"/>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32" name="Line 416"/>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33" name="Rectangle 417"/>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34" name="Oval 418"/>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419"/>
          <p:cNvGrpSpPr>
            <a:grpSpLocks/>
          </p:cNvGrpSpPr>
          <p:nvPr/>
        </p:nvGrpSpPr>
        <p:grpSpPr bwMode="auto">
          <a:xfrm>
            <a:off x="7605713" y="2684463"/>
            <a:ext cx="179387" cy="65087"/>
            <a:chOff x="2848" y="848"/>
            <a:chExt cx="140" cy="98"/>
          </a:xfrm>
        </p:grpSpPr>
        <p:sp>
          <p:nvSpPr>
            <p:cNvPr id="35236" name="Line 42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37" name="Line 42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38" name="Line 42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423"/>
          <p:cNvGrpSpPr>
            <a:grpSpLocks/>
          </p:cNvGrpSpPr>
          <p:nvPr/>
        </p:nvGrpSpPr>
        <p:grpSpPr bwMode="auto">
          <a:xfrm flipV="1">
            <a:off x="7605713" y="2684463"/>
            <a:ext cx="179387" cy="65087"/>
            <a:chOff x="2848" y="848"/>
            <a:chExt cx="140" cy="98"/>
          </a:xfrm>
        </p:grpSpPr>
        <p:sp>
          <p:nvSpPr>
            <p:cNvPr id="35240" name="Line 42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41" name="Line 42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42" name="Line 42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43" name="Oval 427"/>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44" name="Line 428"/>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245" name="Line 429"/>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246" name="Rectangle 430"/>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47" name="Oval 431"/>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432"/>
          <p:cNvGrpSpPr>
            <a:grpSpLocks/>
          </p:cNvGrpSpPr>
          <p:nvPr/>
        </p:nvGrpSpPr>
        <p:grpSpPr bwMode="auto">
          <a:xfrm>
            <a:off x="6194425" y="2422525"/>
            <a:ext cx="171450" cy="60325"/>
            <a:chOff x="2848" y="848"/>
            <a:chExt cx="140" cy="98"/>
          </a:xfrm>
        </p:grpSpPr>
        <p:sp>
          <p:nvSpPr>
            <p:cNvPr id="35249" name="Line 43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50" name="Line 43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51" name="Line 43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436"/>
          <p:cNvGrpSpPr>
            <a:grpSpLocks/>
          </p:cNvGrpSpPr>
          <p:nvPr/>
        </p:nvGrpSpPr>
        <p:grpSpPr bwMode="auto">
          <a:xfrm flipV="1">
            <a:off x="6194425" y="2422525"/>
            <a:ext cx="171450" cy="58738"/>
            <a:chOff x="2848" y="848"/>
            <a:chExt cx="140" cy="98"/>
          </a:xfrm>
        </p:grpSpPr>
        <p:sp>
          <p:nvSpPr>
            <p:cNvPr id="35253" name="Line 43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54" name="Line 43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55" name="Line 43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56" name="Oval 440"/>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57" name="Line 441"/>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258" name="Line 442"/>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259" name="Rectangle 443"/>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60" name="Oval 444"/>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445"/>
          <p:cNvGrpSpPr>
            <a:grpSpLocks/>
          </p:cNvGrpSpPr>
          <p:nvPr/>
        </p:nvGrpSpPr>
        <p:grpSpPr bwMode="auto">
          <a:xfrm>
            <a:off x="5888038" y="3571875"/>
            <a:ext cx="171450" cy="60325"/>
            <a:chOff x="2848" y="848"/>
            <a:chExt cx="140" cy="98"/>
          </a:xfrm>
        </p:grpSpPr>
        <p:sp>
          <p:nvSpPr>
            <p:cNvPr id="35262" name="Line 4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63" name="Line 4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64" name="Line 4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449"/>
          <p:cNvGrpSpPr>
            <a:grpSpLocks/>
          </p:cNvGrpSpPr>
          <p:nvPr/>
        </p:nvGrpSpPr>
        <p:grpSpPr bwMode="auto">
          <a:xfrm flipV="1">
            <a:off x="5888038" y="3571875"/>
            <a:ext cx="171450" cy="58738"/>
            <a:chOff x="2848" y="848"/>
            <a:chExt cx="140" cy="98"/>
          </a:xfrm>
        </p:grpSpPr>
        <p:sp>
          <p:nvSpPr>
            <p:cNvPr id="35266" name="Line 45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67" name="Line 45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68" name="Line 45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69" name="Line 453"/>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35270" name="Line 454"/>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35271" name="Line 455"/>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35272" name="Line 456"/>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35273" name="Line 457"/>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35274" name="Line 458"/>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35275" name="Line 459"/>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35276" name="Freeform 460"/>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5277" name="Line 461"/>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35278" name="Line 462"/>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35279" name="Line 463"/>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464"/>
          <p:cNvGrpSpPr>
            <a:grpSpLocks/>
          </p:cNvGrpSpPr>
          <p:nvPr/>
        </p:nvGrpSpPr>
        <p:grpSpPr bwMode="auto">
          <a:xfrm>
            <a:off x="7489825" y="4729163"/>
            <a:ext cx="501650" cy="234950"/>
            <a:chOff x="4701" y="2996"/>
            <a:chExt cx="316" cy="148"/>
          </a:xfrm>
        </p:grpSpPr>
        <p:sp>
          <p:nvSpPr>
            <p:cNvPr id="35281" name="Oval 46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82" name="Line 466"/>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283" name="Line 467"/>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284" name="Rectangle 468"/>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85" name="Oval 46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470"/>
            <p:cNvGrpSpPr>
              <a:grpSpLocks/>
            </p:cNvGrpSpPr>
            <p:nvPr/>
          </p:nvGrpSpPr>
          <p:grpSpPr bwMode="auto">
            <a:xfrm>
              <a:off x="4776" y="3017"/>
              <a:ext cx="156" cy="56"/>
              <a:chOff x="2848" y="848"/>
              <a:chExt cx="140" cy="98"/>
            </a:xfrm>
          </p:grpSpPr>
          <p:sp>
            <p:nvSpPr>
              <p:cNvPr id="35287" name="Line 47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88" name="Line 47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89" name="Line 47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474"/>
            <p:cNvGrpSpPr>
              <a:grpSpLocks/>
            </p:cNvGrpSpPr>
            <p:nvPr/>
          </p:nvGrpSpPr>
          <p:grpSpPr bwMode="auto">
            <a:xfrm flipV="1">
              <a:off x="4776" y="3016"/>
              <a:ext cx="156" cy="56"/>
              <a:chOff x="2848" y="848"/>
              <a:chExt cx="140" cy="98"/>
            </a:xfrm>
          </p:grpSpPr>
          <p:sp>
            <p:nvSpPr>
              <p:cNvPr id="35291" name="Line 47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92" name="Line 47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93" name="Line 47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478"/>
          <p:cNvGrpSpPr>
            <a:grpSpLocks/>
          </p:cNvGrpSpPr>
          <p:nvPr/>
        </p:nvGrpSpPr>
        <p:grpSpPr bwMode="auto">
          <a:xfrm>
            <a:off x="6673850" y="4452938"/>
            <a:ext cx="501650" cy="234950"/>
            <a:chOff x="3600" y="219"/>
            <a:chExt cx="360" cy="175"/>
          </a:xfrm>
        </p:grpSpPr>
        <p:sp>
          <p:nvSpPr>
            <p:cNvPr id="35295" name="Oval 47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296" name="Line 4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297" name="Line 4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298" name="Rectangle 48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99" name="Oval 48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484"/>
            <p:cNvGrpSpPr>
              <a:grpSpLocks/>
            </p:cNvGrpSpPr>
            <p:nvPr/>
          </p:nvGrpSpPr>
          <p:grpSpPr bwMode="auto">
            <a:xfrm>
              <a:off x="3686" y="244"/>
              <a:ext cx="177" cy="66"/>
              <a:chOff x="2848" y="848"/>
              <a:chExt cx="140" cy="98"/>
            </a:xfrm>
          </p:grpSpPr>
          <p:sp>
            <p:nvSpPr>
              <p:cNvPr id="35301" name="Line 4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02" name="Line 4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03" name="Line 4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488"/>
            <p:cNvGrpSpPr>
              <a:grpSpLocks/>
            </p:cNvGrpSpPr>
            <p:nvPr/>
          </p:nvGrpSpPr>
          <p:grpSpPr bwMode="auto">
            <a:xfrm flipV="1">
              <a:off x="3686" y="243"/>
              <a:ext cx="177" cy="66"/>
              <a:chOff x="2848" y="848"/>
              <a:chExt cx="140" cy="98"/>
            </a:xfrm>
          </p:grpSpPr>
          <p:sp>
            <p:nvSpPr>
              <p:cNvPr id="35305" name="Line 4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06" name="Line 4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07" name="Line 4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492"/>
          <p:cNvGrpSpPr>
            <a:grpSpLocks/>
          </p:cNvGrpSpPr>
          <p:nvPr/>
        </p:nvGrpSpPr>
        <p:grpSpPr bwMode="auto">
          <a:xfrm>
            <a:off x="6008688" y="4757738"/>
            <a:ext cx="501650" cy="234950"/>
            <a:chOff x="3600" y="219"/>
            <a:chExt cx="360" cy="175"/>
          </a:xfrm>
        </p:grpSpPr>
        <p:sp>
          <p:nvSpPr>
            <p:cNvPr id="35309" name="Oval 49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310" name="Line 49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311" name="Line 49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312" name="Rectangle 49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313" name="Oval 49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5334" name="Group 498"/>
            <p:cNvGrpSpPr>
              <a:grpSpLocks/>
            </p:cNvGrpSpPr>
            <p:nvPr/>
          </p:nvGrpSpPr>
          <p:grpSpPr bwMode="auto">
            <a:xfrm>
              <a:off x="3686" y="244"/>
              <a:ext cx="177" cy="66"/>
              <a:chOff x="2848" y="848"/>
              <a:chExt cx="140" cy="98"/>
            </a:xfrm>
          </p:grpSpPr>
          <p:sp>
            <p:nvSpPr>
              <p:cNvPr id="35315" name="Line 4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16" name="Line 5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17" name="Line 5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335" name="Group 502"/>
            <p:cNvGrpSpPr>
              <a:grpSpLocks/>
            </p:cNvGrpSpPr>
            <p:nvPr/>
          </p:nvGrpSpPr>
          <p:grpSpPr bwMode="auto">
            <a:xfrm flipV="1">
              <a:off x="3686" y="243"/>
              <a:ext cx="177" cy="66"/>
              <a:chOff x="2848" y="848"/>
              <a:chExt cx="140" cy="98"/>
            </a:xfrm>
          </p:grpSpPr>
          <p:sp>
            <p:nvSpPr>
              <p:cNvPr id="35319" name="Line 5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20" name="Line 5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21" name="Line 5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5322" name="Line 506"/>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35323" name="Line 507"/>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35324" name="Line 508"/>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35325" name="Line 509"/>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35326" name="Line 510"/>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35327" name="Line 511"/>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35328" name="Line 512"/>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35329" name="Line 513"/>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35330" name="Line 514"/>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35331" name="Line 515"/>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35332" name="Line 516"/>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35333" name="Line 517"/>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35340" name="Group 518"/>
          <p:cNvGrpSpPr>
            <a:grpSpLocks/>
          </p:cNvGrpSpPr>
          <p:nvPr/>
        </p:nvGrpSpPr>
        <p:grpSpPr bwMode="auto">
          <a:xfrm>
            <a:off x="5111750" y="1651000"/>
            <a:ext cx="3021013" cy="3981450"/>
            <a:chOff x="-1203" y="1352"/>
            <a:chExt cx="1903" cy="2508"/>
          </a:xfrm>
        </p:grpSpPr>
        <p:grpSp>
          <p:nvGrpSpPr>
            <p:cNvPr id="35343" name="Group 519"/>
            <p:cNvGrpSpPr>
              <a:grpSpLocks/>
            </p:cNvGrpSpPr>
            <p:nvPr/>
          </p:nvGrpSpPr>
          <p:grpSpPr bwMode="auto">
            <a:xfrm>
              <a:off x="-1203" y="1647"/>
              <a:ext cx="436" cy="114"/>
              <a:chOff x="3072" y="739"/>
              <a:chExt cx="652" cy="146"/>
            </a:xfrm>
          </p:grpSpPr>
          <p:pic>
            <p:nvPicPr>
              <p:cNvPr id="35336" name="Picture 520"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p:spPr>
          </p:pic>
          <p:sp>
            <p:nvSpPr>
              <p:cNvPr id="35337" name="Line 521"/>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35338" name="Line 522"/>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35339" name="Picture 523"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p:spPr>
        </p:pic>
        <p:grpSp>
          <p:nvGrpSpPr>
            <p:cNvPr id="35347" name="Group 524"/>
            <p:cNvGrpSpPr>
              <a:grpSpLocks/>
            </p:cNvGrpSpPr>
            <p:nvPr/>
          </p:nvGrpSpPr>
          <p:grpSpPr bwMode="auto">
            <a:xfrm>
              <a:off x="-546" y="1352"/>
              <a:ext cx="256" cy="269"/>
              <a:chOff x="2870" y="1518"/>
              <a:chExt cx="292" cy="320"/>
            </a:xfrm>
          </p:grpSpPr>
          <p:graphicFrame>
            <p:nvGraphicFramePr>
              <p:cNvPr id="35341" name="Object 525"/>
              <p:cNvGraphicFramePr>
                <a:graphicFrameLocks noChangeAspect="1"/>
              </p:cNvGraphicFramePr>
              <p:nvPr/>
            </p:nvGraphicFramePr>
            <p:xfrm>
              <a:off x="2870" y="1518"/>
              <a:ext cx="272" cy="282"/>
            </p:xfrm>
            <a:graphic>
              <a:graphicData uri="http://schemas.openxmlformats.org/presentationml/2006/ole">
                <p:oleObj spid="_x0000_s192525" name="Clip" r:id="rId6" imgW="819000" imgH="847800" progId="">
                  <p:embed/>
                </p:oleObj>
              </a:graphicData>
            </a:graphic>
          </p:graphicFrame>
          <p:graphicFrame>
            <p:nvGraphicFramePr>
              <p:cNvPr id="35342" name="Object 526"/>
              <p:cNvGraphicFramePr>
                <a:graphicFrameLocks noChangeAspect="1"/>
              </p:cNvGraphicFramePr>
              <p:nvPr/>
            </p:nvGraphicFramePr>
            <p:xfrm>
              <a:off x="2913" y="1602"/>
              <a:ext cx="249" cy="236"/>
            </p:xfrm>
            <a:graphic>
              <a:graphicData uri="http://schemas.openxmlformats.org/presentationml/2006/ole">
                <p:oleObj spid="_x0000_s192526" name="Clip" r:id="rId7" imgW="1266840" imgH="1200240" progId="">
                  <p:embed/>
                </p:oleObj>
              </a:graphicData>
            </a:graphic>
          </p:graphicFrame>
        </p:grpSp>
        <p:grpSp>
          <p:nvGrpSpPr>
            <p:cNvPr id="35360" name="Group 527"/>
            <p:cNvGrpSpPr>
              <a:grpSpLocks/>
            </p:cNvGrpSpPr>
            <p:nvPr/>
          </p:nvGrpSpPr>
          <p:grpSpPr bwMode="auto">
            <a:xfrm>
              <a:off x="-1002" y="2262"/>
              <a:ext cx="209" cy="224"/>
              <a:chOff x="2870" y="1518"/>
              <a:chExt cx="292" cy="320"/>
            </a:xfrm>
          </p:grpSpPr>
          <p:graphicFrame>
            <p:nvGraphicFramePr>
              <p:cNvPr id="35344" name="Object 528"/>
              <p:cNvGraphicFramePr>
                <a:graphicFrameLocks noChangeAspect="1"/>
              </p:cNvGraphicFramePr>
              <p:nvPr/>
            </p:nvGraphicFramePr>
            <p:xfrm>
              <a:off x="2870" y="1518"/>
              <a:ext cx="272" cy="282"/>
            </p:xfrm>
            <a:graphic>
              <a:graphicData uri="http://schemas.openxmlformats.org/presentationml/2006/ole">
                <p:oleObj spid="_x0000_s192523" name="Clip" r:id="rId8" imgW="819000" imgH="847800" progId="">
                  <p:embed/>
                </p:oleObj>
              </a:graphicData>
            </a:graphic>
          </p:graphicFrame>
          <p:graphicFrame>
            <p:nvGraphicFramePr>
              <p:cNvPr id="35345" name="Object 529"/>
              <p:cNvGraphicFramePr>
                <a:graphicFrameLocks noChangeAspect="1"/>
              </p:cNvGraphicFramePr>
              <p:nvPr/>
            </p:nvGraphicFramePr>
            <p:xfrm>
              <a:off x="2913" y="1602"/>
              <a:ext cx="249" cy="236"/>
            </p:xfrm>
            <a:graphic>
              <a:graphicData uri="http://schemas.openxmlformats.org/presentationml/2006/ole">
                <p:oleObj spid="_x0000_s192524" name="Clip" r:id="rId9" imgW="1266840" imgH="1200240" progId="">
                  <p:embed/>
                </p:oleObj>
              </a:graphicData>
            </a:graphic>
          </p:graphicFrame>
        </p:grpSp>
        <p:graphicFrame>
          <p:nvGraphicFramePr>
            <p:cNvPr id="35346" name="Object 530"/>
            <p:cNvGraphicFramePr>
              <a:graphicFrameLocks noChangeAspect="1"/>
            </p:cNvGraphicFramePr>
            <p:nvPr/>
          </p:nvGraphicFramePr>
          <p:xfrm>
            <a:off x="-732" y="2289"/>
            <a:ext cx="207" cy="173"/>
          </p:xfrm>
          <a:graphic>
            <a:graphicData uri="http://schemas.openxmlformats.org/presentationml/2006/ole">
              <p:oleObj spid="_x0000_s192514" name="Clip" r:id="rId10" imgW="1305000" imgH="1085760" progId="">
                <p:embed/>
              </p:oleObj>
            </a:graphicData>
          </a:graphic>
        </p:graphicFrame>
        <p:grpSp>
          <p:nvGrpSpPr>
            <p:cNvPr id="35363" name="Group 531"/>
            <p:cNvGrpSpPr>
              <a:grpSpLocks/>
            </p:cNvGrpSpPr>
            <p:nvPr/>
          </p:nvGrpSpPr>
          <p:grpSpPr bwMode="auto">
            <a:xfrm>
              <a:off x="310" y="3575"/>
              <a:ext cx="125" cy="230"/>
              <a:chOff x="4180" y="783"/>
              <a:chExt cx="150" cy="307"/>
            </a:xfrm>
          </p:grpSpPr>
          <p:sp>
            <p:nvSpPr>
              <p:cNvPr id="35348" name="AutoShape 5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349" name="Rectangle 53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350" name="Rectangle 5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351" name="AutoShape 5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352" name="Line 53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353" name="Line 53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354" name="Rectangle 5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355" name="Rectangle 53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35356" name="Object 540"/>
            <p:cNvGraphicFramePr>
              <a:graphicFrameLocks noChangeAspect="1"/>
            </p:cNvGraphicFramePr>
            <p:nvPr/>
          </p:nvGraphicFramePr>
          <p:xfrm>
            <a:off x="-975" y="3384"/>
            <a:ext cx="216" cy="180"/>
          </p:xfrm>
          <a:graphic>
            <a:graphicData uri="http://schemas.openxmlformats.org/presentationml/2006/ole">
              <p:oleObj spid="_x0000_s192515" name="Clip" r:id="rId11" imgW="1305000" imgH="1085760" progId="">
                <p:embed/>
              </p:oleObj>
            </a:graphicData>
          </a:graphic>
        </p:graphicFrame>
        <p:graphicFrame>
          <p:nvGraphicFramePr>
            <p:cNvPr id="35357" name="Object 541"/>
            <p:cNvGraphicFramePr>
              <a:graphicFrameLocks noChangeAspect="1"/>
            </p:cNvGraphicFramePr>
            <p:nvPr/>
          </p:nvGraphicFramePr>
          <p:xfrm>
            <a:off x="-871" y="3184"/>
            <a:ext cx="216" cy="180"/>
          </p:xfrm>
          <a:graphic>
            <a:graphicData uri="http://schemas.openxmlformats.org/presentationml/2006/ole">
              <p:oleObj spid="_x0000_s192516" name="Clip" r:id="rId12" imgW="1305000" imgH="1085760" progId="">
                <p:embed/>
              </p:oleObj>
            </a:graphicData>
          </a:graphic>
        </p:graphicFrame>
        <p:graphicFrame>
          <p:nvGraphicFramePr>
            <p:cNvPr id="35358" name="Object 542"/>
            <p:cNvGraphicFramePr>
              <a:graphicFrameLocks noChangeAspect="1"/>
            </p:cNvGraphicFramePr>
            <p:nvPr/>
          </p:nvGraphicFramePr>
          <p:xfrm>
            <a:off x="-703" y="3544"/>
            <a:ext cx="216" cy="180"/>
          </p:xfrm>
          <a:graphic>
            <a:graphicData uri="http://schemas.openxmlformats.org/presentationml/2006/ole">
              <p:oleObj spid="_x0000_s192517" name="Clip" r:id="rId13" imgW="1305000" imgH="1085760" progId="">
                <p:embed/>
              </p:oleObj>
            </a:graphicData>
          </a:graphic>
        </p:graphicFrame>
        <p:graphicFrame>
          <p:nvGraphicFramePr>
            <p:cNvPr id="35359" name="Object 543"/>
            <p:cNvGraphicFramePr>
              <a:graphicFrameLocks noChangeAspect="1"/>
            </p:cNvGraphicFramePr>
            <p:nvPr/>
          </p:nvGraphicFramePr>
          <p:xfrm>
            <a:off x="-489" y="3546"/>
            <a:ext cx="216" cy="180"/>
          </p:xfrm>
          <a:graphic>
            <a:graphicData uri="http://schemas.openxmlformats.org/presentationml/2006/ole">
              <p:oleObj spid="_x0000_s192518" name="Clip" r:id="rId14" imgW="1305000" imgH="1085760" progId="">
                <p:embed/>
              </p:oleObj>
            </a:graphicData>
          </a:graphic>
        </p:graphicFrame>
        <p:grpSp>
          <p:nvGrpSpPr>
            <p:cNvPr id="35366" name="Group 544"/>
            <p:cNvGrpSpPr>
              <a:grpSpLocks/>
            </p:cNvGrpSpPr>
            <p:nvPr/>
          </p:nvGrpSpPr>
          <p:grpSpPr bwMode="auto">
            <a:xfrm>
              <a:off x="83" y="3625"/>
              <a:ext cx="172" cy="215"/>
              <a:chOff x="2870" y="1518"/>
              <a:chExt cx="292" cy="320"/>
            </a:xfrm>
          </p:grpSpPr>
          <p:graphicFrame>
            <p:nvGraphicFramePr>
              <p:cNvPr id="35361" name="Object 545"/>
              <p:cNvGraphicFramePr>
                <a:graphicFrameLocks noChangeAspect="1"/>
              </p:cNvGraphicFramePr>
              <p:nvPr/>
            </p:nvGraphicFramePr>
            <p:xfrm>
              <a:off x="2870" y="1518"/>
              <a:ext cx="272" cy="282"/>
            </p:xfrm>
            <a:graphic>
              <a:graphicData uri="http://schemas.openxmlformats.org/presentationml/2006/ole">
                <p:oleObj spid="_x0000_s192521" name="Clip" r:id="rId15" imgW="819000" imgH="847800" progId="">
                  <p:embed/>
                </p:oleObj>
              </a:graphicData>
            </a:graphic>
          </p:graphicFrame>
          <p:graphicFrame>
            <p:nvGraphicFramePr>
              <p:cNvPr id="35362" name="Object 546"/>
              <p:cNvGraphicFramePr>
                <a:graphicFrameLocks noChangeAspect="1"/>
              </p:cNvGraphicFramePr>
              <p:nvPr/>
            </p:nvGraphicFramePr>
            <p:xfrm>
              <a:off x="2913" y="1602"/>
              <a:ext cx="249" cy="236"/>
            </p:xfrm>
            <a:graphic>
              <a:graphicData uri="http://schemas.openxmlformats.org/presentationml/2006/ole">
                <p:oleObj spid="_x0000_s192522" name="Clip" r:id="rId16" imgW="1266840" imgH="1200240" progId="">
                  <p:embed/>
                </p:oleObj>
              </a:graphicData>
            </a:graphic>
          </p:graphicFrame>
        </p:grpSp>
        <p:grpSp>
          <p:nvGrpSpPr>
            <p:cNvPr id="35386" name="Group 547"/>
            <p:cNvGrpSpPr>
              <a:grpSpLocks/>
            </p:cNvGrpSpPr>
            <p:nvPr/>
          </p:nvGrpSpPr>
          <p:grpSpPr bwMode="auto">
            <a:xfrm>
              <a:off x="-201" y="3657"/>
              <a:ext cx="220" cy="203"/>
              <a:chOff x="2870" y="1518"/>
              <a:chExt cx="292" cy="320"/>
            </a:xfrm>
          </p:grpSpPr>
          <p:graphicFrame>
            <p:nvGraphicFramePr>
              <p:cNvPr id="35364" name="Object 548"/>
              <p:cNvGraphicFramePr>
                <a:graphicFrameLocks noChangeAspect="1"/>
              </p:cNvGraphicFramePr>
              <p:nvPr/>
            </p:nvGraphicFramePr>
            <p:xfrm>
              <a:off x="2870" y="1518"/>
              <a:ext cx="272" cy="282"/>
            </p:xfrm>
            <a:graphic>
              <a:graphicData uri="http://schemas.openxmlformats.org/presentationml/2006/ole">
                <p:oleObj spid="_x0000_s192519" name="Clip" r:id="rId17" imgW="819000" imgH="847800" progId="">
                  <p:embed/>
                </p:oleObj>
              </a:graphicData>
            </a:graphic>
          </p:graphicFrame>
          <p:graphicFrame>
            <p:nvGraphicFramePr>
              <p:cNvPr id="35365" name="Object 549"/>
              <p:cNvGraphicFramePr>
                <a:graphicFrameLocks noChangeAspect="1"/>
              </p:cNvGraphicFramePr>
              <p:nvPr/>
            </p:nvGraphicFramePr>
            <p:xfrm>
              <a:off x="2913" y="1602"/>
              <a:ext cx="249" cy="236"/>
            </p:xfrm>
            <a:graphic>
              <a:graphicData uri="http://schemas.openxmlformats.org/presentationml/2006/ole">
                <p:oleObj spid="_x0000_s192520" name="Clip" r:id="rId18" imgW="1266840" imgH="1200240" progId="">
                  <p:embed/>
                </p:oleObj>
              </a:graphicData>
            </a:graphic>
          </p:graphicFrame>
        </p:grpSp>
        <p:grpSp>
          <p:nvGrpSpPr>
            <p:cNvPr id="35392" name="Group 550"/>
            <p:cNvGrpSpPr>
              <a:grpSpLocks/>
            </p:cNvGrpSpPr>
            <p:nvPr/>
          </p:nvGrpSpPr>
          <p:grpSpPr bwMode="auto">
            <a:xfrm>
              <a:off x="569" y="3419"/>
              <a:ext cx="131" cy="258"/>
              <a:chOff x="4180" y="783"/>
              <a:chExt cx="150" cy="307"/>
            </a:xfrm>
          </p:grpSpPr>
          <p:sp>
            <p:nvSpPr>
              <p:cNvPr id="35367" name="AutoShape 55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368" name="Rectangle 55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369" name="Rectangle 5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370" name="AutoShape 5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371" name="Line 55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372" name="Line 55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373" name="Rectangle 5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374" name="Rectangle 55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35375" name="Line 559"/>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35376" name="Line 560"/>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35377" name="Line 561"/>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35378" name="Line 562"/>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35379" name="Line 563"/>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35380" name="Line 564"/>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35381" name="Line 565"/>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35382" name="Line 566"/>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35383" name="Line 567"/>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35384" name="Line 568"/>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35385" name="Line 569"/>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35396" name="Group 570"/>
          <p:cNvGrpSpPr>
            <a:grpSpLocks/>
          </p:cNvGrpSpPr>
          <p:nvPr/>
        </p:nvGrpSpPr>
        <p:grpSpPr bwMode="auto">
          <a:xfrm>
            <a:off x="6672263" y="4454525"/>
            <a:ext cx="501650" cy="234950"/>
            <a:chOff x="4701" y="2996"/>
            <a:chExt cx="316" cy="148"/>
          </a:xfrm>
        </p:grpSpPr>
        <p:sp>
          <p:nvSpPr>
            <p:cNvPr id="35387" name="Oval 57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388" name="Line 57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389" name="Line 57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390" name="Rectangle 57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391" name="Oval 57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00" name="Group 576"/>
            <p:cNvGrpSpPr>
              <a:grpSpLocks/>
            </p:cNvGrpSpPr>
            <p:nvPr/>
          </p:nvGrpSpPr>
          <p:grpSpPr bwMode="auto">
            <a:xfrm>
              <a:off x="4776" y="3017"/>
              <a:ext cx="156" cy="56"/>
              <a:chOff x="2848" y="848"/>
              <a:chExt cx="140" cy="98"/>
            </a:xfrm>
          </p:grpSpPr>
          <p:sp>
            <p:nvSpPr>
              <p:cNvPr id="35393" name="Line 57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394" name="Line 57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395" name="Line 57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406" name="Group 580"/>
            <p:cNvGrpSpPr>
              <a:grpSpLocks/>
            </p:cNvGrpSpPr>
            <p:nvPr/>
          </p:nvGrpSpPr>
          <p:grpSpPr bwMode="auto">
            <a:xfrm flipV="1">
              <a:off x="4776" y="3016"/>
              <a:ext cx="156" cy="56"/>
              <a:chOff x="2848" y="848"/>
              <a:chExt cx="140" cy="98"/>
            </a:xfrm>
          </p:grpSpPr>
          <p:sp>
            <p:nvSpPr>
              <p:cNvPr id="35397" name="Line 5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398" name="Line 5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399" name="Line 5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410" name="Group 584"/>
          <p:cNvGrpSpPr>
            <a:grpSpLocks/>
          </p:cNvGrpSpPr>
          <p:nvPr/>
        </p:nvGrpSpPr>
        <p:grpSpPr bwMode="auto">
          <a:xfrm>
            <a:off x="6007100" y="4756150"/>
            <a:ext cx="501650" cy="234950"/>
            <a:chOff x="4701" y="2996"/>
            <a:chExt cx="316" cy="148"/>
          </a:xfrm>
        </p:grpSpPr>
        <p:sp>
          <p:nvSpPr>
            <p:cNvPr id="35401" name="Oval 58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402" name="Line 586"/>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403" name="Line 587"/>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404" name="Rectangle 588"/>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405" name="Oval 58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14" name="Group 590"/>
            <p:cNvGrpSpPr>
              <a:grpSpLocks/>
            </p:cNvGrpSpPr>
            <p:nvPr/>
          </p:nvGrpSpPr>
          <p:grpSpPr bwMode="auto">
            <a:xfrm>
              <a:off x="4776" y="3017"/>
              <a:ext cx="156" cy="56"/>
              <a:chOff x="2848" y="848"/>
              <a:chExt cx="140" cy="98"/>
            </a:xfrm>
          </p:grpSpPr>
          <p:sp>
            <p:nvSpPr>
              <p:cNvPr id="35407" name="Line 59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408" name="Line 59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409" name="Line 59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433" name="Group 594"/>
            <p:cNvGrpSpPr>
              <a:grpSpLocks/>
            </p:cNvGrpSpPr>
            <p:nvPr/>
          </p:nvGrpSpPr>
          <p:grpSpPr bwMode="auto">
            <a:xfrm flipV="1">
              <a:off x="4776" y="3016"/>
              <a:ext cx="156" cy="56"/>
              <a:chOff x="2848" y="848"/>
              <a:chExt cx="140" cy="98"/>
            </a:xfrm>
          </p:grpSpPr>
          <p:sp>
            <p:nvSpPr>
              <p:cNvPr id="35411" name="Line 59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412" name="Line 59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413" name="Line 59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452" name="Group 598"/>
          <p:cNvGrpSpPr>
            <a:grpSpLocks/>
          </p:cNvGrpSpPr>
          <p:nvPr/>
        </p:nvGrpSpPr>
        <p:grpSpPr bwMode="auto">
          <a:xfrm>
            <a:off x="6837363" y="4941888"/>
            <a:ext cx="290512" cy="404812"/>
            <a:chOff x="4290" y="3130"/>
            <a:chExt cx="183" cy="255"/>
          </a:xfrm>
        </p:grpSpPr>
        <p:pic>
          <p:nvPicPr>
            <p:cNvPr id="35415" name="Picture 599"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416" name="Freeform 600"/>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417" name="Freeform 601"/>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418" name="Freeform 602"/>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419" name="Freeform 603"/>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420" name="Freeform 604"/>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421" name="Freeform 605"/>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422" name="Freeform 606"/>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423" name="Freeform 607"/>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424" name="Freeform 608"/>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425" name="Freeform 609"/>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426" name="Freeform 610"/>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427" name="Freeform 611"/>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428" name="Freeform 612"/>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429" name="Freeform 613"/>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430" name="Freeform 614"/>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431" name="Freeform 615"/>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432" name="Freeform 616"/>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453" name="Group 617"/>
          <p:cNvGrpSpPr>
            <a:grpSpLocks/>
          </p:cNvGrpSpPr>
          <p:nvPr/>
        </p:nvGrpSpPr>
        <p:grpSpPr bwMode="auto">
          <a:xfrm>
            <a:off x="5394325" y="3403600"/>
            <a:ext cx="290513" cy="404813"/>
            <a:chOff x="4290" y="3130"/>
            <a:chExt cx="183" cy="255"/>
          </a:xfrm>
        </p:grpSpPr>
        <p:pic>
          <p:nvPicPr>
            <p:cNvPr id="35434" name="Picture 618"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435" name="Freeform 619"/>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436" name="Freeform 620"/>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437" name="Freeform 621"/>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438" name="Freeform 622"/>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439" name="Freeform 623"/>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440" name="Freeform 624"/>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441" name="Freeform 625"/>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442" name="Freeform 626"/>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443" name="Freeform 627"/>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444" name="Freeform 628"/>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445" name="Freeform 629"/>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446" name="Freeform 630"/>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447" name="Freeform 631"/>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448" name="Freeform 632"/>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449" name="Freeform 633"/>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450" name="Freeform 634"/>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451" name="Freeform 635"/>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454" name="Group 668"/>
          <p:cNvGrpSpPr>
            <a:grpSpLocks/>
          </p:cNvGrpSpPr>
          <p:nvPr/>
        </p:nvGrpSpPr>
        <p:grpSpPr bwMode="auto">
          <a:xfrm>
            <a:off x="5400675" y="1181100"/>
            <a:ext cx="1057275" cy="957263"/>
            <a:chOff x="-153" y="1680"/>
            <a:chExt cx="666" cy="603"/>
          </a:xfrm>
        </p:grpSpPr>
        <p:grpSp>
          <p:nvGrpSpPr>
            <p:cNvPr id="35455" name="Group 254"/>
            <p:cNvGrpSpPr>
              <a:grpSpLocks/>
            </p:cNvGrpSpPr>
            <p:nvPr/>
          </p:nvGrpSpPr>
          <p:grpSpPr bwMode="auto">
            <a:xfrm>
              <a:off x="0" y="1680"/>
              <a:ext cx="513" cy="538"/>
              <a:chOff x="4180" y="744"/>
              <a:chExt cx="513" cy="538"/>
            </a:xfrm>
          </p:grpSpPr>
          <p:sp>
            <p:nvSpPr>
              <p:cNvPr id="35043" name="Rectangle 227"/>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044" name="Rectangle 228"/>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045" name="Rectangle 229"/>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35046" name="Text Box 230"/>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35047" name="Line 231"/>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35048" name="Line 232"/>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35049" name="Line 233"/>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sp>
          <p:nvSpPr>
            <p:cNvPr id="35463" name="Freeform 647"/>
            <p:cNvSpPr>
              <a:spLocks/>
            </p:cNvSpPr>
            <p:nvPr/>
          </p:nvSpPr>
          <p:spPr bwMode="auto">
            <a:xfrm>
              <a:off x="-153" y="1689"/>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grpSp>
        <p:nvGrpSpPr>
          <p:cNvPr id="35456" name="Group 669"/>
          <p:cNvGrpSpPr>
            <a:grpSpLocks/>
          </p:cNvGrpSpPr>
          <p:nvPr/>
        </p:nvGrpSpPr>
        <p:grpSpPr bwMode="auto">
          <a:xfrm>
            <a:off x="7966075" y="4087813"/>
            <a:ext cx="1057275" cy="957262"/>
            <a:chOff x="-153" y="1680"/>
            <a:chExt cx="666" cy="603"/>
          </a:xfrm>
        </p:grpSpPr>
        <p:grpSp>
          <p:nvGrpSpPr>
            <p:cNvPr id="35457" name="Group 670"/>
            <p:cNvGrpSpPr>
              <a:grpSpLocks/>
            </p:cNvGrpSpPr>
            <p:nvPr/>
          </p:nvGrpSpPr>
          <p:grpSpPr bwMode="auto">
            <a:xfrm>
              <a:off x="0" y="1680"/>
              <a:ext cx="513" cy="538"/>
              <a:chOff x="4180" y="744"/>
              <a:chExt cx="513" cy="538"/>
            </a:xfrm>
          </p:grpSpPr>
          <p:sp>
            <p:nvSpPr>
              <p:cNvPr id="35487" name="Rectangle 671"/>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488" name="Rectangle 672"/>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489" name="Rectangle 673"/>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35490" name="Text Box 674"/>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35491" name="Line 675"/>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35492" name="Line 676"/>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35493" name="Line 677"/>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sp>
          <p:nvSpPr>
            <p:cNvPr id="35494" name="Freeform 678"/>
            <p:cNvSpPr>
              <a:spLocks/>
            </p:cNvSpPr>
            <p:nvPr/>
          </p:nvSpPr>
          <p:spPr bwMode="auto">
            <a:xfrm>
              <a:off x="-153" y="1689"/>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grpSp>
        <p:nvGrpSpPr>
          <p:cNvPr id="35458" name="Group 298"/>
          <p:cNvGrpSpPr>
            <a:grpSpLocks/>
          </p:cNvGrpSpPr>
          <p:nvPr/>
        </p:nvGrpSpPr>
        <p:grpSpPr bwMode="auto">
          <a:xfrm rot="2937887">
            <a:off x="5413375" y="2659063"/>
            <a:ext cx="3781425" cy="434975"/>
            <a:chOff x="2937" y="3579"/>
            <a:chExt cx="2382" cy="274"/>
          </a:xfrm>
        </p:grpSpPr>
        <p:sp>
          <p:nvSpPr>
            <p:cNvPr id="35111" name="Rectangle 295"/>
            <p:cNvSpPr>
              <a:spLocks noChangeArrowheads="1"/>
            </p:cNvSpPr>
            <p:nvPr/>
          </p:nvSpPr>
          <p:spPr bwMode="auto">
            <a:xfrm>
              <a:off x="3168" y="3630"/>
              <a:ext cx="1920" cy="174"/>
            </a:xfrm>
            <a:prstGeom prst="rect">
              <a:avLst/>
            </a:prstGeom>
            <a:solidFill>
              <a:srgbClr val="FF0000"/>
            </a:solidFill>
            <a:ln w="9525">
              <a:noFill/>
              <a:miter lim="800000"/>
              <a:headEnd/>
              <a:tailEnd/>
            </a:ln>
            <a:effectLst/>
          </p:spPr>
          <p:txBody>
            <a:bodyPr wrap="none" anchor="ctr"/>
            <a:lstStyle/>
            <a:p>
              <a:endParaRPr lang="en-US"/>
            </a:p>
          </p:txBody>
        </p:sp>
        <p:sp>
          <p:nvSpPr>
            <p:cNvPr id="35109" name="Text Box 293"/>
            <p:cNvSpPr txBox="1">
              <a:spLocks noChangeArrowheads="1"/>
            </p:cNvSpPr>
            <p:nvPr/>
          </p:nvSpPr>
          <p:spPr bwMode="auto">
            <a:xfrm>
              <a:off x="3343" y="3617"/>
              <a:ext cx="1616" cy="212"/>
            </a:xfrm>
            <a:prstGeom prst="rect">
              <a:avLst/>
            </a:prstGeom>
            <a:noFill/>
            <a:ln w="9525">
              <a:noFill/>
              <a:miter lim="800000"/>
              <a:headEnd/>
              <a:tailEnd/>
            </a:ln>
            <a:effectLst/>
          </p:spPr>
          <p:txBody>
            <a:bodyPr wrap="none">
              <a:spAutoFit/>
            </a:bodyPr>
            <a:lstStyle/>
            <a:p>
              <a:r>
                <a:rPr lang="en-US">
                  <a:solidFill>
                    <a:schemeClr val="bg1"/>
                  </a:solidFill>
                </a:rPr>
                <a:t>logical end-end transport</a:t>
              </a:r>
              <a:endParaRPr lang="en-US"/>
            </a:p>
          </p:txBody>
        </p:sp>
        <p:sp>
          <p:nvSpPr>
            <p:cNvPr id="35112" name="Freeform 296"/>
            <p:cNvSpPr>
              <a:spLocks/>
            </p:cNvSpPr>
            <p:nvPr/>
          </p:nvSpPr>
          <p:spPr bwMode="auto">
            <a:xfrm>
              <a:off x="2937" y="357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sp>
          <p:nvSpPr>
            <p:cNvPr id="35113" name="Freeform 297"/>
            <p:cNvSpPr>
              <a:spLocks/>
            </p:cNvSpPr>
            <p:nvPr/>
          </p:nvSpPr>
          <p:spPr bwMode="auto">
            <a:xfrm flipH="1">
              <a:off x="5037" y="358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454"/>
                                        </p:tgtEl>
                                        <p:attrNameLst>
                                          <p:attrName>style.visibility</p:attrName>
                                        </p:attrNameLst>
                                      </p:cBhvr>
                                      <p:to>
                                        <p:strVal val="visible"/>
                                      </p:to>
                                    </p:set>
                                    <p:animEffect transition="in" filter="wipe(left)">
                                      <p:cBhvr>
                                        <p:cTn id="7" dur="500"/>
                                        <p:tgtEl>
                                          <p:spTgt spid="35454"/>
                                        </p:tgtEl>
                                      </p:cBhvr>
                                    </p:animEffect>
                                  </p:childTnLst>
                                </p:cTn>
                              </p:par>
                              <p:par>
                                <p:cTn id="8" presetID="22" presetClass="entr" presetSubtype="8" fill="hold" nodeType="withEffect">
                                  <p:stCondLst>
                                    <p:cond delay="0"/>
                                  </p:stCondLst>
                                  <p:childTnLst>
                                    <p:set>
                                      <p:cBhvr>
                                        <p:cTn id="9" dur="1" fill="hold">
                                          <p:stCondLst>
                                            <p:cond delay="0"/>
                                          </p:stCondLst>
                                        </p:cTn>
                                        <p:tgtEl>
                                          <p:spTgt spid="35456"/>
                                        </p:tgtEl>
                                        <p:attrNameLst>
                                          <p:attrName>style.visibility</p:attrName>
                                        </p:attrNameLst>
                                      </p:cBhvr>
                                      <p:to>
                                        <p:strVal val="visible"/>
                                      </p:to>
                                    </p:set>
                                    <p:animEffect transition="in" filter="wipe(left)">
                                      <p:cBhvr>
                                        <p:cTn id="10" dur="500"/>
                                        <p:tgtEl>
                                          <p:spTgt spid="35456"/>
                                        </p:tgtEl>
                                      </p:cBhvr>
                                    </p:animEffect>
                                  </p:childTnLst>
                                </p:cTn>
                              </p:par>
                            </p:childTnLst>
                          </p:cTn>
                        </p:par>
                        <p:par>
                          <p:cTn id="11" fill="hold">
                            <p:stCondLst>
                              <p:cond delay="500"/>
                            </p:stCondLst>
                            <p:childTnLst>
                              <p:par>
                                <p:cTn id="12" presetID="9" presetClass="entr" presetSubtype="0" fill="hold" nodeType="afterEffect">
                                  <p:stCondLst>
                                    <p:cond delay="1000"/>
                                  </p:stCondLst>
                                  <p:childTnLst>
                                    <p:set>
                                      <p:cBhvr>
                                        <p:cTn id="13" dur="1" fill="hold">
                                          <p:stCondLst>
                                            <p:cond delay="0"/>
                                          </p:stCondLst>
                                        </p:cTn>
                                        <p:tgtEl>
                                          <p:spTgt spid="35458"/>
                                        </p:tgtEl>
                                        <p:attrNameLst>
                                          <p:attrName>style.visibility</p:attrName>
                                        </p:attrNameLst>
                                      </p:cBhvr>
                                      <p:to>
                                        <p:strVal val="visible"/>
                                      </p:to>
                                    </p:set>
                                    <p:animEffect transition="in" filter="dissolve">
                                      <p:cBhvr>
                                        <p:cTn id="14" dur="500"/>
                                        <p:tgtEl>
                                          <p:spTgt spid="3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399" name="Slide Number Placeholder 6"/>
          <p:cNvSpPr>
            <a:spLocks noGrp="1"/>
          </p:cNvSpPr>
          <p:nvPr>
            <p:ph type="sldNum" sz="quarter" idx="12"/>
          </p:nvPr>
        </p:nvSpPr>
        <p:spPr/>
        <p:txBody>
          <a:bodyPr/>
          <a:lstStyle/>
          <a:p>
            <a:r>
              <a:rPr lang="en-US"/>
              <a:t>3-</a:t>
            </a:r>
            <a:fld id="{8A805824-9EFD-4007-A1C6-FE7E100C077B}" type="slidenum">
              <a:rPr lang="en-US"/>
              <a:pPr/>
              <a:t>14</a:t>
            </a:fld>
            <a:endParaRPr lang="en-US"/>
          </a:p>
        </p:txBody>
      </p:sp>
      <p:sp>
        <p:nvSpPr>
          <p:cNvPr id="69634" name="Rectangle 2"/>
          <p:cNvSpPr>
            <a:spLocks noGrp="1" noChangeArrowheads="1"/>
          </p:cNvSpPr>
          <p:nvPr>
            <p:ph type="title"/>
          </p:nvPr>
        </p:nvSpPr>
        <p:spPr>
          <a:xfrm>
            <a:off x="279400" y="0"/>
            <a:ext cx="8566150" cy="1143000"/>
          </a:xfrm>
        </p:spPr>
        <p:txBody>
          <a:bodyPr/>
          <a:lstStyle/>
          <a:p>
            <a:r>
              <a:rPr lang="en-US"/>
              <a:t>Internet transport-layer protocols</a:t>
            </a:r>
          </a:p>
        </p:txBody>
      </p:sp>
      <p:sp>
        <p:nvSpPr>
          <p:cNvPr id="69635" name="Rectangle 3"/>
          <p:cNvSpPr>
            <a:spLocks noGrp="1" noChangeArrowheads="1"/>
          </p:cNvSpPr>
          <p:nvPr>
            <p:ph type="body" sz="half" idx="1"/>
          </p:nvPr>
        </p:nvSpPr>
        <p:spPr>
          <a:xfrm>
            <a:off x="438150" y="1400175"/>
            <a:ext cx="3971925" cy="5114925"/>
          </a:xfrm>
        </p:spPr>
        <p:txBody>
          <a:bodyPr/>
          <a:lstStyle/>
          <a:p>
            <a:r>
              <a:rPr lang="en-US" sz="2400"/>
              <a:t>reliable, in-order delivery to app: TCP</a:t>
            </a:r>
          </a:p>
          <a:p>
            <a:pPr lvl="1"/>
            <a:r>
              <a:rPr lang="en-US" sz="2000"/>
              <a:t>congestion control </a:t>
            </a:r>
          </a:p>
          <a:p>
            <a:pPr lvl="1"/>
            <a:r>
              <a:rPr lang="en-US" sz="2000"/>
              <a:t>flow control</a:t>
            </a:r>
          </a:p>
          <a:p>
            <a:pPr lvl="1"/>
            <a:r>
              <a:rPr lang="en-US" sz="2000"/>
              <a:t>connection setup</a:t>
            </a:r>
            <a:endParaRPr lang="en-US"/>
          </a:p>
          <a:p>
            <a:r>
              <a:rPr lang="en-US" sz="2400"/>
              <a:t>unreliable, unordered delivery to app: UDP</a:t>
            </a:r>
          </a:p>
          <a:p>
            <a:pPr lvl="1"/>
            <a:r>
              <a:rPr lang="en-US" sz="2000"/>
              <a:t>no-frills extension of “best-effort” IP</a:t>
            </a:r>
          </a:p>
          <a:p>
            <a:r>
              <a:rPr lang="en-US" sz="2400"/>
              <a:t>services not available: </a:t>
            </a:r>
          </a:p>
          <a:p>
            <a:pPr lvl="1"/>
            <a:r>
              <a:rPr lang="en-US" sz="2000"/>
              <a:t>delay guarantees</a:t>
            </a:r>
          </a:p>
          <a:p>
            <a:pPr lvl="1"/>
            <a:r>
              <a:rPr lang="en-US" sz="2000"/>
              <a:t>bandwidth guarantees</a:t>
            </a:r>
          </a:p>
        </p:txBody>
      </p:sp>
      <p:sp>
        <p:nvSpPr>
          <p:cNvPr id="69907" name="Freeform 275"/>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69908" name="Freeform 276"/>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69909" name="Freeform 277"/>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278"/>
          <p:cNvGrpSpPr>
            <a:grpSpLocks/>
          </p:cNvGrpSpPr>
          <p:nvPr/>
        </p:nvGrpSpPr>
        <p:grpSpPr bwMode="auto">
          <a:xfrm>
            <a:off x="5103813" y="2947988"/>
            <a:ext cx="1458912" cy="933450"/>
            <a:chOff x="2889" y="1631"/>
            <a:chExt cx="980" cy="743"/>
          </a:xfrm>
        </p:grpSpPr>
        <p:sp>
          <p:nvSpPr>
            <p:cNvPr id="69911" name="Rectangle 279"/>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69912" name="AutoShape 280"/>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endParaRPr lang="en-US" sz="2400">
                <a:solidFill>
                  <a:srgbClr val="00CCFF"/>
                </a:solidFill>
                <a:latin typeface="Times New Roman" pitchFamily="18" charset="0"/>
              </a:endParaRPr>
            </a:p>
          </p:txBody>
        </p:sp>
      </p:grpSp>
      <p:grpSp>
        <p:nvGrpSpPr>
          <p:cNvPr id="3" name="Group 281"/>
          <p:cNvGrpSpPr>
            <a:grpSpLocks/>
          </p:cNvGrpSpPr>
          <p:nvPr/>
        </p:nvGrpSpPr>
        <p:grpSpPr bwMode="auto">
          <a:xfrm>
            <a:off x="5805488" y="1804988"/>
            <a:ext cx="336550" cy="531812"/>
            <a:chOff x="3796" y="1043"/>
            <a:chExt cx="865" cy="1237"/>
          </a:xfrm>
        </p:grpSpPr>
        <p:sp>
          <p:nvSpPr>
            <p:cNvPr id="69914" name="Line 282"/>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69915" name="Line 283"/>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69916" name="Line 284"/>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69917" name="Line 285"/>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69918" name="Line 286"/>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69919" name="Line 287"/>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69920" name="Line 288"/>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69921" name="Line 289"/>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69922" name="Line 290"/>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69923" name="Line 291"/>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69924" name="Line 292"/>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69925" name="Line 293"/>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69926" name="Line 294"/>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69927" name="Line 295"/>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69928" name="Line 296"/>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297"/>
            <p:cNvGrpSpPr>
              <a:grpSpLocks/>
            </p:cNvGrpSpPr>
            <p:nvPr/>
          </p:nvGrpSpPr>
          <p:grpSpPr bwMode="auto">
            <a:xfrm>
              <a:off x="4269" y="1415"/>
              <a:ext cx="392" cy="137"/>
              <a:chOff x="4227" y="1360"/>
              <a:chExt cx="863" cy="270"/>
            </a:xfrm>
          </p:grpSpPr>
          <p:sp>
            <p:nvSpPr>
              <p:cNvPr id="69930" name="Line 298"/>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31" name="Line 299"/>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32" name="Line 300"/>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33" name="Line 301"/>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302"/>
            <p:cNvGrpSpPr>
              <a:grpSpLocks/>
            </p:cNvGrpSpPr>
            <p:nvPr/>
          </p:nvGrpSpPr>
          <p:grpSpPr bwMode="auto">
            <a:xfrm rot="5700496">
              <a:off x="4053" y="1170"/>
              <a:ext cx="392" cy="137"/>
              <a:chOff x="4227" y="1360"/>
              <a:chExt cx="863" cy="270"/>
            </a:xfrm>
          </p:grpSpPr>
          <p:sp>
            <p:nvSpPr>
              <p:cNvPr id="69935" name="Line 303"/>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36" name="Line 304"/>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37" name="Line 305"/>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38" name="Line 306"/>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307"/>
            <p:cNvGrpSpPr>
              <a:grpSpLocks/>
            </p:cNvGrpSpPr>
            <p:nvPr/>
          </p:nvGrpSpPr>
          <p:grpSpPr bwMode="auto">
            <a:xfrm rot="10800000">
              <a:off x="3796" y="1402"/>
              <a:ext cx="392" cy="137"/>
              <a:chOff x="4227" y="1360"/>
              <a:chExt cx="863" cy="270"/>
            </a:xfrm>
          </p:grpSpPr>
          <p:sp>
            <p:nvSpPr>
              <p:cNvPr id="69940" name="Line 308"/>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41" name="Line 309"/>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42" name="Line 310"/>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43" name="Line 311"/>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69944" name="Oval 312"/>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45" name="Line 313"/>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46" name="Line 314"/>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47" name="Rectangle 315"/>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48" name="Oval 316"/>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317"/>
          <p:cNvGrpSpPr>
            <a:grpSpLocks/>
          </p:cNvGrpSpPr>
          <p:nvPr/>
        </p:nvGrpSpPr>
        <p:grpSpPr bwMode="auto">
          <a:xfrm>
            <a:off x="6945313" y="3573463"/>
            <a:ext cx="179387" cy="65087"/>
            <a:chOff x="2848" y="848"/>
            <a:chExt cx="140" cy="98"/>
          </a:xfrm>
        </p:grpSpPr>
        <p:sp>
          <p:nvSpPr>
            <p:cNvPr id="69950" name="Line 31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51" name="Line 31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52" name="Line 32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321"/>
          <p:cNvGrpSpPr>
            <a:grpSpLocks/>
          </p:cNvGrpSpPr>
          <p:nvPr/>
        </p:nvGrpSpPr>
        <p:grpSpPr bwMode="auto">
          <a:xfrm flipV="1">
            <a:off x="6945313" y="3573463"/>
            <a:ext cx="179387" cy="65087"/>
            <a:chOff x="2848" y="848"/>
            <a:chExt cx="140" cy="98"/>
          </a:xfrm>
        </p:grpSpPr>
        <p:sp>
          <p:nvSpPr>
            <p:cNvPr id="69954" name="Line 3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55" name="Line 3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56" name="Line 3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57" name="Oval 325"/>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58" name="Line 326"/>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59" name="Line 327"/>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60" name="Rectangle 328"/>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61" name="Oval 329"/>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330"/>
          <p:cNvGrpSpPr>
            <a:grpSpLocks/>
          </p:cNvGrpSpPr>
          <p:nvPr/>
        </p:nvGrpSpPr>
        <p:grpSpPr bwMode="auto">
          <a:xfrm>
            <a:off x="7300913" y="3852863"/>
            <a:ext cx="179387" cy="65087"/>
            <a:chOff x="2848" y="848"/>
            <a:chExt cx="140" cy="98"/>
          </a:xfrm>
        </p:grpSpPr>
        <p:sp>
          <p:nvSpPr>
            <p:cNvPr id="69963" name="Line 3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64" name="Line 3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65" name="Line 3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334"/>
          <p:cNvGrpSpPr>
            <a:grpSpLocks/>
          </p:cNvGrpSpPr>
          <p:nvPr/>
        </p:nvGrpSpPr>
        <p:grpSpPr bwMode="auto">
          <a:xfrm flipV="1">
            <a:off x="7300913" y="3852863"/>
            <a:ext cx="179387" cy="65087"/>
            <a:chOff x="2848" y="848"/>
            <a:chExt cx="140" cy="98"/>
          </a:xfrm>
        </p:grpSpPr>
        <p:sp>
          <p:nvSpPr>
            <p:cNvPr id="69967" name="Line 33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68" name="Line 33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69" name="Line 33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70" name="Oval 338"/>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71" name="Line 339"/>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72" name="Line 340"/>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73" name="Rectangle 341"/>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74" name="Oval 342"/>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343"/>
          <p:cNvGrpSpPr>
            <a:grpSpLocks/>
          </p:cNvGrpSpPr>
          <p:nvPr/>
        </p:nvGrpSpPr>
        <p:grpSpPr bwMode="auto">
          <a:xfrm>
            <a:off x="7580313" y="3586163"/>
            <a:ext cx="179387" cy="65087"/>
            <a:chOff x="2848" y="848"/>
            <a:chExt cx="140" cy="98"/>
          </a:xfrm>
        </p:grpSpPr>
        <p:sp>
          <p:nvSpPr>
            <p:cNvPr id="69976" name="Line 3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77" name="Line 3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78" name="Line 3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347"/>
          <p:cNvGrpSpPr>
            <a:grpSpLocks/>
          </p:cNvGrpSpPr>
          <p:nvPr/>
        </p:nvGrpSpPr>
        <p:grpSpPr bwMode="auto">
          <a:xfrm flipV="1">
            <a:off x="7580313" y="3586163"/>
            <a:ext cx="179387" cy="65087"/>
            <a:chOff x="2848" y="848"/>
            <a:chExt cx="140" cy="98"/>
          </a:xfrm>
        </p:grpSpPr>
        <p:sp>
          <p:nvSpPr>
            <p:cNvPr id="69980" name="Line 34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81" name="Line 34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82" name="Line 35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83" name="Oval 351"/>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84" name="Line 352"/>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69985" name="Line 353"/>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69986" name="Rectangle 354"/>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87" name="Oval 355"/>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356"/>
          <p:cNvGrpSpPr>
            <a:grpSpLocks/>
          </p:cNvGrpSpPr>
          <p:nvPr/>
        </p:nvGrpSpPr>
        <p:grpSpPr bwMode="auto">
          <a:xfrm>
            <a:off x="7043738" y="2427288"/>
            <a:ext cx="171450" cy="61912"/>
            <a:chOff x="2848" y="848"/>
            <a:chExt cx="140" cy="98"/>
          </a:xfrm>
        </p:grpSpPr>
        <p:sp>
          <p:nvSpPr>
            <p:cNvPr id="69989" name="Line 3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90" name="Line 3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91" name="Line 3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360"/>
          <p:cNvGrpSpPr>
            <a:grpSpLocks/>
          </p:cNvGrpSpPr>
          <p:nvPr/>
        </p:nvGrpSpPr>
        <p:grpSpPr bwMode="auto">
          <a:xfrm flipV="1">
            <a:off x="7043738" y="2427288"/>
            <a:ext cx="171450" cy="60325"/>
            <a:chOff x="2848" y="848"/>
            <a:chExt cx="140" cy="98"/>
          </a:xfrm>
        </p:grpSpPr>
        <p:sp>
          <p:nvSpPr>
            <p:cNvPr id="69993" name="Line 36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94" name="Line 36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95" name="Line 36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96" name="Oval 364"/>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97" name="Line 365"/>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98" name="Line 366"/>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99" name="Rectangle 367"/>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00" name="Oval 368"/>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369"/>
          <p:cNvGrpSpPr>
            <a:grpSpLocks/>
          </p:cNvGrpSpPr>
          <p:nvPr/>
        </p:nvGrpSpPr>
        <p:grpSpPr bwMode="auto">
          <a:xfrm>
            <a:off x="7043738" y="2684463"/>
            <a:ext cx="179387" cy="65087"/>
            <a:chOff x="2848" y="848"/>
            <a:chExt cx="140" cy="98"/>
          </a:xfrm>
        </p:grpSpPr>
        <p:sp>
          <p:nvSpPr>
            <p:cNvPr id="70002" name="Line 37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03" name="Line 37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04" name="Line 37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373"/>
          <p:cNvGrpSpPr>
            <a:grpSpLocks/>
          </p:cNvGrpSpPr>
          <p:nvPr/>
        </p:nvGrpSpPr>
        <p:grpSpPr bwMode="auto">
          <a:xfrm flipV="1">
            <a:off x="7043738" y="2684463"/>
            <a:ext cx="179387" cy="65087"/>
            <a:chOff x="2848" y="848"/>
            <a:chExt cx="140" cy="98"/>
          </a:xfrm>
        </p:grpSpPr>
        <p:sp>
          <p:nvSpPr>
            <p:cNvPr id="70006" name="Line 37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07" name="Line 37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08" name="Line 37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09" name="Oval 377"/>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10" name="Line 378"/>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70011" name="Line 379"/>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70012" name="Rectangle 380"/>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endParaRPr lang="en-US" sz="2400">
              <a:solidFill>
                <a:schemeClr val="bg2"/>
              </a:solidFill>
              <a:latin typeface="Times New Roman" pitchFamily="18" charset="0"/>
            </a:endParaRPr>
          </a:p>
        </p:txBody>
      </p:sp>
      <p:sp>
        <p:nvSpPr>
          <p:cNvPr id="70013" name="Oval 381"/>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382"/>
          <p:cNvGrpSpPr>
            <a:grpSpLocks/>
          </p:cNvGrpSpPr>
          <p:nvPr/>
        </p:nvGrpSpPr>
        <p:grpSpPr bwMode="auto">
          <a:xfrm>
            <a:off x="7513638" y="2332038"/>
            <a:ext cx="163512" cy="57150"/>
            <a:chOff x="2848" y="848"/>
            <a:chExt cx="140" cy="98"/>
          </a:xfrm>
        </p:grpSpPr>
        <p:sp>
          <p:nvSpPr>
            <p:cNvPr id="70015" name="Line 38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16" name="Line 38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17" name="Line 38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386"/>
          <p:cNvGrpSpPr>
            <a:grpSpLocks/>
          </p:cNvGrpSpPr>
          <p:nvPr/>
        </p:nvGrpSpPr>
        <p:grpSpPr bwMode="auto">
          <a:xfrm flipV="1">
            <a:off x="7513638" y="2330450"/>
            <a:ext cx="163512" cy="58738"/>
            <a:chOff x="2848" y="848"/>
            <a:chExt cx="140" cy="98"/>
          </a:xfrm>
        </p:grpSpPr>
        <p:sp>
          <p:nvSpPr>
            <p:cNvPr id="70019" name="Line 38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20" name="Line 38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21" name="Line 38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22" name="Oval 390"/>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23" name="Line 391"/>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70024" name="Line 392"/>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70025" name="Rectangle 393"/>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26" name="Oval 394"/>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395"/>
          <p:cNvGrpSpPr>
            <a:grpSpLocks/>
          </p:cNvGrpSpPr>
          <p:nvPr/>
        </p:nvGrpSpPr>
        <p:grpSpPr bwMode="auto">
          <a:xfrm>
            <a:off x="7605713" y="2684463"/>
            <a:ext cx="179387" cy="65087"/>
            <a:chOff x="2848" y="848"/>
            <a:chExt cx="140" cy="98"/>
          </a:xfrm>
        </p:grpSpPr>
        <p:sp>
          <p:nvSpPr>
            <p:cNvPr id="70028" name="Line 39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29" name="Line 39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30" name="Line 39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399"/>
          <p:cNvGrpSpPr>
            <a:grpSpLocks/>
          </p:cNvGrpSpPr>
          <p:nvPr/>
        </p:nvGrpSpPr>
        <p:grpSpPr bwMode="auto">
          <a:xfrm flipV="1">
            <a:off x="7605713" y="2684463"/>
            <a:ext cx="179387" cy="65087"/>
            <a:chOff x="2848" y="848"/>
            <a:chExt cx="140" cy="98"/>
          </a:xfrm>
        </p:grpSpPr>
        <p:sp>
          <p:nvSpPr>
            <p:cNvPr id="70032" name="Line 40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33" name="Line 40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34" name="Line 40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35" name="Oval 403"/>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36" name="Line 404"/>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70037" name="Line 405"/>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70038" name="Rectangle 406"/>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39" name="Oval 407"/>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408"/>
          <p:cNvGrpSpPr>
            <a:grpSpLocks/>
          </p:cNvGrpSpPr>
          <p:nvPr/>
        </p:nvGrpSpPr>
        <p:grpSpPr bwMode="auto">
          <a:xfrm>
            <a:off x="6194425" y="2422525"/>
            <a:ext cx="171450" cy="60325"/>
            <a:chOff x="2848" y="848"/>
            <a:chExt cx="140" cy="98"/>
          </a:xfrm>
        </p:grpSpPr>
        <p:sp>
          <p:nvSpPr>
            <p:cNvPr id="70041" name="Line 40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42" name="Line 41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43" name="Line 41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412"/>
          <p:cNvGrpSpPr>
            <a:grpSpLocks/>
          </p:cNvGrpSpPr>
          <p:nvPr/>
        </p:nvGrpSpPr>
        <p:grpSpPr bwMode="auto">
          <a:xfrm flipV="1">
            <a:off x="6194425" y="2422525"/>
            <a:ext cx="171450" cy="58738"/>
            <a:chOff x="2848" y="848"/>
            <a:chExt cx="140" cy="98"/>
          </a:xfrm>
        </p:grpSpPr>
        <p:sp>
          <p:nvSpPr>
            <p:cNvPr id="70045" name="Line 41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46" name="Line 41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47" name="Line 41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48" name="Oval 416"/>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49" name="Line 417"/>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70050" name="Line 418"/>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70051" name="Rectangle 419"/>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52" name="Oval 420"/>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421"/>
          <p:cNvGrpSpPr>
            <a:grpSpLocks/>
          </p:cNvGrpSpPr>
          <p:nvPr/>
        </p:nvGrpSpPr>
        <p:grpSpPr bwMode="auto">
          <a:xfrm>
            <a:off x="5888038" y="3571875"/>
            <a:ext cx="171450" cy="60325"/>
            <a:chOff x="2848" y="848"/>
            <a:chExt cx="140" cy="98"/>
          </a:xfrm>
        </p:grpSpPr>
        <p:sp>
          <p:nvSpPr>
            <p:cNvPr id="70054" name="Line 4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55" name="Line 4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56" name="Line 4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425"/>
          <p:cNvGrpSpPr>
            <a:grpSpLocks/>
          </p:cNvGrpSpPr>
          <p:nvPr/>
        </p:nvGrpSpPr>
        <p:grpSpPr bwMode="auto">
          <a:xfrm flipV="1">
            <a:off x="5888038" y="3571875"/>
            <a:ext cx="171450" cy="58738"/>
            <a:chOff x="2848" y="848"/>
            <a:chExt cx="140" cy="98"/>
          </a:xfrm>
        </p:grpSpPr>
        <p:sp>
          <p:nvSpPr>
            <p:cNvPr id="70058" name="Line 42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59" name="Line 42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60" name="Line 42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61" name="Line 429"/>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70062" name="Line 430"/>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70063" name="Line 431"/>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70064" name="Line 432"/>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70065" name="Line 433"/>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70066" name="Line 434"/>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70067" name="Line 435"/>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70068" name="Freeform 436"/>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70069" name="Line 437"/>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70070" name="Line 438"/>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70071" name="Line 439"/>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440"/>
          <p:cNvGrpSpPr>
            <a:grpSpLocks/>
          </p:cNvGrpSpPr>
          <p:nvPr/>
        </p:nvGrpSpPr>
        <p:grpSpPr bwMode="auto">
          <a:xfrm>
            <a:off x="7489825" y="4729163"/>
            <a:ext cx="501650" cy="234950"/>
            <a:chOff x="4701" y="2996"/>
            <a:chExt cx="316" cy="148"/>
          </a:xfrm>
        </p:grpSpPr>
        <p:sp>
          <p:nvSpPr>
            <p:cNvPr id="70073" name="Oval 44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74" name="Line 44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075" name="Line 44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076" name="Rectangle 44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77" name="Oval 44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446"/>
            <p:cNvGrpSpPr>
              <a:grpSpLocks/>
            </p:cNvGrpSpPr>
            <p:nvPr/>
          </p:nvGrpSpPr>
          <p:grpSpPr bwMode="auto">
            <a:xfrm>
              <a:off x="4776" y="3017"/>
              <a:ext cx="156" cy="56"/>
              <a:chOff x="2848" y="848"/>
              <a:chExt cx="140" cy="98"/>
            </a:xfrm>
          </p:grpSpPr>
          <p:sp>
            <p:nvSpPr>
              <p:cNvPr id="70079" name="Line 44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80" name="Line 44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81" name="Line 44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450"/>
            <p:cNvGrpSpPr>
              <a:grpSpLocks/>
            </p:cNvGrpSpPr>
            <p:nvPr/>
          </p:nvGrpSpPr>
          <p:grpSpPr bwMode="auto">
            <a:xfrm flipV="1">
              <a:off x="4776" y="3016"/>
              <a:ext cx="156" cy="56"/>
              <a:chOff x="2848" y="848"/>
              <a:chExt cx="140" cy="98"/>
            </a:xfrm>
          </p:grpSpPr>
          <p:sp>
            <p:nvSpPr>
              <p:cNvPr id="70083" name="Line 45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84" name="Line 45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85" name="Line 45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454"/>
          <p:cNvGrpSpPr>
            <a:grpSpLocks/>
          </p:cNvGrpSpPr>
          <p:nvPr/>
        </p:nvGrpSpPr>
        <p:grpSpPr bwMode="auto">
          <a:xfrm>
            <a:off x="6673850" y="4452938"/>
            <a:ext cx="501650" cy="234950"/>
            <a:chOff x="3600" y="219"/>
            <a:chExt cx="360" cy="175"/>
          </a:xfrm>
        </p:grpSpPr>
        <p:sp>
          <p:nvSpPr>
            <p:cNvPr id="70087" name="Oval 45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70088" name="Line 45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70089" name="Line 45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70090" name="Rectangle 458"/>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91" name="Oval 45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460"/>
            <p:cNvGrpSpPr>
              <a:grpSpLocks/>
            </p:cNvGrpSpPr>
            <p:nvPr/>
          </p:nvGrpSpPr>
          <p:grpSpPr bwMode="auto">
            <a:xfrm>
              <a:off x="3686" y="244"/>
              <a:ext cx="177" cy="66"/>
              <a:chOff x="2848" y="848"/>
              <a:chExt cx="140" cy="98"/>
            </a:xfrm>
          </p:grpSpPr>
          <p:sp>
            <p:nvSpPr>
              <p:cNvPr id="70093" name="Line 4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094" name="Line 4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095" name="Line 4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464"/>
            <p:cNvGrpSpPr>
              <a:grpSpLocks/>
            </p:cNvGrpSpPr>
            <p:nvPr/>
          </p:nvGrpSpPr>
          <p:grpSpPr bwMode="auto">
            <a:xfrm flipV="1">
              <a:off x="3686" y="243"/>
              <a:ext cx="177" cy="66"/>
              <a:chOff x="2848" y="848"/>
              <a:chExt cx="140" cy="98"/>
            </a:xfrm>
          </p:grpSpPr>
          <p:sp>
            <p:nvSpPr>
              <p:cNvPr id="70097" name="Line 4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098" name="Line 4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099" name="Line 4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468"/>
          <p:cNvGrpSpPr>
            <a:grpSpLocks/>
          </p:cNvGrpSpPr>
          <p:nvPr/>
        </p:nvGrpSpPr>
        <p:grpSpPr bwMode="auto">
          <a:xfrm>
            <a:off x="6008688" y="4757738"/>
            <a:ext cx="501650" cy="234950"/>
            <a:chOff x="3600" y="219"/>
            <a:chExt cx="360" cy="175"/>
          </a:xfrm>
        </p:grpSpPr>
        <p:sp>
          <p:nvSpPr>
            <p:cNvPr id="70101" name="Oval 46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70102" name="Line 47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70103" name="Line 47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70104" name="Rectangle 47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05" name="Oval 47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69929" name="Group 474"/>
            <p:cNvGrpSpPr>
              <a:grpSpLocks/>
            </p:cNvGrpSpPr>
            <p:nvPr/>
          </p:nvGrpSpPr>
          <p:grpSpPr bwMode="auto">
            <a:xfrm>
              <a:off x="3686" y="244"/>
              <a:ext cx="177" cy="66"/>
              <a:chOff x="2848" y="848"/>
              <a:chExt cx="140" cy="98"/>
            </a:xfrm>
          </p:grpSpPr>
          <p:sp>
            <p:nvSpPr>
              <p:cNvPr id="70107" name="Line 4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108" name="Line 4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109" name="Line 4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9934" name="Group 478"/>
            <p:cNvGrpSpPr>
              <a:grpSpLocks/>
            </p:cNvGrpSpPr>
            <p:nvPr/>
          </p:nvGrpSpPr>
          <p:grpSpPr bwMode="auto">
            <a:xfrm flipV="1">
              <a:off x="3686" y="243"/>
              <a:ext cx="177" cy="66"/>
              <a:chOff x="2848" y="848"/>
              <a:chExt cx="140" cy="98"/>
            </a:xfrm>
          </p:grpSpPr>
          <p:sp>
            <p:nvSpPr>
              <p:cNvPr id="70111" name="Line 4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112" name="Line 4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113" name="Line 4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70114" name="Line 482"/>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70115" name="Line 483"/>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70116" name="Line 484"/>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70117" name="Line 485"/>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70118" name="Line 486"/>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70119" name="Line 487"/>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70120" name="Line 488"/>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70121" name="Line 489"/>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70122" name="Line 490"/>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70123" name="Line 491"/>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70124" name="Line 492"/>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70125" name="Line 493"/>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69939" name="Group 494"/>
          <p:cNvGrpSpPr>
            <a:grpSpLocks/>
          </p:cNvGrpSpPr>
          <p:nvPr/>
        </p:nvGrpSpPr>
        <p:grpSpPr bwMode="auto">
          <a:xfrm>
            <a:off x="5111750" y="1651000"/>
            <a:ext cx="3021013" cy="3981450"/>
            <a:chOff x="-1203" y="1352"/>
            <a:chExt cx="1903" cy="2508"/>
          </a:xfrm>
        </p:grpSpPr>
        <p:grpSp>
          <p:nvGrpSpPr>
            <p:cNvPr id="69949" name="Group 495"/>
            <p:cNvGrpSpPr>
              <a:grpSpLocks/>
            </p:cNvGrpSpPr>
            <p:nvPr/>
          </p:nvGrpSpPr>
          <p:grpSpPr bwMode="auto">
            <a:xfrm>
              <a:off x="-1203" y="1647"/>
              <a:ext cx="436" cy="114"/>
              <a:chOff x="3072" y="739"/>
              <a:chExt cx="652" cy="146"/>
            </a:xfrm>
          </p:grpSpPr>
          <p:pic>
            <p:nvPicPr>
              <p:cNvPr id="70128" name="Picture 496"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p:spPr>
          </p:pic>
          <p:sp>
            <p:nvSpPr>
              <p:cNvPr id="70129" name="Line 497"/>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70130" name="Line 498"/>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70131" name="Picture 499"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p:spPr>
        </p:pic>
        <p:grpSp>
          <p:nvGrpSpPr>
            <p:cNvPr id="69953" name="Group 500"/>
            <p:cNvGrpSpPr>
              <a:grpSpLocks/>
            </p:cNvGrpSpPr>
            <p:nvPr/>
          </p:nvGrpSpPr>
          <p:grpSpPr bwMode="auto">
            <a:xfrm>
              <a:off x="-546" y="1352"/>
              <a:ext cx="256" cy="269"/>
              <a:chOff x="2870" y="1518"/>
              <a:chExt cx="292" cy="320"/>
            </a:xfrm>
          </p:grpSpPr>
          <p:graphicFrame>
            <p:nvGraphicFramePr>
              <p:cNvPr id="70133" name="Object 501"/>
              <p:cNvGraphicFramePr>
                <a:graphicFrameLocks noChangeAspect="1"/>
              </p:cNvGraphicFramePr>
              <p:nvPr/>
            </p:nvGraphicFramePr>
            <p:xfrm>
              <a:off x="2870" y="1518"/>
              <a:ext cx="272" cy="282"/>
            </p:xfrm>
            <a:graphic>
              <a:graphicData uri="http://schemas.openxmlformats.org/presentationml/2006/ole">
                <p:oleObj spid="_x0000_s193549" name="Clip" r:id="rId6" imgW="819000" imgH="847800" progId="">
                  <p:embed/>
                </p:oleObj>
              </a:graphicData>
            </a:graphic>
          </p:graphicFrame>
          <p:graphicFrame>
            <p:nvGraphicFramePr>
              <p:cNvPr id="70134" name="Object 502"/>
              <p:cNvGraphicFramePr>
                <a:graphicFrameLocks noChangeAspect="1"/>
              </p:cNvGraphicFramePr>
              <p:nvPr/>
            </p:nvGraphicFramePr>
            <p:xfrm>
              <a:off x="2913" y="1602"/>
              <a:ext cx="249" cy="236"/>
            </p:xfrm>
            <a:graphic>
              <a:graphicData uri="http://schemas.openxmlformats.org/presentationml/2006/ole">
                <p:oleObj spid="_x0000_s193550" name="Clip" r:id="rId7" imgW="1266840" imgH="1200240" progId="">
                  <p:embed/>
                </p:oleObj>
              </a:graphicData>
            </a:graphic>
          </p:graphicFrame>
        </p:grpSp>
        <p:grpSp>
          <p:nvGrpSpPr>
            <p:cNvPr id="69962" name="Group 503"/>
            <p:cNvGrpSpPr>
              <a:grpSpLocks/>
            </p:cNvGrpSpPr>
            <p:nvPr/>
          </p:nvGrpSpPr>
          <p:grpSpPr bwMode="auto">
            <a:xfrm>
              <a:off x="-1002" y="2262"/>
              <a:ext cx="209" cy="224"/>
              <a:chOff x="2870" y="1518"/>
              <a:chExt cx="292" cy="320"/>
            </a:xfrm>
          </p:grpSpPr>
          <p:graphicFrame>
            <p:nvGraphicFramePr>
              <p:cNvPr id="70136" name="Object 504"/>
              <p:cNvGraphicFramePr>
                <a:graphicFrameLocks noChangeAspect="1"/>
              </p:cNvGraphicFramePr>
              <p:nvPr/>
            </p:nvGraphicFramePr>
            <p:xfrm>
              <a:off x="2870" y="1518"/>
              <a:ext cx="272" cy="282"/>
            </p:xfrm>
            <a:graphic>
              <a:graphicData uri="http://schemas.openxmlformats.org/presentationml/2006/ole">
                <p:oleObj spid="_x0000_s193547" name="Clip" r:id="rId8" imgW="819000" imgH="847800" progId="">
                  <p:embed/>
                </p:oleObj>
              </a:graphicData>
            </a:graphic>
          </p:graphicFrame>
          <p:graphicFrame>
            <p:nvGraphicFramePr>
              <p:cNvPr id="70137" name="Object 505"/>
              <p:cNvGraphicFramePr>
                <a:graphicFrameLocks noChangeAspect="1"/>
              </p:cNvGraphicFramePr>
              <p:nvPr/>
            </p:nvGraphicFramePr>
            <p:xfrm>
              <a:off x="2913" y="1602"/>
              <a:ext cx="249" cy="236"/>
            </p:xfrm>
            <a:graphic>
              <a:graphicData uri="http://schemas.openxmlformats.org/presentationml/2006/ole">
                <p:oleObj spid="_x0000_s193548" name="Clip" r:id="rId9" imgW="1266840" imgH="1200240" progId="">
                  <p:embed/>
                </p:oleObj>
              </a:graphicData>
            </a:graphic>
          </p:graphicFrame>
        </p:grpSp>
        <p:graphicFrame>
          <p:nvGraphicFramePr>
            <p:cNvPr id="70138" name="Object 506"/>
            <p:cNvGraphicFramePr>
              <a:graphicFrameLocks noChangeAspect="1"/>
            </p:cNvGraphicFramePr>
            <p:nvPr/>
          </p:nvGraphicFramePr>
          <p:xfrm>
            <a:off x="-732" y="2289"/>
            <a:ext cx="207" cy="173"/>
          </p:xfrm>
          <a:graphic>
            <a:graphicData uri="http://schemas.openxmlformats.org/presentationml/2006/ole">
              <p:oleObj spid="_x0000_s193538" name="Clip" r:id="rId10" imgW="1305000" imgH="1085760" progId="">
                <p:embed/>
              </p:oleObj>
            </a:graphicData>
          </a:graphic>
        </p:graphicFrame>
        <p:grpSp>
          <p:nvGrpSpPr>
            <p:cNvPr id="69966" name="Group 507"/>
            <p:cNvGrpSpPr>
              <a:grpSpLocks/>
            </p:cNvGrpSpPr>
            <p:nvPr/>
          </p:nvGrpSpPr>
          <p:grpSpPr bwMode="auto">
            <a:xfrm>
              <a:off x="310" y="3575"/>
              <a:ext cx="125" cy="230"/>
              <a:chOff x="4180" y="783"/>
              <a:chExt cx="150" cy="307"/>
            </a:xfrm>
          </p:grpSpPr>
          <p:sp>
            <p:nvSpPr>
              <p:cNvPr id="70140" name="AutoShape 50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70141" name="Rectangle 50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70142" name="Rectangle 5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70143" name="AutoShape 5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70144" name="Line 51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70145" name="Line 51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70146" name="Rectangle 5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147" name="Rectangle 51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70148" name="Object 516"/>
            <p:cNvGraphicFramePr>
              <a:graphicFrameLocks noChangeAspect="1"/>
            </p:cNvGraphicFramePr>
            <p:nvPr/>
          </p:nvGraphicFramePr>
          <p:xfrm>
            <a:off x="-975" y="3384"/>
            <a:ext cx="216" cy="180"/>
          </p:xfrm>
          <a:graphic>
            <a:graphicData uri="http://schemas.openxmlformats.org/presentationml/2006/ole">
              <p:oleObj spid="_x0000_s193539" name="Clip" r:id="rId11" imgW="1305000" imgH="1085760" progId="">
                <p:embed/>
              </p:oleObj>
            </a:graphicData>
          </a:graphic>
        </p:graphicFrame>
        <p:graphicFrame>
          <p:nvGraphicFramePr>
            <p:cNvPr id="70149" name="Object 517"/>
            <p:cNvGraphicFramePr>
              <a:graphicFrameLocks noChangeAspect="1"/>
            </p:cNvGraphicFramePr>
            <p:nvPr/>
          </p:nvGraphicFramePr>
          <p:xfrm>
            <a:off x="-871" y="3184"/>
            <a:ext cx="216" cy="180"/>
          </p:xfrm>
          <a:graphic>
            <a:graphicData uri="http://schemas.openxmlformats.org/presentationml/2006/ole">
              <p:oleObj spid="_x0000_s193540" name="Clip" r:id="rId12" imgW="1305000" imgH="1085760" progId="">
                <p:embed/>
              </p:oleObj>
            </a:graphicData>
          </a:graphic>
        </p:graphicFrame>
        <p:graphicFrame>
          <p:nvGraphicFramePr>
            <p:cNvPr id="70150" name="Object 518"/>
            <p:cNvGraphicFramePr>
              <a:graphicFrameLocks noChangeAspect="1"/>
            </p:cNvGraphicFramePr>
            <p:nvPr/>
          </p:nvGraphicFramePr>
          <p:xfrm>
            <a:off x="-703" y="3544"/>
            <a:ext cx="216" cy="180"/>
          </p:xfrm>
          <a:graphic>
            <a:graphicData uri="http://schemas.openxmlformats.org/presentationml/2006/ole">
              <p:oleObj spid="_x0000_s193541" name="Clip" r:id="rId13" imgW="1305000" imgH="1085760" progId="">
                <p:embed/>
              </p:oleObj>
            </a:graphicData>
          </a:graphic>
        </p:graphicFrame>
        <p:graphicFrame>
          <p:nvGraphicFramePr>
            <p:cNvPr id="70151" name="Object 519"/>
            <p:cNvGraphicFramePr>
              <a:graphicFrameLocks noChangeAspect="1"/>
            </p:cNvGraphicFramePr>
            <p:nvPr/>
          </p:nvGraphicFramePr>
          <p:xfrm>
            <a:off x="-489" y="3546"/>
            <a:ext cx="216" cy="180"/>
          </p:xfrm>
          <a:graphic>
            <a:graphicData uri="http://schemas.openxmlformats.org/presentationml/2006/ole">
              <p:oleObj spid="_x0000_s193542" name="Clip" r:id="rId14" imgW="1305000" imgH="1085760" progId="">
                <p:embed/>
              </p:oleObj>
            </a:graphicData>
          </a:graphic>
        </p:graphicFrame>
        <p:grpSp>
          <p:nvGrpSpPr>
            <p:cNvPr id="69975" name="Group 520"/>
            <p:cNvGrpSpPr>
              <a:grpSpLocks/>
            </p:cNvGrpSpPr>
            <p:nvPr/>
          </p:nvGrpSpPr>
          <p:grpSpPr bwMode="auto">
            <a:xfrm>
              <a:off x="83" y="3625"/>
              <a:ext cx="172" cy="215"/>
              <a:chOff x="2870" y="1518"/>
              <a:chExt cx="292" cy="320"/>
            </a:xfrm>
          </p:grpSpPr>
          <p:graphicFrame>
            <p:nvGraphicFramePr>
              <p:cNvPr id="70153" name="Object 521"/>
              <p:cNvGraphicFramePr>
                <a:graphicFrameLocks noChangeAspect="1"/>
              </p:cNvGraphicFramePr>
              <p:nvPr/>
            </p:nvGraphicFramePr>
            <p:xfrm>
              <a:off x="2870" y="1518"/>
              <a:ext cx="272" cy="282"/>
            </p:xfrm>
            <a:graphic>
              <a:graphicData uri="http://schemas.openxmlformats.org/presentationml/2006/ole">
                <p:oleObj spid="_x0000_s193545" name="Clip" r:id="rId15" imgW="819000" imgH="847800" progId="">
                  <p:embed/>
                </p:oleObj>
              </a:graphicData>
            </a:graphic>
          </p:graphicFrame>
          <p:graphicFrame>
            <p:nvGraphicFramePr>
              <p:cNvPr id="70154" name="Object 522"/>
              <p:cNvGraphicFramePr>
                <a:graphicFrameLocks noChangeAspect="1"/>
              </p:cNvGraphicFramePr>
              <p:nvPr/>
            </p:nvGraphicFramePr>
            <p:xfrm>
              <a:off x="2913" y="1602"/>
              <a:ext cx="249" cy="236"/>
            </p:xfrm>
            <a:graphic>
              <a:graphicData uri="http://schemas.openxmlformats.org/presentationml/2006/ole">
                <p:oleObj spid="_x0000_s193546" name="Clip" r:id="rId16" imgW="1266840" imgH="1200240" progId="">
                  <p:embed/>
                </p:oleObj>
              </a:graphicData>
            </a:graphic>
          </p:graphicFrame>
        </p:grpSp>
        <p:grpSp>
          <p:nvGrpSpPr>
            <p:cNvPr id="69979" name="Group 523"/>
            <p:cNvGrpSpPr>
              <a:grpSpLocks/>
            </p:cNvGrpSpPr>
            <p:nvPr/>
          </p:nvGrpSpPr>
          <p:grpSpPr bwMode="auto">
            <a:xfrm>
              <a:off x="-201" y="3657"/>
              <a:ext cx="220" cy="203"/>
              <a:chOff x="2870" y="1518"/>
              <a:chExt cx="292" cy="320"/>
            </a:xfrm>
          </p:grpSpPr>
          <p:graphicFrame>
            <p:nvGraphicFramePr>
              <p:cNvPr id="70156" name="Object 524"/>
              <p:cNvGraphicFramePr>
                <a:graphicFrameLocks noChangeAspect="1"/>
              </p:cNvGraphicFramePr>
              <p:nvPr/>
            </p:nvGraphicFramePr>
            <p:xfrm>
              <a:off x="2870" y="1518"/>
              <a:ext cx="272" cy="282"/>
            </p:xfrm>
            <a:graphic>
              <a:graphicData uri="http://schemas.openxmlformats.org/presentationml/2006/ole">
                <p:oleObj spid="_x0000_s193543" name="Clip" r:id="rId17" imgW="819000" imgH="847800" progId="">
                  <p:embed/>
                </p:oleObj>
              </a:graphicData>
            </a:graphic>
          </p:graphicFrame>
          <p:graphicFrame>
            <p:nvGraphicFramePr>
              <p:cNvPr id="70157" name="Object 525"/>
              <p:cNvGraphicFramePr>
                <a:graphicFrameLocks noChangeAspect="1"/>
              </p:cNvGraphicFramePr>
              <p:nvPr/>
            </p:nvGraphicFramePr>
            <p:xfrm>
              <a:off x="2913" y="1602"/>
              <a:ext cx="249" cy="236"/>
            </p:xfrm>
            <a:graphic>
              <a:graphicData uri="http://schemas.openxmlformats.org/presentationml/2006/ole">
                <p:oleObj spid="_x0000_s193544" name="Clip" r:id="rId18" imgW="1266840" imgH="1200240" progId="">
                  <p:embed/>
                </p:oleObj>
              </a:graphicData>
            </a:graphic>
          </p:graphicFrame>
        </p:grpSp>
        <p:grpSp>
          <p:nvGrpSpPr>
            <p:cNvPr id="69988" name="Group 526"/>
            <p:cNvGrpSpPr>
              <a:grpSpLocks/>
            </p:cNvGrpSpPr>
            <p:nvPr/>
          </p:nvGrpSpPr>
          <p:grpSpPr bwMode="auto">
            <a:xfrm>
              <a:off x="569" y="3419"/>
              <a:ext cx="131" cy="258"/>
              <a:chOff x="4180" y="783"/>
              <a:chExt cx="150" cy="307"/>
            </a:xfrm>
          </p:grpSpPr>
          <p:sp>
            <p:nvSpPr>
              <p:cNvPr id="70159" name="AutoShape 5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70160" name="Rectangle 5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70161" name="Rectangle 5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70162" name="AutoShape 5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70163" name="Line 5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70164" name="Line 5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70165" name="Rectangle 5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166" name="Rectangle 5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70167" name="Line 535"/>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70168" name="Line 536"/>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70169" name="Line 537"/>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70170" name="Line 538"/>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70171" name="Line 539"/>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70172" name="Line 540"/>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70173" name="Line 541"/>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70174" name="Line 542"/>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70175" name="Line 543"/>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70176" name="Line 544"/>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70177" name="Line 545"/>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69992" name="Group 546"/>
          <p:cNvGrpSpPr>
            <a:grpSpLocks/>
          </p:cNvGrpSpPr>
          <p:nvPr/>
        </p:nvGrpSpPr>
        <p:grpSpPr bwMode="auto">
          <a:xfrm>
            <a:off x="6672263" y="4454525"/>
            <a:ext cx="501650" cy="234950"/>
            <a:chOff x="4701" y="2996"/>
            <a:chExt cx="316" cy="148"/>
          </a:xfrm>
        </p:grpSpPr>
        <p:sp>
          <p:nvSpPr>
            <p:cNvPr id="70179" name="Oval 54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180" name="Line 548"/>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81" name="Line 549"/>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82" name="Rectangle 550"/>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83" name="Oval 55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0001" name="Group 552"/>
            <p:cNvGrpSpPr>
              <a:grpSpLocks/>
            </p:cNvGrpSpPr>
            <p:nvPr/>
          </p:nvGrpSpPr>
          <p:grpSpPr bwMode="auto">
            <a:xfrm>
              <a:off x="4776" y="3017"/>
              <a:ext cx="156" cy="56"/>
              <a:chOff x="2848" y="848"/>
              <a:chExt cx="140" cy="98"/>
            </a:xfrm>
          </p:grpSpPr>
          <p:sp>
            <p:nvSpPr>
              <p:cNvPr id="70185" name="Line 55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186" name="Line 55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187" name="Line 55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0005" name="Group 556"/>
            <p:cNvGrpSpPr>
              <a:grpSpLocks/>
            </p:cNvGrpSpPr>
            <p:nvPr/>
          </p:nvGrpSpPr>
          <p:grpSpPr bwMode="auto">
            <a:xfrm flipV="1">
              <a:off x="4776" y="3016"/>
              <a:ext cx="156" cy="56"/>
              <a:chOff x="2848" y="848"/>
              <a:chExt cx="140" cy="98"/>
            </a:xfrm>
          </p:grpSpPr>
          <p:sp>
            <p:nvSpPr>
              <p:cNvPr id="70189" name="Line 5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190" name="Line 5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191" name="Line 5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70014" name="Group 560"/>
          <p:cNvGrpSpPr>
            <a:grpSpLocks/>
          </p:cNvGrpSpPr>
          <p:nvPr/>
        </p:nvGrpSpPr>
        <p:grpSpPr bwMode="auto">
          <a:xfrm>
            <a:off x="6007100" y="4756150"/>
            <a:ext cx="501650" cy="234950"/>
            <a:chOff x="4701" y="2996"/>
            <a:chExt cx="316" cy="148"/>
          </a:xfrm>
        </p:grpSpPr>
        <p:sp>
          <p:nvSpPr>
            <p:cNvPr id="70193" name="Oval 56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194" name="Line 56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95" name="Line 56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96" name="Rectangle 56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97" name="Oval 56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0018" name="Group 566"/>
            <p:cNvGrpSpPr>
              <a:grpSpLocks/>
            </p:cNvGrpSpPr>
            <p:nvPr/>
          </p:nvGrpSpPr>
          <p:grpSpPr bwMode="auto">
            <a:xfrm>
              <a:off x="4776" y="3017"/>
              <a:ext cx="156" cy="56"/>
              <a:chOff x="2848" y="848"/>
              <a:chExt cx="140" cy="98"/>
            </a:xfrm>
          </p:grpSpPr>
          <p:sp>
            <p:nvSpPr>
              <p:cNvPr id="70199" name="Line 56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200" name="Line 56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201" name="Line 56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0027" name="Group 570"/>
            <p:cNvGrpSpPr>
              <a:grpSpLocks/>
            </p:cNvGrpSpPr>
            <p:nvPr/>
          </p:nvGrpSpPr>
          <p:grpSpPr bwMode="auto">
            <a:xfrm flipV="1">
              <a:off x="4776" y="3016"/>
              <a:ext cx="156" cy="56"/>
              <a:chOff x="2848" y="848"/>
              <a:chExt cx="140" cy="98"/>
            </a:xfrm>
          </p:grpSpPr>
          <p:sp>
            <p:nvSpPr>
              <p:cNvPr id="70203" name="Line 57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204" name="Line 57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205" name="Line 57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70031" name="Group 574"/>
          <p:cNvGrpSpPr>
            <a:grpSpLocks/>
          </p:cNvGrpSpPr>
          <p:nvPr/>
        </p:nvGrpSpPr>
        <p:grpSpPr bwMode="auto">
          <a:xfrm>
            <a:off x="6837363" y="4941888"/>
            <a:ext cx="290512" cy="404812"/>
            <a:chOff x="4290" y="3130"/>
            <a:chExt cx="183" cy="255"/>
          </a:xfrm>
        </p:grpSpPr>
        <p:pic>
          <p:nvPicPr>
            <p:cNvPr id="70207" name="Picture 575"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70208" name="Freeform 576"/>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70209" name="Freeform 577"/>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70210" name="Freeform 578"/>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70211" name="Freeform 579"/>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70212" name="Freeform 580"/>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70213" name="Freeform 581"/>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70214" name="Freeform 582"/>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70215" name="Freeform 583"/>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70216" name="Freeform 584"/>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70217" name="Freeform 585"/>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70218" name="Freeform 586"/>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70219" name="Freeform 587"/>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70220" name="Freeform 588"/>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70221" name="Freeform 589"/>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70222" name="Freeform 590"/>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70223" name="Freeform 591"/>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70224" name="Freeform 592"/>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70040" name="Group 593"/>
          <p:cNvGrpSpPr>
            <a:grpSpLocks/>
          </p:cNvGrpSpPr>
          <p:nvPr/>
        </p:nvGrpSpPr>
        <p:grpSpPr bwMode="auto">
          <a:xfrm>
            <a:off x="5394325" y="3403600"/>
            <a:ext cx="290513" cy="404813"/>
            <a:chOff x="4290" y="3130"/>
            <a:chExt cx="183" cy="255"/>
          </a:xfrm>
        </p:grpSpPr>
        <p:pic>
          <p:nvPicPr>
            <p:cNvPr id="70226" name="Picture 594"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70227" name="Freeform 595"/>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70228" name="Freeform 596"/>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70229" name="Freeform 597"/>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70230" name="Freeform 598"/>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70231" name="Freeform 599"/>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70232" name="Freeform 600"/>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70233" name="Freeform 601"/>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70234" name="Freeform 602"/>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70235" name="Freeform 603"/>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70236" name="Freeform 604"/>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70237" name="Freeform 605"/>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70238" name="Freeform 606"/>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70239" name="Freeform 607"/>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70240" name="Freeform 608"/>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70241" name="Freeform 609"/>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70242" name="Freeform 610"/>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70243" name="Freeform 611"/>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70044" name="Group 613"/>
          <p:cNvGrpSpPr>
            <a:grpSpLocks/>
          </p:cNvGrpSpPr>
          <p:nvPr/>
        </p:nvGrpSpPr>
        <p:grpSpPr bwMode="auto">
          <a:xfrm>
            <a:off x="5214938" y="1423988"/>
            <a:ext cx="814387" cy="854075"/>
            <a:chOff x="4180" y="744"/>
            <a:chExt cx="513" cy="538"/>
          </a:xfrm>
        </p:grpSpPr>
        <p:sp>
          <p:nvSpPr>
            <p:cNvPr id="70246" name="Rectangle 614"/>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70247" name="Rectangle 615"/>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48" name="Rectangle 616"/>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70249" name="Text Box 617"/>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50" name="Line 618"/>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70251" name="Line 619"/>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70252" name="Line 620"/>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53" name="Group 245"/>
          <p:cNvGrpSpPr>
            <a:grpSpLocks/>
          </p:cNvGrpSpPr>
          <p:nvPr/>
        </p:nvGrpSpPr>
        <p:grpSpPr bwMode="auto">
          <a:xfrm>
            <a:off x="5961063" y="1987550"/>
            <a:ext cx="814387" cy="701675"/>
            <a:chOff x="2923" y="3345"/>
            <a:chExt cx="513" cy="442"/>
          </a:xfrm>
        </p:grpSpPr>
        <p:sp>
          <p:nvSpPr>
            <p:cNvPr id="69878" name="Rectangle 246"/>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9879" name="Rectangle 24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9880" name="Text Box 248"/>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69881" name="Line 249"/>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69882" name="Line 250"/>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57" name="Group 637"/>
          <p:cNvGrpSpPr>
            <a:grpSpLocks/>
          </p:cNvGrpSpPr>
          <p:nvPr/>
        </p:nvGrpSpPr>
        <p:grpSpPr bwMode="auto">
          <a:xfrm>
            <a:off x="7132638" y="4359275"/>
            <a:ext cx="814387" cy="701675"/>
            <a:chOff x="2923" y="3345"/>
            <a:chExt cx="513" cy="442"/>
          </a:xfrm>
        </p:grpSpPr>
        <p:sp>
          <p:nvSpPr>
            <p:cNvPr id="70270" name="Rectangle 638"/>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71" name="Rectangle 639"/>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72" name="Text Box 640"/>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73" name="Line 641"/>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74" name="Line 642"/>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72" name="Group 643"/>
          <p:cNvGrpSpPr>
            <a:grpSpLocks/>
          </p:cNvGrpSpPr>
          <p:nvPr/>
        </p:nvGrpSpPr>
        <p:grpSpPr bwMode="auto">
          <a:xfrm>
            <a:off x="6400800" y="4011613"/>
            <a:ext cx="814388" cy="701675"/>
            <a:chOff x="2923" y="3345"/>
            <a:chExt cx="513" cy="442"/>
          </a:xfrm>
        </p:grpSpPr>
        <p:sp>
          <p:nvSpPr>
            <p:cNvPr id="70276" name="Rectangle 644"/>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77" name="Rectangle 645"/>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78" name="Text Box 646"/>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79" name="Line 647"/>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80" name="Line 648"/>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78" name="Group 649"/>
          <p:cNvGrpSpPr>
            <a:grpSpLocks/>
          </p:cNvGrpSpPr>
          <p:nvPr/>
        </p:nvGrpSpPr>
        <p:grpSpPr bwMode="auto">
          <a:xfrm>
            <a:off x="6942138" y="3538538"/>
            <a:ext cx="814387" cy="701675"/>
            <a:chOff x="2923" y="3345"/>
            <a:chExt cx="513" cy="442"/>
          </a:xfrm>
        </p:grpSpPr>
        <p:sp>
          <p:nvSpPr>
            <p:cNvPr id="70282" name="Rectangle 650"/>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83" name="Rectangle 651"/>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84" name="Text Box 652"/>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85" name="Line 653"/>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86" name="Line 654"/>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82" name="Group 655"/>
          <p:cNvGrpSpPr>
            <a:grpSpLocks/>
          </p:cNvGrpSpPr>
          <p:nvPr/>
        </p:nvGrpSpPr>
        <p:grpSpPr bwMode="auto">
          <a:xfrm>
            <a:off x="6494463" y="3176588"/>
            <a:ext cx="814387" cy="701675"/>
            <a:chOff x="2923" y="3345"/>
            <a:chExt cx="513" cy="442"/>
          </a:xfrm>
        </p:grpSpPr>
        <p:sp>
          <p:nvSpPr>
            <p:cNvPr id="70288" name="Rectangle 656"/>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89" name="Rectangle 65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90" name="Text Box 658"/>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91" name="Line 659"/>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92" name="Line 660"/>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86" name="Group 661"/>
          <p:cNvGrpSpPr>
            <a:grpSpLocks/>
          </p:cNvGrpSpPr>
          <p:nvPr/>
        </p:nvGrpSpPr>
        <p:grpSpPr bwMode="auto">
          <a:xfrm>
            <a:off x="6775450" y="2228850"/>
            <a:ext cx="814388" cy="701675"/>
            <a:chOff x="2923" y="3345"/>
            <a:chExt cx="513" cy="442"/>
          </a:xfrm>
        </p:grpSpPr>
        <p:sp>
          <p:nvSpPr>
            <p:cNvPr id="70294" name="Rectangle 662"/>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95" name="Rectangle 66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96" name="Text Box 664"/>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97" name="Line 665"/>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98" name="Line 666"/>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92" name="Group 623"/>
          <p:cNvGrpSpPr>
            <a:grpSpLocks/>
          </p:cNvGrpSpPr>
          <p:nvPr/>
        </p:nvGrpSpPr>
        <p:grpSpPr bwMode="auto">
          <a:xfrm>
            <a:off x="7972425" y="4392613"/>
            <a:ext cx="814388" cy="854075"/>
            <a:chOff x="4180" y="744"/>
            <a:chExt cx="513" cy="538"/>
          </a:xfrm>
        </p:grpSpPr>
        <p:sp>
          <p:nvSpPr>
            <p:cNvPr id="70256" name="Rectangle 624"/>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70257" name="Rectangle 625"/>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58" name="Rectangle 626"/>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70259" name="Text Box 627"/>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60" name="Line 628"/>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70261" name="Line 629"/>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70262" name="Line 630"/>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96" name="Group 632"/>
          <p:cNvGrpSpPr>
            <a:grpSpLocks/>
          </p:cNvGrpSpPr>
          <p:nvPr/>
        </p:nvGrpSpPr>
        <p:grpSpPr bwMode="auto">
          <a:xfrm rot="2937887">
            <a:off x="5241925" y="2987675"/>
            <a:ext cx="3781425" cy="434975"/>
            <a:chOff x="2937" y="3579"/>
            <a:chExt cx="2382" cy="274"/>
          </a:xfrm>
        </p:grpSpPr>
        <p:sp>
          <p:nvSpPr>
            <p:cNvPr id="70265" name="Rectangle 633"/>
            <p:cNvSpPr>
              <a:spLocks noChangeArrowheads="1"/>
            </p:cNvSpPr>
            <p:nvPr/>
          </p:nvSpPr>
          <p:spPr bwMode="auto">
            <a:xfrm>
              <a:off x="3168" y="3630"/>
              <a:ext cx="1920" cy="174"/>
            </a:xfrm>
            <a:prstGeom prst="rect">
              <a:avLst/>
            </a:prstGeom>
            <a:solidFill>
              <a:srgbClr val="FF0000"/>
            </a:solidFill>
            <a:ln w="9525">
              <a:noFill/>
              <a:miter lim="800000"/>
              <a:headEnd/>
              <a:tailEnd/>
            </a:ln>
            <a:effectLst/>
          </p:spPr>
          <p:txBody>
            <a:bodyPr wrap="none" anchor="ctr"/>
            <a:lstStyle/>
            <a:p>
              <a:endParaRPr lang="en-US"/>
            </a:p>
          </p:txBody>
        </p:sp>
        <p:sp>
          <p:nvSpPr>
            <p:cNvPr id="70266" name="Text Box 634"/>
            <p:cNvSpPr txBox="1">
              <a:spLocks noChangeArrowheads="1"/>
            </p:cNvSpPr>
            <p:nvPr/>
          </p:nvSpPr>
          <p:spPr bwMode="auto">
            <a:xfrm>
              <a:off x="3343" y="3617"/>
              <a:ext cx="1616" cy="212"/>
            </a:xfrm>
            <a:prstGeom prst="rect">
              <a:avLst/>
            </a:prstGeom>
            <a:noFill/>
            <a:ln w="9525">
              <a:noFill/>
              <a:miter lim="800000"/>
              <a:headEnd/>
              <a:tailEnd/>
            </a:ln>
            <a:effectLst/>
          </p:spPr>
          <p:txBody>
            <a:bodyPr wrap="none">
              <a:spAutoFit/>
            </a:bodyPr>
            <a:lstStyle/>
            <a:p>
              <a:r>
                <a:rPr lang="en-US">
                  <a:solidFill>
                    <a:schemeClr val="bg1"/>
                  </a:solidFill>
                </a:rPr>
                <a:t>logical end-end transport</a:t>
              </a:r>
              <a:endParaRPr lang="en-US"/>
            </a:p>
          </p:txBody>
        </p:sp>
        <p:sp>
          <p:nvSpPr>
            <p:cNvPr id="70267" name="Freeform 635"/>
            <p:cNvSpPr>
              <a:spLocks/>
            </p:cNvSpPr>
            <p:nvPr/>
          </p:nvSpPr>
          <p:spPr bwMode="auto">
            <a:xfrm>
              <a:off x="2937" y="357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sp>
          <p:nvSpPr>
            <p:cNvPr id="70268" name="Freeform 636"/>
            <p:cNvSpPr>
              <a:spLocks/>
            </p:cNvSpPr>
            <p:nvPr/>
          </p:nvSpPr>
          <p:spPr bwMode="auto">
            <a:xfrm flipH="1">
              <a:off x="5037" y="358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3E669BF1-FB2C-4A47-BF73-363228A7EE5F}" type="slidenum">
              <a:rPr lang="en-US"/>
              <a:pPr/>
              <a:t>15</a:t>
            </a:fld>
            <a:endParaRPr lang="en-US"/>
          </a:p>
        </p:txBody>
      </p:sp>
      <p:sp>
        <p:nvSpPr>
          <p:cNvPr id="238594" name="Rectangle 2"/>
          <p:cNvSpPr>
            <a:spLocks noGrp="1" noChangeArrowheads="1"/>
          </p:cNvSpPr>
          <p:nvPr>
            <p:ph type="title"/>
          </p:nvPr>
        </p:nvSpPr>
        <p:spPr/>
        <p:txBody>
          <a:bodyPr/>
          <a:lstStyle/>
          <a:p>
            <a:r>
              <a:rPr lang="en-US"/>
              <a:t>Chapter 3 outline</a:t>
            </a:r>
          </a:p>
        </p:txBody>
      </p:sp>
      <p:sp>
        <p:nvSpPr>
          <p:cNvPr id="238595" name="Rectangle 3"/>
          <p:cNvSpPr>
            <a:spLocks noGrp="1" noChangeArrowheads="1"/>
          </p:cNvSpPr>
          <p:nvPr>
            <p:ph type="body" sz="half" idx="1"/>
          </p:nvPr>
        </p:nvSpPr>
        <p:spPr/>
        <p:txBody>
          <a:bodyPr/>
          <a:lstStyle/>
          <a:p>
            <a:r>
              <a:rPr lang="en-US" sz="2400"/>
              <a:t>3.1 Transport-layer services</a:t>
            </a:r>
          </a:p>
          <a:p>
            <a:r>
              <a:rPr lang="en-US" sz="2400">
                <a:solidFill>
                  <a:srgbClr val="FF0000"/>
                </a:solidFill>
              </a:rPr>
              <a:t>3.2 Multiplexing and demultiplexing</a:t>
            </a:r>
          </a:p>
          <a:p>
            <a:r>
              <a:rPr lang="en-US" sz="2400"/>
              <a:t>3.3 Connectionless transport: UDP</a:t>
            </a:r>
          </a:p>
          <a:p>
            <a:r>
              <a:rPr lang="en-US" sz="2400"/>
              <a:t>3.4 Principles of reliable data transfer</a:t>
            </a:r>
          </a:p>
        </p:txBody>
      </p:sp>
      <p:sp>
        <p:nvSpPr>
          <p:cNvPr id="238596"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55" name="Slide Number Placeholder 6"/>
          <p:cNvSpPr>
            <a:spLocks noGrp="1"/>
          </p:cNvSpPr>
          <p:nvPr>
            <p:ph type="sldNum" sz="quarter" idx="12"/>
          </p:nvPr>
        </p:nvSpPr>
        <p:spPr/>
        <p:txBody>
          <a:bodyPr/>
          <a:lstStyle/>
          <a:p>
            <a:r>
              <a:rPr lang="en-US"/>
              <a:t>3-</a:t>
            </a:r>
            <a:fld id="{B1E1C9D0-26CB-42AB-B5EE-1C3EE585FD49}" type="slidenum">
              <a:rPr lang="en-US"/>
              <a:pPr/>
              <a:t>16</a:t>
            </a:fld>
            <a:endParaRPr lang="en-US"/>
          </a:p>
        </p:txBody>
      </p:sp>
      <p:sp>
        <p:nvSpPr>
          <p:cNvPr id="239618" name="Rectangle 2"/>
          <p:cNvSpPr>
            <a:spLocks noGrp="1" noChangeArrowheads="1"/>
          </p:cNvSpPr>
          <p:nvPr>
            <p:ph type="title"/>
          </p:nvPr>
        </p:nvSpPr>
        <p:spPr>
          <a:xfrm>
            <a:off x="685800" y="304800"/>
            <a:ext cx="7772400" cy="1143000"/>
          </a:xfrm>
        </p:spPr>
        <p:txBody>
          <a:bodyPr/>
          <a:lstStyle/>
          <a:p>
            <a:r>
              <a:rPr lang="en-US"/>
              <a:t>Multiplexing/demultiplexing</a:t>
            </a:r>
          </a:p>
        </p:txBody>
      </p:sp>
      <p:sp>
        <p:nvSpPr>
          <p:cNvPr id="239627" name="Rectangle 11"/>
          <p:cNvSpPr>
            <a:spLocks noChangeArrowheads="1"/>
          </p:cNvSpPr>
          <p:nvPr/>
        </p:nvSpPr>
        <p:spPr bwMode="auto">
          <a:xfrm>
            <a:off x="685800" y="35083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application</a:t>
            </a:r>
          </a:p>
        </p:txBody>
      </p:sp>
      <p:sp>
        <p:nvSpPr>
          <p:cNvPr id="239628" name="Rectangle 12"/>
          <p:cNvSpPr>
            <a:spLocks noChangeArrowheads="1"/>
          </p:cNvSpPr>
          <p:nvPr/>
        </p:nvSpPr>
        <p:spPr bwMode="auto">
          <a:xfrm>
            <a:off x="685800" y="398462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transport</a:t>
            </a:r>
          </a:p>
        </p:txBody>
      </p:sp>
      <p:sp>
        <p:nvSpPr>
          <p:cNvPr id="239629" name="Rectangle 13"/>
          <p:cNvSpPr>
            <a:spLocks noChangeArrowheads="1"/>
          </p:cNvSpPr>
          <p:nvPr/>
        </p:nvSpPr>
        <p:spPr bwMode="auto">
          <a:xfrm>
            <a:off x="685800" y="44608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network</a:t>
            </a:r>
          </a:p>
        </p:txBody>
      </p:sp>
      <p:sp>
        <p:nvSpPr>
          <p:cNvPr id="239630" name="Rectangle 14"/>
          <p:cNvSpPr>
            <a:spLocks noChangeArrowheads="1"/>
          </p:cNvSpPr>
          <p:nvPr/>
        </p:nvSpPr>
        <p:spPr bwMode="auto">
          <a:xfrm>
            <a:off x="685800" y="493712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link</a:t>
            </a:r>
          </a:p>
        </p:txBody>
      </p:sp>
      <p:sp>
        <p:nvSpPr>
          <p:cNvPr id="239631" name="Rectangle 15"/>
          <p:cNvSpPr>
            <a:spLocks noChangeArrowheads="1"/>
          </p:cNvSpPr>
          <p:nvPr/>
        </p:nvSpPr>
        <p:spPr bwMode="auto">
          <a:xfrm>
            <a:off x="685800" y="54133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physical</a:t>
            </a:r>
          </a:p>
        </p:txBody>
      </p:sp>
      <p:sp>
        <p:nvSpPr>
          <p:cNvPr id="239634" name="Rectangle 18"/>
          <p:cNvSpPr>
            <a:spLocks noChangeArrowheads="1"/>
          </p:cNvSpPr>
          <p:nvPr/>
        </p:nvSpPr>
        <p:spPr bwMode="auto">
          <a:xfrm>
            <a:off x="3319463" y="3852863"/>
            <a:ext cx="598487" cy="19526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35" name="Oval 19"/>
          <p:cNvSpPr>
            <a:spLocks noChangeArrowheads="1"/>
          </p:cNvSpPr>
          <p:nvPr/>
        </p:nvSpPr>
        <p:spPr bwMode="auto">
          <a:xfrm>
            <a:off x="3319463" y="3548063"/>
            <a:ext cx="598487" cy="304800"/>
          </a:xfrm>
          <a:prstGeom prst="ellipse">
            <a:avLst/>
          </a:prstGeom>
          <a:solidFill>
            <a:srgbClr val="CCFFFF"/>
          </a:solidFill>
          <a:ln w="9525">
            <a:solidFill>
              <a:schemeClr val="tx1"/>
            </a:solidFill>
            <a:round/>
            <a:headEnd/>
            <a:tailEnd/>
          </a:ln>
          <a:effectLst/>
        </p:spPr>
        <p:txBody>
          <a:bodyPr wrap="none" anchor="ctr"/>
          <a:lstStyle/>
          <a:p>
            <a:r>
              <a:rPr lang="en-US"/>
              <a:t>P1</a:t>
            </a:r>
          </a:p>
        </p:txBody>
      </p:sp>
      <p:sp>
        <p:nvSpPr>
          <p:cNvPr id="239640" name="Rectangle 24"/>
          <p:cNvSpPr>
            <a:spLocks noChangeArrowheads="1"/>
          </p:cNvSpPr>
          <p:nvPr/>
        </p:nvSpPr>
        <p:spPr bwMode="auto">
          <a:xfrm>
            <a:off x="6615113" y="34290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application</a:t>
            </a:r>
          </a:p>
        </p:txBody>
      </p:sp>
      <p:sp>
        <p:nvSpPr>
          <p:cNvPr id="239641" name="Rectangle 25"/>
          <p:cNvSpPr>
            <a:spLocks noChangeArrowheads="1"/>
          </p:cNvSpPr>
          <p:nvPr/>
        </p:nvSpPr>
        <p:spPr bwMode="auto">
          <a:xfrm>
            <a:off x="6615113" y="390525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transport</a:t>
            </a:r>
          </a:p>
        </p:txBody>
      </p:sp>
      <p:sp>
        <p:nvSpPr>
          <p:cNvPr id="239642" name="Rectangle 26"/>
          <p:cNvSpPr>
            <a:spLocks noChangeArrowheads="1"/>
          </p:cNvSpPr>
          <p:nvPr/>
        </p:nvSpPr>
        <p:spPr bwMode="auto">
          <a:xfrm>
            <a:off x="6615113" y="43815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network</a:t>
            </a:r>
          </a:p>
        </p:txBody>
      </p:sp>
      <p:sp>
        <p:nvSpPr>
          <p:cNvPr id="239643" name="Rectangle 27"/>
          <p:cNvSpPr>
            <a:spLocks noChangeArrowheads="1"/>
          </p:cNvSpPr>
          <p:nvPr/>
        </p:nvSpPr>
        <p:spPr bwMode="auto">
          <a:xfrm>
            <a:off x="6615113" y="485775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link</a:t>
            </a:r>
          </a:p>
        </p:txBody>
      </p:sp>
      <p:sp>
        <p:nvSpPr>
          <p:cNvPr id="239644" name="Rectangle 28"/>
          <p:cNvSpPr>
            <a:spLocks noChangeArrowheads="1"/>
          </p:cNvSpPr>
          <p:nvPr/>
        </p:nvSpPr>
        <p:spPr bwMode="auto">
          <a:xfrm>
            <a:off x="6615113" y="53340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physical</a:t>
            </a:r>
          </a:p>
        </p:txBody>
      </p:sp>
      <p:sp>
        <p:nvSpPr>
          <p:cNvPr id="239646" name="Rectangle 30"/>
          <p:cNvSpPr>
            <a:spLocks noChangeArrowheads="1"/>
          </p:cNvSpPr>
          <p:nvPr/>
        </p:nvSpPr>
        <p:spPr bwMode="auto">
          <a:xfrm>
            <a:off x="3287713" y="35083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application</a:t>
            </a:r>
          </a:p>
        </p:txBody>
      </p:sp>
      <p:sp>
        <p:nvSpPr>
          <p:cNvPr id="239647" name="Rectangle 31"/>
          <p:cNvSpPr>
            <a:spLocks noChangeArrowheads="1"/>
          </p:cNvSpPr>
          <p:nvPr/>
        </p:nvSpPr>
        <p:spPr bwMode="auto">
          <a:xfrm>
            <a:off x="3287713" y="398462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transport</a:t>
            </a:r>
          </a:p>
        </p:txBody>
      </p:sp>
      <p:sp>
        <p:nvSpPr>
          <p:cNvPr id="239648" name="Rectangle 32"/>
          <p:cNvSpPr>
            <a:spLocks noChangeArrowheads="1"/>
          </p:cNvSpPr>
          <p:nvPr/>
        </p:nvSpPr>
        <p:spPr bwMode="auto">
          <a:xfrm>
            <a:off x="3287713" y="44608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network</a:t>
            </a:r>
          </a:p>
        </p:txBody>
      </p:sp>
      <p:sp>
        <p:nvSpPr>
          <p:cNvPr id="239649" name="Rectangle 33"/>
          <p:cNvSpPr>
            <a:spLocks noChangeArrowheads="1"/>
          </p:cNvSpPr>
          <p:nvPr/>
        </p:nvSpPr>
        <p:spPr bwMode="auto">
          <a:xfrm>
            <a:off x="3287713" y="493712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link</a:t>
            </a:r>
          </a:p>
        </p:txBody>
      </p:sp>
      <p:sp>
        <p:nvSpPr>
          <p:cNvPr id="239650" name="Rectangle 34"/>
          <p:cNvSpPr>
            <a:spLocks noChangeArrowheads="1"/>
          </p:cNvSpPr>
          <p:nvPr/>
        </p:nvSpPr>
        <p:spPr bwMode="auto">
          <a:xfrm>
            <a:off x="3287713" y="54133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physical</a:t>
            </a:r>
          </a:p>
        </p:txBody>
      </p:sp>
      <p:sp>
        <p:nvSpPr>
          <p:cNvPr id="239652" name="Rectangle 36"/>
          <p:cNvSpPr>
            <a:spLocks noChangeArrowheads="1"/>
          </p:cNvSpPr>
          <p:nvPr/>
        </p:nvSpPr>
        <p:spPr bwMode="auto">
          <a:xfrm>
            <a:off x="5314950" y="3859213"/>
            <a:ext cx="598488" cy="19526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3" name="Oval 37"/>
          <p:cNvSpPr>
            <a:spLocks noChangeArrowheads="1"/>
          </p:cNvSpPr>
          <p:nvPr/>
        </p:nvSpPr>
        <p:spPr bwMode="auto">
          <a:xfrm>
            <a:off x="5314950" y="3554413"/>
            <a:ext cx="598488" cy="304800"/>
          </a:xfrm>
          <a:prstGeom prst="ellipse">
            <a:avLst/>
          </a:prstGeom>
          <a:solidFill>
            <a:srgbClr val="CCFFFF"/>
          </a:solidFill>
          <a:ln w="9525">
            <a:solidFill>
              <a:schemeClr val="tx1"/>
            </a:solidFill>
            <a:round/>
            <a:headEnd/>
            <a:tailEnd/>
          </a:ln>
          <a:effectLst/>
        </p:spPr>
        <p:txBody>
          <a:bodyPr wrap="none" anchor="ctr"/>
          <a:lstStyle/>
          <a:p>
            <a:r>
              <a:rPr lang="en-US"/>
              <a:t>P2</a:t>
            </a:r>
          </a:p>
        </p:txBody>
      </p:sp>
      <p:sp>
        <p:nvSpPr>
          <p:cNvPr id="239655" name="Rectangle 39"/>
          <p:cNvSpPr>
            <a:spLocks noChangeArrowheads="1"/>
          </p:cNvSpPr>
          <p:nvPr/>
        </p:nvSpPr>
        <p:spPr bwMode="auto">
          <a:xfrm>
            <a:off x="1944688" y="3883025"/>
            <a:ext cx="598487"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6" name="Oval 40"/>
          <p:cNvSpPr>
            <a:spLocks noChangeArrowheads="1"/>
          </p:cNvSpPr>
          <p:nvPr/>
        </p:nvSpPr>
        <p:spPr bwMode="auto">
          <a:xfrm>
            <a:off x="1944688" y="3578225"/>
            <a:ext cx="598487" cy="304800"/>
          </a:xfrm>
          <a:prstGeom prst="ellipse">
            <a:avLst/>
          </a:prstGeom>
          <a:solidFill>
            <a:srgbClr val="CCFFFF"/>
          </a:solidFill>
          <a:ln w="9525">
            <a:solidFill>
              <a:schemeClr val="tx1"/>
            </a:solidFill>
            <a:round/>
            <a:headEnd/>
            <a:tailEnd/>
          </a:ln>
          <a:effectLst/>
        </p:spPr>
        <p:txBody>
          <a:bodyPr wrap="none" anchor="ctr"/>
          <a:lstStyle/>
          <a:p>
            <a:r>
              <a:rPr lang="en-US"/>
              <a:t>P3</a:t>
            </a:r>
          </a:p>
        </p:txBody>
      </p:sp>
      <p:sp>
        <p:nvSpPr>
          <p:cNvPr id="239658" name="Rectangle 42"/>
          <p:cNvSpPr>
            <a:spLocks noChangeArrowheads="1"/>
          </p:cNvSpPr>
          <p:nvPr/>
        </p:nvSpPr>
        <p:spPr bwMode="auto">
          <a:xfrm>
            <a:off x="6718300" y="3797300"/>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9" name="Oval 43"/>
          <p:cNvSpPr>
            <a:spLocks noChangeArrowheads="1"/>
          </p:cNvSpPr>
          <p:nvPr/>
        </p:nvSpPr>
        <p:spPr bwMode="auto">
          <a:xfrm>
            <a:off x="6718300" y="3492500"/>
            <a:ext cx="598488" cy="304800"/>
          </a:xfrm>
          <a:prstGeom prst="ellipse">
            <a:avLst/>
          </a:prstGeom>
          <a:solidFill>
            <a:srgbClr val="CCFFFF"/>
          </a:solidFill>
          <a:ln w="9525">
            <a:solidFill>
              <a:schemeClr val="tx1"/>
            </a:solidFill>
            <a:round/>
            <a:headEnd/>
            <a:tailEnd/>
          </a:ln>
          <a:effectLst/>
        </p:spPr>
        <p:txBody>
          <a:bodyPr wrap="none" anchor="ctr"/>
          <a:lstStyle/>
          <a:p>
            <a:r>
              <a:rPr lang="en-US"/>
              <a:t>P4</a:t>
            </a:r>
          </a:p>
        </p:txBody>
      </p:sp>
      <p:sp>
        <p:nvSpPr>
          <p:cNvPr id="239661" name="Rectangle 45"/>
          <p:cNvSpPr>
            <a:spLocks noChangeArrowheads="1"/>
          </p:cNvSpPr>
          <p:nvPr/>
        </p:nvSpPr>
        <p:spPr bwMode="auto">
          <a:xfrm>
            <a:off x="3381375" y="3889375"/>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62" name="Oval 46"/>
          <p:cNvSpPr>
            <a:spLocks noChangeArrowheads="1"/>
          </p:cNvSpPr>
          <p:nvPr/>
        </p:nvSpPr>
        <p:spPr bwMode="auto">
          <a:xfrm>
            <a:off x="3381375" y="3584575"/>
            <a:ext cx="598488" cy="304800"/>
          </a:xfrm>
          <a:prstGeom prst="ellipse">
            <a:avLst/>
          </a:prstGeom>
          <a:solidFill>
            <a:srgbClr val="CCFFFF"/>
          </a:solidFill>
          <a:ln w="9525">
            <a:solidFill>
              <a:schemeClr val="tx1"/>
            </a:solidFill>
            <a:round/>
            <a:headEnd/>
            <a:tailEnd/>
          </a:ln>
          <a:effectLst/>
        </p:spPr>
        <p:txBody>
          <a:bodyPr wrap="none" anchor="ctr"/>
          <a:lstStyle/>
          <a:p>
            <a:r>
              <a:rPr lang="en-US"/>
              <a:t>P1</a:t>
            </a:r>
          </a:p>
        </p:txBody>
      </p:sp>
      <p:sp>
        <p:nvSpPr>
          <p:cNvPr id="239663" name="Text Box 47"/>
          <p:cNvSpPr txBox="1">
            <a:spLocks noChangeArrowheads="1"/>
          </p:cNvSpPr>
          <p:nvPr/>
        </p:nvSpPr>
        <p:spPr bwMode="auto">
          <a:xfrm>
            <a:off x="1189038" y="5967413"/>
            <a:ext cx="896937" cy="396875"/>
          </a:xfrm>
          <a:prstGeom prst="rect">
            <a:avLst/>
          </a:prstGeom>
          <a:noFill/>
          <a:ln w="9525">
            <a:noFill/>
            <a:miter lim="800000"/>
            <a:headEnd/>
            <a:tailEnd/>
          </a:ln>
          <a:effectLst/>
        </p:spPr>
        <p:txBody>
          <a:bodyPr wrap="none">
            <a:spAutoFit/>
          </a:bodyPr>
          <a:lstStyle/>
          <a:p>
            <a:r>
              <a:rPr lang="en-US" sz="2000">
                <a:solidFill>
                  <a:schemeClr val="accent2"/>
                </a:solidFill>
              </a:rPr>
              <a:t>host 1</a:t>
            </a:r>
            <a:endParaRPr lang="en-US"/>
          </a:p>
        </p:txBody>
      </p:sp>
      <p:sp>
        <p:nvSpPr>
          <p:cNvPr id="239664" name="Text Box 48"/>
          <p:cNvSpPr txBox="1">
            <a:spLocks noChangeArrowheads="1"/>
          </p:cNvSpPr>
          <p:nvPr/>
        </p:nvSpPr>
        <p:spPr bwMode="auto">
          <a:xfrm>
            <a:off x="4195763" y="5954713"/>
            <a:ext cx="938212" cy="396875"/>
          </a:xfrm>
          <a:prstGeom prst="rect">
            <a:avLst/>
          </a:prstGeom>
          <a:noFill/>
          <a:ln w="9525">
            <a:noFill/>
            <a:miter lim="800000"/>
            <a:headEnd/>
            <a:tailEnd/>
          </a:ln>
          <a:effectLst/>
        </p:spPr>
        <p:txBody>
          <a:bodyPr wrap="none">
            <a:spAutoFit/>
          </a:bodyPr>
          <a:lstStyle/>
          <a:p>
            <a:r>
              <a:rPr lang="en-US" sz="2000">
                <a:solidFill>
                  <a:schemeClr val="accent2"/>
                </a:solidFill>
              </a:rPr>
              <a:t>host 2</a:t>
            </a:r>
            <a:endParaRPr lang="en-US">
              <a:solidFill>
                <a:schemeClr val="accent2"/>
              </a:solidFill>
            </a:endParaRPr>
          </a:p>
        </p:txBody>
      </p:sp>
      <p:sp>
        <p:nvSpPr>
          <p:cNvPr id="239665" name="Text Box 49"/>
          <p:cNvSpPr txBox="1">
            <a:spLocks noChangeArrowheads="1"/>
          </p:cNvSpPr>
          <p:nvPr/>
        </p:nvSpPr>
        <p:spPr bwMode="auto">
          <a:xfrm>
            <a:off x="7224713" y="5832475"/>
            <a:ext cx="938212" cy="396875"/>
          </a:xfrm>
          <a:prstGeom prst="rect">
            <a:avLst/>
          </a:prstGeom>
          <a:noFill/>
          <a:ln w="9525">
            <a:noFill/>
            <a:miter lim="800000"/>
            <a:headEnd/>
            <a:tailEnd/>
          </a:ln>
          <a:effectLst/>
        </p:spPr>
        <p:txBody>
          <a:bodyPr wrap="none">
            <a:spAutoFit/>
          </a:bodyPr>
          <a:lstStyle/>
          <a:p>
            <a:r>
              <a:rPr lang="en-US" sz="2000">
                <a:solidFill>
                  <a:schemeClr val="accent2"/>
                </a:solidFill>
              </a:rPr>
              <a:t>host 3</a:t>
            </a:r>
          </a:p>
        </p:txBody>
      </p:sp>
      <p:grpSp>
        <p:nvGrpSpPr>
          <p:cNvPr id="2" name="Group 87"/>
          <p:cNvGrpSpPr>
            <a:grpSpLocks/>
          </p:cNvGrpSpPr>
          <p:nvPr/>
        </p:nvGrpSpPr>
        <p:grpSpPr bwMode="auto">
          <a:xfrm>
            <a:off x="2308225" y="3983038"/>
            <a:ext cx="2263775" cy="1676400"/>
            <a:chOff x="1421" y="2509"/>
            <a:chExt cx="1426" cy="1056"/>
          </a:xfrm>
        </p:grpSpPr>
        <p:sp>
          <p:nvSpPr>
            <p:cNvPr id="239673" name="Line 57"/>
            <p:cNvSpPr>
              <a:spLocks noChangeShapeType="1"/>
            </p:cNvSpPr>
            <p:nvPr/>
          </p:nvSpPr>
          <p:spPr bwMode="auto">
            <a:xfrm>
              <a:off x="1421" y="2509"/>
              <a:ext cx="0" cy="1056"/>
            </a:xfrm>
            <a:prstGeom prst="line">
              <a:avLst/>
            </a:prstGeom>
            <a:noFill/>
            <a:ln w="19050">
              <a:solidFill>
                <a:srgbClr val="FF0000"/>
              </a:solidFill>
              <a:round/>
              <a:headEnd/>
              <a:tailEnd/>
            </a:ln>
            <a:effectLst/>
          </p:spPr>
          <p:txBody>
            <a:bodyPr wrap="none" anchor="ctr"/>
            <a:lstStyle/>
            <a:p>
              <a:endParaRPr lang="en-US"/>
            </a:p>
          </p:txBody>
        </p:sp>
        <p:sp>
          <p:nvSpPr>
            <p:cNvPr id="239674" name="Freeform 58"/>
            <p:cNvSpPr>
              <a:spLocks/>
            </p:cNvSpPr>
            <p:nvPr/>
          </p:nvSpPr>
          <p:spPr bwMode="auto">
            <a:xfrm>
              <a:off x="2546" y="2563"/>
              <a:ext cx="286" cy="989"/>
            </a:xfrm>
            <a:custGeom>
              <a:avLst/>
              <a:gdLst/>
              <a:ahLst/>
              <a:cxnLst>
                <a:cxn ang="0">
                  <a:pos x="286" y="989"/>
                </a:cxn>
                <a:cxn ang="0">
                  <a:pos x="284" y="117"/>
                </a:cxn>
                <a:cxn ang="0">
                  <a:pos x="0" y="0"/>
                </a:cxn>
              </a:cxnLst>
              <a:rect l="0" t="0" r="r" b="b"/>
              <a:pathLst>
                <a:path w="286" h="989">
                  <a:moveTo>
                    <a:pt x="286" y="989"/>
                  </a:moveTo>
                  <a:lnTo>
                    <a:pt x="284" y="117"/>
                  </a:lnTo>
                  <a:lnTo>
                    <a:pt x="0" y="0"/>
                  </a:lnTo>
                </a:path>
              </a:pathLst>
            </a:custGeom>
            <a:noFill/>
            <a:ln w="19050">
              <a:solidFill>
                <a:srgbClr val="FF0000"/>
              </a:solidFill>
              <a:round/>
              <a:headEnd/>
              <a:tailEnd type="triangle" w="med" len="med"/>
            </a:ln>
            <a:effectLst/>
          </p:spPr>
          <p:txBody>
            <a:bodyPr wrap="none" anchor="ctr"/>
            <a:lstStyle/>
            <a:p>
              <a:endParaRPr lang="en-US"/>
            </a:p>
          </p:txBody>
        </p:sp>
        <p:sp>
          <p:nvSpPr>
            <p:cNvPr id="239675" name="Freeform 59"/>
            <p:cNvSpPr>
              <a:spLocks/>
            </p:cNvSpPr>
            <p:nvPr/>
          </p:nvSpPr>
          <p:spPr bwMode="auto">
            <a:xfrm>
              <a:off x="1421" y="3556"/>
              <a:ext cx="1426" cy="9"/>
            </a:xfrm>
            <a:custGeom>
              <a:avLst/>
              <a:gdLst/>
              <a:ahLst/>
              <a:cxnLst>
                <a:cxn ang="0">
                  <a:pos x="0" y="9"/>
                </a:cxn>
                <a:cxn ang="0">
                  <a:pos x="1426" y="0"/>
                </a:cxn>
              </a:cxnLst>
              <a:rect l="0" t="0" r="r" b="b"/>
              <a:pathLst>
                <a:path w="1426" h="9">
                  <a:moveTo>
                    <a:pt x="0" y="9"/>
                  </a:moveTo>
                  <a:lnTo>
                    <a:pt x="1426" y="0"/>
                  </a:lnTo>
                </a:path>
              </a:pathLst>
            </a:custGeom>
            <a:noFill/>
            <a:ln w="19050">
              <a:solidFill>
                <a:srgbClr val="FF0000"/>
              </a:solidFill>
              <a:round/>
              <a:headEnd/>
              <a:tailEnd/>
            </a:ln>
            <a:effectLst/>
          </p:spPr>
          <p:txBody>
            <a:bodyPr wrap="none" anchor="ctr"/>
            <a:lstStyle/>
            <a:p>
              <a:endParaRPr lang="en-US"/>
            </a:p>
          </p:txBody>
        </p:sp>
      </p:grpSp>
      <p:sp>
        <p:nvSpPr>
          <p:cNvPr id="239680" name="Rectangle 64"/>
          <p:cNvSpPr>
            <a:spLocks noChangeArrowheads="1"/>
          </p:cNvSpPr>
          <p:nvPr/>
        </p:nvSpPr>
        <p:spPr bwMode="auto">
          <a:xfrm>
            <a:off x="457200" y="2895600"/>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81" name="Oval 65"/>
          <p:cNvSpPr>
            <a:spLocks noChangeArrowheads="1"/>
          </p:cNvSpPr>
          <p:nvPr/>
        </p:nvSpPr>
        <p:spPr bwMode="auto">
          <a:xfrm>
            <a:off x="2590800" y="2819400"/>
            <a:ext cx="598488" cy="304800"/>
          </a:xfrm>
          <a:prstGeom prst="ellipse">
            <a:avLst/>
          </a:prstGeom>
          <a:solidFill>
            <a:srgbClr val="CCFFFF"/>
          </a:solidFill>
          <a:ln w="9525">
            <a:solidFill>
              <a:schemeClr val="tx1"/>
            </a:solidFill>
            <a:round/>
            <a:headEnd/>
            <a:tailEnd/>
          </a:ln>
          <a:effectLst/>
        </p:spPr>
        <p:txBody>
          <a:bodyPr wrap="none" anchor="ctr"/>
          <a:lstStyle/>
          <a:p>
            <a:endParaRPr lang="en-US"/>
          </a:p>
        </p:txBody>
      </p:sp>
      <p:sp>
        <p:nvSpPr>
          <p:cNvPr id="239683" name="Text Box 67"/>
          <p:cNvSpPr txBox="1">
            <a:spLocks noChangeArrowheads="1"/>
          </p:cNvSpPr>
          <p:nvPr/>
        </p:nvSpPr>
        <p:spPr bwMode="auto">
          <a:xfrm>
            <a:off x="3276600" y="2819400"/>
            <a:ext cx="1073150" cy="336550"/>
          </a:xfrm>
          <a:prstGeom prst="rect">
            <a:avLst/>
          </a:prstGeom>
          <a:noFill/>
          <a:ln w="9525">
            <a:noFill/>
            <a:miter lim="800000"/>
            <a:headEnd/>
            <a:tailEnd/>
          </a:ln>
          <a:effectLst/>
        </p:spPr>
        <p:txBody>
          <a:bodyPr wrap="none">
            <a:spAutoFit/>
          </a:bodyPr>
          <a:lstStyle/>
          <a:p>
            <a:r>
              <a:rPr lang="en-US"/>
              <a:t>= process</a:t>
            </a:r>
          </a:p>
        </p:txBody>
      </p:sp>
      <p:sp>
        <p:nvSpPr>
          <p:cNvPr id="239684" name="Text Box 68"/>
          <p:cNvSpPr txBox="1">
            <a:spLocks noChangeArrowheads="1"/>
          </p:cNvSpPr>
          <p:nvPr/>
        </p:nvSpPr>
        <p:spPr bwMode="auto">
          <a:xfrm>
            <a:off x="1143000" y="2819400"/>
            <a:ext cx="973138" cy="336550"/>
          </a:xfrm>
          <a:prstGeom prst="rect">
            <a:avLst/>
          </a:prstGeom>
          <a:noFill/>
          <a:ln w="9525">
            <a:noFill/>
            <a:miter lim="800000"/>
            <a:headEnd/>
            <a:tailEnd/>
          </a:ln>
          <a:effectLst/>
        </p:spPr>
        <p:txBody>
          <a:bodyPr wrap="none">
            <a:spAutoFit/>
          </a:bodyPr>
          <a:lstStyle/>
          <a:p>
            <a:r>
              <a:rPr lang="en-US"/>
              <a:t>= socket</a:t>
            </a:r>
          </a:p>
        </p:txBody>
      </p:sp>
      <p:sp>
        <p:nvSpPr>
          <p:cNvPr id="239688" name="Text Box 72"/>
          <p:cNvSpPr txBox="1">
            <a:spLocks noChangeArrowheads="1"/>
          </p:cNvSpPr>
          <p:nvPr/>
        </p:nvSpPr>
        <p:spPr bwMode="auto">
          <a:xfrm>
            <a:off x="444500" y="1589088"/>
            <a:ext cx="176213" cy="336550"/>
          </a:xfrm>
          <a:prstGeom prst="rect">
            <a:avLst/>
          </a:prstGeom>
          <a:noFill/>
          <a:ln w="9525">
            <a:noFill/>
            <a:miter lim="800000"/>
            <a:headEnd/>
            <a:tailEnd/>
          </a:ln>
          <a:effectLst/>
        </p:spPr>
        <p:txBody>
          <a:bodyPr wrap="none">
            <a:spAutoFit/>
          </a:bodyPr>
          <a:lstStyle/>
          <a:p>
            <a:pPr algn="l"/>
            <a:endParaRPr lang="en-US"/>
          </a:p>
        </p:txBody>
      </p:sp>
      <p:sp>
        <p:nvSpPr>
          <p:cNvPr id="239691" name="Text Box 75"/>
          <p:cNvSpPr txBox="1">
            <a:spLocks noChangeArrowheads="1"/>
          </p:cNvSpPr>
          <p:nvPr/>
        </p:nvSpPr>
        <p:spPr bwMode="auto">
          <a:xfrm>
            <a:off x="468313" y="1366838"/>
            <a:ext cx="176212" cy="457200"/>
          </a:xfrm>
          <a:prstGeom prst="rect">
            <a:avLst/>
          </a:prstGeom>
          <a:noFill/>
          <a:ln w="9525">
            <a:noFill/>
            <a:miter lim="800000"/>
            <a:headEnd/>
            <a:tailEnd/>
          </a:ln>
          <a:effectLst/>
        </p:spPr>
        <p:txBody>
          <a:bodyPr wrap="none">
            <a:spAutoFit/>
          </a:bodyPr>
          <a:lstStyle/>
          <a:p>
            <a:pPr algn="l"/>
            <a:endParaRPr lang="en-US" sz="2400">
              <a:latin typeface="Times New Roman" pitchFamily="18" charset="0"/>
            </a:endParaRPr>
          </a:p>
        </p:txBody>
      </p:sp>
      <p:sp>
        <p:nvSpPr>
          <p:cNvPr id="239692" name="Rectangle 76"/>
          <p:cNvSpPr>
            <a:spLocks noChangeArrowheads="1"/>
          </p:cNvSpPr>
          <p:nvPr/>
        </p:nvSpPr>
        <p:spPr bwMode="auto">
          <a:xfrm>
            <a:off x="444500" y="1524000"/>
            <a:ext cx="3808413" cy="1066800"/>
          </a:xfrm>
          <a:prstGeom prst="rect">
            <a:avLst/>
          </a:prstGeom>
          <a:noFill/>
          <a:ln w="19050">
            <a:solidFill>
              <a:srgbClr val="FF0000"/>
            </a:solidFill>
            <a:miter lim="800000"/>
            <a:headEnd/>
            <a:tailEnd/>
          </a:ln>
          <a:effectLst/>
        </p:spPr>
        <p:txBody>
          <a:bodyPr wrap="none" anchor="ctr"/>
          <a:lstStyle/>
          <a:p>
            <a:pPr algn="l"/>
            <a:r>
              <a:rPr lang="en-US" sz="2000"/>
              <a:t>delivering received segments</a:t>
            </a:r>
          </a:p>
          <a:p>
            <a:pPr algn="l"/>
            <a:r>
              <a:rPr lang="en-US" sz="2000"/>
              <a:t>to correct socket</a:t>
            </a:r>
          </a:p>
        </p:txBody>
      </p:sp>
      <p:grpSp>
        <p:nvGrpSpPr>
          <p:cNvPr id="3" name="Group 77"/>
          <p:cNvGrpSpPr>
            <a:grpSpLocks/>
          </p:cNvGrpSpPr>
          <p:nvPr/>
        </p:nvGrpSpPr>
        <p:grpSpPr bwMode="auto">
          <a:xfrm>
            <a:off x="533400" y="1295400"/>
            <a:ext cx="3382963" cy="396875"/>
            <a:chOff x="1080" y="3713"/>
            <a:chExt cx="1712" cy="250"/>
          </a:xfrm>
        </p:grpSpPr>
        <p:sp>
          <p:nvSpPr>
            <p:cNvPr id="239694" name="Rectangle 78"/>
            <p:cNvSpPr>
              <a:spLocks noChangeArrowheads="1"/>
            </p:cNvSpPr>
            <p:nvPr/>
          </p:nvSpPr>
          <p:spPr bwMode="auto">
            <a:xfrm>
              <a:off x="1422" y="3732"/>
              <a:ext cx="1002" cy="210"/>
            </a:xfrm>
            <a:prstGeom prst="rect">
              <a:avLst/>
            </a:prstGeom>
            <a:solidFill>
              <a:schemeClr val="bg1"/>
            </a:solidFill>
            <a:ln w="9525">
              <a:noFill/>
              <a:miter lim="800000"/>
              <a:headEnd/>
              <a:tailEnd/>
            </a:ln>
            <a:effectLst/>
          </p:spPr>
          <p:txBody>
            <a:bodyPr wrap="none" anchor="ctr"/>
            <a:lstStyle/>
            <a:p>
              <a:endParaRPr lang="en-US"/>
            </a:p>
          </p:txBody>
        </p:sp>
        <p:sp>
          <p:nvSpPr>
            <p:cNvPr id="239695" name="Text Box 79"/>
            <p:cNvSpPr txBox="1">
              <a:spLocks noChangeArrowheads="1"/>
            </p:cNvSpPr>
            <p:nvPr/>
          </p:nvSpPr>
          <p:spPr bwMode="auto">
            <a:xfrm>
              <a:off x="1080" y="3713"/>
              <a:ext cx="1712" cy="250"/>
            </a:xfrm>
            <a:prstGeom prst="rect">
              <a:avLst/>
            </a:prstGeom>
            <a:solidFill>
              <a:schemeClr val="bg1"/>
            </a:solidFill>
            <a:ln w="9525">
              <a:noFill/>
              <a:miter lim="800000"/>
              <a:headEnd/>
              <a:tailEnd/>
            </a:ln>
            <a:effectLst/>
          </p:spPr>
          <p:txBody>
            <a:bodyPr wrap="none">
              <a:spAutoFit/>
            </a:bodyPr>
            <a:lstStyle/>
            <a:p>
              <a:r>
                <a:rPr lang="en-US" sz="2000" u="sng">
                  <a:solidFill>
                    <a:srgbClr val="FF0000"/>
                  </a:solidFill>
                </a:rPr>
                <a:t>Demultiplexing at rcv host:</a:t>
              </a:r>
            </a:p>
          </p:txBody>
        </p:sp>
      </p:grpSp>
      <p:sp>
        <p:nvSpPr>
          <p:cNvPr id="239698" name="Text Box 82"/>
          <p:cNvSpPr txBox="1">
            <a:spLocks noChangeArrowheads="1"/>
          </p:cNvSpPr>
          <p:nvPr/>
        </p:nvSpPr>
        <p:spPr bwMode="auto">
          <a:xfrm>
            <a:off x="5130800" y="1571625"/>
            <a:ext cx="3719513" cy="1311275"/>
          </a:xfrm>
          <a:prstGeom prst="rect">
            <a:avLst/>
          </a:prstGeom>
          <a:noFill/>
          <a:ln w="9525">
            <a:noFill/>
            <a:miter lim="800000"/>
            <a:headEnd/>
            <a:tailEnd/>
          </a:ln>
          <a:effectLst/>
        </p:spPr>
        <p:txBody>
          <a:bodyPr wrap="none">
            <a:spAutoFit/>
          </a:bodyPr>
          <a:lstStyle/>
          <a:p>
            <a:pPr algn="l"/>
            <a:r>
              <a:rPr lang="en-US" sz="2000"/>
              <a:t>gathering data from multiple</a:t>
            </a:r>
          </a:p>
          <a:p>
            <a:pPr algn="l"/>
            <a:r>
              <a:rPr lang="en-US" sz="2000"/>
              <a:t>sockets, enveloping data with </a:t>
            </a:r>
          </a:p>
          <a:p>
            <a:pPr algn="l"/>
            <a:r>
              <a:rPr lang="en-US" sz="2000"/>
              <a:t>header (later used for </a:t>
            </a:r>
          </a:p>
          <a:p>
            <a:pPr algn="l"/>
            <a:r>
              <a:rPr lang="en-US" sz="2000"/>
              <a:t>demultiplexing)</a:t>
            </a:r>
            <a:endParaRPr lang="en-US" sz="2400">
              <a:latin typeface="Times New Roman" pitchFamily="18" charset="0"/>
            </a:endParaRPr>
          </a:p>
        </p:txBody>
      </p:sp>
      <p:sp>
        <p:nvSpPr>
          <p:cNvPr id="239699" name="Rectangle 83"/>
          <p:cNvSpPr>
            <a:spLocks noChangeArrowheads="1"/>
          </p:cNvSpPr>
          <p:nvPr/>
        </p:nvSpPr>
        <p:spPr bwMode="auto">
          <a:xfrm>
            <a:off x="5105400" y="1506538"/>
            <a:ext cx="3609975" cy="1419225"/>
          </a:xfrm>
          <a:prstGeom prst="rect">
            <a:avLst/>
          </a:prstGeom>
          <a:noFill/>
          <a:ln w="19050">
            <a:solidFill>
              <a:srgbClr val="FF0000"/>
            </a:solidFill>
            <a:miter lim="800000"/>
            <a:headEnd/>
            <a:tailEnd/>
          </a:ln>
          <a:effectLst/>
        </p:spPr>
        <p:txBody>
          <a:bodyPr wrap="none" anchor="ctr"/>
          <a:lstStyle/>
          <a:p>
            <a:endParaRPr lang="en-US"/>
          </a:p>
        </p:txBody>
      </p:sp>
      <p:grpSp>
        <p:nvGrpSpPr>
          <p:cNvPr id="4" name="Group 84"/>
          <p:cNvGrpSpPr>
            <a:grpSpLocks/>
          </p:cNvGrpSpPr>
          <p:nvPr/>
        </p:nvGrpSpPr>
        <p:grpSpPr bwMode="auto">
          <a:xfrm>
            <a:off x="5257800" y="1219200"/>
            <a:ext cx="3257550" cy="396875"/>
            <a:chOff x="913" y="3713"/>
            <a:chExt cx="2052" cy="250"/>
          </a:xfrm>
        </p:grpSpPr>
        <p:sp>
          <p:nvSpPr>
            <p:cNvPr id="239701" name="Rectangle 85"/>
            <p:cNvSpPr>
              <a:spLocks noChangeArrowheads="1"/>
            </p:cNvSpPr>
            <p:nvPr/>
          </p:nvSpPr>
          <p:spPr bwMode="auto">
            <a:xfrm>
              <a:off x="1422" y="3732"/>
              <a:ext cx="1002" cy="210"/>
            </a:xfrm>
            <a:prstGeom prst="rect">
              <a:avLst/>
            </a:prstGeom>
            <a:solidFill>
              <a:schemeClr val="bg1"/>
            </a:solidFill>
            <a:ln w="9525">
              <a:noFill/>
              <a:miter lim="800000"/>
              <a:headEnd/>
              <a:tailEnd/>
            </a:ln>
            <a:effectLst/>
          </p:spPr>
          <p:txBody>
            <a:bodyPr wrap="none" anchor="ctr"/>
            <a:lstStyle/>
            <a:p>
              <a:endParaRPr lang="en-US"/>
            </a:p>
          </p:txBody>
        </p:sp>
        <p:sp>
          <p:nvSpPr>
            <p:cNvPr id="239702" name="Text Box 86"/>
            <p:cNvSpPr txBox="1">
              <a:spLocks noChangeArrowheads="1"/>
            </p:cNvSpPr>
            <p:nvPr/>
          </p:nvSpPr>
          <p:spPr bwMode="auto">
            <a:xfrm>
              <a:off x="913" y="3713"/>
              <a:ext cx="2052" cy="250"/>
            </a:xfrm>
            <a:prstGeom prst="rect">
              <a:avLst/>
            </a:prstGeom>
            <a:solidFill>
              <a:schemeClr val="bg1"/>
            </a:solidFill>
            <a:ln w="9525">
              <a:noFill/>
              <a:miter lim="800000"/>
              <a:headEnd/>
              <a:tailEnd/>
            </a:ln>
            <a:effectLst/>
          </p:spPr>
          <p:txBody>
            <a:bodyPr wrap="none">
              <a:spAutoFit/>
            </a:bodyPr>
            <a:lstStyle/>
            <a:p>
              <a:r>
                <a:rPr lang="en-US" sz="2000" u="sng">
                  <a:solidFill>
                    <a:srgbClr val="FF0000"/>
                  </a:solidFill>
                </a:rPr>
                <a:t>Multiplexing at send host:</a:t>
              </a:r>
              <a:endParaRPr lang="en-US" sz="2000">
                <a:solidFill>
                  <a:srgbClr val="FF0000"/>
                </a:solidFill>
              </a:endParaRPr>
            </a:p>
          </p:txBody>
        </p:sp>
      </p:grpSp>
      <p:grpSp>
        <p:nvGrpSpPr>
          <p:cNvPr id="5" name="Group 88"/>
          <p:cNvGrpSpPr>
            <a:grpSpLocks/>
          </p:cNvGrpSpPr>
          <p:nvPr/>
        </p:nvGrpSpPr>
        <p:grpSpPr bwMode="auto">
          <a:xfrm flipH="1">
            <a:off x="4648200" y="3962400"/>
            <a:ext cx="2263775" cy="1676400"/>
            <a:chOff x="1421" y="2509"/>
            <a:chExt cx="1426" cy="1056"/>
          </a:xfrm>
        </p:grpSpPr>
        <p:sp>
          <p:nvSpPr>
            <p:cNvPr id="239705" name="Line 89"/>
            <p:cNvSpPr>
              <a:spLocks noChangeShapeType="1"/>
            </p:cNvSpPr>
            <p:nvPr/>
          </p:nvSpPr>
          <p:spPr bwMode="auto">
            <a:xfrm>
              <a:off x="1421" y="2509"/>
              <a:ext cx="0" cy="1056"/>
            </a:xfrm>
            <a:prstGeom prst="line">
              <a:avLst/>
            </a:prstGeom>
            <a:noFill/>
            <a:ln w="19050">
              <a:solidFill>
                <a:srgbClr val="FF0000"/>
              </a:solidFill>
              <a:round/>
              <a:headEnd/>
              <a:tailEnd/>
            </a:ln>
            <a:effectLst/>
          </p:spPr>
          <p:txBody>
            <a:bodyPr wrap="none" anchor="ctr"/>
            <a:lstStyle/>
            <a:p>
              <a:endParaRPr lang="en-US"/>
            </a:p>
          </p:txBody>
        </p:sp>
        <p:sp>
          <p:nvSpPr>
            <p:cNvPr id="239706" name="Freeform 90"/>
            <p:cNvSpPr>
              <a:spLocks/>
            </p:cNvSpPr>
            <p:nvPr/>
          </p:nvSpPr>
          <p:spPr bwMode="auto">
            <a:xfrm>
              <a:off x="2546" y="2563"/>
              <a:ext cx="286" cy="989"/>
            </a:xfrm>
            <a:custGeom>
              <a:avLst/>
              <a:gdLst/>
              <a:ahLst/>
              <a:cxnLst>
                <a:cxn ang="0">
                  <a:pos x="286" y="989"/>
                </a:cxn>
                <a:cxn ang="0">
                  <a:pos x="284" y="117"/>
                </a:cxn>
                <a:cxn ang="0">
                  <a:pos x="0" y="0"/>
                </a:cxn>
              </a:cxnLst>
              <a:rect l="0" t="0" r="r" b="b"/>
              <a:pathLst>
                <a:path w="286" h="989">
                  <a:moveTo>
                    <a:pt x="286" y="989"/>
                  </a:moveTo>
                  <a:lnTo>
                    <a:pt x="284" y="117"/>
                  </a:lnTo>
                  <a:lnTo>
                    <a:pt x="0" y="0"/>
                  </a:lnTo>
                </a:path>
              </a:pathLst>
            </a:custGeom>
            <a:noFill/>
            <a:ln w="19050">
              <a:solidFill>
                <a:srgbClr val="FF0000"/>
              </a:solidFill>
              <a:round/>
              <a:headEnd/>
              <a:tailEnd type="triangle" w="med" len="med"/>
            </a:ln>
            <a:effectLst/>
          </p:spPr>
          <p:txBody>
            <a:bodyPr wrap="none" anchor="ctr"/>
            <a:lstStyle/>
            <a:p>
              <a:endParaRPr lang="en-US"/>
            </a:p>
          </p:txBody>
        </p:sp>
        <p:sp>
          <p:nvSpPr>
            <p:cNvPr id="239707" name="Freeform 91"/>
            <p:cNvSpPr>
              <a:spLocks/>
            </p:cNvSpPr>
            <p:nvPr/>
          </p:nvSpPr>
          <p:spPr bwMode="auto">
            <a:xfrm>
              <a:off x="1421" y="3556"/>
              <a:ext cx="1426" cy="9"/>
            </a:xfrm>
            <a:custGeom>
              <a:avLst/>
              <a:gdLst/>
              <a:ahLst/>
              <a:cxnLst>
                <a:cxn ang="0">
                  <a:pos x="0" y="9"/>
                </a:cxn>
                <a:cxn ang="0">
                  <a:pos x="1426" y="0"/>
                </a:cxn>
              </a:cxnLst>
              <a:rect l="0" t="0" r="r" b="b"/>
              <a:pathLst>
                <a:path w="1426" h="9">
                  <a:moveTo>
                    <a:pt x="0" y="9"/>
                  </a:moveTo>
                  <a:lnTo>
                    <a:pt x="1426" y="0"/>
                  </a:lnTo>
                </a:path>
              </a:pathLst>
            </a:custGeom>
            <a:noFill/>
            <a:ln w="19050">
              <a:solidFill>
                <a:srgbClr val="FF0000"/>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18" name="Slide Number Placeholder 6"/>
          <p:cNvSpPr>
            <a:spLocks noGrp="1"/>
          </p:cNvSpPr>
          <p:nvPr>
            <p:ph type="sldNum" sz="quarter" idx="12"/>
          </p:nvPr>
        </p:nvSpPr>
        <p:spPr/>
        <p:txBody>
          <a:bodyPr/>
          <a:lstStyle/>
          <a:p>
            <a:r>
              <a:rPr lang="en-US"/>
              <a:t>3-</a:t>
            </a:r>
            <a:fld id="{1A716195-5C57-44D8-AA4E-9053B4069617}" type="slidenum">
              <a:rPr lang="en-US"/>
              <a:pPr/>
              <a:t>17</a:t>
            </a:fld>
            <a:endParaRPr lang="en-US"/>
          </a:p>
        </p:txBody>
      </p:sp>
      <p:sp>
        <p:nvSpPr>
          <p:cNvPr id="71755" name="Rectangle 75"/>
          <p:cNvSpPr>
            <a:spLocks noChangeArrowheads="1"/>
          </p:cNvSpPr>
          <p:nvPr/>
        </p:nvSpPr>
        <p:spPr bwMode="auto">
          <a:xfrm>
            <a:off x="5343525" y="2000250"/>
            <a:ext cx="3324225" cy="3200400"/>
          </a:xfrm>
          <a:prstGeom prst="rect">
            <a:avLst/>
          </a:prstGeom>
          <a:solidFill>
            <a:schemeClr val="accent2"/>
          </a:solidFill>
          <a:ln w="19050">
            <a:noFill/>
            <a:miter lim="800000"/>
            <a:headEnd/>
            <a:tailEnd/>
          </a:ln>
          <a:effectLst/>
        </p:spPr>
        <p:txBody>
          <a:bodyPr wrap="none" anchor="ctr"/>
          <a:lstStyle/>
          <a:p>
            <a:endParaRPr lang="en-US"/>
          </a:p>
        </p:txBody>
      </p:sp>
      <p:sp>
        <p:nvSpPr>
          <p:cNvPr id="71745" name="Rectangle 65"/>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71702" name="Rectangle 22"/>
          <p:cNvSpPr>
            <a:spLocks noGrp="1" noChangeArrowheads="1"/>
          </p:cNvSpPr>
          <p:nvPr>
            <p:ph type="title"/>
          </p:nvPr>
        </p:nvSpPr>
        <p:spPr/>
        <p:txBody>
          <a:bodyPr/>
          <a:lstStyle/>
          <a:p>
            <a:pPr algn="ctr"/>
            <a:r>
              <a:rPr lang="en-US" sz="3600"/>
              <a:t>How demultiplexing works: </a:t>
            </a:r>
            <a:br>
              <a:rPr lang="en-US" sz="3600"/>
            </a:br>
            <a:r>
              <a:rPr lang="en-US" sz="2400"/>
              <a:t>General for TCP and UDP</a:t>
            </a:r>
          </a:p>
        </p:txBody>
      </p:sp>
      <p:sp>
        <p:nvSpPr>
          <p:cNvPr id="71703" name="Rectangle 23"/>
          <p:cNvSpPr>
            <a:spLocks noGrp="1" noChangeArrowheads="1"/>
          </p:cNvSpPr>
          <p:nvPr>
            <p:ph type="body" sz="half" idx="1"/>
          </p:nvPr>
        </p:nvSpPr>
        <p:spPr>
          <a:xfrm>
            <a:off x="568325" y="1758950"/>
            <a:ext cx="4114800" cy="2790825"/>
          </a:xfrm>
        </p:spPr>
        <p:txBody>
          <a:bodyPr/>
          <a:lstStyle/>
          <a:p>
            <a:r>
              <a:rPr lang="en-US" sz="2000">
                <a:solidFill>
                  <a:srgbClr val="FF0000"/>
                </a:solidFill>
              </a:rPr>
              <a:t>host receives IP datagrams</a:t>
            </a:r>
            <a:endParaRPr lang="en-US" sz="2000"/>
          </a:p>
          <a:p>
            <a:pPr lvl="1"/>
            <a:r>
              <a:rPr lang="en-US" sz="2000"/>
              <a:t>each datagram has source, destination IP addresses</a:t>
            </a:r>
          </a:p>
          <a:p>
            <a:pPr lvl="1"/>
            <a:r>
              <a:rPr lang="en-US" sz="2000"/>
              <a:t>each datagram carries 1 transport-layer segment</a:t>
            </a:r>
            <a:endParaRPr lang="en-US" sz="1800"/>
          </a:p>
          <a:p>
            <a:pPr lvl="1"/>
            <a:r>
              <a:rPr lang="en-US" sz="2000"/>
              <a:t>each segment has source, destination port numbers </a:t>
            </a:r>
          </a:p>
          <a:p>
            <a:r>
              <a:rPr lang="en-US" sz="2000">
                <a:solidFill>
                  <a:srgbClr val="FF0000"/>
                </a:solidFill>
              </a:rPr>
              <a:t>host uses IP addresses &amp; port numbers to direct segment to appropriate socket, process, application</a:t>
            </a:r>
            <a:endParaRPr lang="en-US" sz="2000"/>
          </a:p>
        </p:txBody>
      </p:sp>
      <p:sp>
        <p:nvSpPr>
          <p:cNvPr id="71743" name="Text Box 63"/>
          <p:cNvSpPr txBox="1">
            <a:spLocks noChangeArrowheads="1"/>
          </p:cNvSpPr>
          <p:nvPr/>
        </p:nvSpPr>
        <p:spPr bwMode="auto">
          <a:xfrm>
            <a:off x="5251450" y="2117725"/>
            <a:ext cx="1676400" cy="366713"/>
          </a:xfrm>
          <a:prstGeom prst="rect">
            <a:avLst/>
          </a:prstGeom>
          <a:noFill/>
          <a:ln w="9525">
            <a:noFill/>
            <a:miter lim="800000"/>
            <a:headEnd/>
            <a:tailEnd/>
          </a:ln>
          <a:effectLst/>
        </p:spPr>
        <p:txBody>
          <a:bodyPr wrap="none">
            <a:spAutoFit/>
          </a:bodyPr>
          <a:lstStyle/>
          <a:p>
            <a:r>
              <a:rPr lang="en-US" sz="1800">
                <a:solidFill>
                  <a:srgbClr val="FF0000"/>
                </a:solidFill>
              </a:rPr>
              <a:t>source port #</a:t>
            </a:r>
            <a:endParaRPr lang="en-US" sz="2400">
              <a:latin typeface="Times New Roman" pitchFamily="18" charset="0"/>
            </a:endParaRPr>
          </a:p>
        </p:txBody>
      </p:sp>
      <p:sp>
        <p:nvSpPr>
          <p:cNvPr id="71744" name="Text Box 64"/>
          <p:cNvSpPr txBox="1">
            <a:spLocks noChangeArrowheads="1"/>
          </p:cNvSpPr>
          <p:nvPr/>
        </p:nvSpPr>
        <p:spPr bwMode="auto">
          <a:xfrm>
            <a:off x="7031038" y="2117725"/>
            <a:ext cx="1452562" cy="366713"/>
          </a:xfrm>
          <a:prstGeom prst="rect">
            <a:avLst/>
          </a:prstGeom>
          <a:noFill/>
          <a:ln w="9525">
            <a:noFill/>
            <a:miter lim="800000"/>
            <a:headEnd/>
            <a:tailEnd/>
          </a:ln>
          <a:effectLst/>
        </p:spPr>
        <p:txBody>
          <a:bodyPr wrap="none">
            <a:spAutoFit/>
          </a:bodyPr>
          <a:lstStyle/>
          <a:p>
            <a:r>
              <a:rPr lang="en-US" sz="1800">
                <a:solidFill>
                  <a:srgbClr val="FF0000"/>
                </a:solidFill>
              </a:rPr>
              <a:t>dest port #</a:t>
            </a:r>
            <a:endParaRPr lang="en-US" sz="2400">
              <a:solidFill>
                <a:srgbClr val="FF0000"/>
              </a:solidFill>
              <a:latin typeface="Times New Roman" pitchFamily="18" charset="0"/>
            </a:endParaRPr>
          </a:p>
        </p:txBody>
      </p:sp>
      <p:sp>
        <p:nvSpPr>
          <p:cNvPr id="71746" name="Line 66"/>
          <p:cNvSpPr>
            <a:spLocks noChangeShapeType="1"/>
          </p:cNvSpPr>
          <p:nvPr/>
        </p:nvSpPr>
        <p:spPr bwMode="auto">
          <a:xfrm flipV="1">
            <a:off x="5257800" y="2495550"/>
            <a:ext cx="3328988" cy="0"/>
          </a:xfrm>
          <a:prstGeom prst="line">
            <a:avLst/>
          </a:prstGeom>
          <a:noFill/>
          <a:ln w="19050">
            <a:solidFill>
              <a:schemeClr val="tx1"/>
            </a:solidFill>
            <a:round/>
            <a:headEnd/>
            <a:tailEnd/>
          </a:ln>
          <a:effectLst/>
        </p:spPr>
        <p:txBody>
          <a:bodyPr wrap="none" anchor="ctr"/>
          <a:lstStyle/>
          <a:p>
            <a:endParaRPr lang="en-US"/>
          </a:p>
        </p:txBody>
      </p:sp>
      <p:sp>
        <p:nvSpPr>
          <p:cNvPr id="71748" name="Line 68"/>
          <p:cNvSpPr>
            <a:spLocks noChangeShapeType="1"/>
          </p:cNvSpPr>
          <p:nvPr/>
        </p:nvSpPr>
        <p:spPr bwMode="auto">
          <a:xfrm flipV="1">
            <a:off x="5267325" y="3486150"/>
            <a:ext cx="3324225" cy="0"/>
          </a:xfrm>
          <a:prstGeom prst="line">
            <a:avLst/>
          </a:prstGeom>
          <a:noFill/>
          <a:ln w="19050">
            <a:solidFill>
              <a:schemeClr val="tx1"/>
            </a:solidFill>
            <a:round/>
            <a:headEnd/>
            <a:tailEnd/>
          </a:ln>
          <a:effectLst/>
        </p:spPr>
        <p:txBody>
          <a:bodyPr wrap="none" anchor="ctr"/>
          <a:lstStyle/>
          <a:p>
            <a:endParaRPr lang="en-US"/>
          </a:p>
        </p:txBody>
      </p:sp>
      <p:sp>
        <p:nvSpPr>
          <p:cNvPr id="71749" name="Line 69"/>
          <p:cNvSpPr>
            <a:spLocks noChangeShapeType="1"/>
          </p:cNvSpPr>
          <p:nvPr/>
        </p:nvSpPr>
        <p:spPr bwMode="auto">
          <a:xfrm flipV="1">
            <a:off x="6905625" y="2095500"/>
            <a:ext cx="0" cy="395288"/>
          </a:xfrm>
          <a:prstGeom prst="line">
            <a:avLst/>
          </a:prstGeom>
          <a:noFill/>
          <a:ln w="19050">
            <a:solidFill>
              <a:schemeClr val="tx1"/>
            </a:solidFill>
            <a:round/>
            <a:headEnd/>
            <a:tailEnd/>
          </a:ln>
          <a:effectLst/>
        </p:spPr>
        <p:txBody>
          <a:bodyPr wrap="none" anchor="ctr"/>
          <a:lstStyle/>
          <a:p>
            <a:endParaRPr lang="en-US"/>
          </a:p>
        </p:txBody>
      </p:sp>
      <p:sp>
        <p:nvSpPr>
          <p:cNvPr id="71750" name="Text Box 70"/>
          <p:cNvSpPr txBox="1">
            <a:spLocks noChangeArrowheads="1"/>
          </p:cNvSpPr>
          <p:nvPr/>
        </p:nvSpPr>
        <p:spPr bwMode="auto">
          <a:xfrm>
            <a:off x="6407150" y="1665288"/>
            <a:ext cx="949325" cy="366712"/>
          </a:xfrm>
          <a:prstGeom prst="rect">
            <a:avLst/>
          </a:prstGeom>
          <a:noFill/>
          <a:ln w="9525">
            <a:noFill/>
            <a:miter lim="800000"/>
            <a:headEnd/>
            <a:tailEnd/>
          </a:ln>
          <a:effectLst/>
        </p:spPr>
        <p:txBody>
          <a:bodyPr wrap="none">
            <a:spAutoFit/>
          </a:bodyPr>
          <a:lstStyle/>
          <a:p>
            <a:r>
              <a:rPr lang="en-US" sz="1800"/>
              <a:t>32 bits</a:t>
            </a:r>
            <a:endParaRPr lang="en-US" sz="2400">
              <a:latin typeface="Times New Roman" pitchFamily="18" charset="0"/>
            </a:endParaRPr>
          </a:p>
        </p:txBody>
      </p:sp>
      <p:sp>
        <p:nvSpPr>
          <p:cNvPr id="71751" name="Line 71"/>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p:spPr>
        <p:txBody>
          <a:bodyPr wrap="none" anchor="ctr"/>
          <a:lstStyle/>
          <a:p>
            <a:endParaRPr lang="en-US"/>
          </a:p>
        </p:txBody>
      </p:sp>
      <p:sp>
        <p:nvSpPr>
          <p:cNvPr id="71752" name="Line 72"/>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71753" name="Text Box 73"/>
          <p:cNvSpPr txBox="1">
            <a:spLocks noChangeArrowheads="1"/>
          </p:cNvSpPr>
          <p:nvPr/>
        </p:nvSpPr>
        <p:spPr bwMode="auto">
          <a:xfrm>
            <a:off x="6151563" y="3951288"/>
            <a:ext cx="1446212" cy="1006475"/>
          </a:xfrm>
          <a:prstGeom prst="rect">
            <a:avLst/>
          </a:prstGeom>
          <a:noFill/>
          <a:ln w="9525">
            <a:noFill/>
            <a:miter lim="800000"/>
            <a:headEnd/>
            <a:tailEnd/>
          </a:ln>
          <a:effectLst/>
        </p:spPr>
        <p:txBody>
          <a:bodyPr wrap="none">
            <a:spAutoFit/>
          </a:bodyPr>
          <a:lstStyle/>
          <a:p>
            <a:r>
              <a:rPr lang="en-US" sz="2000"/>
              <a:t>application</a:t>
            </a:r>
          </a:p>
          <a:p>
            <a:r>
              <a:rPr lang="en-US" sz="2000"/>
              <a:t>data </a:t>
            </a:r>
          </a:p>
          <a:p>
            <a:r>
              <a:rPr lang="en-US" sz="2000"/>
              <a:t>(message)</a:t>
            </a:r>
            <a:endParaRPr lang="en-US" sz="2400">
              <a:latin typeface="Times New Roman" pitchFamily="18" charset="0"/>
            </a:endParaRPr>
          </a:p>
        </p:txBody>
      </p:sp>
      <p:sp>
        <p:nvSpPr>
          <p:cNvPr id="71754" name="Text Box 74"/>
          <p:cNvSpPr txBox="1">
            <a:spLocks noChangeArrowheads="1"/>
          </p:cNvSpPr>
          <p:nvPr/>
        </p:nvSpPr>
        <p:spPr bwMode="auto">
          <a:xfrm>
            <a:off x="5668963" y="2860675"/>
            <a:ext cx="2506662" cy="396875"/>
          </a:xfrm>
          <a:prstGeom prst="rect">
            <a:avLst/>
          </a:prstGeom>
          <a:noFill/>
          <a:ln w="9525">
            <a:noFill/>
            <a:miter lim="800000"/>
            <a:headEnd/>
            <a:tailEnd/>
          </a:ln>
          <a:effectLst/>
        </p:spPr>
        <p:txBody>
          <a:bodyPr wrap="none">
            <a:spAutoFit/>
          </a:bodyPr>
          <a:lstStyle/>
          <a:p>
            <a:r>
              <a:rPr lang="en-US" sz="2000"/>
              <a:t>other header fields</a:t>
            </a:r>
            <a:endParaRPr lang="en-US" sz="2400">
              <a:latin typeface="Times New Roman" pitchFamily="18" charset="0"/>
            </a:endParaRPr>
          </a:p>
        </p:txBody>
      </p:sp>
      <p:sp>
        <p:nvSpPr>
          <p:cNvPr id="71756" name="Text Box 76"/>
          <p:cNvSpPr txBox="1">
            <a:spLocks noChangeArrowheads="1"/>
          </p:cNvSpPr>
          <p:nvPr/>
        </p:nvSpPr>
        <p:spPr bwMode="auto">
          <a:xfrm>
            <a:off x="5402263" y="5518150"/>
            <a:ext cx="3243262" cy="396875"/>
          </a:xfrm>
          <a:prstGeom prst="rect">
            <a:avLst/>
          </a:prstGeom>
          <a:noFill/>
          <a:ln w="9525">
            <a:noFill/>
            <a:miter lim="800000"/>
            <a:headEnd/>
            <a:tailEnd/>
          </a:ln>
          <a:effectLst/>
        </p:spPr>
        <p:txBody>
          <a:bodyPr wrap="none">
            <a:spAutoFit/>
          </a:bodyPr>
          <a:lstStyle/>
          <a:p>
            <a:r>
              <a:rPr lang="en-US" sz="2000"/>
              <a:t>TCP/UDP segment format</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DCF354EB-0DAE-423A-A2C9-CFAEAC63EF9B}" type="slidenum">
              <a:rPr lang="en-US"/>
              <a:pPr/>
              <a:t>18</a:t>
            </a:fld>
            <a:endParaRPr lang="en-US"/>
          </a:p>
        </p:txBody>
      </p:sp>
      <p:sp>
        <p:nvSpPr>
          <p:cNvPr id="240642" name="Rectangle 2"/>
          <p:cNvSpPr>
            <a:spLocks noGrp="1" noChangeArrowheads="1"/>
          </p:cNvSpPr>
          <p:nvPr>
            <p:ph type="title"/>
          </p:nvPr>
        </p:nvSpPr>
        <p:spPr/>
        <p:txBody>
          <a:bodyPr/>
          <a:lstStyle/>
          <a:p>
            <a:r>
              <a:rPr lang="en-US"/>
              <a:t>Connectionless demultiplexing</a:t>
            </a:r>
          </a:p>
        </p:txBody>
      </p:sp>
      <p:sp>
        <p:nvSpPr>
          <p:cNvPr id="240643" name="Rectangle 3"/>
          <p:cNvSpPr>
            <a:spLocks noGrp="1" noChangeArrowheads="1"/>
          </p:cNvSpPr>
          <p:nvPr>
            <p:ph type="body" sz="half" idx="1"/>
          </p:nvPr>
        </p:nvSpPr>
        <p:spPr>
          <a:xfrm>
            <a:off x="533400" y="1600200"/>
            <a:ext cx="4572000" cy="4648200"/>
          </a:xfrm>
        </p:spPr>
        <p:txBody>
          <a:bodyPr/>
          <a:lstStyle/>
          <a:p>
            <a:r>
              <a:rPr lang="en-US" sz="2400"/>
              <a:t>Create sockets with port numbers:</a:t>
            </a:r>
          </a:p>
          <a:p>
            <a:pPr>
              <a:buFont typeface="ZapfDingbats" pitchFamily="82" charset="2"/>
              <a:buNone/>
            </a:pPr>
            <a:r>
              <a:rPr lang="en-US" sz="1800">
                <a:latin typeface="Courier New" pitchFamily="49" charset="0"/>
              </a:rPr>
              <a:t>DatagramSocket mySocket1 = new DatagramSocket(12534);</a:t>
            </a:r>
          </a:p>
          <a:p>
            <a:pPr>
              <a:buFont typeface="ZapfDingbats" pitchFamily="82" charset="2"/>
              <a:buNone/>
            </a:pPr>
            <a:r>
              <a:rPr lang="en-US" sz="1800">
                <a:latin typeface="Courier New" pitchFamily="49" charset="0"/>
              </a:rPr>
              <a:t>DatagramSocket mySocket2 = new DatagramSocket(12535);</a:t>
            </a:r>
          </a:p>
          <a:p>
            <a:r>
              <a:rPr lang="en-US" sz="2400"/>
              <a:t>UDP socket identified by  two-tuple:</a:t>
            </a:r>
          </a:p>
          <a:p>
            <a:pPr>
              <a:buFont typeface="ZapfDingbats" pitchFamily="82" charset="2"/>
              <a:buNone/>
            </a:pPr>
            <a:r>
              <a:rPr lang="en-US" sz="2400">
                <a:solidFill>
                  <a:srgbClr val="FF0000"/>
                </a:solidFill>
              </a:rPr>
              <a:t>(</a:t>
            </a:r>
            <a:r>
              <a:rPr lang="en-US" sz="1800">
                <a:solidFill>
                  <a:srgbClr val="FF0000"/>
                </a:solidFill>
              </a:rPr>
              <a:t>dest IP address, dest port number)</a:t>
            </a:r>
            <a:endParaRPr lang="en-US" sz="2400"/>
          </a:p>
        </p:txBody>
      </p:sp>
      <p:sp>
        <p:nvSpPr>
          <p:cNvPr id="240745" name="Rectangle 105"/>
          <p:cNvSpPr>
            <a:spLocks noGrp="1" noChangeArrowheads="1"/>
          </p:cNvSpPr>
          <p:nvPr>
            <p:ph type="body" sz="half" idx="2"/>
          </p:nvPr>
        </p:nvSpPr>
        <p:spPr>
          <a:xfrm>
            <a:off x="5029200" y="1447800"/>
            <a:ext cx="4114800" cy="4648200"/>
          </a:xfrm>
        </p:spPr>
        <p:txBody>
          <a:bodyPr/>
          <a:lstStyle/>
          <a:p>
            <a:r>
              <a:rPr lang="en-US" sz="2400"/>
              <a:t>When host receives UDP segment:</a:t>
            </a:r>
          </a:p>
          <a:p>
            <a:pPr lvl="1"/>
            <a:r>
              <a:rPr lang="en-US" sz="2000"/>
              <a:t>checks destination port number in segment</a:t>
            </a:r>
          </a:p>
          <a:p>
            <a:pPr lvl="1"/>
            <a:r>
              <a:rPr lang="en-US" sz="2000"/>
              <a:t>directs UDP segment to socket with that port number</a:t>
            </a:r>
          </a:p>
          <a:p>
            <a:r>
              <a:rPr lang="en-US" sz="2400"/>
              <a:t>IP datagrams with different source IP addresses and/or source port numbers directed to same socket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 name="Footer Placeholder 4"/>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9" name="Slide Number Placeholder 5"/>
          <p:cNvSpPr>
            <a:spLocks noGrp="1"/>
          </p:cNvSpPr>
          <p:nvPr>
            <p:ph type="sldNum" sz="quarter" idx="12"/>
          </p:nvPr>
        </p:nvSpPr>
        <p:spPr/>
        <p:txBody>
          <a:bodyPr/>
          <a:lstStyle/>
          <a:p>
            <a:r>
              <a:rPr lang="en-US"/>
              <a:t>3-</a:t>
            </a:r>
            <a:fld id="{7BECAA89-D5C5-4F14-B6BB-AFF860D2885C}" type="slidenum">
              <a:rPr lang="en-US"/>
              <a:pPr/>
              <a:t>19</a:t>
            </a:fld>
            <a:endParaRPr lang="en-US"/>
          </a:p>
        </p:txBody>
      </p:sp>
      <p:sp>
        <p:nvSpPr>
          <p:cNvPr id="241666" name="Rectangle 2"/>
          <p:cNvSpPr>
            <a:spLocks noGrp="1" noChangeArrowheads="1"/>
          </p:cNvSpPr>
          <p:nvPr>
            <p:ph type="title"/>
          </p:nvPr>
        </p:nvSpPr>
        <p:spPr/>
        <p:txBody>
          <a:bodyPr/>
          <a:lstStyle/>
          <a:p>
            <a:r>
              <a:rPr lang="en-US"/>
              <a:t>Connectionless demux (cont)</a:t>
            </a:r>
          </a:p>
        </p:txBody>
      </p:sp>
      <p:sp>
        <p:nvSpPr>
          <p:cNvPr id="241708" name="Rectangle 44"/>
          <p:cNvSpPr>
            <a:spLocks noGrp="1" noChangeArrowheads="1"/>
          </p:cNvSpPr>
          <p:nvPr>
            <p:ph type="body" idx="1"/>
          </p:nvPr>
        </p:nvSpPr>
        <p:spPr>
          <a:xfrm>
            <a:off x="152400" y="1600200"/>
            <a:ext cx="8686800" cy="609600"/>
          </a:xfrm>
        </p:spPr>
        <p:txBody>
          <a:bodyPr/>
          <a:lstStyle/>
          <a:p>
            <a:pPr>
              <a:buFont typeface="ZapfDingbats" pitchFamily="82" charset="2"/>
              <a:buNone/>
            </a:pPr>
            <a:r>
              <a:rPr lang="en-US" sz="2000">
                <a:latin typeface="Courier New" pitchFamily="49" charset="0"/>
              </a:rPr>
              <a:t>DatagramSocket serverSocket = new DatagramSocket(6428);</a:t>
            </a:r>
          </a:p>
          <a:p>
            <a:endParaRPr lang="en-US"/>
          </a:p>
        </p:txBody>
      </p:sp>
      <p:grpSp>
        <p:nvGrpSpPr>
          <p:cNvPr id="2" name="Group 86"/>
          <p:cNvGrpSpPr>
            <a:grpSpLocks/>
          </p:cNvGrpSpPr>
          <p:nvPr/>
        </p:nvGrpSpPr>
        <p:grpSpPr bwMode="auto">
          <a:xfrm>
            <a:off x="381000" y="2286000"/>
            <a:ext cx="8151813" cy="3213100"/>
            <a:chOff x="432" y="1920"/>
            <a:chExt cx="5135" cy="2024"/>
          </a:xfrm>
        </p:grpSpPr>
        <p:sp>
          <p:nvSpPr>
            <p:cNvPr id="241678" name="Text Box 14"/>
            <p:cNvSpPr txBox="1">
              <a:spLocks noChangeArrowheads="1"/>
            </p:cNvSpPr>
            <p:nvPr/>
          </p:nvSpPr>
          <p:spPr bwMode="auto">
            <a:xfrm>
              <a:off x="5019" y="3456"/>
              <a:ext cx="548" cy="404"/>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a:solidFill>
                    <a:schemeClr val="accent2"/>
                  </a:solidFill>
                </a:rPr>
                <a:t>IP:B</a:t>
              </a:r>
            </a:p>
          </p:txBody>
        </p:sp>
        <p:grpSp>
          <p:nvGrpSpPr>
            <p:cNvPr id="3" name="Group 46"/>
            <p:cNvGrpSpPr>
              <a:grpSpLocks/>
            </p:cNvGrpSpPr>
            <p:nvPr/>
          </p:nvGrpSpPr>
          <p:grpSpPr bwMode="auto">
            <a:xfrm>
              <a:off x="432" y="1920"/>
              <a:ext cx="637" cy="1976"/>
              <a:chOff x="1008" y="1922"/>
              <a:chExt cx="637" cy="1976"/>
            </a:xfrm>
          </p:grpSpPr>
          <p:grpSp>
            <p:nvGrpSpPr>
              <p:cNvPr id="4" name="Group 4"/>
              <p:cNvGrpSpPr>
                <a:grpSpLocks/>
              </p:cNvGrpSpPr>
              <p:nvPr/>
            </p:nvGrpSpPr>
            <p:grpSpPr bwMode="auto">
              <a:xfrm>
                <a:off x="1008" y="1922"/>
                <a:ext cx="637" cy="1500"/>
                <a:chOff x="608" y="2454"/>
                <a:chExt cx="1261" cy="1500"/>
              </a:xfrm>
            </p:grpSpPr>
            <p:sp>
              <p:nvSpPr>
                <p:cNvPr id="241669" name="Rectangle 5"/>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0" name="Rectangle 6"/>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1" name="Rectangle 7"/>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2" name="Rectangle 8"/>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3" name="Rectangle 9"/>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grpSp>
            <p:nvGrpSpPr>
              <p:cNvPr id="5" name="Group 10"/>
              <p:cNvGrpSpPr>
                <a:grpSpLocks/>
              </p:cNvGrpSpPr>
              <p:nvPr/>
            </p:nvGrpSpPr>
            <p:grpSpPr bwMode="auto">
              <a:xfrm>
                <a:off x="1177" y="1966"/>
                <a:ext cx="377" cy="315"/>
                <a:chOff x="2614" y="2862"/>
                <a:chExt cx="377" cy="315"/>
              </a:xfrm>
            </p:grpSpPr>
            <p:sp>
              <p:nvSpPr>
                <p:cNvPr id="241675" name="Rectangle 11"/>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76" name="Oval 12"/>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P2</a:t>
                  </a:r>
                </a:p>
              </p:txBody>
            </p:sp>
          </p:grpSp>
          <p:sp>
            <p:nvSpPr>
              <p:cNvPr id="241677" name="Text Box 13"/>
              <p:cNvSpPr txBox="1">
                <a:spLocks noChangeArrowheads="1"/>
              </p:cNvSpPr>
              <p:nvPr/>
            </p:nvSpPr>
            <p:spPr bwMode="auto">
              <a:xfrm>
                <a:off x="1061" y="3456"/>
                <a:ext cx="547" cy="442"/>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sz="2000">
                    <a:solidFill>
                      <a:schemeClr val="accent2"/>
                    </a:solidFill>
                  </a:rPr>
                  <a:t> IP: A</a:t>
                </a:r>
              </a:p>
            </p:txBody>
          </p:sp>
          <p:sp>
            <p:nvSpPr>
              <p:cNvPr id="241679" name="Line 15"/>
              <p:cNvSpPr>
                <a:spLocks noChangeShapeType="1"/>
              </p:cNvSpPr>
              <p:nvPr/>
            </p:nvSpPr>
            <p:spPr bwMode="auto">
              <a:xfrm>
                <a:off x="1296" y="2208"/>
                <a:ext cx="0" cy="1104"/>
              </a:xfrm>
              <a:prstGeom prst="line">
                <a:avLst/>
              </a:prstGeom>
              <a:noFill/>
              <a:ln w="19050">
                <a:solidFill>
                  <a:srgbClr val="FF0000"/>
                </a:solidFill>
                <a:round/>
                <a:headEnd/>
                <a:tailEnd/>
              </a:ln>
              <a:effectLst/>
            </p:spPr>
            <p:txBody>
              <a:bodyPr wrap="none" anchor="ctr"/>
              <a:lstStyle/>
              <a:p>
                <a:endParaRPr lang="en-US"/>
              </a:p>
            </p:txBody>
          </p:sp>
          <p:sp>
            <p:nvSpPr>
              <p:cNvPr id="241697" name="Line 33"/>
              <p:cNvSpPr>
                <a:spLocks noChangeShapeType="1"/>
              </p:cNvSpPr>
              <p:nvPr/>
            </p:nvSpPr>
            <p:spPr bwMode="auto">
              <a:xfrm flipV="1">
                <a:off x="1440" y="2256"/>
                <a:ext cx="0" cy="960"/>
              </a:xfrm>
              <a:prstGeom prst="line">
                <a:avLst/>
              </a:prstGeom>
              <a:noFill/>
              <a:ln w="19050">
                <a:solidFill>
                  <a:srgbClr val="FF0000"/>
                </a:solidFill>
                <a:round/>
                <a:headEnd/>
                <a:tailEnd type="triangle" w="med" len="med"/>
              </a:ln>
              <a:effectLst/>
            </p:spPr>
            <p:txBody>
              <a:bodyPr wrap="none" anchor="ctr"/>
              <a:lstStyle/>
              <a:p>
                <a:endParaRPr lang="en-US"/>
              </a:p>
            </p:txBody>
          </p:sp>
        </p:grpSp>
        <p:grpSp>
          <p:nvGrpSpPr>
            <p:cNvPr id="6" name="Group 16"/>
            <p:cNvGrpSpPr>
              <a:grpSpLocks/>
            </p:cNvGrpSpPr>
            <p:nvPr/>
          </p:nvGrpSpPr>
          <p:grpSpPr bwMode="auto">
            <a:xfrm>
              <a:off x="4964" y="1945"/>
              <a:ext cx="377" cy="315"/>
              <a:chOff x="2614" y="2862"/>
              <a:chExt cx="377" cy="315"/>
            </a:xfrm>
          </p:grpSpPr>
          <p:sp>
            <p:nvSpPr>
              <p:cNvPr id="241681" name="Rectangle 17"/>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82" name="Oval 18"/>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grpSp>
          <p:nvGrpSpPr>
            <p:cNvPr id="7" name="Group 19"/>
            <p:cNvGrpSpPr>
              <a:grpSpLocks/>
            </p:cNvGrpSpPr>
            <p:nvPr/>
          </p:nvGrpSpPr>
          <p:grpSpPr bwMode="auto">
            <a:xfrm>
              <a:off x="4944" y="1920"/>
              <a:ext cx="576" cy="1500"/>
              <a:chOff x="608" y="2454"/>
              <a:chExt cx="1261" cy="1500"/>
            </a:xfrm>
          </p:grpSpPr>
          <p:sp>
            <p:nvSpPr>
              <p:cNvPr id="241684" name="Rectangle 20"/>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5" name="Rectangle 21"/>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6" name="Rectangle 22"/>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7" name="Rectangle 23"/>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8" name="Rectangle 24"/>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8" name="Group 28"/>
            <p:cNvGrpSpPr>
              <a:grpSpLocks/>
            </p:cNvGrpSpPr>
            <p:nvPr/>
          </p:nvGrpSpPr>
          <p:grpSpPr bwMode="auto">
            <a:xfrm>
              <a:off x="5003" y="1968"/>
              <a:ext cx="377" cy="315"/>
              <a:chOff x="2614" y="2862"/>
              <a:chExt cx="377" cy="315"/>
            </a:xfrm>
          </p:grpSpPr>
          <p:sp>
            <p:nvSpPr>
              <p:cNvPr id="241693" name="Rectangle 29"/>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94" name="Oval 30"/>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sp>
          <p:nvSpPr>
            <p:cNvPr id="241695" name="Line 31"/>
            <p:cNvSpPr>
              <a:spLocks noChangeShapeType="1"/>
            </p:cNvSpPr>
            <p:nvPr/>
          </p:nvSpPr>
          <p:spPr bwMode="auto">
            <a:xfrm flipV="1">
              <a:off x="5136" y="2208"/>
              <a:ext cx="0" cy="1008"/>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698" name="Line 34"/>
            <p:cNvSpPr>
              <a:spLocks noChangeShapeType="1"/>
            </p:cNvSpPr>
            <p:nvPr/>
          </p:nvSpPr>
          <p:spPr bwMode="auto">
            <a:xfrm>
              <a:off x="5280" y="2208"/>
              <a:ext cx="0" cy="1104"/>
            </a:xfrm>
            <a:prstGeom prst="line">
              <a:avLst/>
            </a:prstGeom>
            <a:noFill/>
            <a:ln w="19050">
              <a:solidFill>
                <a:srgbClr val="FF0000"/>
              </a:solidFill>
              <a:round/>
              <a:headEnd/>
              <a:tailEnd/>
            </a:ln>
            <a:effectLst/>
          </p:spPr>
          <p:txBody>
            <a:bodyPr wrap="none" anchor="ctr"/>
            <a:lstStyle/>
            <a:p>
              <a:endParaRPr lang="en-US"/>
            </a:p>
          </p:txBody>
        </p:sp>
        <p:sp>
          <p:nvSpPr>
            <p:cNvPr id="241713" name="Rectangle 49"/>
            <p:cNvSpPr>
              <a:spLocks noChangeArrowheads="1"/>
            </p:cNvSpPr>
            <p:nvPr/>
          </p:nvSpPr>
          <p:spPr bwMode="auto">
            <a:xfrm>
              <a:off x="2544" y="19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4" name="Rectangle 50"/>
            <p:cNvSpPr>
              <a:spLocks noChangeArrowheads="1"/>
            </p:cNvSpPr>
            <p:nvPr/>
          </p:nvSpPr>
          <p:spPr bwMode="auto">
            <a:xfrm>
              <a:off x="2544" y="22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5" name="Rectangle 51"/>
            <p:cNvSpPr>
              <a:spLocks noChangeArrowheads="1"/>
            </p:cNvSpPr>
            <p:nvPr/>
          </p:nvSpPr>
          <p:spPr bwMode="auto">
            <a:xfrm>
              <a:off x="2544" y="25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6" name="Rectangle 52"/>
            <p:cNvSpPr>
              <a:spLocks noChangeArrowheads="1"/>
            </p:cNvSpPr>
            <p:nvPr/>
          </p:nvSpPr>
          <p:spPr bwMode="auto">
            <a:xfrm>
              <a:off x="2544" y="28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7" name="Rectangle 53"/>
            <p:cNvSpPr>
              <a:spLocks noChangeArrowheads="1"/>
            </p:cNvSpPr>
            <p:nvPr/>
          </p:nvSpPr>
          <p:spPr bwMode="auto">
            <a:xfrm>
              <a:off x="2544" y="31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nvGrpSpPr>
            <p:cNvPr id="9" name="Group 54"/>
            <p:cNvGrpSpPr>
              <a:grpSpLocks/>
            </p:cNvGrpSpPr>
            <p:nvPr/>
          </p:nvGrpSpPr>
          <p:grpSpPr bwMode="auto">
            <a:xfrm>
              <a:off x="2760" y="2012"/>
              <a:ext cx="483" cy="315"/>
              <a:chOff x="2614" y="2862"/>
              <a:chExt cx="377" cy="315"/>
            </a:xfrm>
          </p:grpSpPr>
          <p:sp>
            <p:nvSpPr>
              <p:cNvPr id="241719" name="Rectangle 55"/>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720" name="Oval 56"/>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P3</a:t>
                </a:r>
              </a:p>
            </p:txBody>
          </p:sp>
        </p:grpSp>
        <p:sp>
          <p:nvSpPr>
            <p:cNvPr id="241721" name="Text Box 57"/>
            <p:cNvSpPr txBox="1">
              <a:spLocks noChangeArrowheads="1"/>
            </p:cNvSpPr>
            <p:nvPr/>
          </p:nvSpPr>
          <p:spPr bwMode="auto">
            <a:xfrm>
              <a:off x="2661" y="3502"/>
              <a:ext cx="602" cy="442"/>
            </a:xfrm>
            <a:prstGeom prst="rect">
              <a:avLst/>
            </a:prstGeom>
            <a:noFill/>
            <a:ln w="9525">
              <a:noFill/>
              <a:miter lim="800000"/>
              <a:headEnd/>
              <a:tailEnd/>
            </a:ln>
            <a:effectLst/>
          </p:spPr>
          <p:txBody>
            <a:bodyPr wrap="none">
              <a:spAutoFit/>
            </a:bodyPr>
            <a:lstStyle/>
            <a:p>
              <a:r>
                <a:rPr lang="en-US" sz="2000">
                  <a:solidFill>
                    <a:schemeClr val="accent2"/>
                  </a:solidFill>
                </a:rPr>
                <a:t>server</a:t>
              </a:r>
            </a:p>
            <a:p>
              <a:r>
                <a:rPr lang="en-US" sz="2000">
                  <a:solidFill>
                    <a:schemeClr val="accent2"/>
                  </a:solidFill>
                </a:rPr>
                <a:t>IP: C</a:t>
              </a:r>
            </a:p>
          </p:txBody>
        </p:sp>
        <p:sp>
          <p:nvSpPr>
            <p:cNvPr id="241722" name="Line 58"/>
            <p:cNvSpPr>
              <a:spLocks noChangeShapeType="1"/>
            </p:cNvSpPr>
            <p:nvPr/>
          </p:nvSpPr>
          <p:spPr bwMode="auto">
            <a:xfrm>
              <a:off x="2832" y="2256"/>
              <a:ext cx="0" cy="960"/>
            </a:xfrm>
            <a:prstGeom prst="line">
              <a:avLst/>
            </a:prstGeom>
            <a:noFill/>
            <a:ln w="19050">
              <a:solidFill>
                <a:srgbClr val="FF0000"/>
              </a:solidFill>
              <a:round/>
              <a:headEnd/>
              <a:tailEnd/>
            </a:ln>
            <a:effectLst/>
          </p:spPr>
          <p:txBody>
            <a:bodyPr wrap="none" anchor="ctr"/>
            <a:lstStyle/>
            <a:p>
              <a:endParaRPr lang="en-US"/>
            </a:p>
          </p:txBody>
        </p:sp>
        <p:sp>
          <p:nvSpPr>
            <p:cNvPr id="241723" name="Line 59"/>
            <p:cNvSpPr>
              <a:spLocks noChangeShapeType="1"/>
            </p:cNvSpPr>
            <p:nvPr/>
          </p:nvSpPr>
          <p:spPr bwMode="auto">
            <a:xfrm flipV="1">
              <a:off x="2928" y="2256"/>
              <a:ext cx="0" cy="1056"/>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731" name="Line 67"/>
            <p:cNvSpPr>
              <a:spLocks noChangeShapeType="1"/>
            </p:cNvSpPr>
            <p:nvPr/>
          </p:nvSpPr>
          <p:spPr bwMode="auto">
            <a:xfrm>
              <a:off x="864" y="3216"/>
              <a:ext cx="1968" cy="0"/>
            </a:xfrm>
            <a:prstGeom prst="line">
              <a:avLst/>
            </a:prstGeom>
            <a:noFill/>
            <a:ln w="19050">
              <a:solidFill>
                <a:srgbClr val="FF0000"/>
              </a:solidFill>
              <a:round/>
              <a:headEnd/>
              <a:tailEnd/>
            </a:ln>
            <a:effectLst/>
          </p:spPr>
          <p:txBody>
            <a:bodyPr wrap="none" anchor="ctr"/>
            <a:lstStyle/>
            <a:p>
              <a:endParaRPr lang="en-US"/>
            </a:p>
          </p:txBody>
        </p:sp>
        <p:sp>
          <p:nvSpPr>
            <p:cNvPr id="241732" name="Line 68"/>
            <p:cNvSpPr>
              <a:spLocks noChangeShapeType="1"/>
            </p:cNvSpPr>
            <p:nvPr/>
          </p:nvSpPr>
          <p:spPr bwMode="auto">
            <a:xfrm>
              <a:off x="720" y="3312"/>
              <a:ext cx="2208" cy="0"/>
            </a:xfrm>
            <a:prstGeom prst="line">
              <a:avLst/>
            </a:prstGeom>
            <a:noFill/>
            <a:ln w="19050">
              <a:solidFill>
                <a:srgbClr val="FF0000"/>
              </a:solidFill>
              <a:round/>
              <a:headEnd/>
              <a:tailEnd/>
            </a:ln>
            <a:effectLst/>
          </p:spPr>
          <p:txBody>
            <a:bodyPr wrap="none" anchor="ctr"/>
            <a:lstStyle/>
            <a:p>
              <a:endParaRPr lang="en-US"/>
            </a:p>
          </p:txBody>
        </p:sp>
        <p:grpSp>
          <p:nvGrpSpPr>
            <p:cNvPr id="10" name="Group 40"/>
            <p:cNvGrpSpPr>
              <a:grpSpLocks/>
            </p:cNvGrpSpPr>
            <p:nvPr/>
          </p:nvGrpSpPr>
          <p:grpSpPr bwMode="auto">
            <a:xfrm>
              <a:off x="1872" y="2688"/>
              <a:ext cx="624" cy="576"/>
              <a:chOff x="2160" y="3504"/>
              <a:chExt cx="624" cy="576"/>
            </a:xfrm>
          </p:grpSpPr>
          <p:sp>
            <p:nvSpPr>
              <p:cNvPr id="241705" name="Rectangle 41"/>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6428</a:t>
                </a:r>
              </a:p>
            </p:txBody>
          </p:sp>
          <p:sp>
            <p:nvSpPr>
              <p:cNvPr id="241706" name="Rectangle 42"/>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9157</a:t>
                </a:r>
              </a:p>
            </p:txBody>
          </p:sp>
          <p:sp>
            <p:nvSpPr>
              <p:cNvPr id="241707" name="Rectangle 43"/>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41734" name="Line 70"/>
            <p:cNvSpPr>
              <a:spLocks noChangeShapeType="1"/>
            </p:cNvSpPr>
            <p:nvPr/>
          </p:nvSpPr>
          <p:spPr bwMode="auto">
            <a:xfrm flipV="1">
              <a:off x="3072" y="2256"/>
              <a:ext cx="0" cy="1056"/>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735" name="Line 71"/>
            <p:cNvSpPr>
              <a:spLocks noChangeShapeType="1"/>
            </p:cNvSpPr>
            <p:nvPr/>
          </p:nvSpPr>
          <p:spPr bwMode="auto">
            <a:xfrm>
              <a:off x="3072" y="3312"/>
              <a:ext cx="2208" cy="0"/>
            </a:xfrm>
            <a:prstGeom prst="line">
              <a:avLst/>
            </a:prstGeom>
            <a:noFill/>
            <a:ln w="19050">
              <a:solidFill>
                <a:srgbClr val="FF0000"/>
              </a:solidFill>
              <a:round/>
              <a:headEnd/>
              <a:tailEnd/>
            </a:ln>
            <a:effectLst/>
          </p:spPr>
          <p:txBody>
            <a:bodyPr wrap="none" anchor="ctr"/>
            <a:lstStyle/>
            <a:p>
              <a:endParaRPr lang="en-US"/>
            </a:p>
          </p:txBody>
        </p:sp>
        <p:sp>
          <p:nvSpPr>
            <p:cNvPr id="241736" name="Line 72"/>
            <p:cNvSpPr>
              <a:spLocks noChangeShapeType="1"/>
            </p:cNvSpPr>
            <p:nvPr/>
          </p:nvSpPr>
          <p:spPr bwMode="auto">
            <a:xfrm>
              <a:off x="2928" y="2352"/>
              <a:ext cx="0" cy="960"/>
            </a:xfrm>
            <a:prstGeom prst="line">
              <a:avLst/>
            </a:prstGeom>
            <a:noFill/>
            <a:ln w="19050">
              <a:solidFill>
                <a:srgbClr val="FF0000"/>
              </a:solidFill>
              <a:round/>
              <a:headEnd/>
              <a:tailEnd/>
            </a:ln>
            <a:effectLst/>
          </p:spPr>
          <p:txBody>
            <a:bodyPr wrap="none" anchor="ctr"/>
            <a:lstStyle/>
            <a:p>
              <a:endParaRPr lang="en-US"/>
            </a:p>
          </p:txBody>
        </p:sp>
        <p:sp>
          <p:nvSpPr>
            <p:cNvPr id="241737" name="Line 73"/>
            <p:cNvSpPr>
              <a:spLocks noChangeShapeType="1"/>
            </p:cNvSpPr>
            <p:nvPr/>
          </p:nvSpPr>
          <p:spPr bwMode="auto">
            <a:xfrm>
              <a:off x="3168" y="2256"/>
              <a:ext cx="0" cy="960"/>
            </a:xfrm>
            <a:prstGeom prst="line">
              <a:avLst/>
            </a:prstGeom>
            <a:noFill/>
            <a:ln w="19050">
              <a:solidFill>
                <a:srgbClr val="FF0000"/>
              </a:solidFill>
              <a:round/>
              <a:headEnd/>
              <a:tailEnd/>
            </a:ln>
            <a:effectLst/>
          </p:spPr>
          <p:txBody>
            <a:bodyPr wrap="none" anchor="ctr"/>
            <a:lstStyle/>
            <a:p>
              <a:endParaRPr lang="en-US"/>
            </a:p>
          </p:txBody>
        </p:sp>
        <p:sp>
          <p:nvSpPr>
            <p:cNvPr id="241738" name="Line 74"/>
            <p:cNvSpPr>
              <a:spLocks noChangeShapeType="1"/>
            </p:cNvSpPr>
            <p:nvPr/>
          </p:nvSpPr>
          <p:spPr bwMode="auto">
            <a:xfrm>
              <a:off x="960" y="3312"/>
              <a:ext cx="1968" cy="0"/>
            </a:xfrm>
            <a:prstGeom prst="line">
              <a:avLst/>
            </a:prstGeom>
            <a:noFill/>
            <a:ln w="19050">
              <a:solidFill>
                <a:srgbClr val="FF0000"/>
              </a:solidFill>
              <a:round/>
              <a:headEnd/>
              <a:tailEnd/>
            </a:ln>
            <a:effectLst/>
          </p:spPr>
          <p:txBody>
            <a:bodyPr wrap="none" anchor="ctr"/>
            <a:lstStyle/>
            <a:p>
              <a:endParaRPr lang="en-US"/>
            </a:p>
          </p:txBody>
        </p:sp>
        <p:sp>
          <p:nvSpPr>
            <p:cNvPr id="241739" name="Line 75"/>
            <p:cNvSpPr>
              <a:spLocks noChangeShapeType="1"/>
            </p:cNvSpPr>
            <p:nvPr/>
          </p:nvSpPr>
          <p:spPr bwMode="auto">
            <a:xfrm>
              <a:off x="3168" y="3216"/>
              <a:ext cx="1968" cy="0"/>
            </a:xfrm>
            <a:prstGeom prst="line">
              <a:avLst/>
            </a:prstGeom>
            <a:noFill/>
            <a:ln w="19050">
              <a:solidFill>
                <a:srgbClr val="FF0000"/>
              </a:solidFill>
              <a:round/>
              <a:headEnd/>
              <a:tailEnd/>
            </a:ln>
            <a:effectLst/>
          </p:spPr>
          <p:txBody>
            <a:bodyPr wrap="none" anchor="ctr"/>
            <a:lstStyle/>
            <a:p>
              <a:endParaRPr lang="en-US"/>
            </a:p>
          </p:txBody>
        </p:sp>
        <p:sp>
          <p:nvSpPr>
            <p:cNvPr id="241701" name="Rectangle 37"/>
            <p:cNvSpPr>
              <a:spLocks noChangeArrowheads="1"/>
            </p:cNvSpPr>
            <p:nvPr/>
          </p:nvSpPr>
          <p:spPr bwMode="auto">
            <a:xfrm>
              <a:off x="1200" y="3264"/>
              <a:ext cx="624" cy="192"/>
            </a:xfrm>
            <a:prstGeom prst="rect">
              <a:avLst/>
            </a:prstGeom>
            <a:solidFill>
              <a:srgbClr val="FFFFFF"/>
            </a:solidFill>
            <a:ln w="9525">
              <a:solidFill>
                <a:schemeClr val="tx1"/>
              </a:solidFill>
              <a:miter lim="800000"/>
              <a:headEnd/>
              <a:tailEnd/>
            </a:ln>
            <a:effectLst/>
          </p:spPr>
          <p:txBody>
            <a:bodyPr wrap="none" anchor="ctr"/>
            <a:lstStyle/>
            <a:p>
              <a:r>
                <a:rPr lang="en-US"/>
                <a:t>SP: 9157</a:t>
              </a:r>
            </a:p>
          </p:txBody>
        </p:sp>
        <p:sp>
          <p:nvSpPr>
            <p:cNvPr id="241702" name="Rectangle 38"/>
            <p:cNvSpPr>
              <a:spLocks noChangeArrowheads="1"/>
            </p:cNvSpPr>
            <p:nvPr/>
          </p:nvSpPr>
          <p:spPr bwMode="auto">
            <a:xfrm>
              <a:off x="1200" y="3456"/>
              <a:ext cx="624" cy="192"/>
            </a:xfrm>
            <a:prstGeom prst="rect">
              <a:avLst/>
            </a:prstGeom>
            <a:solidFill>
              <a:srgbClr val="FFFFFF"/>
            </a:solidFill>
            <a:ln w="9525">
              <a:solidFill>
                <a:schemeClr val="tx1"/>
              </a:solidFill>
              <a:miter lim="800000"/>
              <a:headEnd/>
              <a:tailEnd/>
            </a:ln>
            <a:effectLst/>
          </p:spPr>
          <p:txBody>
            <a:bodyPr wrap="none" anchor="ctr"/>
            <a:lstStyle/>
            <a:p>
              <a:r>
                <a:rPr lang="en-US"/>
                <a:t>DP: 6428</a:t>
              </a:r>
            </a:p>
          </p:txBody>
        </p:sp>
        <p:sp>
          <p:nvSpPr>
            <p:cNvPr id="241703" name="Rectangle 39"/>
            <p:cNvSpPr>
              <a:spLocks noChangeArrowheads="1"/>
            </p:cNvSpPr>
            <p:nvPr/>
          </p:nvSpPr>
          <p:spPr bwMode="auto">
            <a:xfrm>
              <a:off x="1200" y="3648"/>
              <a:ext cx="624"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nvGrpSpPr>
            <p:cNvPr id="11" name="Group 78"/>
            <p:cNvGrpSpPr>
              <a:grpSpLocks/>
            </p:cNvGrpSpPr>
            <p:nvPr/>
          </p:nvGrpSpPr>
          <p:grpSpPr bwMode="auto">
            <a:xfrm>
              <a:off x="3408" y="2688"/>
              <a:ext cx="624" cy="576"/>
              <a:chOff x="2160" y="3504"/>
              <a:chExt cx="624" cy="576"/>
            </a:xfrm>
          </p:grpSpPr>
          <p:sp>
            <p:nvSpPr>
              <p:cNvPr id="241743" name="Rectangle 79"/>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6428</a:t>
                </a:r>
              </a:p>
            </p:txBody>
          </p:sp>
          <p:sp>
            <p:nvSpPr>
              <p:cNvPr id="241744" name="Rectangle 80"/>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5775</a:t>
                </a:r>
              </a:p>
            </p:txBody>
          </p:sp>
          <p:sp>
            <p:nvSpPr>
              <p:cNvPr id="241745" name="Rectangle 81"/>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12" name="Group 82"/>
            <p:cNvGrpSpPr>
              <a:grpSpLocks/>
            </p:cNvGrpSpPr>
            <p:nvPr/>
          </p:nvGrpSpPr>
          <p:grpSpPr bwMode="auto">
            <a:xfrm>
              <a:off x="4128" y="3264"/>
              <a:ext cx="624" cy="576"/>
              <a:chOff x="2160" y="3504"/>
              <a:chExt cx="624" cy="576"/>
            </a:xfrm>
          </p:grpSpPr>
          <p:sp>
            <p:nvSpPr>
              <p:cNvPr id="241747" name="Rectangle 83"/>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5775</a:t>
                </a:r>
              </a:p>
            </p:txBody>
          </p:sp>
          <p:sp>
            <p:nvSpPr>
              <p:cNvPr id="241748" name="Rectangle 84"/>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6428</a:t>
                </a:r>
              </a:p>
            </p:txBody>
          </p:sp>
          <p:sp>
            <p:nvSpPr>
              <p:cNvPr id="241749" name="Rectangle 85"/>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sp>
        <p:nvSpPr>
          <p:cNvPr id="241751" name="Text Box 87"/>
          <p:cNvSpPr txBox="1">
            <a:spLocks noChangeArrowheads="1"/>
          </p:cNvSpPr>
          <p:nvPr/>
        </p:nvSpPr>
        <p:spPr bwMode="auto">
          <a:xfrm>
            <a:off x="381000" y="5715000"/>
            <a:ext cx="3636963" cy="406400"/>
          </a:xfrm>
          <a:prstGeom prst="rect">
            <a:avLst/>
          </a:prstGeom>
          <a:noFill/>
          <a:ln w="9525">
            <a:solidFill>
              <a:srgbClr val="FF0000"/>
            </a:solidFill>
            <a:miter lim="800000"/>
            <a:headEnd/>
            <a:tailEnd/>
          </a:ln>
          <a:effectLst/>
        </p:spPr>
        <p:txBody>
          <a:bodyPr wrap="none">
            <a:spAutoFit/>
          </a:bodyPr>
          <a:lstStyle/>
          <a:p>
            <a:pPr algn="l"/>
            <a:r>
              <a:rPr lang="en-US" sz="2000"/>
              <a:t>SP provides “return address”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387" name="Slide Number Placeholder 5"/>
          <p:cNvSpPr>
            <a:spLocks noGrp="1"/>
          </p:cNvSpPr>
          <p:nvPr>
            <p:ph type="sldNum" sz="quarter" idx="12"/>
          </p:nvPr>
        </p:nvSpPr>
        <p:spPr>
          <a:noFill/>
        </p:spPr>
        <p:txBody>
          <a:bodyPr/>
          <a:lstStyle/>
          <a:p>
            <a:r>
              <a:rPr lang="en-US"/>
              <a:t>3-</a:t>
            </a:r>
            <a:fld id="{9D3427D7-64AA-4DFC-9D25-DFBC7A8FE231}" type="slidenum">
              <a:rPr lang="en-US"/>
              <a:pPr/>
              <a:t>2</a:t>
            </a:fld>
            <a:endParaRPr lang="en-US"/>
          </a:p>
        </p:txBody>
      </p:sp>
      <p:sp>
        <p:nvSpPr>
          <p:cNvPr id="16388" name="Rectangle 2"/>
          <p:cNvSpPr>
            <a:spLocks noGrp="1" noChangeArrowheads="1"/>
          </p:cNvSpPr>
          <p:nvPr>
            <p:ph type="title"/>
          </p:nvPr>
        </p:nvSpPr>
        <p:spPr>
          <a:xfrm>
            <a:off x="533400" y="0"/>
            <a:ext cx="7772400" cy="1143000"/>
          </a:xfrm>
        </p:spPr>
        <p:txBody>
          <a:bodyPr/>
          <a:lstStyle/>
          <a:p>
            <a:r>
              <a:rPr lang="en-US" smtClean="0"/>
              <a:t>Simulation tools</a:t>
            </a:r>
          </a:p>
        </p:txBody>
      </p:sp>
      <p:sp>
        <p:nvSpPr>
          <p:cNvPr id="16389" name="Rectangle 3"/>
          <p:cNvSpPr>
            <a:spLocks noGrp="1" noChangeArrowheads="1"/>
          </p:cNvSpPr>
          <p:nvPr>
            <p:ph type="body" idx="1"/>
          </p:nvPr>
        </p:nvSpPr>
        <p:spPr>
          <a:xfrm>
            <a:off x="304800" y="914400"/>
            <a:ext cx="8534400" cy="4114800"/>
          </a:xfrm>
        </p:spPr>
        <p:txBody>
          <a:bodyPr/>
          <a:lstStyle/>
          <a:p>
            <a:r>
              <a:rPr lang="en-US" smtClean="0"/>
              <a:t>VINT (Virtual InterNet Testbed):</a:t>
            </a:r>
          </a:p>
          <a:p>
            <a:pPr lvl="1"/>
            <a:r>
              <a:rPr lang="en-US" smtClean="0"/>
              <a:t>catarina.usc.edu/vint [USC/ISI, UCB,LBL,Xerox]</a:t>
            </a:r>
          </a:p>
          <a:p>
            <a:pPr lvl="1"/>
            <a:r>
              <a:rPr lang="en-US" smtClean="0"/>
              <a:t>network simulator (NS), network animator (NAM)</a:t>
            </a:r>
          </a:p>
          <a:p>
            <a:pPr lvl="1"/>
            <a:r>
              <a:rPr lang="en-US" smtClean="0"/>
              <a:t>library of protocols:</a:t>
            </a:r>
          </a:p>
          <a:p>
            <a:pPr lvl="2"/>
            <a:r>
              <a:rPr lang="en-US" smtClean="0"/>
              <a:t>TCP variants</a:t>
            </a:r>
          </a:p>
          <a:p>
            <a:pPr lvl="2"/>
            <a:r>
              <a:rPr lang="en-US" smtClean="0"/>
              <a:t>multicast/unicast routing</a:t>
            </a:r>
          </a:p>
          <a:p>
            <a:pPr lvl="2"/>
            <a:r>
              <a:rPr lang="en-US" smtClean="0"/>
              <a:t>routing in ad-hoc networks</a:t>
            </a:r>
          </a:p>
          <a:p>
            <a:pPr lvl="2"/>
            <a:r>
              <a:rPr lang="en-US" smtClean="0"/>
              <a:t>real-time protocols (RTP)</a:t>
            </a:r>
          </a:p>
          <a:p>
            <a:pPr lvl="2"/>
            <a:r>
              <a:rPr lang="en-US" smtClean="0"/>
              <a:t>…. Other channel/protocol </a:t>
            </a:r>
          </a:p>
          <a:p>
            <a:pPr lvl="2">
              <a:buFontTx/>
              <a:buNone/>
            </a:pPr>
            <a:r>
              <a:rPr lang="en-US" smtClean="0"/>
              <a:t>models &amp; test-suites</a:t>
            </a:r>
          </a:p>
          <a:p>
            <a:pPr lvl="1"/>
            <a:r>
              <a:rPr lang="en-US" smtClean="0"/>
              <a:t>extensible framework (Tcl/tk &amp; C++)</a:t>
            </a:r>
          </a:p>
          <a:p>
            <a:pPr lvl="1"/>
            <a:r>
              <a:rPr lang="en-US" smtClean="0"/>
              <a:t>Check the ‘Simulator’ link thru the class website</a:t>
            </a:r>
          </a:p>
        </p:txBody>
      </p:sp>
      <p:pic>
        <p:nvPicPr>
          <p:cNvPr id="16390" name="Picture 5" descr="NS-Net-Simulator.jpg"/>
          <p:cNvPicPr>
            <a:picLocks noChangeAspect="1"/>
          </p:cNvPicPr>
          <p:nvPr/>
        </p:nvPicPr>
        <p:blipFill>
          <a:blip r:embed="rId2"/>
          <a:srcRect/>
          <a:stretch>
            <a:fillRect/>
          </a:stretch>
        </p:blipFill>
        <p:spPr bwMode="auto">
          <a:xfrm>
            <a:off x="4737100" y="2281238"/>
            <a:ext cx="4406900" cy="2590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9CBCC3BA-33B4-4281-B5F4-B8616B0370F4}" type="slidenum">
              <a:rPr lang="en-US"/>
              <a:pPr/>
              <a:t>20</a:t>
            </a:fld>
            <a:endParaRPr lang="en-US"/>
          </a:p>
        </p:txBody>
      </p:sp>
      <p:sp>
        <p:nvSpPr>
          <p:cNvPr id="245762" name="Rectangle 2"/>
          <p:cNvSpPr>
            <a:spLocks noGrp="1" noChangeArrowheads="1"/>
          </p:cNvSpPr>
          <p:nvPr>
            <p:ph type="title"/>
          </p:nvPr>
        </p:nvSpPr>
        <p:spPr/>
        <p:txBody>
          <a:bodyPr/>
          <a:lstStyle/>
          <a:p>
            <a:r>
              <a:rPr lang="en-US"/>
              <a:t>Connection-oriented demux</a:t>
            </a:r>
          </a:p>
        </p:txBody>
      </p:sp>
      <p:sp>
        <p:nvSpPr>
          <p:cNvPr id="245763" name="Rectangle 3"/>
          <p:cNvSpPr>
            <a:spLocks noGrp="1" noChangeArrowheads="1"/>
          </p:cNvSpPr>
          <p:nvPr>
            <p:ph type="body" sz="half" idx="1"/>
          </p:nvPr>
        </p:nvSpPr>
        <p:spPr>
          <a:xfrm>
            <a:off x="381000" y="1600200"/>
            <a:ext cx="3962400" cy="4648200"/>
          </a:xfrm>
        </p:spPr>
        <p:txBody>
          <a:bodyPr/>
          <a:lstStyle/>
          <a:p>
            <a:r>
              <a:rPr lang="en-US" sz="2400"/>
              <a:t>TCP socket identified by 4-tuple: </a:t>
            </a:r>
          </a:p>
          <a:p>
            <a:pPr lvl="1"/>
            <a:r>
              <a:rPr lang="en-US" sz="2000">
                <a:solidFill>
                  <a:srgbClr val="FF0000"/>
                </a:solidFill>
              </a:rPr>
              <a:t>source IP address</a:t>
            </a:r>
          </a:p>
          <a:p>
            <a:pPr lvl="1"/>
            <a:r>
              <a:rPr lang="en-US" sz="2000">
                <a:solidFill>
                  <a:srgbClr val="FF0000"/>
                </a:solidFill>
              </a:rPr>
              <a:t>source port number</a:t>
            </a:r>
          </a:p>
          <a:p>
            <a:pPr lvl="1"/>
            <a:r>
              <a:rPr lang="en-US" sz="2000">
                <a:solidFill>
                  <a:srgbClr val="FF0000"/>
                </a:solidFill>
              </a:rPr>
              <a:t>dest IP address</a:t>
            </a:r>
          </a:p>
          <a:p>
            <a:pPr lvl="1"/>
            <a:r>
              <a:rPr lang="en-US" sz="2000">
                <a:solidFill>
                  <a:srgbClr val="FF0000"/>
                </a:solidFill>
              </a:rPr>
              <a:t>dest port number</a:t>
            </a:r>
          </a:p>
          <a:p>
            <a:r>
              <a:rPr lang="en-US" sz="2400"/>
              <a:t>recv host uses all four values to direct segment to appropriate socket</a:t>
            </a:r>
          </a:p>
        </p:txBody>
      </p:sp>
      <p:sp>
        <p:nvSpPr>
          <p:cNvPr id="245764" name="Rectangle 4"/>
          <p:cNvSpPr>
            <a:spLocks noGrp="1" noChangeArrowheads="1"/>
          </p:cNvSpPr>
          <p:nvPr>
            <p:ph type="body" sz="half" idx="2"/>
          </p:nvPr>
        </p:nvSpPr>
        <p:spPr>
          <a:xfrm>
            <a:off x="4495800" y="1600200"/>
            <a:ext cx="4114800" cy="4648200"/>
          </a:xfrm>
        </p:spPr>
        <p:txBody>
          <a:bodyPr/>
          <a:lstStyle/>
          <a:p>
            <a:r>
              <a:rPr lang="en-US" sz="2400"/>
              <a:t>Server host may support many simultaneous TCP sockets:</a:t>
            </a:r>
          </a:p>
          <a:p>
            <a:pPr lvl="1"/>
            <a:r>
              <a:rPr lang="en-US" sz="2000"/>
              <a:t>each socket identified by its own 4-tuple</a:t>
            </a:r>
          </a:p>
          <a:p>
            <a:r>
              <a:rPr lang="en-US" sz="2400"/>
              <a:t>Web servers have different sockets for each connecting client</a:t>
            </a:r>
          </a:p>
          <a:p>
            <a:pPr lvl="1"/>
            <a:r>
              <a:rPr lang="en-US" sz="2000"/>
              <a:t>non-persistent HTTP will have different socket for each request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Footer Placeholder 3"/>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7" name="Slide Number Placeholder 4"/>
          <p:cNvSpPr>
            <a:spLocks noGrp="1"/>
          </p:cNvSpPr>
          <p:nvPr>
            <p:ph type="sldNum" sz="quarter" idx="12"/>
          </p:nvPr>
        </p:nvSpPr>
        <p:spPr/>
        <p:txBody>
          <a:bodyPr/>
          <a:lstStyle/>
          <a:p>
            <a:r>
              <a:rPr lang="en-US"/>
              <a:t>3-</a:t>
            </a:r>
            <a:fld id="{9F77BE39-8DA6-4D82-BD80-AD968DF4AA6C}" type="slidenum">
              <a:rPr lang="en-US"/>
              <a:pPr/>
              <a:t>21</a:t>
            </a:fld>
            <a:endParaRPr lang="en-US"/>
          </a:p>
        </p:txBody>
      </p:sp>
      <p:sp>
        <p:nvSpPr>
          <p:cNvPr id="246786" name="Rectangle 2"/>
          <p:cNvSpPr>
            <a:spLocks noGrp="1" noChangeArrowheads="1"/>
          </p:cNvSpPr>
          <p:nvPr>
            <p:ph type="title"/>
          </p:nvPr>
        </p:nvSpPr>
        <p:spPr/>
        <p:txBody>
          <a:bodyPr/>
          <a:lstStyle/>
          <a:p>
            <a:r>
              <a:rPr lang="en-US"/>
              <a:t>Connection-oriented demux (cont)</a:t>
            </a:r>
          </a:p>
        </p:txBody>
      </p:sp>
      <p:sp>
        <p:nvSpPr>
          <p:cNvPr id="246788" name="Text Box 4"/>
          <p:cNvSpPr txBox="1">
            <a:spLocks noChangeArrowheads="1"/>
          </p:cNvSpPr>
          <p:nvPr/>
        </p:nvSpPr>
        <p:spPr bwMode="auto">
          <a:xfrm>
            <a:off x="7662863" y="4724400"/>
            <a:ext cx="869950" cy="641350"/>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a:solidFill>
                  <a:schemeClr val="accent2"/>
                </a:solidFill>
              </a:rPr>
              <a:t>IP:B</a:t>
            </a:r>
          </a:p>
        </p:txBody>
      </p:sp>
      <p:grpSp>
        <p:nvGrpSpPr>
          <p:cNvPr id="2" name="Group 87"/>
          <p:cNvGrpSpPr>
            <a:grpSpLocks/>
          </p:cNvGrpSpPr>
          <p:nvPr/>
        </p:nvGrpSpPr>
        <p:grpSpPr bwMode="auto">
          <a:xfrm>
            <a:off x="381000" y="2286000"/>
            <a:ext cx="1011238" cy="3136900"/>
            <a:chOff x="240" y="1440"/>
            <a:chExt cx="637" cy="1976"/>
          </a:xfrm>
        </p:grpSpPr>
        <p:grpSp>
          <p:nvGrpSpPr>
            <p:cNvPr id="3" name="Group 6"/>
            <p:cNvGrpSpPr>
              <a:grpSpLocks/>
            </p:cNvGrpSpPr>
            <p:nvPr/>
          </p:nvGrpSpPr>
          <p:grpSpPr bwMode="auto">
            <a:xfrm>
              <a:off x="240" y="1440"/>
              <a:ext cx="637" cy="1500"/>
              <a:chOff x="608" y="2454"/>
              <a:chExt cx="1261" cy="1500"/>
            </a:xfrm>
          </p:grpSpPr>
          <p:sp>
            <p:nvSpPr>
              <p:cNvPr id="246791" name="Rectangle 7"/>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2" name="Rectangle 8"/>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3" name="Rectangle 9"/>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4" name="Rectangle 10"/>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5" name="Rectangle 11"/>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grpSp>
          <p:nvGrpSpPr>
            <p:cNvPr id="4" name="Group 12"/>
            <p:cNvGrpSpPr>
              <a:grpSpLocks/>
            </p:cNvGrpSpPr>
            <p:nvPr/>
          </p:nvGrpSpPr>
          <p:grpSpPr bwMode="auto">
            <a:xfrm>
              <a:off x="409" y="1484"/>
              <a:ext cx="377" cy="315"/>
              <a:chOff x="2614" y="2862"/>
              <a:chExt cx="377" cy="315"/>
            </a:xfrm>
          </p:grpSpPr>
          <p:sp>
            <p:nvSpPr>
              <p:cNvPr id="246797" name="Rectangle 13"/>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798" name="Oval 14"/>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sp>
          <p:nvSpPr>
            <p:cNvPr id="246799" name="Text Box 15"/>
            <p:cNvSpPr txBox="1">
              <a:spLocks noChangeArrowheads="1"/>
            </p:cNvSpPr>
            <p:nvPr/>
          </p:nvSpPr>
          <p:spPr bwMode="auto">
            <a:xfrm>
              <a:off x="293" y="2974"/>
              <a:ext cx="547" cy="442"/>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sz="2000">
                  <a:solidFill>
                    <a:schemeClr val="accent2"/>
                  </a:solidFill>
                </a:rPr>
                <a:t> IP: A</a:t>
              </a:r>
            </a:p>
          </p:txBody>
        </p:sp>
        <p:sp>
          <p:nvSpPr>
            <p:cNvPr id="246800" name="Line 16"/>
            <p:cNvSpPr>
              <a:spLocks noChangeShapeType="1"/>
            </p:cNvSpPr>
            <p:nvPr/>
          </p:nvSpPr>
          <p:spPr bwMode="auto">
            <a:xfrm>
              <a:off x="528" y="1726"/>
              <a:ext cx="0" cy="1104"/>
            </a:xfrm>
            <a:prstGeom prst="line">
              <a:avLst/>
            </a:prstGeom>
            <a:noFill/>
            <a:ln w="19050">
              <a:solidFill>
                <a:srgbClr val="FF0000"/>
              </a:solidFill>
              <a:round/>
              <a:headEnd/>
              <a:tailEnd/>
            </a:ln>
            <a:effectLst/>
          </p:spPr>
          <p:txBody>
            <a:bodyPr wrap="none" anchor="ctr"/>
            <a:lstStyle/>
            <a:p>
              <a:endParaRPr lang="en-US"/>
            </a:p>
          </p:txBody>
        </p:sp>
      </p:grpSp>
      <p:grpSp>
        <p:nvGrpSpPr>
          <p:cNvPr id="5" name="Group 18"/>
          <p:cNvGrpSpPr>
            <a:grpSpLocks/>
          </p:cNvGrpSpPr>
          <p:nvPr/>
        </p:nvGrpSpPr>
        <p:grpSpPr bwMode="auto">
          <a:xfrm>
            <a:off x="7575550" y="2325688"/>
            <a:ext cx="598488" cy="500062"/>
            <a:chOff x="2614" y="2862"/>
            <a:chExt cx="377" cy="315"/>
          </a:xfrm>
        </p:grpSpPr>
        <p:sp>
          <p:nvSpPr>
            <p:cNvPr id="246803" name="Rectangle 19"/>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04" name="Oval 20"/>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grpSp>
        <p:nvGrpSpPr>
          <p:cNvPr id="6" name="Group 21"/>
          <p:cNvGrpSpPr>
            <a:grpSpLocks/>
          </p:cNvGrpSpPr>
          <p:nvPr/>
        </p:nvGrpSpPr>
        <p:grpSpPr bwMode="auto">
          <a:xfrm>
            <a:off x="6934200" y="2286000"/>
            <a:ext cx="1503363" cy="2381250"/>
            <a:chOff x="608" y="2454"/>
            <a:chExt cx="1261" cy="1500"/>
          </a:xfrm>
        </p:grpSpPr>
        <p:sp>
          <p:nvSpPr>
            <p:cNvPr id="246806" name="Rectangle 22"/>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7" name="Rectangle 23"/>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8" name="Rectangle 24"/>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9" name="Rectangle 25"/>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10" name="Rectangle 26"/>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7" name="Group 27"/>
          <p:cNvGrpSpPr>
            <a:grpSpLocks/>
          </p:cNvGrpSpPr>
          <p:nvPr/>
        </p:nvGrpSpPr>
        <p:grpSpPr bwMode="auto">
          <a:xfrm>
            <a:off x="7035800" y="2349500"/>
            <a:ext cx="598488" cy="500063"/>
            <a:chOff x="2614" y="2862"/>
            <a:chExt cx="377" cy="315"/>
          </a:xfrm>
        </p:grpSpPr>
        <p:sp>
          <p:nvSpPr>
            <p:cNvPr id="246812" name="Rectangle 28"/>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13" name="Oval 29"/>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P2</a:t>
              </a:r>
            </a:p>
          </p:txBody>
        </p:sp>
      </p:grpSp>
      <p:sp>
        <p:nvSpPr>
          <p:cNvPr id="246815" name="Line 31"/>
          <p:cNvSpPr>
            <a:spLocks noChangeShapeType="1"/>
          </p:cNvSpPr>
          <p:nvPr/>
        </p:nvSpPr>
        <p:spPr bwMode="auto">
          <a:xfrm>
            <a:off x="8077200" y="2743200"/>
            <a:ext cx="0" cy="1752600"/>
          </a:xfrm>
          <a:prstGeom prst="line">
            <a:avLst/>
          </a:prstGeom>
          <a:noFill/>
          <a:ln w="19050">
            <a:solidFill>
              <a:srgbClr val="FF0000"/>
            </a:solidFill>
            <a:round/>
            <a:headEnd/>
            <a:tailEnd/>
          </a:ln>
          <a:effectLst/>
        </p:spPr>
        <p:txBody>
          <a:bodyPr wrap="none" anchor="ctr"/>
          <a:lstStyle/>
          <a:p>
            <a:endParaRPr lang="en-US"/>
          </a:p>
        </p:txBody>
      </p:sp>
      <p:sp>
        <p:nvSpPr>
          <p:cNvPr id="246816" name="Rectangle 32"/>
          <p:cNvSpPr>
            <a:spLocks noChangeArrowheads="1"/>
          </p:cNvSpPr>
          <p:nvPr/>
        </p:nvSpPr>
        <p:spPr bwMode="auto">
          <a:xfrm>
            <a:off x="3733800" y="22860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7" name="Rectangle 33"/>
          <p:cNvSpPr>
            <a:spLocks noChangeArrowheads="1"/>
          </p:cNvSpPr>
          <p:nvPr/>
        </p:nvSpPr>
        <p:spPr bwMode="auto">
          <a:xfrm>
            <a:off x="3733800" y="27432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8" name="Rectangle 34"/>
          <p:cNvSpPr>
            <a:spLocks noChangeArrowheads="1"/>
          </p:cNvSpPr>
          <p:nvPr/>
        </p:nvSpPr>
        <p:spPr bwMode="auto">
          <a:xfrm>
            <a:off x="3733800" y="32385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9" name="Rectangle 35"/>
          <p:cNvSpPr>
            <a:spLocks noChangeArrowheads="1"/>
          </p:cNvSpPr>
          <p:nvPr/>
        </p:nvSpPr>
        <p:spPr bwMode="auto">
          <a:xfrm>
            <a:off x="3733800" y="371475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20" name="Rectangle 36"/>
          <p:cNvSpPr>
            <a:spLocks noChangeArrowheads="1"/>
          </p:cNvSpPr>
          <p:nvPr/>
        </p:nvSpPr>
        <p:spPr bwMode="auto">
          <a:xfrm>
            <a:off x="3733800" y="41910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nvGrpSpPr>
          <p:cNvPr id="8" name="Group 37"/>
          <p:cNvGrpSpPr>
            <a:grpSpLocks/>
          </p:cNvGrpSpPr>
          <p:nvPr/>
        </p:nvGrpSpPr>
        <p:grpSpPr bwMode="auto">
          <a:xfrm>
            <a:off x="3810000" y="2362200"/>
            <a:ext cx="571500" cy="500063"/>
            <a:chOff x="2614" y="2862"/>
            <a:chExt cx="377" cy="315"/>
          </a:xfrm>
        </p:grpSpPr>
        <p:sp>
          <p:nvSpPr>
            <p:cNvPr id="246822" name="Rectangle 38"/>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23" name="Oval 39"/>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P4</a:t>
              </a:r>
            </a:p>
          </p:txBody>
        </p:sp>
      </p:grpSp>
      <p:sp>
        <p:nvSpPr>
          <p:cNvPr id="246824" name="Text Box 40"/>
          <p:cNvSpPr txBox="1">
            <a:spLocks noChangeArrowheads="1"/>
          </p:cNvSpPr>
          <p:nvPr/>
        </p:nvSpPr>
        <p:spPr bwMode="auto">
          <a:xfrm>
            <a:off x="3919538" y="4797425"/>
            <a:ext cx="955675" cy="701675"/>
          </a:xfrm>
          <a:prstGeom prst="rect">
            <a:avLst/>
          </a:prstGeom>
          <a:noFill/>
          <a:ln w="9525">
            <a:noFill/>
            <a:miter lim="800000"/>
            <a:headEnd/>
            <a:tailEnd/>
          </a:ln>
          <a:effectLst/>
        </p:spPr>
        <p:txBody>
          <a:bodyPr wrap="none">
            <a:spAutoFit/>
          </a:bodyPr>
          <a:lstStyle/>
          <a:p>
            <a:r>
              <a:rPr lang="en-US" sz="2000">
                <a:solidFill>
                  <a:schemeClr val="accent2"/>
                </a:solidFill>
              </a:rPr>
              <a:t>server</a:t>
            </a:r>
          </a:p>
          <a:p>
            <a:r>
              <a:rPr lang="en-US" sz="2000">
                <a:solidFill>
                  <a:schemeClr val="accent2"/>
                </a:solidFill>
              </a:rPr>
              <a:t>IP: C</a:t>
            </a:r>
          </a:p>
        </p:txBody>
      </p:sp>
      <p:sp>
        <p:nvSpPr>
          <p:cNvPr id="246826" name="Line 42"/>
          <p:cNvSpPr>
            <a:spLocks noChangeShapeType="1"/>
          </p:cNvSpPr>
          <p:nvPr/>
        </p:nvSpPr>
        <p:spPr bwMode="auto">
          <a:xfrm flipV="1">
            <a:off x="4343400" y="2819400"/>
            <a:ext cx="0" cy="16764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28" name="Line 44"/>
          <p:cNvSpPr>
            <a:spLocks noChangeShapeType="1"/>
          </p:cNvSpPr>
          <p:nvPr/>
        </p:nvSpPr>
        <p:spPr bwMode="auto">
          <a:xfrm>
            <a:off x="838200" y="4495800"/>
            <a:ext cx="3505200" cy="0"/>
          </a:xfrm>
          <a:prstGeom prst="line">
            <a:avLst/>
          </a:prstGeom>
          <a:noFill/>
          <a:ln w="19050">
            <a:solidFill>
              <a:srgbClr val="FF0000"/>
            </a:solidFill>
            <a:round/>
            <a:headEnd/>
            <a:tailEnd/>
          </a:ln>
          <a:effectLst/>
        </p:spPr>
        <p:txBody>
          <a:bodyPr wrap="none" anchor="ctr"/>
          <a:lstStyle/>
          <a:p>
            <a:endParaRPr lang="en-US"/>
          </a:p>
        </p:txBody>
      </p:sp>
      <p:sp>
        <p:nvSpPr>
          <p:cNvPr id="246833" name="Line 49"/>
          <p:cNvSpPr>
            <a:spLocks noChangeShapeType="1"/>
          </p:cNvSpPr>
          <p:nvPr/>
        </p:nvSpPr>
        <p:spPr bwMode="auto">
          <a:xfrm flipV="1">
            <a:off x="4572000" y="2819400"/>
            <a:ext cx="0" cy="16764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34" name="Line 50"/>
          <p:cNvSpPr>
            <a:spLocks noChangeShapeType="1"/>
          </p:cNvSpPr>
          <p:nvPr/>
        </p:nvSpPr>
        <p:spPr bwMode="auto">
          <a:xfrm>
            <a:off x="4572000" y="4495800"/>
            <a:ext cx="3505200" cy="0"/>
          </a:xfrm>
          <a:prstGeom prst="line">
            <a:avLst/>
          </a:prstGeom>
          <a:noFill/>
          <a:ln w="19050">
            <a:solidFill>
              <a:srgbClr val="FF0000"/>
            </a:solidFill>
            <a:round/>
            <a:headEnd/>
            <a:tailEnd/>
          </a:ln>
          <a:effectLst/>
        </p:spPr>
        <p:txBody>
          <a:bodyPr wrap="none" anchor="ctr"/>
          <a:lstStyle/>
          <a:p>
            <a:endParaRPr lang="en-US"/>
          </a:p>
        </p:txBody>
      </p:sp>
      <p:sp>
        <p:nvSpPr>
          <p:cNvPr id="246835" name="Line 51"/>
          <p:cNvSpPr>
            <a:spLocks noChangeShapeType="1"/>
          </p:cNvSpPr>
          <p:nvPr/>
        </p:nvSpPr>
        <p:spPr bwMode="auto">
          <a:xfrm>
            <a:off x="4343400" y="2971800"/>
            <a:ext cx="0" cy="1524000"/>
          </a:xfrm>
          <a:prstGeom prst="line">
            <a:avLst/>
          </a:prstGeom>
          <a:noFill/>
          <a:ln w="19050">
            <a:solidFill>
              <a:srgbClr val="FF0000"/>
            </a:solidFill>
            <a:round/>
            <a:headEnd/>
            <a:tailEnd/>
          </a:ln>
          <a:effectLst/>
        </p:spPr>
        <p:txBody>
          <a:bodyPr wrap="none" anchor="ctr"/>
          <a:lstStyle/>
          <a:p>
            <a:endParaRPr lang="en-US"/>
          </a:p>
        </p:txBody>
      </p:sp>
      <p:sp>
        <p:nvSpPr>
          <p:cNvPr id="246837" name="Line 53"/>
          <p:cNvSpPr>
            <a:spLocks noChangeShapeType="1"/>
          </p:cNvSpPr>
          <p:nvPr/>
        </p:nvSpPr>
        <p:spPr bwMode="auto">
          <a:xfrm>
            <a:off x="1219200" y="4495800"/>
            <a:ext cx="3124200" cy="0"/>
          </a:xfrm>
          <a:prstGeom prst="line">
            <a:avLst/>
          </a:prstGeom>
          <a:noFill/>
          <a:ln w="19050">
            <a:solidFill>
              <a:srgbClr val="FF0000"/>
            </a:solidFill>
            <a:round/>
            <a:headEnd/>
            <a:tailEnd/>
          </a:ln>
          <a:effectLst/>
        </p:spPr>
        <p:txBody>
          <a:bodyPr wrap="none" anchor="ctr"/>
          <a:lstStyle/>
          <a:p>
            <a:endParaRPr lang="en-US"/>
          </a:p>
        </p:txBody>
      </p:sp>
      <p:sp>
        <p:nvSpPr>
          <p:cNvPr id="246839" name="Rectangle 55"/>
          <p:cNvSpPr>
            <a:spLocks noChangeArrowheads="1"/>
          </p:cNvSpPr>
          <p:nvPr/>
        </p:nvSpPr>
        <p:spPr bwMode="auto">
          <a:xfrm>
            <a:off x="1600200" y="44196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SP: 9157</a:t>
            </a:r>
          </a:p>
        </p:txBody>
      </p:sp>
      <p:sp>
        <p:nvSpPr>
          <p:cNvPr id="246840" name="Rectangle 56"/>
          <p:cNvSpPr>
            <a:spLocks noChangeArrowheads="1"/>
          </p:cNvSpPr>
          <p:nvPr/>
        </p:nvSpPr>
        <p:spPr bwMode="auto">
          <a:xfrm>
            <a:off x="1600200" y="47244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DP: 80</a:t>
            </a:r>
          </a:p>
        </p:txBody>
      </p:sp>
      <p:sp>
        <p:nvSpPr>
          <p:cNvPr id="246841" name="Rectangle 57"/>
          <p:cNvSpPr>
            <a:spLocks noChangeArrowheads="1"/>
          </p:cNvSpPr>
          <p:nvPr/>
        </p:nvSpPr>
        <p:spPr bwMode="auto">
          <a:xfrm>
            <a:off x="1600200" y="5029200"/>
            <a:ext cx="990600" cy="3048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nvGrpSpPr>
          <p:cNvPr id="9" name="Group 89"/>
          <p:cNvGrpSpPr>
            <a:grpSpLocks/>
          </p:cNvGrpSpPr>
          <p:nvPr/>
        </p:nvGrpSpPr>
        <p:grpSpPr bwMode="auto">
          <a:xfrm>
            <a:off x="6248400" y="4419600"/>
            <a:ext cx="990600" cy="914400"/>
            <a:chOff x="3936" y="2784"/>
            <a:chExt cx="624" cy="576"/>
          </a:xfrm>
        </p:grpSpPr>
        <p:sp>
          <p:nvSpPr>
            <p:cNvPr id="246847" name="Rectangle 63"/>
            <p:cNvSpPr>
              <a:spLocks noChangeArrowheads="1"/>
            </p:cNvSpPr>
            <p:nvPr/>
          </p:nvSpPr>
          <p:spPr bwMode="auto">
            <a:xfrm>
              <a:off x="3936" y="2784"/>
              <a:ext cx="624" cy="192"/>
            </a:xfrm>
            <a:prstGeom prst="rect">
              <a:avLst/>
            </a:prstGeom>
            <a:solidFill>
              <a:schemeClr val="bg1"/>
            </a:solidFill>
            <a:ln w="9525">
              <a:solidFill>
                <a:schemeClr val="tx1"/>
              </a:solidFill>
              <a:miter lim="800000"/>
              <a:headEnd/>
              <a:tailEnd/>
            </a:ln>
            <a:effectLst/>
          </p:spPr>
          <p:txBody>
            <a:bodyPr wrap="none" anchor="ctr"/>
            <a:lstStyle/>
            <a:p>
              <a:r>
                <a:rPr lang="en-US"/>
                <a:t>SP: 9157</a:t>
              </a:r>
            </a:p>
          </p:txBody>
        </p:sp>
        <p:sp>
          <p:nvSpPr>
            <p:cNvPr id="246848" name="Rectangle 64"/>
            <p:cNvSpPr>
              <a:spLocks noChangeArrowheads="1"/>
            </p:cNvSpPr>
            <p:nvPr/>
          </p:nvSpPr>
          <p:spPr bwMode="auto">
            <a:xfrm>
              <a:off x="3936" y="2976"/>
              <a:ext cx="624" cy="192"/>
            </a:xfrm>
            <a:prstGeom prst="rect">
              <a:avLst/>
            </a:prstGeom>
            <a:solidFill>
              <a:schemeClr val="bg1"/>
            </a:solidFill>
            <a:ln w="9525">
              <a:solidFill>
                <a:schemeClr val="tx1"/>
              </a:solidFill>
              <a:miter lim="800000"/>
              <a:headEnd/>
              <a:tailEnd/>
            </a:ln>
            <a:effectLst/>
          </p:spPr>
          <p:txBody>
            <a:bodyPr wrap="none" anchor="ctr"/>
            <a:lstStyle/>
            <a:p>
              <a:r>
                <a:rPr lang="en-US"/>
                <a:t>DP: 80</a:t>
              </a:r>
            </a:p>
          </p:txBody>
        </p:sp>
        <p:sp>
          <p:nvSpPr>
            <p:cNvPr id="246849" name="Rectangle 65"/>
            <p:cNvSpPr>
              <a:spLocks noChangeArrowheads="1"/>
            </p:cNvSpPr>
            <p:nvPr/>
          </p:nvSpPr>
          <p:spPr bwMode="auto">
            <a:xfrm>
              <a:off x="3936" y="316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10" name="Group 66"/>
          <p:cNvGrpSpPr>
            <a:grpSpLocks/>
          </p:cNvGrpSpPr>
          <p:nvPr/>
        </p:nvGrpSpPr>
        <p:grpSpPr bwMode="auto">
          <a:xfrm>
            <a:off x="4419600" y="2362200"/>
            <a:ext cx="571500" cy="500063"/>
            <a:chOff x="2614" y="2862"/>
            <a:chExt cx="377" cy="315"/>
          </a:xfrm>
        </p:grpSpPr>
        <p:sp>
          <p:nvSpPr>
            <p:cNvPr id="246851" name="Rectangle 67"/>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2" name="Oval 68"/>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P5</a:t>
              </a:r>
            </a:p>
          </p:txBody>
        </p:sp>
      </p:grpSp>
      <p:grpSp>
        <p:nvGrpSpPr>
          <p:cNvPr id="11" name="Group 69"/>
          <p:cNvGrpSpPr>
            <a:grpSpLocks/>
          </p:cNvGrpSpPr>
          <p:nvPr/>
        </p:nvGrpSpPr>
        <p:grpSpPr bwMode="auto">
          <a:xfrm>
            <a:off x="5022850" y="2351088"/>
            <a:ext cx="571500" cy="500062"/>
            <a:chOff x="2614" y="2862"/>
            <a:chExt cx="377" cy="315"/>
          </a:xfrm>
        </p:grpSpPr>
        <p:sp>
          <p:nvSpPr>
            <p:cNvPr id="246854" name="Rectangle 70"/>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5" name="Oval 71"/>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P6</a:t>
              </a:r>
            </a:p>
          </p:txBody>
        </p:sp>
      </p:grpSp>
      <p:grpSp>
        <p:nvGrpSpPr>
          <p:cNvPr id="12" name="Group 72"/>
          <p:cNvGrpSpPr>
            <a:grpSpLocks/>
          </p:cNvGrpSpPr>
          <p:nvPr/>
        </p:nvGrpSpPr>
        <p:grpSpPr bwMode="auto">
          <a:xfrm>
            <a:off x="7740650" y="2363788"/>
            <a:ext cx="598488" cy="500062"/>
            <a:chOff x="2614" y="2862"/>
            <a:chExt cx="377" cy="315"/>
          </a:xfrm>
        </p:grpSpPr>
        <p:sp>
          <p:nvSpPr>
            <p:cNvPr id="246857" name="Rectangle 73"/>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8" name="Oval 74"/>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P3</a:t>
              </a:r>
            </a:p>
          </p:txBody>
        </p:sp>
      </p:grpSp>
      <p:sp>
        <p:nvSpPr>
          <p:cNvPr id="246859" name="Line 75"/>
          <p:cNvSpPr>
            <a:spLocks noChangeShapeType="1"/>
          </p:cNvSpPr>
          <p:nvPr/>
        </p:nvSpPr>
        <p:spPr bwMode="auto">
          <a:xfrm>
            <a:off x="7391400" y="2819400"/>
            <a:ext cx="0" cy="1524000"/>
          </a:xfrm>
          <a:prstGeom prst="line">
            <a:avLst/>
          </a:prstGeom>
          <a:noFill/>
          <a:ln w="19050">
            <a:solidFill>
              <a:srgbClr val="FF0000"/>
            </a:solidFill>
            <a:round/>
            <a:headEnd/>
            <a:tailEnd/>
          </a:ln>
          <a:effectLst/>
        </p:spPr>
        <p:txBody>
          <a:bodyPr wrap="none" anchor="ctr"/>
          <a:lstStyle/>
          <a:p>
            <a:endParaRPr lang="en-US"/>
          </a:p>
        </p:txBody>
      </p:sp>
      <p:sp>
        <p:nvSpPr>
          <p:cNvPr id="246860" name="Line 76"/>
          <p:cNvSpPr>
            <a:spLocks noChangeShapeType="1"/>
          </p:cNvSpPr>
          <p:nvPr/>
        </p:nvSpPr>
        <p:spPr bwMode="auto">
          <a:xfrm>
            <a:off x="5334000" y="4343400"/>
            <a:ext cx="2057400" cy="0"/>
          </a:xfrm>
          <a:prstGeom prst="line">
            <a:avLst/>
          </a:prstGeom>
          <a:noFill/>
          <a:ln w="19050">
            <a:solidFill>
              <a:srgbClr val="FF0000"/>
            </a:solidFill>
            <a:round/>
            <a:headEnd/>
            <a:tailEnd/>
          </a:ln>
          <a:effectLst/>
        </p:spPr>
        <p:txBody>
          <a:bodyPr wrap="none" anchor="ctr"/>
          <a:lstStyle/>
          <a:p>
            <a:endParaRPr lang="en-US"/>
          </a:p>
        </p:txBody>
      </p:sp>
      <p:sp>
        <p:nvSpPr>
          <p:cNvPr id="246862" name="Line 78"/>
          <p:cNvSpPr>
            <a:spLocks noChangeShapeType="1"/>
          </p:cNvSpPr>
          <p:nvPr/>
        </p:nvSpPr>
        <p:spPr bwMode="auto">
          <a:xfrm flipV="1">
            <a:off x="5334000" y="2819400"/>
            <a:ext cx="0" cy="15240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63" name="Rectangle 79"/>
          <p:cNvSpPr>
            <a:spLocks noChangeArrowheads="1"/>
          </p:cNvSpPr>
          <p:nvPr/>
        </p:nvSpPr>
        <p:spPr bwMode="auto">
          <a:xfrm>
            <a:off x="1600200" y="5334000"/>
            <a:ext cx="990600" cy="3048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64" name="Rectangle 80"/>
          <p:cNvSpPr>
            <a:spLocks noChangeArrowheads="1"/>
          </p:cNvSpPr>
          <p:nvPr/>
        </p:nvSpPr>
        <p:spPr bwMode="auto">
          <a:xfrm>
            <a:off x="6248400" y="53340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D-IP:C</a:t>
            </a:r>
          </a:p>
        </p:txBody>
      </p:sp>
      <p:sp>
        <p:nvSpPr>
          <p:cNvPr id="246865" name="Text Box 81"/>
          <p:cNvSpPr txBox="1">
            <a:spLocks noChangeArrowheads="1"/>
          </p:cNvSpPr>
          <p:nvPr/>
        </p:nvSpPr>
        <p:spPr bwMode="auto">
          <a:xfrm>
            <a:off x="1736725" y="4941888"/>
            <a:ext cx="184150" cy="336550"/>
          </a:xfrm>
          <a:prstGeom prst="rect">
            <a:avLst/>
          </a:prstGeom>
          <a:noFill/>
          <a:ln w="9525">
            <a:noFill/>
            <a:miter lim="800000"/>
            <a:headEnd/>
            <a:tailEnd/>
          </a:ln>
          <a:effectLst/>
        </p:spPr>
        <p:txBody>
          <a:bodyPr wrap="none">
            <a:spAutoFit/>
          </a:bodyPr>
          <a:lstStyle/>
          <a:p>
            <a:endParaRPr lang="en-US"/>
          </a:p>
        </p:txBody>
      </p:sp>
      <p:sp>
        <p:nvSpPr>
          <p:cNvPr id="246866" name="Text Box 82"/>
          <p:cNvSpPr txBox="1">
            <a:spLocks noChangeArrowheads="1"/>
          </p:cNvSpPr>
          <p:nvPr/>
        </p:nvSpPr>
        <p:spPr bwMode="auto">
          <a:xfrm>
            <a:off x="1676400" y="5029200"/>
            <a:ext cx="896938" cy="336550"/>
          </a:xfrm>
          <a:prstGeom prst="rect">
            <a:avLst/>
          </a:prstGeom>
          <a:noFill/>
          <a:ln w="9525">
            <a:noFill/>
            <a:miter lim="800000"/>
            <a:headEnd/>
            <a:tailEnd/>
          </a:ln>
          <a:effectLst/>
        </p:spPr>
        <p:txBody>
          <a:bodyPr wrap="none">
            <a:spAutoFit/>
          </a:bodyPr>
          <a:lstStyle/>
          <a:p>
            <a:r>
              <a:rPr lang="en-US"/>
              <a:t>S-IP: A</a:t>
            </a:r>
          </a:p>
        </p:txBody>
      </p:sp>
      <p:sp>
        <p:nvSpPr>
          <p:cNvPr id="246868" name="Text Box 84"/>
          <p:cNvSpPr txBox="1">
            <a:spLocks noChangeArrowheads="1"/>
          </p:cNvSpPr>
          <p:nvPr/>
        </p:nvSpPr>
        <p:spPr bwMode="auto">
          <a:xfrm>
            <a:off x="1676400" y="5334000"/>
            <a:ext cx="814388" cy="336550"/>
          </a:xfrm>
          <a:prstGeom prst="rect">
            <a:avLst/>
          </a:prstGeom>
          <a:noFill/>
          <a:ln w="9525">
            <a:noFill/>
            <a:miter lim="800000"/>
            <a:headEnd/>
            <a:tailEnd/>
          </a:ln>
          <a:effectLst/>
        </p:spPr>
        <p:txBody>
          <a:bodyPr wrap="none">
            <a:spAutoFit/>
          </a:bodyPr>
          <a:lstStyle/>
          <a:p>
            <a:r>
              <a:rPr lang="en-US"/>
              <a:t>D-IP:C</a:t>
            </a:r>
          </a:p>
        </p:txBody>
      </p:sp>
      <p:sp>
        <p:nvSpPr>
          <p:cNvPr id="246870" name="Text Box 86"/>
          <p:cNvSpPr txBox="1">
            <a:spLocks noChangeArrowheads="1"/>
          </p:cNvSpPr>
          <p:nvPr/>
        </p:nvSpPr>
        <p:spPr bwMode="auto">
          <a:xfrm>
            <a:off x="6335713" y="5029200"/>
            <a:ext cx="876300" cy="336550"/>
          </a:xfrm>
          <a:prstGeom prst="rect">
            <a:avLst/>
          </a:prstGeom>
          <a:noFill/>
          <a:ln w="9525">
            <a:noFill/>
            <a:miter lim="800000"/>
            <a:headEnd/>
            <a:tailEnd/>
          </a:ln>
          <a:effectLst/>
        </p:spPr>
        <p:txBody>
          <a:bodyPr wrap="none">
            <a:spAutoFit/>
          </a:bodyPr>
          <a:lstStyle/>
          <a:p>
            <a:r>
              <a:rPr lang="en-US"/>
              <a:t>S-IP: B</a:t>
            </a:r>
          </a:p>
        </p:txBody>
      </p:sp>
      <p:grpSp>
        <p:nvGrpSpPr>
          <p:cNvPr id="13" name="Group 90"/>
          <p:cNvGrpSpPr>
            <a:grpSpLocks/>
          </p:cNvGrpSpPr>
          <p:nvPr/>
        </p:nvGrpSpPr>
        <p:grpSpPr bwMode="auto">
          <a:xfrm>
            <a:off x="5791200" y="2895600"/>
            <a:ext cx="990600" cy="914400"/>
            <a:chOff x="3936" y="2784"/>
            <a:chExt cx="624" cy="576"/>
          </a:xfrm>
        </p:grpSpPr>
        <p:sp>
          <p:nvSpPr>
            <p:cNvPr id="246875" name="Rectangle 91"/>
            <p:cNvSpPr>
              <a:spLocks noChangeArrowheads="1"/>
            </p:cNvSpPr>
            <p:nvPr/>
          </p:nvSpPr>
          <p:spPr bwMode="auto">
            <a:xfrm>
              <a:off x="3936" y="2784"/>
              <a:ext cx="624" cy="192"/>
            </a:xfrm>
            <a:prstGeom prst="rect">
              <a:avLst/>
            </a:prstGeom>
            <a:solidFill>
              <a:schemeClr val="bg1"/>
            </a:solidFill>
            <a:ln w="9525">
              <a:solidFill>
                <a:schemeClr val="tx1"/>
              </a:solidFill>
              <a:miter lim="800000"/>
              <a:headEnd/>
              <a:tailEnd/>
            </a:ln>
            <a:effectLst/>
          </p:spPr>
          <p:txBody>
            <a:bodyPr wrap="none" anchor="ctr"/>
            <a:lstStyle/>
            <a:p>
              <a:r>
                <a:rPr lang="en-US"/>
                <a:t>SP: 5775</a:t>
              </a:r>
            </a:p>
          </p:txBody>
        </p:sp>
        <p:sp>
          <p:nvSpPr>
            <p:cNvPr id="246876" name="Rectangle 92"/>
            <p:cNvSpPr>
              <a:spLocks noChangeArrowheads="1"/>
            </p:cNvSpPr>
            <p:nvPr/>
          </p:nvSpPr>
          <p:spPr bwMode="auto">
            <a:xfrm>
              <a:off x="3936" y="2976"/>
              <a:ext cx="624" cy="192"/>
            </a:xfrm>
            <a:prstGeom prst="rect">
              <a:avLst/>
            </a:prstGeom>
            <a:solidFill>
              <a:schemeClr val="bg1"/>
            </a:solidFill>
            <a:ln w="9525">
              <a:solidFill>
                <a:schemeClr val="tx1"/>
              </a:solidFill>
              <a:miter lim="800000"/>
              <a:headEnd/>
              <a:tailEnd/>
            </a:ln>
            <a:effectLst/>
          </p:spPr>
          <p:txBody>
            <a:bodyPr wrap="none" anchor="ctr"/>
            <a:lstStyle/>
            <a:p>
              <a:r>
                <a:rPr lang="en-US"/>
                <a:t>DP: 80</a:t>
              </a:r>
            </a:p>
          </p:txBody>
        </p:sp>
        <p:sp>
          <p:nvSpPr>
            <p:cNvPr id="246877" name="Rectangle 93"/>
            <p:cNvSpPr>
              <a:spLocks noChangeArrowheads="1"/>
            </p:cNvSpPr>
            <p:nvPr/>
          </p:nvSpPr>
          <p:spPr bwMode="auto">
            <a:xfrm>
              <a:off x="3936" y="316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46878" name="Rectangle 94"/>
          <p:cNvSpPr>
            <a:spLocks noChangeArrowheads="1"/>
          </p:cNvSpPr>
          <p:nvPr/>
        </p:nvSpPr>
        <p:spPr bwMode="auto">
          <a:xfrm>
            <a:off x="5791200" y="38100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D-IP:C</a:t>
            </a:r>
          </a:p>
        </p:txBody>
      </p:sp>
      <p:sp>
        <p:nvSpPr>
          <p:cNvPr id="246879" name="Rectangle 95"/>
          <p:cNvSpPr>
            <a:spLocks noChangeArrowheads="1"/>
          </p:cNvSpPr>
          <p:nvPr/>
        </p:nvSpPr>
        <p:spPr bwMode="auto">
          <a:xfrm>
            <a:off x="5867400" y="3505200"/>
            <a:ext cx="876300" cy="336550"/>
          </a:xfrm>
          <a:prstGeom prst="rect">
            <a:avLst/>
          </a:prstGeom>
          <a:noFill/>
          <a:ln w="9525">
            <a:noFill/>
            <a:miter lim="800000"/>
            <a:headEnd/>
            <a:tailEnd/>
          </a:ln>
          <a:effectLst/>
        </p:spPr>
        <p:txBody>
          <a:bodyPr wrap="none">
            <a:spAutoFit/>
          </a:bodyPr>
          <a:lstStyle/>
          <a:p>
            <a:r>
              <a:rPr lang="en-US"/>
              <a:t>S-IP: B</a:t>
            </a:r>
          </a:p>
        </p:txBody>
      </p:sp>
      <p:sp>
        <p:nvSpPr>
          <p:cNvPr id="246881" name="Line 97"/>
          <p:cNvSpPr>
            <a:spLocks noChangeShapeType="1"/>
          </p:cNvSpPr>
          <p:nvPr/>
        </p:nvSpPr>
        <p:spPr bwMode="auto">
          <a:xfrm flipH="1">
            <a:off x="6172200" y="4114800"/>
            <a:ext cx="228600" cy="228600"/>
          </a:xfrm>
          <a:prstGeom prst="line">
            <a:avLst/>
          </a:prstGeom>
          <a:noFill/>
          <a:ln w="9525">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BACCDA07-A65F-48B6-A462-EA2FE7CD3F20}" type="slidenum">
              <a:rPr lang="en-US"/>
              <a:pPr/>
              <a:t>22</a:t>
            </a:fld>
            <a:endParaRPr lang="en-US"/>
          </a:p>
        </p:txBody>
      </p:sp>
      <p:sp>
        <p:nvSpPr>
          <p:cNvPr id="248834" name="Rectangle 2"/>
          <p:cNvSpPr>
            <a:spLocks noGrp="1" noChangeArrowheads="1"/>
          </p:cNvSpPr>
          <p:nvPr>
            <p:ph type="title"/>
          </p:nvPr>
        </p:nvSpPr>
        <p:spPr/>
        <p:txBody>
          <a:bodyPr/>
          <a:lstStyle/>
          <a:p>
            <a:r>
              <a:rPr lang="en-US"/>
              <a:t>Chapter 3 outline</a:t>
            </a:r>
          </a:p>
        </p:txBody>
      </p:sp>
      <p:sp>
        <p:nvSpPr>
          <p:cNvPr id="248835" name="Rectangle 3"/>
          <p:cNvSpPr>
            <a:spLocks noGrp="1" noChangeArrowheads="1"/>
          </p:cNvSpPr>
          <p:nvPr>
            <p:ph type="body" sz="half" idx="1"/>
          </p:nvPr>
        </p:nvSpPr>
        <p:spPr/>
        <p:txBody>
          <a:bodyPr/>
          <a:lstStyle/>
          <a:p>
            <a:r>
              <a:rPr lang="en-US" sz="2400"/>
              <a:t>3.1 Transport-layer services</a:t>
            </a:r>
          </a:p>
          <a:p>
            <a:r>
              <a:rPr lang="en-US" sz="2400"/>
              <a:t>3.2 Multiplexing and demultiplexing</a:t>
            </a:r>
          </a:p>
          <a:p>
            <a:r>
              <a:rPr lang="en-US" sz="2400">
                <a:solidFill>
                  <a:srgbClr val="FF0000"/>
                </a:solidFill>
              </a:rPr>
              <a:t>3.3 Connectionless transport: UDP</a:t>
            </a:r>
            <a:endParaRPr lang="en-US" sz="2400"/>
          </a:p>
          <a:p>
            <a:r>
              <a:rPr lang="en-US" sz="2400"/>
              <a:t>3.4 Principles of reliable data transfer</a:t>
            </a:r>
          </a:p>
        </p:txBody>
      </p:sp>
      <p:sp>
        <p:nvSpPr>
          <p:cNvPr id="248836"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3-</a:t>
            </a:r>
            <a:fld id="{E053BBF4-F952-4C0A-A333-0476B110EDAA}" type="slidenum">
              <a:rPr lang="en-US"/>
              <a:pPr/>
              <a:t>23</a:t>
            </a:fld>
            <a:endParaRPr lang="en-US"/>
          </a:p>
        </p:txBody>
      </p:sp>
      <p:sp>
        <p:nvSpPr>
          <p:cNvPr id="73730" name="Rectangle 2"/>
          <p:cNvSpPr>
            <a:spLocks noGrp="1" noChangeArrowheads="1"/>
          </p:cNvSpPr>
          <p:nvPr>
            <p:ph type="title"/>
          </p:nvPr>
        </p:nvSpPr>
        <p:spPr>
          <a:xfrm>
            <a:off x="533400" y="228600"/>
            <a:ext cx="8343900" cy="1143000"/>
          </a:xfrm>
        </p:spPr>
        <p:txBody>
          <a:bodyPr/>
          <a:lstStyle/>
          <a:p>
            <a:r>
              <a:rPr lang="en-US" sz="3600"/>
              <a:t>UDP: User Datagram Protocol </a:t>
            </a:r>
            <a:r>
              <a:rPr lang="en-US" sz="2800"/>
              <a:t>[RFC 768]</a:t>
            </a:r>
            <a:endParaRPr lang="en-US"/>
          </a:p>
        </p:txBody>
      </p:sp>
      <p:sp>
        <p:nvSpPr>
          <p:cNvPr id="73731" name="Rectangle 3"/>
          <p:cNvSpPr>
            <a:spLocks noGrp="1" noChangeArrowheads="1"/>
          </p:cNvSpPr>
          <p:nvPr>
            <p:ph type="body" sz="half" idx="1"/>
          </p:nvPr>
        </p:nvSpPr>
        <p:spPr>
          <a:xfrm>
            <a:off x="428625" y="1447800"/>
            <a:ext cx="3810000" cy="4648200"/>
          </a:xfrm>
        </p:spPr>
        <p:txBody>
          <a:bodyPr/>
          <a:lstStyle/>
          <a:p>
            <a:r>
              <a:rPr lang="en-US" sz="2000"/>
              <a:t>“no frills,” “bare bones” transport protocol</a:t>
            </a:r>
          </a:p>
          <a:p>
            <a:r>
              <a:rPr lang="en-US" sz="2000"/>
              <a:t>“best effort” service, UDP segments may be:</a:t>
            </a:r>
          </a:p>
          <a:p>
            <a:pPr lvl="1"/>
            <a:r>
              <a:rPr lang="en-US" sz="2000"/>
              <a:t>lost</a:t>
            </a:r>
          </a:p>
          <a:p>
            <a:pPr lvl="1"/>
            <a:r>
              <a:rPr lang="en-US" sz="2000"/>
              <a:t>delivered out of order to app</a:t>
            </a:r>
          </a:p>
          <a:p>
            <a:r>
              <a:rPr lang="en-US" sz="2000" i="1">
                <a:solidFill>
                  <a:srgbClr val="FF0000"/>
                </a:solidFill>
              </a:rPr>
              <a:t>connectionless:</a:t>
            </a:r>
            <a:endParaRPr lang="en-US" sz="2400"/>
          </a:p>
          <a:p>
            <a:pPr lvl="1"/>
            <a:r>
              <a:rPr lang="en-US" sz="2000"/>
              <a:t>no handshaking between UDP sender, receiver</a:t>
            </a:r>
          </a:p>
          <a:p>
            <a:pPr lvl="1"/>
            <a:r>
              <a:rPr lang="en-US" sz="2000"/>
              <a:t>each UDP segment handled independently</a:t>
            </a:r>
          </a:p>
          <a:p>
            <a:endParaRPr lang="en-US" sz="2400"/>
          </a:p>
        </p:txBody>
      </p:sp>
      <p:sp>
        <p:nvSpPr>
          <p:cNvPr id="73732" name="Rectangle 4"/>
          <p:cNvSpPr>
            <a:spLocks noGrp="1" noChangeArrowheads="1"/>
          </p:cNvSpPr>
          <p:nvPr>
            <p:ph type="body" sz="half" idx="2"/>
          </p:nvPr>
        </p:nvSpPr>
        <p:spPr>
          <a:xfrm>
            <a:off x="4752975" y="1781175"/>
            <a:ext cx="3810000" cy="3819525"/>
          </a:xfrm>
        </p:spPr>
        <p:txBody>
          <a:bodyPr/>
          <a:lstStyle/>
          <a:p>
            <a:pPr>
              <a:buFont typeface="ZapfDingbats" pitchFamily="82" charset="2"/>
              <a:buNone/>
            </a:pPr>
            <a:r>
              <a:rPr lang="en-US" sz="2400">
                <a:solidFill>
                  <a:srgbClr val="FF0000"/>
                </a:solidFill>
              </a:rPr>
              <a:t>Why is there a UDP?</a:t>
            </a:r>
            <a:endParaRPr lang="en-US" sz="2400"/>
          </a:p>
          <a:p>
            <a:r>
              <a:rPr lang="en-US" sz="2000"/>
              <a:t>no connection establishment (which can add delay)</a:t>
            </a:r>
          </a:p>
          <a:p>
            <a:r>
              <a:rPr lang="en-US" sz="2000"/>
              <a:t>simple: no connection state at sender, receiver</a:t>
            </a:r>
          </a:p>
          <a:p>
            <a:r>
              <a:rPr lang="en-US" sz="2000"/>
              <a:t>small segment header</a:t>
            </a:r>
          </a:p>
          <a:p>
            <a:r>
              <a:rPr lang="en-US" sz="2000"/>
              <a:t>no congestion control: UDP can blast away as fast as desired </a:t>
            </a:r>
            <a:r>
              <a:rPr lang="en-US" sz="2000">
                <a:solidFill>
                  <a:srgbClr val="0099FF"/>
                </a:solidFill>
              </a:rPr>
              <a:t>(more later on interaction with TCP!)</a:t>
            </a:r>
          </a:p>
          <a:p>
            <a:endParaRPr lang="en-US" sz="2400"/>
          </a:p>
        </p:txBody>
      </p:sp>
      <p:sp>
        <p:nvSpPr>
          <p:cNvPr id="73733" name="Rectangle 5"/>
          <p:cNvSpPr>
            <a:spLocks noChangeArrowheads="1"/>
          </p:cNvSpPr>
          <p:nvPr/>
        </p:nvSpPr>
        <p:spPr bwMode="auto">
          <a:xfrm>
            <a:off x="4591050" y="1638300"/>
            <a:ext cx="4048125" cy="3838575"/>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22" name="Slide Number Placeholder 6"/>
          <p:cNvSpPr>
            <a:spLocks noGrp="1"/>
          </p:cNvSpPr>
          <p:nvPr>
            <p:ph type="sldNum" sz="quarter" idx="12"/>
          </p:nvPr>
        </p:nvSpPr>
        <p:spPr/>
        <p:txBody>
          <a:bodyPr/>
          <a:lstStyle/>
          <a:p>
            <a:r>
              <a:rPr lang="en-US"/>
              <a:t>3-</a:t>
            </a:r>
            <a:fld id="{AA52B431-E930-4FB0-B3DC-FF2FB4A8BAC7}" type="slidenum">
              <a:rPr lang="en-US"/>
              <a:pPr/>
              <a:t>24</a:t>
            </a:fld>
            <a:endParaRPr lang="en-US"/>
          </a:p>
        </p:txBody>
      </p:sp>
      <p:sp>
        <p:nvSpPr>
          <p:cNvPr id="74754" name="Rectangle 2"/>
          <p:cNvSpPr>
            <a:spLocks noGrp="1" noChangeArrowheads="1"/>
          </p:cNvSpPr>
          <p:nvPr>
            <p:ph type="title"/>
          </p:nvPr>
        </p:nvSpPr>
        <p:spPr>
          <a:xfrm>
            <a:off x="533400" y="228600"/>
            <a:ext cx="8343900" cy="1143000"/>
          </a:xfrm>
        </p:spPr>
        <p:txBody>
          <a:bodyPr/>
          <a:lstStyle/>
          <a:p>
            <a:r>
              <a:rPr lang="en-US" sz="3600"/>
              <a:t>UDP: more</a:t>
            </a:r>
            <a:endParaRPr lang="en-US"/>
          </a:p>
        </p:txBody>
      </p:sp>
      <p:sp>
        <p:nvSpPr>
          <p:cNvPr id="74755" name="Rectangle 3"/>
          <p:cNvSpPr>
            <a:spLocks noGrp="1" noChangeArrowheads="1"/>
          </p:cNvSpPr>
          <p:nvPr>
            <p:ph type="body" sz="half" idx="1"/>
          </p:nvPr>
        </p:nvSpPr>
        <p:spPr>
          <a:xfrm>
            <a:off x="428625" y="1447800"/>
            <a:ext cx="3810000" cy="4648200"/>
          </a:xfrm>
        </p:spPr>
        <p:txBody>
          <a:bodyPr/>
          <a:lstStyle/>
          <a:p>
            <a:r>
              <a:rPr lang="en-US" sz="2000"/>
              <a:t>often used for streaming multimedia apps</a:t>
            </a:r>
          </a:p>
          <a:p>
            <a:pPr lvl="1"/>
            <a:r>
              <a:rPr lang="en-US" sz="2000"/>
              <a:t>loss tolerant</a:t>
            </a:r>
          </a:p>
          <a:p>
            <a:pPr lvl="1"/>
            <a:r>
              <a:rPr lang="en-US" sz="2000"/>
              <a:t>rate sensitive</a:t>
            </a:r>
          </a:p>
          <a:p>
            <a:r>
              <a:rPr lang="en-US" sz="2400"/>
              <a:t>other UDP uses</a:t>
            </a:r>
          </a:p>
          <a:p>
            <a:pPr lvl="1"/>
            <a:r>
              <a:rPr lang="en-US" sz="2000"/>
              <a:t>DNS</a:t>
            </a:r>
          </a:p>
          <a:p>
            <a:pPr lvl="1"/>
            <a:r>
              <a:rPr lang="en-US" sz="2000"/>
              <a:t>SNMP (net mgmt)</a:t>
            </a:r>
            <a:endParaRPr lang="en-US" sz="1800"/>
          </a:p>
          <a:p>
            <a:r>
              <a:rPr lang="en-US" sz="2000"/>
              <a:t>reliable transfer over UDP: add reliability at app layer</a:t>
            </a:r>
          </a:p>
          <a:p>
            <a:pPr lvl="1"/>
            <a:r>
              <a:rPr lang="en-US" sz="2000"/>
              <a:t>application-specific error recovery!</a:t>
            </a:r>
          </a:p>
          <a:p>
            <a:r>
              <a:rPr lang="en-US" sz="2000"/>
              <a:t>used for multicast, broadcast in addition to unicast (point-point)</a:t>
            </a:r>
          </a:p>
          <a:p>
            <a:endParaRPr lang="en-US" sz="2400"/>
          </a:p>
        </p:txBody>
      </p:sp>
      <p:sp>
        <p:nvSpPr>
          <p:cNvPr id="74759" name="Rectangle 7"/>
          <p:cNvSpPr>
            <a:spLocks noChangeArrowheads="1"/>
          </p:cNvSpPr>
          <p:nvPr/>
        </p:nvSpPr>
        <p:spPr bwMode="auto">
          <a:xfrm>
            <a:off x="5343525" y="2000250"/>
            <a:ext cx="3324225" cy="3200400"/>
          </a:xfrm>
          <a:prstGeom prst="rect">
            <a:avLst/>
          </a:prstGeom>
          <a:solidFill>
            <a:schemeClr val="accent2"/>
          </a:solidFill>
          <a:ln w="19050">
            <a:noFill/>
            <a:miter lim="800000"/>
            <a:headEnd/>
            <a:tailEnd/>
          </a:ln>
          <a:effectLst/>
        </p:spPr>
        <p:txBody>
          <a:bodyPr wrap="none" anchor="ctr"/>
          <a:lstStyle/>
          <a:p>
            <a:endParaRPr lang="en-US"/>
          </a:p>
        </p:txBody>
      </p:sp>
      <p:sp>
        <p:nvSpPr>
          <p:cNvPr id="74760" name="Rectangle 8"/>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p:spPr>
        <p:txBody>
          <a:bodyPr wrap="none" anchor="ctr"/>
          <a:lstStyle/>
          <a:p>
            <a:endParaRPr lang="en-US" sz="2400">
              <a:latin typeface="Times New Roman" pitchFamily="18" charset="0"/>
            </a:endParaRPr>
          </a:p>
        </p:txBody>
      </p:sp>
      <p:sp>
        <p:nvSpPr>
          <p:cNvPr id="74761" name="Text Box 9"/>
          <p:cNvSpPr txBox="1">
            <a:spLocks noChangeArrowheads="1"/>
          </p:cNvSpPr>
          <p:nvPr/>
        </p:nvSpPr>
        <p:spPr bwMode="auto">
          <a:xfrm>
            <a:off x="5251450" y="2117725"/>
            <a:ext cx="1676400" cy="366713"/>
          </a:xfrm>
          <a:prstGeom prst="rect">
            <a:avLst/>
          </a:prstGeom>
          <a:noFill/>
          <a:ln w="9525">
            <a:noFill/>
            <a:miter lim="800000"/>
            <a:headEnd/>
            <a:tailEnd/>
          </a:ln>
          <a:effectLst/>
        </p:spPr>
        <p:txBody>
          <a:bodyPr wrap="none">
            <a:spAutoFit/>
          </a:bodyPr>
          <a:lstStyle/>
          <a:p>
            <a:r>
              <a:rPr lang="en-US" sz="1800"/>
              <a:t>source port #</a:t>
            </a:r>
            <a:endParaRPr lang="en-US" sz="2400">
              <a:latin typeface="Times New Roman" pitchFamily="18" charset="0"/>
            </a:endParaRPr>
          </a:p>
        </p:txBody>
      </p:sp>
      <p:sp>
        <p:nvSpPr>
          <p:cNvPr id="74762" name="Text Box 10"/>
          <p:cNvSpPr txBox="1">
            <a:spLocks noChangeArrowheads="1"/>
          </p:cNvSpPr>
          <p:nvPr/>
        </p:nvSpPr>
        <p:spPr bwMode="auto">
          <a:xfrm>
            <a:off x="7031038" y="2117725"/>
            <a:ext cx="1452562" cy="366713"/>
          </a:xfrm>
          <a:prstGeom prst="rect">
            <a:avLst/>
          </a:prstGeom>
          <a:noFill/>
          <a:ln w="9525">
            <a:noFill/>
            <a:miter lim="800000"/>
            <a:headEnd/>
            <a:tailEnd/>
          </a:ln>
          <a:effectLst/>
        </p:spPr>
        <p:txBody>
          <a:bodyPr wrap="none">
            <a:spAutoFit/>
          </a:bodyPr>
          <a:lstStyle/>
          <a:p>
            <a:r>
              <a:rPr lang="en-US" sz="1800"/>
              <a:t>dest port #</a:t>
            </a:r>
            <a:endParaRPr lang="en-US" sz="1800">
              <a:latin typeface="Times New Roman" pitchFamily="18" charset="0"/>
            </a:endParaRPr>
          </a:p>
        </p:txBody>
      </p:sp>
      <p:sp>
        <p:nvSpPr>
          <p:cNvPr id="74763" name="Line 11"/>
          <p:cNvSpPr>
            <a:spLocks noChangeShapeType="1"/>
          </p:cNvSpPr>
          <p:nvPr/>
        </p:nvSpPr>
        <p:spPr bwMode="auto">
          <a:xfrm flipV="1">
            <a:off x="5257800" y="2495550"/>
            <a:ext cx="3328988" cy="0"/>
          </a:xfrm>
          <a:prstGeom prst="line">
            <a:avLst/>
          </a:prstGeom>
          <a:noFill/>
          <a:ln w="19050">
            <a:solidFill>
              <a:schemeClr val="tx1"/>
            </a:solidFill>
            <a:round/>
            <a:headEnd/>
            <a:tailEnd/>
          </a:ln>
          <a:effectLst/>
        </p:spPr>
        <p:txBody>
          <a:bodyPr wrap="none" anchor="ctr"/>
          <a:lstStyle/>
          <a:p>
            <a:endParaRPr lang="en-US"/>
          </a:p>
        </p:txBody>
      </p:sp>
      <p:sp>
        <p:nvSpPr>
          <p:cNvPr id="74764" name="Line 12"/>
          <p:cNvSpPr>
            <a:spLocks noChangeShapeType="1"/>
          </p:cNvSpPr>
          <p:nvPr/>
        </p:nvSpPr>
        <p:spPr bwMode="auto">
          <a:xfrm flipV="1">
            <a:off x="5248275" y="2895600"/>
            <a:ext cx="3324225" cy="0"/>
          </a:xfrm>
          <a:prstGeom prst="line">
            <a:avLst/>
          </a:prstGeom>
          <a:noFill/>
          <a:ln w="19050">
            <a:solidFill>
              <a:schemeClr val="tx1"/>
            </a:solidFill>
            <a:round/>
            <a:headEnd/>
            <a:tailEnd/>
          </a:ln>
          <a:effectLst/>
        </p:spPr>
        <p:txBody>
          <a:bodyPr wrap="none" anchor="ctr"/>
          <a:lstStyle/>
          <a:p>
            <a:endParaRPr lang="en-US"/>
          </a:p>
        </p:txBody>
      </p:sp>
      <p:sp>
        <p:nvSpPr>
          <p:cNvPr id="74765" name="Line 13"/>
          <p:cNvSpPr>
            <a:spLocks noChangeShapeType="1"/>
          </p:cNvSpPr>
          <p:nvPr/>
        </p:nvSpPr>
        <p:spPr bwMode="auto">
          <a:xfrm flipV="1">
            <a:off x="6905625" y="2095500"/>
            <a:ext cx="0" cy="395288"/>
          </a:xfrm>
          <a:prstGeom prst="line">
            <a:avLst/>
          </a:prstGeom>
          <a:noFill/>
          <a:ln w="19050">
            <a:solidFill>
              <a:schemeClr val="tx1"/>
            </a:solidFill>
            <a:round/>
            <a:headEnd/>
            <a:tailEnd/>
          </a:ln>
          <a:effectLst/>
        </p:spPr>
        <p:txBody>
          <a:bodyPr wrap="none" anchor="ctr"/>
          <a:lstStyle/>
          <a:p>
            <a:endParaRPr lang="en-US"/>
          </a:p>
        </p:txBody>
      </p:sp>
      <p:sp>
        <p:nvSpPr>
          <p:cNvPr id="74766" name="Text Box 14"/>
          <p:cNvSpPr txBox="1">
            <a:spLocks noChangeArrowheads="1"/>
          </p:cNvSpPr>
          <p:nvPr/>
        </p:nvSpPr>
        <p:spPr bwMode="auto">
          <a:xfrm>
            <a:off x="6407150" y="1665288"/>
            <a:ext cx="949325" cy="366712"/>
          </a:xfrm>
          <a:prstGeom prst="rect">
            <a:avLst/>
          </a:prstGeom>
          <a:noFill/>
          <a:ln w="9525">
            <a:noFill/>
            <a:miter lim="800000"/>
            <a:headEnd/>
            <a:tailEnd/>
          </a:ln>
          <a:effectLst/>
        </p:spPr>
        <p:txBody>
          <a:bodyPr wrap="none">
            <a:spAutoFit/>
          </a:bodyPr>
          <a:lstStyle/>
          <a:p>
            <a:r>
              <a:rPr lang="en-US" sz="1800"/>
              <a:t>32 bits</a:t>
            </a:r>
            <a:endParaRPr lang="en-US" sz="2400">
              <a:latin typeface="Times New Roman" pitchFamily="18" charset="0"/>
            </a:endParaRPr>
          </a:p>
        </p:txBody>
      </p:sp>
      <p:sp>
        <p:nvSpPr>
          <p:cNvPr id="74767" name="Line 15"/>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p:spPr>
        <p:txBody>
          <a:bodyPr wrap="none" anchor="ctr"/>
          <a:lstStyle/>
          <a:p>
            <a:endParaRPr lang="en-US"/>
          </a:p>
        </p:txBody>
      </p:sp>
      <p:sp>
        <p:nvSpPr>
          <p:cNvPr id="74768" name="Line 16"/>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74769" name="Text Box 17"/>
          <p:cNvSpPr txBox="1">
            <a:spLocks noChangeArrowheads="1"/>
          </p:cNvSpPr>
          <p:nvPr/>
        </p:nvSpPr>
        <p:spPr bwMode="auto">
          <a:xfrm>
            <a:off x="6124575" y="3951288"/>
            <a:ext cx="1501775" cy="1006475"/>
          </a:xfrm>
          <a:prstGeom prst="rect">
            <a:avLst/>
          </a:prstGeom>
          <a:noFill/>
          <a:ln w="9525">
            <a:noFill/>
            <a:miter lim="800000"/>
            <a:headEnd/>
            <a:tailEnd/>
          </a:ln>
          <a:effectLst/>
        </p:spPr>
        <p:txBody>
          <a:bodyPr wrap="none">
            <a:spAutoFit/>
          </a:bodyPr>
          <a:lstStyle/>
          <a:p>
            <a:r>
              <a:rPr lang="en-US" sz="2000"/>
              <a:t>Application</a:t>
            </a:r>
          </a:p>
          <a:p>
            <a:r>
              <a:rPr lang="en-US" sz="2000"/>
              <a:t>data </a:t>
            </a:r>
          </a:p>
          <a:p>
            <a:r>
              <a:rPr lang="en-US" sz="2000"/>
              <a:t>(message)</a:t>
            </a:r>
            <a:endParaRPr lang="en-US" sz="2400">
              <a:latin typeface="Times New Roman" pitchFamily="18" charset="0"/>
            </a:endParaRPr>
          </a:p>
        </p:txBody>
      </p:sp>
      <p:sp>
        <p:nvSpPr>
          <p:cNvPr id="74771" name="Text Box 19"/>
          <p:cNvSpPr txBox="1">
            <a:spLocks noChangeArrowheads="1"/>
          </p:cNvSpPr>
          <p:nvPr/>
        </p:nvSpPr>
        <p:spPr bwMode="auto">
          <a:xfrm>
            <a:off x="5695950" y="5518150"/>
            <a:ext cx="2655888" cy="396875"/>
          </a:xfrm>
          <a:prstGeom prst="rect">
            <a:avLst/>
          </a:prstGeom>
          <a:noFill/>
          <a:ln w="9525">
            <a:noFill/>
            <a:miter lim="800000"/>
            <a:headEnd/>
            <a:tailEnd/>
          </a:ln>
          <a:effectLst/>
        </p:spPr>
        <p:txBody>
          <a:bodyPr wrap="none">
            <a:spAutoFit/>
          </a:bodyPr>
          <a:lstStyle/>
          <a:p>
            <a:r>
              <a:rPr lang="en-US" sz="2000"/>
              <a:t>UDP segment format</a:t>
            </a:r>
            <a:endParaRPr lang="en-US" sz="2400">
              <a:latin typeface="Times New Roman" pitchFamily="18" charset="0"/>
            </a:endParaRPr>
          </a:p>
        </p:txBody>
      </p:sp>
      <p:sp>
        <p:nvSpPr>
          <p:cNvPr id="74772" name="Line 20"/>
          <p:cNvSpPr>
            <a:spLocks noChangeShapeType="1"/>
          </p:cNvSpPr>
          <p:nvPr/>
        </p:nvSpPr>
        <p:spPr bwMode="auto">
          <a:xfrm flipV="1">
            <a:off x="6905625" y="2505075"/>
            <a:ext cx="0" cy="395288"/>
          </a:xfrm>
          <a:prstGeom prst="line">
            <a:avLst/>
          </a:prstGeom>
          <a:noFill/>
          <a:ln w="19050">
            <a:solidFill>
              <a:schemeClr val="tx1"/>
            </a:solidFill>
            <a:round/>
            <a:headEnd/>
            <a:tailEnd/>
          </a:ln>
          <a:effectLst/>
        </p:spPr>
        <p:txBody>
          <a:bodyPr wrap="none" anchor="ctr"/>
          <a:lstStyle/>
          <a:p>
            <a:endParaRPr lang="en-US"/>
          </a:p>
        </p:txBody>
      </p:sp>
      <p:sp>
        <p:nvSpPr>
          <p:cNvPr id="74774" name="Text Box 22"/>
          <p:cNvSpPr txBox="1">
            <a:spLocks noChangeArrowheads="1"/>
          </p:cNvSpPr>
          <p:nvPr/>
        </p:nvSpPr>
        <p:spPr bwMode="auto">
          <a:xfrm>
            <a:off x="5632450" y="2508250"/>
            <a:ext cx="850900" cy="366713"/>
          </a:xfrm>
          <a:prstGeom prst="rect">
            <a:avLst/>
          </a:prstGeom>
          <a:noFill/>
          <a:ln w="9525">
            <a:noFill/>
            <a:miter lim="800000"/>
            <a:headEnd/>
            <a:tailEnd/>
          </a:ln>
          <a:effectLst/>
        </p:spPr>
        <p:txBody>
          <a:bodyPr wrap="none">
            <a:spAutoFit/>
          </a:bodyPr>
          <a:lstStyle/>
          <a:p>
            <a:r>
              <a:rPr lang="en-US" sz="1800"/>
              <a:t>length</a:t>
            </a:r>
            <a:endParaRPr lang="en-US" sz="2400">
              <a:latin typeface="Times New Roman" pitchFamily="18" charset="0"/>
            </a:endParaRPr>
          </a:p>
        </p:txBody>
      </p:sp>
      <p:sp>
        <p:nvSpPr>
          <p:cNvPr id="74775" name="Text Box 23"/>
          <p:cNvSpPr txBox="1">
            <a:spLocks noChangeArrowheads="1"/>
          </p:cNvSpPr>
          <p:nvPr/>
        </p:nvSpPr>
        <p:spPr bwMode="auto">
          <a:xfrm>
            <a:off x="7180263" y="2498725"/>
            <a:ext cx="1208087" cy="366713"/>
          </a:xfrm>
          <a:prstGeom prst="rect">
            <a:avLst/>
          </a:prstGeom>
          <a:noFill/>
          <a:ln w="9525">
            <a:noFill/>
            <a:miter lim="800000"/>
            <a:headEnd/>
            <a:tailEnd/>
          </a:ln>
          <a:effectLst/>
        </p:spPr>
        <p:txBody>
          <a:bodyPr wrap="none">
            <a:spAutoFit/>
          </a:bodyPr>
          <a:lstStyle/>
          <a:p>
            <a:r>
              <a:rPr lang="en-US" sz="1800"/>
              <a:t>checksum</a:t>
            </a:r>
            <a:endParaRPr lang="en-US" sz="2400">
              <a:latin typeface="Times New Roman" pitchFamily="18" charset="0"/>
            </a:endParaRPr>
          </a:p>
        </p:txBody>
      </p:sp>
      <p:sp>
        <p:nvSpPr>
          <p:cNvPr id="74776" name="Text Box 24"/>
          <p:cNvSpPr txBox="1">
            <a:spLocks noChangeArrowheads="1"/>
          </p:cNvSpPr>
          <p:nvPr/>
        </p:nvSpPr>
        <p:spPr bwMode="auto">
          <a:xfrm>
            <a:off x="3497263" y="2212975"/>
            <a:ext cx="1608137" cy="1465263"/>
          </a:xfrm>
          <a:prstGeom prst="rect">
            <a:avLst/>
          </a:prstGeom>
          <a:noFill/>
          <a:ln w="9525">
            <a:noFill/>
            <a:miter lim="800000"/>
            <a:headEnd/>
            <a:tailEnd/>
          </a:ln>
          <a:effectLst/>
        </p:spPr>
        <p:txBody>
          <a:bodyPr wrap="none">
            <a:spAutoFit/>
          </a:bodyPr>
          <a:lstStyle/>
          <a:p>
            <a:pPr algn="r"/>
            <a:r>
              <a:rPr lang="en-US" sz="1800"/>
              <a:t>Length, in</a:t>
            </a:r>
          </a:p>
          <a:p>
            <a:pPr algn="r"/>
            <a:r>
              <a:rPr lang="en-US" sz="1800"/>
              <a:t>bytes of UDP</a:t>
            </a:r>
          </a:p>
          <a:p>
            <a:pPr algn="r"/>
            <a:r>
              <a:rPr lang="en-US" sz="1800"/>
              <a:t>segment,</a:t>
            </a:r>
          </a:p>
          <a:p>
            <a:pPr algn="r"/>
            <a:r>
              <a:rPr lang="en-US" sz="1800"/>
              <a:t>including</a:t>
            </a:r>
          </a:p>
          <a:p>
            <a:pPr algn="r"/>
            <a:r>
              <a:rPr lang="en-US" sz="1800"/>
              <a:t>header</a:t>
            </a:r>
            <a:endParaRPr lang="en-US" sz="2400">
              <a:latin typeface="Times New Roman" pitchFamily="18" charset="0"/>
            </a:endParaRPr>
          </a:p>
        </p:txBody>
      </p:sp>
      <p:sp>
        <p:nvSpPr>
          <p:cNvPr id="74777" name="Line 25"/>
          <p:cNvSpPr>
            <a:spLocks noChangeShapeType="1"/>
          </p:cNvSpPr>
          <p:nvPr/>
        </p:nvSpPr>
        <p:spPr bwMode="auto">
          <a:xfrm>
            <a:off x="4981575" y="2543175"/>
            <a:ext cx="714375" cy="142875"/>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71B40152-633C-49F6-8A3F-0B63B47F2C07}" type="slidenum">
              <a:rPr lang="en-US"/>
              <a:pPr/>
              <a:t>25</a:t>
            </a:fld>
            <a:endParaRPr lang="en-US"/>
          </a:p>
        </p:txBody>
      </p:sp>
      <p:sp>
        <p:nvSpPr>
          <p:cNvPr id="247810" name="Rectangle 2"/>
          <p:cNvSpPr>
            <a:spLocks noGrp="1" noChangeArrowheads="1"/>
          </p:cNvSpPr>
          <p:nvPr>
            <p:ph type="title"/>
          </p:nvPr>
        </p:nvSpPr>
        <p:spPr/>
        <p:txBody>
          <a:bodyPr/>
          <a:lstStyle/>
          <a:p>
            <a:r>
              <a:rPr lang="en-US"/>
              <a:t>Chapter 3 outline</a:t>
            </a:r>
          </a:p>
        </p:txBody>
      </p:sp>
      <p:sp>
        <p:nvSpPr>
          <p:cNvPr id="247811" name="Rectangle 3"/>
          <p:cNvSpPr>
            <a:spLocks noGrp="1" noChangeArrowheads="1"/>
          </p:cNvSpPr>
          <p:nvPr>
            <p:ph type="body" sz="half" idx="1"/>
          </p:nvPr>
        </p:nvSpPr>
        <p:spPr/>
        <p:txBody>
          <a:bodyPr/>
          <a:lstStyle/>
          <a:p>
            <a:r>
              <a:rPr lang="en-US" sz="2400"/>
              <a:t>3.1 Transport-layer services</a:t>
            </a:r>
          </a:p>
          <a:p>
            <a:r>
              <a:rPr lang="en-US" sz="2400"/>
              <a:t>3.2 Multiplexing and demultiplexing</a:t>
            </a:r>
          </a:p>
          <a:p>
            <a:r>
              <a:rPr lang="en-US" sz="2400"/>
              <a:t>3.3 Connectionless transport: UDP</a:t>
            </a:r>
          </a:p>
          <a:p>
            <a:r>
              <a:rPr lang="en-US" sz="2400">
                <a:solidFill>
                  <a:srgbClr val="FF0000"/>
                </a:solidFill>
              </a:rPr>
              <a:t>3.4 Principles of reliable data transfer</a:t>
            </a:r>
            <a:endParaRPr lang="en-US" sz="2400"/>
          </a:p>
        </p:txBody>
      </p:sp>
      <p:sp>
        <p:nvSpPr>
          <p:cNvPr id="247812"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8" name="Slide Number Placeholder 6"/>
          <p:cNvSpPr>
            <a:spLocks noGrp="1"/>
          </p:cNvSpPr>
          <p:nvPr>
            <p:ph type="sldNum" sz="quarter" idx="12"/>
          </p:nvPr>
        </p:nvSpPr>
        <p:spPr/>
        <p:txBody>
          <a:bodyPr/>
          <a:lstStyle/>
          <a:p>
            <a:r>
              <a:rPr lang="en-US"/>
              <a:t>3-</a:t>
            </a:r>
            <a:fld id="{322FD556-8A4C-475A-8DA9-61BD1F37D14C}" type="slidenum">
              <a:rPr lang="en-US"/>
              <a:pPr/>
              <a:t>26</a:t>
            </a:fld>
            <a:endParaRPr lang="en-US"/>
          </a:p>
        </p:txBody>
      </p:sp>
      <p:sp>
        <p:nvSpPr>
          <p:cNvPr id="282626" name="Rectangle 2"/>
          <p:cNvSpPr>
            <a:spLocks noGrp="1" noChangeArrowheads="1"/>
          </p:cNvSpPr>
          <p:nvPr>
            <p:ph type="title"/>
          </p:nvPr>
        </p:nvSpPr>
        <p:spPr/>
        <p:txBody>
          <a:bodyPr/>
          <a:lstStyle/>
          <a:p>
            <a:r>
              <a:rPr lang="en-US" sz="3600"/>
              <a:t>Principles of Reliable data transfer</a:t>
            </a:r>
            <a:endParaRPr lang="en-US"/>
          </a:p>
        </p:txBody>
      </p:sp>
      <p:sp>
        <p:nvSpPr>
          <p:cNvPr id="282627"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282628"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282629"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
        <p:nvSpPr>
          <p:cNvPr id="282631" name="Rectangle 7"/>
          <p:cNvSpPr>
            <a:spLocks noChangeArrowheads="1"/>
          </p:cNvSpPr>
          <p:nvPr/>
        </p:nvSpPr>
        <p:spPr bwMode="auto">
          <a:xfrm>
            <a:off x="3962400" y="3276600"/>
            <a:ext cx="4800600" cy="22098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8" name="Slide Number Placeholder 6"/>
          <p:cNvSpPr>
            <a:spLocks noGrp="1"/>
          </p:cNvSpPr>
          <p:nvPr>
            <p:ph type="sldNum" sz="quarter" idx="12"/>
          </p:nvPr>
        </p:nvSpPr>
        <p:spPr/>
        <p:txBody>
          <a:bodyPr/>
          <a:lstStyle/>
          <a:p>
            <a:r>
              <a:rPr lang="en-US"/>
              <a:t>3-</a:t>
            </a:r>
            <a:fld id="{6C206AC8-705D-4B61-AFCB-AC6FC713B4BF}" type="slidenum">
              <a:rPr lang="en-US"/>
              <a:pPr/>
              <a:t>27</a:t>
            </a:fld>
            <a:endParaRPr lang="en-US"/>
          </a:p>
        </p:txBody>
      </p:sp>
      <p:sp>
        <p:nvSpPr>
          <p:cNvPr id="331778" name="Rectangle 2"/>
          <p:cNvSpPr>
            <a:spLocks noGrp="1" noChangeArrowheads="1"/>
          </p:cNvSpPr>
          <p:nvPr>
            <p:ph type="title"/>
          </p:nvPr>
        </p:nvSpPr>
        <p:spPr/>
        <p:txBody>
          <a:bodyPr/>
          <a:lstStyle/>
          <a:p>
            <a:r>
              <a:rPr lang="en-US" sz="3600"/>
              <a:t>Principles of Reliable data transfer</a:t>
            </a:r>
            <a:endParaRPr lang="en-US"/>
          </a:p>
        </p:txBody>
      </p:sp>
      <p:sp>
        <p:nvSpPr>
          <p:cNvPr id="331779"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331780"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331781"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
        <p:nvSpPr>
          <p:cNvPr id="331782" name="Rectangle 6"/>
          <p:cNvSpPr>
            <a:spLocks noChangeArrowheads="1"/>
          </p:cNvSpPr>
          <p:nvPr/>
        </p:nvSpPr>
        <p:spPr bwMode="auto">
          <a:xfrm>
            <a:off x="3962400" y="3352800"/>
            <a:ext cx="4648200" cy="12954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3-</a:t>
            </a:r>
            <a:fld id="{52DB96DB-859D-4383-8AFB-E3C3CB19FA9F}" type="slidenum">
              <a:rPr lang="en-US"/>
              <a:pPr/>
              <a:t>28</a:t>
            </a:fld>
            <a:endParaRPr lang="en-US"/>
          </a:p>
        </p:txBody>
      </p:sp>
      <p:sp>
        <p:nvSpPr>
          <p:cNvPr id="332802" name="Rectangle 2"/>
          <p:cNvSpPr>
            <a:spLocks noGrp="1" noChangeArrowheads="1"/>
          </p:cNvSpPr>
          <p:nvPr>
            <p:ph type="title"/>
          </p:nvPr>
        </p:nvSpPr>
        <p:spPr/>
        <p:txBody>
          <a:bodyPr/>
          <a:lstStyle/>
          <a:p>
            <a:r>
              <a:rPr lang="en-US" sz="3600"/>
              <a:t>Principles of Reliable data transfer</a:t>
            </a:r>
            <a:endParaRPr lang="en-US"/>
          </a:p>
        </p:txBody>
      </p:sp>
      <p:sp>
        <p:nvSpPr>
          <p:cNvPr id="332803"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332804"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332805"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7891" name="Slide Number Placeholder 6"/>
          <p:cNvSpPr>
            <a:spLocks noGrp="1"/>
          </p:cNvSpPr>
          <p:nvPr>
            <p:ph type="sldNum" sz="quarter" idx="12"/>
          </p:nvPr>
        </p:nvSpPr>
        <p:spPr>
          <a:noFill/>
        </p:spPr>
        <p:txBody>
          <a:bodyPr/>
          <a:lstStyle/>
          <a:p>
            <a:r>
              <a:rPr lang="en-US"/>
              <a:t>3-</a:t>
            </a:r>
            <a:fld id="{F916CA8E-767D-4926-ACCD-EBF37BD15F4A}" type="slidenum">
              <a:rPr lang="en-US"/>
              <a:pPr/>
              <a:t>29</a:t>
            </a:fld>
            <a:endParaRPr lang="en-US"/>
          </a:p>
        </p:txBody>
      </p:sp>
      <p:sp>
        <p:nvSpPr>
          <p:cNvPr id="37892" name="Rectangle 2"/>
          <p:cNvSpPr>
            <a:spLocks noGrp="1" noChangeArrowheads="1"/>
          </p:cNvSpPr>
          <p:nvPr>
            <p:ph type="title"/>
          </p:nvPr>
        </p:nvSpPr>
        <p:spPr/>
        <p:txBody>
          <a:bodyPr/>
          <a:lstStyle/>
          <a:p>
            <a:r>
              <a:rPr lang="en-US" sz="3200" smtClean="0"/>
              <a:t>Reliable data transfer: getting started</a:t>
            </a:r>
            <a:endParaRPr lang="en-US" smtClean="0"/>
          </a:p>
        </p:txBody>
      </p:sp>
      <p:pic>
        <p:nvPicPr>
          <p:cNvPr id="37893" name="Picture 3" descr="rdt_part2"/>
          <p:cNvPicPr>
            <a:picLocks noChangeAspect="1" noChangeArrowheads="1"/>
          </p:cNvPicPr>
          <p:nvPr/>
        </p:nvPicPr>
        <p:blipFill>
          <a:blip r:embed="rId3"/>
          <a:srcRect/>
          <a:stretch>
            <a:fillRect/>
          </a:stretch>
        </p:blipFill>
        <p:spPr bwMode="auto">
          <a:xfrm>
            <a:off x="1562100" y="2652713"/>
            <a:ext cx="5969000" cy="2386012"/>
          </a:xfrm>
          <a:prstGeom prst="rect">
            <a:avLst/>
          </a:prstGeom>
          <a:noFill/>
          <a:ln w="9525">
            <a:noFill/>
            <a:miter lim="800000"/>
            <a:headEnd/>
            <a:tailEnd/>
          </a:ln>
        </p:spPr>
      </p:pic>
      <p:sp>
        <p:nvSpPr>
          <p:cNvPr id="37894" name="Text Box 4"/>
          <p:cNvSpPr txBox="1">
            <a:spLocks noChangeArrowheads="1"/>
          </p:cNvSpPr>
          <p:nvPr/>
        </p:nvSpPr>
        <p:spPr bwMode="auto">
          <a:xfrm>
            <a:off x="1020763" y="3113088"/>
            <a:ext cx="838200" cy="822325"/>
          </a:xfrm>
          <a:prstGeom prst="rect">
            <a:avLst/>
          </a:prstGeom>
          <a:noFill/>
          <a:ln w="9525">
            <a:noFill/>
            <a:miter lim="800000"/>
            <a:headEnd/>
            <a:tailEnd/>
          </a:ln>
        </p:spPr>
        <p:txBody>
          <a:bodyPr wrap="none">
            <a:spAutoFit/>
          </a:bodyPr>
          <a:lstStyle/>
          <a:p>
            <a:r>
              <a:rPr lang="en-US" sz="2400">
                <a:solidFill>
                  <a:schemeClr val="accent2"/>
                </a:solidFill>
              </a:rPr>
              <a:t>send</a:t>
            </a:r>
          </a:p>
          <a:p>
            <a:r>
              <a:rPr lang="en-US" sz="2400">
                <a:solidFill>
                  <a:schemeClr val="accent2"/>
                </a:solidFill>
              </a:rPr>
              <a:t>side</a:t>
            </a:r>
            <a:endParaRPr lang="en-US" sz="2400">
              <a:latin typeface="Times New Roman" pitchFamily="-111" charset="0"/>
            </a:endParaRPr>
          </a:p>
        </p:txBody>
      </p:sp>
      <p:sp>
        <p:nvSpPr>
          <p:cNvPr id="37895" name="Text Box 5"/>
          <p:cNvSpPr txBox="1">
            <a:spLocks noChangeArrowheads="1"/>
          </p:cNvSpPr>
          <p:nvPr/>
        </p:nvSpPr>
        <p:spPr bwMode="auto">
          <a:xfrm>
            <a:off x="7167563" y="3122613"/>
            <a:ext cx="1222375" cy="822325"/>
          </a:xfrm>
          <a:prstGeom prst="rect">
            <a:avLst/>
          </a:prstGeom>
          <a:noFill/>
          <a:ln w="9525">
            <a:noFill/>
            <a:miter lim="800000"/>
            <a:headEnd/>
            <a:tailEnd/>
          </a:ln>
        </p:spPr>
        <p:txBody>
          <a:bodyPr wrap="none">
            <a:spAutoFit/>
          </a:bodyPr>
          <a:lstStyle/>
          <a:p>
            <a:r>
              <a:rPr lang="en-US" sz="2400">
                <a:solidFill>
                  <a:schemeClr val="accent2"/>
                </a:solidFill>
              </a:rPr>
              <a:t>receive</a:t>
            </a:r>
          </a:p>
          <a:p>
            <a:r>
              <a:rPr lang="en-US" sz="2400">
                <a:solidFill>
                  <a:schemeClr val="accent2"/>
                </a:solidFill>
              </a:rPr>
              <a:t>side</a:t>
            </a:r>
            <a:endParaRPr lang="en-US" sz="2400">
              <a:latin typeface="Times New Roman" pitchFamily="-111" charset="0"/>
            </a:endParaRPr>
          </a:p>
        </p:txBody>
      </p:sp>
      <p:grpSp>
        <p:nvGrpSpPr>
          <p:cNvPr id="2" name="Group 6"/>
          <p:cNvGrpSpPr>
            <a:grpSpLocks/>
          </p:cNvGrpSpPr>
          <p:nvPr/>
        </p:nvGrpSpPr>
        <p:grpSpPr bwMode="auto">
          <a:xfrm>
            <a:off x="227013" y="1460500"/>
            <a:ext cx="3965575" cy="1416050"/>
            <a:chOff x="143" y="920"/>
            <a:chExt cx="2498" cy="892"/>
          </a:xfrm>
        </p:grpSpPr>
        <p:sp>
          <p:nvSpPr>
            <p:cNvPr id="37912" name="Text Box 7"/>
            <p:cNvSpPr txBox="1">
              <a:spLocks noChangeArrowheads="1"/>
            </p:cNvSpPr>
            <p:nvPr/>
          </p:nvSpPr>
          <p:spPr bwMode="auto">
            <a:xfrm>
              <a:off x="143" y="920"/>
              <a:ext cx="2498" cy="577"/>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rdt_send():</a:t>
              </a:r>
              <a:r>
                <a:rPr lang="en-US" sz="1800">
                  <a:latin typeface="Times New Roman" pitchFamily="-111" charset="0"/>
                </a:rPr>
                <a:t> </a:t>
              </a:r>
              <a:r>
                <a:rPr lang="en-US" sz="1800"/>
                <a:t>called from above, (e.g., by app.). Passed data to </a:t>
              </a:r>
            </a:p>
            <a:p>
              <a:r>
                <a:rPr lang="en-US" sz="1800"/>
                <a:t>deliver to receiver upper layer</a:t>
              </a:r>
              <a:endParaRPr lang="en-US" sz="2400">
                <a:latin typeface="Times New Roman" pitchFamily="-111" charset="0"/>
              </a:endParaRPr>
            </a:p>
          </p:txBody>
        </p:sp>
        <p:grpSp>
          <p:nvGrpSpPr>
            <p:cNvPr id="37913" name="Group 8"/>
            <p:cNvGrpSpPr>
              <a:grpSpLocks/>
            </p:cNvGrpSpPr>
            <p:nvPr/>
          </p:nvGrpSpPr>
          <p:grpSpPr bwMode="auto">
            <a:xfrm>
              <a:off x="240" y="930"/>
              <a:ext cx="2370" cy="882"/>
              <a:chOff x="240" y="942"/>
              <a:chExt cx="2370" cy="882"/>
            </a:xfrm>
          </p:grpSpPr>
          <p:sp>
            <p:nvSpPr>
              <p:cNvPr id="37914" name="Line 9"/>
              <p:cNvSpPr>
                <a:spLocks noChangeShapeType="1"/>
              </p:cNvSpPr>
              <p:nvPr/>
            </p:nvSpPr>
            <p:spPr bwMode="auto">
              <a:xfrm>
                <a:off x="942" y="1500"/>
                <a:ext cx="174" cy="324"/>
              </a:xfrm>
              <a:prstGeom prst="line">
                <a:avLst/>
              </a:prstGeom>
              <a:noFill/>
              <a:ln w="19050">
                <a:solidFill>
                  <a:srgbClr val="FF0000"/>
                </a:solidFill>
                <a:round/>
                <a:headEnd/>
                <a:tailEnd type="triangle" w="med" len="med"/>
              </a:ln>
            </p:spPr>
            <p:txBody>
              <a:bodyPr wrap="none" anchor="ctr"/>
              <a:lstStyle/>
              <a:p>
                <a:endParaRPr lang="en-US"/>
              </a:p>
            </p:txBody>
          </p:sp>
          <p:sp>
            <p:nvSpPr>
              <p:cNvPr id="37915" name="Rectangle 10"/>
              <p:cNvSpPr>
                <a:spLocks noChangeArrowheads="1"/>
              </p:cNvSpPr>
              <p:nvPr/>
            </p:nvSpPr>
            <p:spPr bwMode="auto">
              <a:xfrm>
                <a:off x="240" y="942"/>
                <a:ext cx="2370" cy="558"/>
              </a:xfrm>
              <a:prstGeom prst="rect">
                <a:avLst/>
              </a:prstGeom>
              <a:noFill/>
              <a:ln w="19050">
                <a:solidFill>
                  <a:srgbClr val="FF0000"/>
                </a:solidFill>
                <a:miter lim="800000"/>
                <a:headEnd/>
                <a:tailEnd/>
              </a:ln>
            </p:spPr>
            <p:txBody>
              <a:bodyPr wrap="none" anchor="ctr"/>
              <a:lstStyle/>
              <a:p>
                <a:endParaRPr lang="en-US"/>
              </a:p>
            </p:txBody>
          </p:sp>
        </p:grpSp>
      </p:grpSp>
      <p:grpSp>
        <p:nvGrpSpPr>
          <p:cNvPr id="4" name="Group 11"/>
          <p:cNvGrpSpPr>
            <a:grpSpLocks/>
          </p:cNvGrpSpPr>
          <p:nvPr/>
        </p:nvGrpSpPr>
        <p:grpSpPr bwMode="auto">
          <a:xfrm>
            <a:off x="276225" y="4381500"/>
            <a:ext cx="3762375" cy="1862138"/>
            <a:chOff x="174" y="2760"/>
            <a:chExt cx="2370" cy="1173"/>
          </a:xfrm>
        </p:grpSpPr>
        <p:sp>
          <p:nvSpPr>
            <p:cNvPr id="37908" name="Text Box 12"/>
            <p:cNvSpPr txBox="1">
              <a:spLocks noChangeArrowheads="1"/>
            </p:cNvSpPr>
            <p:nvPr/>
          </p:nvSpPr>
          <p:spPr bwMode="auto">
            <a:xfrm>
              <a:off x="233" y="3356"/>
              <a:ext cx="2144" cy="577"/>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udt_send():</a:t>
              </a:r>
              <a:r>
                <a:rPr lang="en-US" sz="1800">
                  <a:latin typeface="Times New Roman" pitchFamily="-111" charset="0"/>
                </a:rPr>
                <a:t> </a:t>
              </a:r>
              <a:r>
                <a:rPr lang="en-US" sz="1800"/>
                <a:t>called by rdt,</a:t>
              </a:r>
            </a:p>
            <a:p>
              <a:r>
                <a:rPr lang="en-US" sz="1800"/>
                <a:t>to transfer packet over </a:t>
              </a:r>
            </a:p>
            <a:p>
              <a:r>
                <a:rPr lang="en-US" sz="1800"/>
                <a:t>unreliable channel to receiver</a:t>
              </a:r>
              <a:endParaRPr lang="en-US" sz="2400">
                <a:latin typeface="Times New Roman" pitchFamily="-111" charset="0"/>
              </a:endParaRPr>
            </a:p>
          </p:txBody>
        </p:sp>
        <p:grpSp>
          <p:nvGrpSpPr>
            <p:cNvPr id="37909" name="Group 13"/>
            <p:cNvGrpSpPr>
              <a:grpSpLocks/>
            </p:cNvGrpSpPr>
            <p:nvPr/>
          </p:nvGrpSpPr>
          <p:grpSpPr bwMode="auto">
            <a:xfrm>
              <a:off x="174" y="2760"/>
              <a:ext cx="2370" cy="1170"/>
              <a:chOff x="174" y="2760"/>
              <a:chExt cx="2370" cy="1170"/>
            </a:xfrm>
          </p:grpSpPr>
          <p:sp>
            <p:nvSpPr>
              <p:cNvPr id="37910" name="Line 14"/>
              <p:cNvSpPr>
                <a:spLocks noChangeShapeType="1"/>
              </p:cNvSpPr>
              <p:nvPr/>
            </p:nvSpPr>
            <p:spPr bwMode="auto">
              <a:xfrm flipV="1">
                <a:off x="882" y="2760"/>
                <a:ext cx="228" cy="606"/>
              </a:xfrm>
              <a:prstGeom prst="line">
                <a:avLst/>
              </a:prstGeom>
              <a:noFill/>
              <a:ln w="19050">
                <a:solidFill>
                  <a:srgbClr val="FF0000"/>
                </a:solidFill>
                <a:round/>
                <a:headEnd/>
                <a:tailEnd type="triangle" w="med" len="med"/>
              </a:ln>
            </p:spPr>
            <p:txBody>
              <a:bodyPr wrap="none" anchor="ctr"/>
              <a:lstStyle/>
              <a:p>
                <a:endParaRPr lang="en-US"/>
              </a:p>
            </p:txBody>
          </p:sp>
          <p:sp>
            <p:nvSpPr>
              <p:cNvPr id="37911" name="Rectangle 15"/>
              <p:cNvSpPr>
                <a:spLocks noChangeArrowheads="1"/>
              </p:cNvSpPr>
              <p:nvPr/>
            </p:nvSpPr>
            <p:spPr bwMode="auto">
              <a:xfrm>
                <a:off x="174" y="3372"/>
                <a:ext cx="2370" cy="558"/>
              </a:xfrm>
              <a:prstGeom prst="rect">
                <a:avLst/>
              </a:prstGeom>
              <a:noFill/>
              <a:ln w="19050">
                <a:solidFill>
                  <a:srgbClr val="FF0000"/>
                </a:solidFill>
                <a:miter lim="800000"/>
                <a:headEnd/>
                <a:tailEnd/>
              </a:ln>
            </p:spPr>
            <p:txBody>
              <a:bodyPr wrap="none" anchor="ctr"/>
              <a:lstStyle/>
              <a:p>
                <a:endParaRPr lang="en-US"/>
              </a:p>
            </p:txBody>
          </p:sp>
        </p:grpSp>
      </p:grpSp>
      <p:grpSp>
        <p:nvGrpSpPr>
          <p:cNvPr id="6" name="Group 16"/>
          <p:cNvGrpSpPr>
            <a:grpSpLocks/>
          </p:cNvGrpSpPr>
          <p:nvPr/>
        </p:nvGrpSpPr>
        <p:grpSpPr bwMode="auto">
          <a:xfrm>
            <a:off x="4922838" y="4362450"/>
            <a:ext cx="3965575" cy="1647825"/>
            <a:chOff x="3101" y="2748"/>
            <a:chExt cx="2498" cy="1038"/>
          </a:xfrm>
        </p:grpSpPr>
        <p:sp>
          <p:nvSpPr>
            <p:cNvPr id="37904" name="Text Box 17"/>
            <p:cNvSpPr txBox="1">
              <a:spLocks noChangeArrowheads="1"/>
            </p:cNvSpPr>
            <p:nvPr/>
          </p:nvSpPr>
          <p:spPr bwMode="auto">
            <a:xfrm>
              <a:off x="3101" y="3368"/>
              <a:ext cx="2498" cy="404"/>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rdt_rcv():</a:t>
              </a:r>
              <a:r>
                <a:rPr lang="en-US" sz="1800">
                  <a:latin typeface="Times New Roman" pitchFamily="-111" charset="0"/>
                </a:rPr>
                <a:t> </a:t>
              </a:r>
              <a:r>
                <a:rPr lang="en-US" sz="1800"/>
                <a:t>called when packet arrives on rcv-side of channel</a:t>
              </a:r>
              <a:endParaRPr lang="en-US" sz="2400">
                <a:latin typeface="Times New Roman" pitchFamily="-111" charset="0"/>
              </a:endParaRPr>
            </a:p>
          </p:txBody>
        </p:sp>
        <p:grpSp>
          <p:nvGrpSpPr>
            <p:cNvPr id="37905" name="Group 18"/>
            <p:cNvGrpSpPr>
              <a:grpSpLocks/>
            </p:cNvGrpSpPr>
            <p:nvPr/>
          </p:nvGrpSpPr>
          <p:grpSpPr bwMode="auto">
            <a:xfrm>
              <a:off x="3162" y="2748"/>
              <a:ext cx="2370" cy="1038"/>
              <a:chOff x="3162" y="2748"/>
              <a:chExt cx="2370" cy="1038"/>
            </a:xfrm>
          </p:grpSpPr>
          <p:sp>
            <p:nvSpPr>
              <p:cNvPr id="37906" name="Line 19"/>
              <p:cNvSpPr>
                <a:spLocks noChangeShapeType="1"/>
              </p:cNvSpPr>
              <p:nvPr/>
            </p:nvSpPr>
            <p:spPr bwMode="auto">
              <a:xfrm flipH="1" flipV="1">
                <a:off x="4596" y="2748"/>
                <a:ext cx="300" cy="630"/>
              </a:xfrm>
              <a:prstGeom prst="line">
                <a:avLst/>
              </a:prstGeom>
              <a:noFill/>
              <a:ln w="19050">
                <a:solidFill>
                  <a:srgbClr val="FF0000"/>
                </a:solidFill>
                <a:round/>
                <a:headEnd/>
                <a:tailEnd type="triangle" w="med" len="med"/>
              </a:ln>
            </p:spPr>
            <p:txBody>
              <a:bodyPr wrap="none" anchor="ctr"/>
              <a:lstStyle/>
              <a:p>
                <a:endParaRPr lang="en-US"/>
              </a:p>
            </p:txBody>
          </p:sp>
          <p:sp>
            <p:nvSpPr>
              <p:cNvPr id="37907" name="Rectangle 20"/>
              <p:cNvSpPr>
                <a:spLocks noChangeArrowheads="1"/>
              </p:cNvSpPr>
              <p:nvPr/>
            </p:nvSpPr>
            <p:spPr bwMode="auto">
              <a:xfrm>
                <a:off x="3162" y="3390"/>
                <a:ext cx="2370" cy="396"/>
              </a:xfrm>
              <a:prstGeom prst="rect">
                <a:avLst/>
              </a:prstGeom>
              <a:noFill/>
              <a:ln w="19050">
                <a:solidFill>
                  <a:srgbClr val="FF0000"/>
                </a:solidFill>
                <a:miter lim="800000"/>
                <a:headEnd/>
                <a:tailEnd/>
              </a:ln>
            </p:spPr>
            <p:txBody>
              <a:bodyPr wrap="none" anchor="ctr"/>
              <a:lstStyle/>
              <a:p>
                <a:endParaRPr lang="en-US"/>
              </a:p>
            </p:txBody>
          </p:sp>
        </p:grpSp>
      </p:grpSp>
      <p:grpSp>
        <p:nvGrpSpPr>
          <p:cNvPr id="8" name="Group 21"/>
          <p:cNvGrpSpPr>
            <a:grpSpLocks/>
          </p:cNvGrpSpPr>
          <p:nvPr/>
        </p:nvGrpSpPr>
        <p:grpSpPr bwMode="auto">
          <a:xfrm>
            <a:off x="4981575" y="1470025"/>
            <a:ext cx="3762375" cy="1349375"/>
            <a:chOff x="3138" y="926"/>
            <a:chExt cx="2370" cy="850"/>
          </a:xfrm>
        </p:grpSpPr>
        <p:sp>
          <p:nvSpPr>
            <p:cNvPr id="37900" name="Text Box 22"/>
            <p:cNvSpPr txBox="1">
              <a:spLocks noChangeArrowheads="1"/>
            </p:cNvSpPr>
            <p:nvPr/>
          </p:nvSpPr>
          <p:spPr bwMode="auto">
            <a:xfrm>
              <a:off x="3215" y="926"/>
              <a:ext cx="2078" cy="404"/>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deliver_data():</a:t>
              </a:r>
              <a:r>
                <a:rPr lang="en-US" sz="1800">
                  <a:latin typeface="Times New Roman" pitchFamily="-111" charset="0"/>
                </a:rPr>
                <a:t> </a:t>
              </a:r>
              <a:r>
                <a:rPr lang="en-US" sz="1800"/>
                <a:t>called by </a:t>
              </a:r>
              <a:r>
                <a:rPr lang="en-US" sz="1800" b="1">
                  <a:latin typeface="Courier New" pitchFamily="-111" charset="0"/>
                </a:rPr>
                <a:t>rdt</a:t>
              </a:r>
              <a:r>
                <a:rPr lang="en-US" sz="1800"/>
                <a:t> to deliver data to upper</a:t>
              </a:r>
              <a:endParaRPr lang="en-US" sz="2400">
                <a:latin typeface="Times New Roman" pitchFamily="-111" charset="0"/>
              </a:endParaRPr>
            </a:p>
          </p:txBody>
        </p:sp>
        <p:grpSp>
          <p:nvGrpSpPr>
            <p:cNvPr id="37901" name="Group 23"/>
            <p:cNvGrpSpPr>
              <a:grpSpLocks/>
            </p:cNvGrpSpPr>
            <p:nvPr/>
          </p:nvGrpSpPr>
          <p:grpSpPr bwMode="auto">
            <a:xfrm>
              <a:off x="3138" y="942"/>
              <a:ext cx="2370" cy="834"/>
              <a:chOff x="3138" y="942"/>
              <a:chExt cx="2370" cy="834"/>
            </a:xfrm>
          </p:grpSpPr>
          <p:sp>
            <p:nvSpPr>
              <p:cNvPr id="37902" name="Line 24"/>
              <p:cNvSpPr>
                <a:spLocks noChangeShapeType="1"/>
              </p:cNvSpPr>
              <p:nvPr/>
            </p:nvSpPr>
            <p:spPr bwMode="auto">
              <a:xfrm flipH="1">
                <a:off x="4560" y="1344"/>
                <a:ext cx="150" cy="432"/>
              </a:xfrm>
              <a:prstGeom prst="line">
                <a:avLst/>
              </a:prstGeom>
              <a:noFill/>
              <a:ln w="19050">
                <a:solidFill>
                  <a:srgbClr val="FF0000"/>
                </a:solidFill>
                <a:round/>
                <a:headEnd/>
                <a:tailEnd type="triangle" w="med" len="med"/>
              </a:ln>
            </p:spPr>
            <p:txBody>
              <a:bodyPr wrap="none" anchor="ctr"/>
              <a:lstStyle/>
              <a:p>
                <a:endParaRPr lang="en-US"/>
              </a:p>
            </p:txBody>
          </p:sp>
          <p:sp>
            <p:nvSpPr>
              <p:cNvPr id="37903" name="Rectangle 25"/>
              <p:cNvSpPr>
                <a:spLocks noChangeArrowheads="1"/>
              </p:cNvSpPr>
              <p:nvPr/>
            </p:nvSpPr>
            <p:spPr bwMode="auto">
              <a:xfrm>
                <a:off x="3138" y="942"/>
                <a:ext cx="2370" cy="396"/>
              </a:xfrm>
              <a:prstGeom prst="rect">
                <a:avLst/>
              </a:prstGeom>
              <a:noFill/>
              <a:ln w="19050">
                <a:solidFill>
                  <a:srgbClr val="FF0000"/>
                </a:solidFill>
                <a:miter lim="800000"/>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411" name="Slide Number Placeholder 5"/>
          <p:cNvSpPr>
            <a:spLocks noGrp="1"/>
          </p:cNvSpPr>
          <p:nvPr>
            <p:ph type="sldNum" sz="quarter" idx="12"/>
          </p:nvPr>
        </p:nvSpPr>
        <p:spPr>
          <a:noFill/>
        </p:spPr>
        <p:txBody>
          <a:bodyPr/>
          <a:lstStyle/>
          <a:p>
            <a:r>
              <a:rPr lang="en-US"/>
              <a:t>3-</a:t>
            </a:r>
            <a:fld id="{F127DAFF-19AD-4C46-A78B-FC5E11F86B58}" type="slidenum">
              <a:rPr lang="en-US"/>
              <a:pPr/>
              <a:t>3</a:t>
            </a:fld>
            <a:endParaRPr lang="en-US"/>
          </a:p>
        </p:txBody>
      </p:sp>
      <p:sp>
        <p:nvSpPr>
          <p:cNvPr id="17412" name="Rectangle 2"/>
          <p:cNvSpPr>
            <a:spLocks noGrp="1" noChangeArrowheads="1"/>
          </p:cNvSpPr>
          <p:nvPr>
            <p:ph type="body" idx="1"/>
          </p:nvPr>
        </p:nvSpPr>
        <p:spPr>
          <a:xfrm>
            <a:off x="609600" y="304800"/>
            <a:ext cx="7772400" cy="4114800"/>
          </a:xfrm>
        </p:spPr>
        <p:txBody>
          <a:bodyPr/>
          <a:lstStyle/>
          <a:p>
            <a:r>
              <a:rPr lang="en-US" smtClean="0"/>
              <a:t>OPNET: </a:t>
            </a:r>
          </a:p>
          <a:p>
            <a:pPr lvl="1"/>
            <a:r>
              <a:rPr lang="en-US" smtClean="0"/>
              <a:t>commercial simulator</a:t>
            </a:r>
          </a:p>
          <a:p>
            <a:pPr lvl="1"/>
            <a:r>
              <a:rPr lang="en-US" smtClean="0"/>
              <a:t>strength in wireless channel modeling</a:t>
            </a:r>
          </a:p>
          <a:p>
            <a:r>
              <a:rPr lang="en-US" smtClean="0"/>
              <a:t>GlomoSim (QualNet): UCLA, parsec simulator</a:t>
            </a:r>
          </a:p>
          <a:p>
            <a:r>
              <a:rPr lang="en-US" smtClean="0"/>
              <a:t>Research resources:</a:t>
            </a:r>
          </a:p>
          <a:p>
            <a:pPr lvl="1"/>
            <a:r>
              <a:rPr lang="en-US" smtClean="0"/>
              <a:t>ACM &amp; IEEE journals and conferences</a:t>
            </a:r>
          </a:p>
          <a:p>
            <a:pPr lvl="1"/>
            <a:r>
              <a:rPr lang="en-US" smtClean="0"/>
              <a:t>SIGCOMM, INFOCOM, Transactions on Networking (TON), MobiCom</a:t>
            </a:r>
          </a:p>
          <a:p>
            <a:pPr lvl="1"/>
            <a:r>
              <a:rPr lang="en-US" smtClean="0"/>
              <a:t>IEEE Computer, Spectrum, ACM Communications magazine</a:t>
            </a:r>
          </a:p>
          <a:p>
            <a:pPr lvl="1"/>
            <a:r>
              <a:rPr lang="en-US" smtClean="0"/>
              <a:t>www.acm.org, www.ieee.org</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9939" name="Slide Number Placeholder 5"/>
          <p:cNvSpPr>
            <a:spLocks noGrp="1"/>
          </p:cNvSpPr>
          <p:nvPr>
            <p:ph type="sldNum" sz="quarter" idx="12"/>
          </p:nvPr>
        </p:nvSpPr>
        <p:spPr>
          <a:noFill/>
        </p:spPr>
        <p:txBody>
          <a:bodyPr/>
          <a:lstStyle/>
          <a:p>
            <a:r>
              <a:rPr lang="en-US"/>
              <a:t>3-</a:t>
            </a:r>
            <a:fld id="{596BBE0A-FA9E-4F4B-8B78-7A5790CB20B1}" type="slidenum">
              <a:rPr lang="en-US"/>
              <a:pPr/>
              <a:t>30</a:t>
            </a:fld>
            <a:endParaRPr lang="en-US"/>
          </a:p>
        </p:txBody>
      </p:sp>
      <p:sp>
        <p:nvSpPr>
          <p:cNvPr id="39940" name="Rectangle 2"/>
          <p:cNvSpPr>
            <a:spLocks noGrp="1" noChangeArrowheads="1"/>
          </p:cNvSpPr>
          <p:nvPr>
            <p:ph type="title"/>
          </p:nvPr>
        </p:nvSpPr>
        <p:spPr/>
        <p:txBody>
          <a:bodyPr/>
          <a:lstStyle/>
          <a:p>
            <a:r>
              <a:rPr lang="en-US" smtClean="0"/>
              <a:t>Flow Control </a:t>
            </a:r>
          </a:p>
        </p:txBody>
      </p:sp>
      <p:sp>
        <p:nvSpPr>
          <p:cNvPr id="39941" name="Rectangle 3"/>
          <p:cNvSpPr>
            <a:spLocks noGrp="1" noChangeArrowheads="1"/>
          </p:cNvSpPr>
          <p:nvPr>
            <p:ph type="body" idx="1"/>
          </p:nvPr>
        </p:nvSpPr>
        <p:spPr/>
        <p:txBody>
          <a:bodyPr/>
          <a:lstStyle/>
          <a:p>
            <a:pPr>
              <a:buFontTx/>
              <a:buChar char="-"/>
            </a:pPr>
            <a:r>
              <a:rPr lang="en-US" smtClean="0"/>
              <a:t>End-to-end flow and Congestion control study is complicated by:</a:t>
            </a:r>
          </a:p>
          <a:p>
            <a:pPr lvl="1">
              <a:buFontTx/>
              <a:buChar char="-"/>
            </a:pPr>
            <a:r>
              <a:rPr lang="en-US" smtClean="0"/>
              <a:t>Heterogeneous resources (links, switches, applications)</a:t>
            </a:r>
          </a:p>
          <a:p>
            <a:pPr lvl="1">
              <a:buFontTx/>
              <a:buChar char="-"/>
            </a:pPr>
            <a:r>
              <a:rPr lang="en-US" smtClean="0"/>
              <a:t>Different delays due to network dynamics</a:t>
            </a:r>
          </a:p>
          <a:p>
            <a:pPr lvl="1">
              <a:buFontTx/>
              <a:buChar char="-"/>
            </a:pPr>
            <a:r>
              <a:rPr lang="en-US" smtClean="0"/>
              <a:t>Effects of background traffic</a:t>
            </a:r>
          </a:p>
          <a:p>
            <a:r>
              <a:rPr lang="en-US" smtClean="0"/>
              <a:t>We start with a simple case: hop-by-hop flow control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1987" name="Slide Number Placeholder 5"/>
          <p:cNvSpPr>
            <a:spLocks noGrp="1"/>
          </p:cNvSpPr>
          <p:nvPr>
            <p:ph type="sldNum" sz="quarter" idx="12"/>
          </p:nvPr>
        </p:nvSpPr>
        <p:spPr>
          <a:noFill/>
        </p:spPr>
        <p:txBody>
          <a:bodyPr/>
          <a:lstStyle/>
          <a:p>
            <a:r>
              <a:rPr lang="en-US"/>
              <a:t>3-</a:t>
            </a:r>
            <a:fld id="{281F4EF7-B631-4817-9787-187A8091BBC4}" type="slidenum">
              <a:rPr lang="en-US"/>
              <a:pPr/>
              <a:t>31</a:t>
            </a:fld>
            <a:endParaRPr lang="en-US"/>
          </a:p>
        </p:txBody>
      </p:sp>
      <p:sp>
        <p:nvSpPr>
          <p:cNvPr id="41988" name="Rectangle 2"/>
          <p:cNvSpPr>
            <a:spLocks noGrp="1" noChangeArrowheads="1"/>
          </p:cNvSpPr>
          <p:nvPr>
            <p:ph type="title"/>
          </p:nvPr>
        </p:nvSpPr>
        <p:spPr/>
        <p:txBody>
          <a:bodyPr/>
          <a:lstStyle/>
          <a:p>
            <a:r>
              <a:rPr lang="en-US" smtClean="0"/>
              <a:t>Hop-by-hop flow control</a:t>
            </a:r>
          </a:p>
        </p:txBody>
      </p:sp>
      <p:sp>
        <p:nvSpPr>
          <p:cNvPr id="41989" name="Rectangle 3"/>
          <p:cNvSpPr>
            <a:spLocks noGrp="1" noChangeArrowheads="1"/>
          </p:cNvSpPr>
          <p:nvPr>
            <p:ph type="body" idx="1"/>
          </p:nvPr>
        </p:nvSpPr>
        <p:spPr/>
        <p:txBody>
          <a:bodyPr/>
          <a:lstStyle/>
          <a:p>
            <a:r>
              <a:rPr lang="en-US" smtClean="0"/>
              <a:t>Approaches/techniques for hop-by-hop flow control</a:t>
            </a:r>
          </a:p>
          <a:p>
            <a:pPr lvl="1">
              <a:buFontTx/>
              <a:buChar char="-"/>
            </a:pPr>
            <a:r>
              <a:rPr lang="en-US" smtClean="0"/>
              <a:t>Stop-and-wait</a:t>
            </a:r>
          </a:p>
          <a:p>
            <a:pPr lvl="1">
              <a:buFontTx/>
              <a:buChar char="-"/>
            </a:pPr>
            <a:r>
              <a:rPr lang="en-US" smtClean="0"/>
              <a:t>sliding window</a:t>
            </a:r>
          </a:p>
          <a:p>
            <a:pPr lvl="2">
              <a:buFontTx/>
              <a:buChar char="-"/>
            </a:pPr>
            <a:r>
              <a:rPr lang="en-US" smtClean="0"/>
              <a:t>Go back N</a:t>
            </a:r>
          </a:p>
          <a:p>
            <a:pPr lvl="2">
              <a:buFontTx/>
              <a:buChar char="-"/>
            </a:pPr>
            <a:r>
              <a:rPr lang="en-US" smtClean="0"/>
              <a:t>Selective reject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4035" name="Slide Number Placeholder 6"/>
          <p:cNvSpPr>
            <a:spLocks noGrp="1"/>
          </p:cNvSpPr>
          <p:nvPr>
            <p:ph type="sldNum" sz="quarter" idx="12"/>
          </p:nvPr>
        </p:nvSpPr>
        <p:spPr>
          <a:noFill/>
        </p:spPr>
        <p:txBody>
          <a:bodyPr/>
          <a:lstStyle/>
          <a:p>
            <a:r>
              <a:rPr lang="en-US"/>
              <a:t>3-</a:t>
            </a:r>
            <a:fld id="{C53FF3B3-B0E4-4E58-8765-E594DDB7F882}" type="slidenum">
              <a:rPr lang="en-US"/>
              <a:pPr/>
              <a:t>32</a:t>
            </a:fld>
            <a:endParaRPr lang="en-US"/>
          </a:p>
        </p:txBody>
      </p:sp>
      <p:sp>
        <p:nvSpPr>
          <p:cNvPr id="44036" name="Rectangle 2"/>
          <p:cNvSpPr>
            <a:spLocks noGrp="1" noChangeArrowheads="1"/>
          </p:cNvSpPr>
          <p:nvPr>
            <p:ph type="title"/>
          </p:nvPr>
        </p:nvSpPr>
        <p:spPr>
          <a:xfrm>
            <a:off x="180975" y="228600"/>
            <a:ext cx="8353425" cy="1143000"/>
          </a:xfrm>
        </p:spPr>
        <p:txBody>
          <a:bodyPr/>
          <a:lstStyle/>
          <a:p>
            <a:r>
              <a:rPr lang="en-US" sz="2400" smtClean="0"/>
              <a:t>Stop-and-wait: reliable transfer over a reliable channel</a:t>
            </a:r>
            <a:endParaRPr lang="en-US" smtClean="0"/>
          </a:p>
        </p:txBody>
      </p:sp>
      <p:sp>
        <p:nvSpPr>
          <p:cNvPr id="44037" name="Rectangle 3"/>
          <p:cNvSpPr>
            <a:spLocks noGrp="1" noChangeArrowheads="1"/>
          </p:cNvSpPr>
          <p:nvPr>
            <p:ph type="body" sz="half" idx="1"/>
          </p:nvPr>
        </p:nvSpPr>
        <p:spPr>
          <a:xfrm>
            <a:off x="373063" y="1062038"/>
            <a:ext cx="7896225" cy="3019425"/>
          </a:xfrm>
        </p:spPr>
        <p:txBody>
          <a:bodyPr/>
          <a:lstStyle/>
          <a:p>
            <a:r>
              <a:rPr lang="en-US" sz="2400" smtClean="0"/>
              <a:t>underlying channel perfectly reliable</a:t>
            </a:r>
          </a:p>
          <a:p>
            <a:pPr lvl="1"/>
            <a:r>
              <a:rPr lang="en-US" sz="2000" smtClean="0"/>
              <a:t>no bit errors, no loss of packets</a:t>
            </a:r>
          </a:p>
        </p:txBody>
      </p:sp>
      <p:grpSp>
        <p:nvGrpSpPr>
          <p:cNvPr id="44038" name="Group 6"/>
          <p:cNvGrpSpPr>
            <a:grpSpLocks/>
          </p:cNvGrpSpPr>
          <p:nvPr/>
        </p:nvGrpSpPr>
        <p:grpSpPr bwMode="auto">
          <a:xfrm>
            <a:off x="182563" y="1958975"/>
            <a:ext cx="8669337" cy="4421188"/>
            <a:chOff x="137" y="1374"/>
            <a:chExt cx="5461" cy="2785"/>
          </a:xfrm>
        </p:grpSpPr>
        <p:pic>
          <p:nvPicPr>
            <p:cNvPr id="44044" name="Picture 4" descr="rdt30_examplesa"/>
            <p:cNvPicPr>
              <a:picLocks noChangeAspect="1" noChangeArrowheads="1"/>
            </p:cNvPicPr>
            <p:nvPr/>
          </p:nvPicPr>
          <p:blipFill>
            <a:blip r:embed="rId3"/>
            <a:srcRect/>
            <a:stretch>
              <a:fillRect/>
            </a:stretch>
          </p:blipFill>
          <p:spPr bwMode="auto">
            <a:xfrm>
              <a:off x="137" y="1394"/>
              <a:ext cx="5309" cy="2765"/>
            </a:xfrm>
            <a:prstGeom prst="rect">
              <a:avLst/>
            </a:prstGeom>
            <a:noFill/>
            <a:ln w="9525">
              <a:noFill/>
              <a:miter lim="800000"/>
              <a:headEnd/>
              <a:tailEnd/>
            </a:ln>
          </p:spPr>
        </p:pic>
        <p:sp>
          <p:nvSpPr>
            <p:cNvPr id="44045" name="Rectangle 5"/>
            <p:cNvSpPr>
              <a:spLocks noChangeArrowheads="1"/>
            </p:cNvSpPr>
            <p:nvPr/>
          </p:nvSpPr>
          <p:spPr bwMode="auto">
            <a:xfrm>
              <a:off x="2932" y="1374"/>
              <a:ext cx="2666" cy="2784"/>
            </a:xfrm>
            <a:prstGeom prst="rect">
              <a:avLst/>
            </a:prstGeom>
            <a:solidFill>
              <a:schemeClr val="bg1"/>
            </a:solidFill>
            <a:ln w="9525">
              <a:noFill/>
              <a:miter lim="800000"/>
              <a:headEnd/>
              <a:tailEnd/>
            </a:ln>
          </p:spPr>
          <p:txBody>
            <a:bodyPr wrap="none" anchor="ctr"/>
            <a:lstStyle/>
            <a:p>
              <a:endParaRPr lang="en-US"/>
            </a:p>
          </p:txBody>
        </p:sp>
      </p:grpSp>
      <p:sp>
        <p:nvSpPr>
          <p:cNvPr id="44039" name="Text Box 7"/>
          <p:cNvSpPr txBox="1">
            <a:spLocks noChangeArrowheads="1"/>
          </p:cNvSpPr>
          <p:nvPr/>
        </p:nvSpPr>
        <p:spPr bwMode="auto">
          <a:xfrm>
            <a:off x="5006975" y="2379663"/>
            <a:ext cx="3282950" cy="1006475"/>
          </a:xfrm>
          <a:prstGeom prst="rect">
            <a:avLst/>
          </a:prstGeom>
          <a:noFill/>
          <a:ln w="9525">
            <a:noFill/>
            <a:miter lim="800000"/>
            <a:headEnd/>
            <a:tailEnd/>
          </a:ln>
        </p:spPr>
        <p:txBody>
          <a:bodyPr wrap="none">
            <a:spAutoFit/>
          </a:bodyPr>
          <a:lstStyle/>
          <a:p>
            <a:pPr algn="l"/>
            <a:r>
              <a:rPr lang="en-US" sz="2000"/>
              <a:t>Sender sends one packet, </a:t>
            </a:r>
          </a:p>
          <a:p>
            <a:pPr algn="l"/>
            <a:r>
              <a:rPr lang="en-US" sz="2000"/>
              <a:t>then waits for receiver </a:t>
            </a:r>
          </a:p>
          <a:p>
            <a:pPr algn="l"/>
            <a:r>
              <a:rPr lang="en-US" sz="2000"/>
              <a:t>response</a:t>
            </a:r>
            <a:endParaRPr lang="en-US" sz="2400">
              <a:latin typeface="Times New Roman" pitchFamily="-111" charset="0"/>
            </a:endParaRPr>
          </a:p>
        </p:txBody>
      </p:sp>
      <p:sp>
        <p:nvSpPr>
          <p:cNvPr id="44040" name="Rectangle 8"/>
          <p:cNvSpPr>
            <a:spLocks noChangeArrowheads="1"/>
          </p:cNvSpPr>
          <p:nvPr/>
        </p:nvSpPr>
        <p:spPr bwMode="auto">
          <a:xfrm>
            <a:off x="4919663" y="2247900"/>
            <a:ext cx="3467100" cy="1238250"/>
          </a:xfrm>
          <a:prstGeom prst="rect">
            <a:avLst/>
          </a:prstGeom>
          <a:noFill/>
          <a:ln w="19050">
            <a:solidFill>
              <a:srgbClr val="FF0000"/>
            </a:solidFill>
            <a:miter lim="800000"/>
            <a:headEnd/>
            <a:tailEnd/>
          </a:ln>
        </p:spPr>
        <p:txBody>
          <a:bodyPr wrap="none" anchor="ctr"/>
          <a:lstStyle/>
          <a:p>
            <a:endParaRPr lang="en-US"/>
          </a:p>
        </p:txBody>
      </p:sp>
      <p:grpSp>
        <p:nvGrpSpPr>
          <p:cNvPr id="44041" name="Group 9"/>
          <p:cNvGrpSpPr>
            <a:grpSpLocks/>
          </p:cNvGrpSpPr>
          <p:nvPr/>
        </p:nvGrpSpPr>
        <p:grpSpPr bwMode="auto">
          <a:xfrm>
            <a:off x="5010150" y="2084388"/>
            <a:ext cx="1755775" cy="396875"/>
            <a:chOff x="2943" y="2669"/>
            <a:chExt cx="1106" cy="250"/>
          </a:xfrm>
        </p:grpSpPr>
        <p:sp>
          <p:nvSpPr>
            <p:cNvPr id="44042" name="Rectangle 10"/>
            <p:cNvSpPr>
              <a:spLocks noChangeArrowheads="1"/>
            </p:cNvSpPr>
            <p:nvPr/>
          </p:nvSpPr>
          <p:spPr bwMode="auto">
            <a:xfrm>
              <a:off x="2976" y="2712"/>
              <a:ext cx="1038" cy="174"/>
            </a:xfrm>
            <a:prstGeom prst="rect">
              <a:avLst/>
            </a:prstGeom>
            <a:solidFill>
              <a:schemeClr val="bg1"/>
            </a:solidFill>
            <a:ln w="9525">
              <a:noFill/>
              <a:miter lim="800000"/>
              <a:headEnd/>
              <a:tailEnd/>
            </a:ln>
          </p:spPr>
          <p:txBody>
            <a:bodyPr wrap="none" anchor="ctr"/>
            <a:lstStyle/>
            <a:p>
              <a:endParaRPr lang="en-US"/>
            </a:p>
          </p:txBody>
        </p:sp>
        <p:sp>
          <p:nvSpPr>
            <p:cNvPr id="44043" name="Text Box 11"/>
            <p:cNvSpPr txBox="1">
              <a:spLocks noChangeArrowheads="1"/>
            </p:cNvSpPr>
            <p:nvPr/>
          </p:nvSpPr>
          <p:spPr bwMode="auto">
            <a:xfrm>
              <a:off x="2943" y="2669"/>
              <a:ext cx="1106" cy="250"/>
            </a:xfrm>
            <a:prstGeom prst="rect">
              <a:avLst/>
            </a:prstGeom>
            <a:noFill/>
            <a:ln w="9525">
              <a:noFill/>
              <a:miter lim="800000"/>
              <a:headEnd/>
              <a:tailEnd/>
            </a:ln>
          </p:spPr>
          <p:txBody>
            <a:bodyPr wrap="none">
              <a:spAutoFit/>
            </a:bodyPr>
            <a:lstStyle/>
            <a:p>
              <a:r>
                <a:rPr lang="en-US" sz="2000">
                  <a:solidFill>
                    <a:srgbClr val="FF0000"/>
                  </a:solidFill>
                </a:rPr>
                <a:t>stop and wait</a:t>
              </a:r>
              <a:endParaRPr lang="en-US" sz="2400">
                <a:latin typeface="Times New Roman" pitchFamily="-111"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6083" name="Slide Number Placeholder 6"/>
          <p:cNvSpPr>
            <a:spLocks noGrp="1"/>
          </p:cNvSpPr>
          <p:nvPr>
            <p:ph type="sldNum" sz="quarter" idx="12"/>
          </p:nvPr>
        </p:nvSpPr>
        <p:spPr>
          <a:noFill/>
        </p:spPr>
        <p:txBody>
          <a:bodyPr/>
          <a:lstStyle/>
          <a:p>
            <a:r>
              <a:rPr lang="en-US"/>
              <a:t>3-</a:t>
            </a:r>
            <a:fld id="{31487094-0830-403E-9765-14EB70152F22}" type="slidenum">
              <a:rPr lang="en-US"/>
              <a:pPr/>
              <a:t>33</a:t>
            </a:fld>
            <a:endParaRPr lang="en-US"/>
          </a:p>
        </p:txBody>
      </p:sp>
      <p:sp>
        <p:nvSpPr>
          <p:cNvPr id="46084" name="Rectangle 2"/>
          <p:cNvSpPr>
            <a:spLocks noGrp="1" noChangeArrowheads="1"/>
          </p:cNvSpPr>
          <p:nvPr>
            <p:ph type="title"/>
          </p:nvPr>
        </p:nvSpPr>
        <p:spPr>
          <a:xfrm>
            <a:off x="533400" y="228600"/>
            <a:ext cx="8001000" cy="1143000"/>
          </a:xfrm>
        </p:spPr>
        <p:txBody>
          <a:bodyPr/>
          <a:lstStyle/>
          <a:p>
            <a:r>
              <a:rPr lang="en-US" sz="3200" smtClean="0"/>
              <a:t>channel with bit errors</a:t>
            </a:r>
            <a:endParaRPr lang="en-US" smtClean="0"/>
          </a:p>
        </p:txBody>
      </p:sp>
      <p:sp>
        <p:nvSpPr>
          <p:cNvPr id="46085" name="Rectangle 3"/>
          <p:cNvSpPr>
            <a:spLocks noGrp="1" noChangeArrowheads="1"/>
          </p:cNvSpPr>
          <p:nvPr>
            <p:ph type="body" sz="half" idx="1"/>
          </p:nvPr>
        </p:nvSpPr>
        <p:spPr>
          <a:xfrm>
            <a:off x="942975" y="1333500"/>
            <a:ext cx="7896225" cy="4448175"/>
          </a:xfrm>
        </p:spPr>
        <p:txBody>
          <a:bodyPr/>
          <a:lstStyle/>
          <a:p>
            <a:r>
              <a:rPr lang="en-US" sz="2400" smtClean="0"/>
              <a:t>underlying channel may flip bits in packet</a:t>
            </a:r>
          </a:p>
          <a:p>
            <a:pPr lvl="1"/>
            <a:r>
              <a:rPr lang="en-US" sz="2000" smtClean="0"/>
              <a:t>checksum to detect bit errors</a:t>
            </a:r>
          </a:p>
          <a:p>
            <a:r>
              <a:rPr lang="en-US" sz="2400" i="1" smtClean="0"/>
              <a:t>the</a:t>
            </a:r>
            <a:r>
              <a:rPr lang="en-US" sz="2400" smtClean="0"/>
              <a:t> question: how to recover from errors:</a:t>
            </a:r>
          </a:p>
          <a:p>
            <a:pPr lvl="1"/>
            <a:r>
              <a:rPr lang="en-US" sz="2000" i="1" smtClean="0">
                <a:solidFill>
                  <a:srgbClr val="FF0000"/>
                </a:solidFill>
              </a:rPr>
              <a:t>acknowledgements (ACKs):</a:t>
            </a:r>
            <a:r>
              <a:rPr lang="en-US" sz="2000" smtClean="0"/>
              <a:t> receiver explicitly tells sender that pkt received OK</a:t>
            </a:r>
          </a:p>
          <a:p>
            <a:pPr lvl="1"/>
            <a:r>
              <a:rPr lang="en-US" sz="2000" i="1" smtClean="0">
                <a:solidFill>
                  <a:srgbClr val="FF0000"/>
                </a:solidFill>
              </a:rPr>
              <a:t>negative acknowledgements (NAKs):</a:t>
            </a:r>
            <a:r>
              <a:rPr lang="en-US" sz="2000" smtClean="0"/>
              <a:t> receiver explicitly tells sender that pkt had errors</a:t>
            </a:r>
          </a:p>
          <a:p>
            <a:pPr lvl="1"/>
            <a:r>
              <a:rPr lang="en-US" sz="2000" smtClean="0"/>
              <a:t>sender retransmits pkt on receipt of NAK</a:t>
            </a:r>
          </a:p>
          <a:p>
            <a:r>
              <a:rPr lang="en-US" sz="2400" smtClean="0"/>
              <a:t>new mechanisms for:</a:t>
            </a:r>
          </a:p>
          <a:p>
            <a:pPr lvl="1"/>
            <a:r>
              <a:rPr lang="en-US" sz="2000" smtClean="0"/>
              <a:t>error detection</a:t>
            </a:r>
          </a:p>
          <a:p>
            <a:pPr lvl="1"/>
            <a:r>
              <a:rPr lang="en-US" sz="2000" smtClean="0"/>
              <a:t>receiver feedback: control msgs (ACK,NAK) rcvr-&gt;sender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8131" name="Slide Number Placeholder 5"/>
          <p:cNvSpPr>
            <a:spLocks noGrp="1"/>
          </p:cNvSpPr>
          <p:nvPr>
            <p:ph type="sldNum" sz="quarter" idx="12"/>
          </p:nvPr>
        </p:nvSpPr>
        <p:spPr>
          <a:noFill/>
        </p:spPr>
        <p:txBody>
          <a:bodyPr/>
          <a:lstStyle/>
          <a:p>
            <a:r>
              <a:rPr lang="en-US"/>
              <a:t>3-</a:t>
            </a:r>
            <a:fld id="{FD88842A-5D45-4FA6-B024-6899C6CAF242}" type="slidenum">
              <a:rPr lang="en-US"/>
              <a:pPr/>
              <a:t>34</a:t>
            </a:fld>
            <a:endParaRPr lang="en-US"/>
          </a:p>
        </p:txBody>
      </p:sp>
      <p:sp>
        <p:nvSpPr>
          <p:cNvPr id="48132" name="Rectangle 2"/>
          <p:cNvSpPr>
            <a:spLocks noGrp="1" noChangeArrowheads="1"/>
          </p:cNvSpPr>
          <p:nvPr>
            <p:ph type="title"/>
          </p:nvPr>
        </p:nvSpPr>
        <p:spPr>
          <a:xfrm>
            <a:off x="334963" y="0"/>
            <a:ext cx="7772400" cy="1143000"/>
          </a:xfrm>
        </p:spPr>
        <p:txBody>
          <a:bodyPr/>
          <a:lstStyle/>
          <a:p>
            <a:r>
              <a:rPr lang="en-US" sz="3600" smtClean="0"/>
              <a:t>Stop-and-wait operation Summary</a:t>
            </a:r>
          </a:p>
        </p:txBody>
      </p:sp>
      <p:sp>
        <p:nvSpPr>
          <p:cNvPr id="48133" name="Rectangle 3"/>
          <p:cNvSpPr>
            <a:spLocks noGrp="1" noChangeArrowheads="1"/>
          </p:cNvSpPr>
          <p:nvPr>
            <p:ph type="body" idx="1"/>
          </p:nvPr>
        </p:nvSpPr>
        <p:spPr>
          <a:xfrm>
            <a:off x="0" y="1066800"/>
            <a:ext cx="8839200" cy="4114800"/>
          </a:xfrm>
        </p:spPr>
        <p:txBody>
          <a:bodyPr/>
          <a:lstStyle/>
          <a:p>
            <a:r>
              <a:rPr lang="en-US" smtClean="0"/>
              <a:t>Stop and wait:</a:t>
            </a:r>
          </a:p>
          <a:p>
            <a:pPr lvl="1">
              <a:buFontTx/>
              <a:buChar char="-"/>
            </a:pPr>
            <a:r>
              <a:rPr lang="en-US" smtClean="0"/>
              <a:t>sender awaits for ACK to send another frame</a:t>
            </a:r>
          </a:p>
          <a:p>
            <a:pPr lvl="1">
              <a:buFontTx/>
              <a:buChar char="-"/>
            </a:pPr>
            <a:r>
              <a:rPr lang="en-US" smtClean="0"/>
              <a:t>sender uses a timer to re-transmit if no ACKs</a:t>
            </a:r>
          </a:p>
          <a:p>
            <a:pPr lvl="1">
              <a:buFontTx/>
              <a:buChar char="-"/>
            </a:pPr>
            <a:r>
              <a:rPr lang="en-US" smtClean="0"/>
              <a:t>if ACK is lost:</a:t>
            </a:r>
          </a:p>
          <a:p>
            <a:pPr lvl="2">
              <a:buFontTx/>
              <a:buChar char="-"/>
            </a:pPr>
            <a:r>
              <a:rPr lang="en-US" smtClean="0"/>
              <a:t>A sends frame, B’s ACK gets lost</a:t>
            </a:r>
          </a:p>
          <a:p>
            <a:pPr lvl="2">
              <a:buFontTx/>
              <a:buChar char="-"/>
            </a:pPr>
            <a:r>
              <a:rPr lang="en-US" smtClean="0"/>
              <a:t>A times out &amp; re-transmits the frame, B receives duplicates</a:t>
            </a:r>
          </a:p>
          <a:p>
            <a:pPr lvl="2">
              <a:buFontTx/>
              <a:buChar char="-"/>
            </a:pPr>
            <a:r>
              <a:rPr lang="en-US" smtClean="0"/>
              <a:t>Sequence numbers are added (frame0,1 ACK0,1)</a:t>
            </a:r>
          </a:p>
          <a:p>
            <a:pPr lvl="2">
              <a:buFontTx/>
              <a:buChar char="-"/>
            </a:pPr>
            <a:endParaRPr lang="en-US" smtClean="0"/>
          </a:p>
          <a:p>
            <a:pPr lvl="1">
              <a:buFontTx/>
              <a:buChar char="-"/>
            </a:pPr>
            <a:r>
              <a:rPr lang="en-US" smtClean="0"/>
              <a:t>timeout: should be related to round trip time estimates</a:t>
            </a:r>
          </a:p>
          <a:p>
            <a:pPr lvl="2">
              <a:buFontTx/>
              <a:buChar char="-"/>
            </a:pPr>
            <a:r>
              <a:rPr lang="en-US" smtClean="0"/>
              <a:t>if too small </a:t>
            </a:r>
            <a:r>
              <a:rPr lang="en-US" smtClean="0">
                <a:sym typeface="Symbol" pitchFamily="-111" charset="2"/>
              </a:rPr>
              <a:t></a:t>
            </a:r>
            <a:r>
              <a:rPr lang="en-US" smtClean="0"/>
              <a:t> unnecessary re-transmission</a:t>
            </a:r>
          </a:p>
          <a:p>
            <a:pPr lvl="2">
              <a:buFontTx/>
              <a:buChar char="-"/>
            </a:pPr>
            <a:r>
              <a:rPr lang="en-US" smtClean="0"/>
              <a:t>if too large </a:t>
            </a:r>
            <a:r>
              <a:rPr lang="en-US" smtClean="0">
                <a:sym typeface="Symbol" pitchFamily="-111" charset="2"/>
              </a:rPr>
              <a:t></a:t>
            </a:r>
            <a:r>
              <a:rPr lang="en-US" smtClean="0"/>
              <a:t> long delays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0179" name="Slide Number Placeholder 4"/>
          <p:cNvSpPr>
            <a:spLocks noGrp="1"/>
          </p:cNvSpPr>
          <p:nvPr>
            <p:ph type="sldNum" sz="quarter" idx="12"/>
          </p:nvPr>
        </p:nvSpPr>
        <p:spPr>
          <a:noFill/>
        </p:spPr>
        <p:txBody>
          <a:bodyPr/>
          <a:lstStyle/>
          <a:p>
            <a:r>
              <a:rPr lang="en-US"/>
              <a:t>3-</a:t>
            </a:r>
            <a:fld id="{491722CB-90D9-4CC3-A389-81BEB0AD5351}" type="slidenum">
              <a:rPr lang="en-US"/>
              <a:pPr/>
              <a:t>35</a:t>
            </a:fld>
            <a:endParaRPr lang="en-US"/>
          </a:p>
        </p:txBody>
      </p:sp>
      <p:sp>
        <p:nvSpPr>
          <p:cNvPr id="50180" name="Rectangle 2"/>
          <p:cNvSpPr>
            <a:spLocks noGrp="1" noChangeArrowheads="1"/>
          </p:cNvSpPr>
          <p:nvPr>
            <p:ph type="title"/>
          </p:nvPr>
        </p:nvSpPr>
        <p:spPr/>
        <p:txBody>
          <a:bodyPr/>
          <a:lstStyle/>
          <a:p>
            <a:r>
              <a:rPr lang="en-US" sz="3200" smtClean="0"/>
              <a:t>Stop-and-wait with lost packet/frame</a:t>
            </a:r>
          </a:p>
        </p:txBody>
      </p:sp>
      <p:pic>
        <p:nvPicPr>
          <p:cNvPr id="50181" name="Picture 3" descr="rdt30_examplesa"/>
          <p:cNvPicPr>
            <a:picLocks noChangeAspect="1" noChangeArrowheads="1"/>
          </p:cNvPicPr>
          <p:nvPr/>
        </p:nvPicPr>
        <p:blipFill>
          <a:blip r:embed="rId3"/>
          <a:srcRect/>
          <a:stretch>
            <a:fillRect/>
          </a:stretch>
        </p:blipFill>
        <p:spPr bwMode="auto">
          <a:xfrm>
            <a:off x="381000" y="1485900"/>
            <a:ext cx="8428038"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2227" name="Slide Number Placeholder 4"/>
          <p:cNvSpPr>
            <a:spLocks noGrp="1"/>
          </p:cNvSpPr>
          <p:nvPr>
            <p:ph type="sldNum" sz="quarter" idx="12"/>
          </p:nvPr>
        </p:nvSpPr>
        <p:spPr>
          <a:noFill/>
        </p:spPr>
        <p:txBody>
          <a:bodyPr/>
          <a:lstStyle/>
          <a:p>
            <a:r>
              <a:rPr lang="en-US"/>
              <a:t>3-</a:t>
            </a:r>
            <a:fld id="{9FC2EA1F-0FD7-4155-AAB9-652252DF1B37}" type="slidenum">
              <a:rPr lang="en-US"/>
              <a:pPr/>
              <a:t>36</a:t>
            </a:fld>
            <a:endParaRPr lang="en-US"/>
          </a:p>
        </p:txBody>
      </p:sp>
      <p:pic>
        <p:nvPicPr>
          <p:cNvPr id="52228" name="Picture 3" descr="rdt30_examplesb"/>
          <p:cNvPicPr>
            <a:picLocks noChangeAspect="1" noChangeArrowheads="1"/>
          </p:cNvPicPr>
          <p:nvPr/>
        </p:nvPicPr>
        <p:blipFill>
          <a:blip r:embed="rId3"/>
          <a:srcRect/>
          <a:stretch>
            <a:fillRect/>
          </a:stretch>
        </p:blipFill>
        <p:spPr bwMode="auto">
          <a:xfrm>
            <a:off x="657225" y="1524000"/>
            <a:ext cx="8218488" cy="4254500"/>
          </a:xfrm>
          <a:prstGeom prst="rect">
            <a:avLst/>
          </a:prstGeom>
          <a:noFill/>
          <a:ln w="9525">
            <a:noFill/>
            <a:miter lim="800000"/>
            <a:headEnd/>
            <a:tailEnd/>
          </a:ln>
        </p:spPr>
      </p:pic>
      <p:sp>
        <p:nvSpPr>
          <p:cNvPr id="52229" name="Rectangle 4"/>
          <p:cNvSpPr>
            <a:spLocks noGrp="1" noChangeArrowheads="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4275" name="Slide Number Placeholder 5"/>
          <p:cNvSpPr>
            <a:spLocks noGrp="1"/>
          </p:cNvSpPr>
          <p:nvPr>
            <p:ph type="sldNum" sz="quarter" idx="12"/>
          </p:nvPr>
        </p:nvSpPr>
        <p:spPr>
          <a:noFill/>
        </p:spPr>
        <p:txBody>
          <a:bodyPr/>
          <a:lstStyle/>
          <a:p>
            <a:r>
              <a:rPr lang="en-US"/>
              <a:t>3-</a:t>
            </a:r>
            <a:fld id="{9547E8CC-3834-40F0-B540-68DB64FD2958}" type="slidenum">
              <a:rPr lang="en-US"/>
              <a:pPr/>
              <a:t>37</a:t>
            </a:fld>
            <a:endParaRPr lang="en-US"/>
          </a:p>
        </p:txBody>
      </p:sp>
      <p:sp>
        <p:nvSpPr>
          <p:cNvPr id="54276" name="Rectangle 2"/>
          <p:cNvSpPr>
            <a:spLocks noGrp="1" noChangeArrowheads="1"/>
          </p:cNvSpPr>
          <p:nvPr>
            <p:ph type="title"/>
          </p:nvPr>
        </p:nvSpPr>
        <p:spPr/>
        <p:txBody>
          <a:bodyPr/>
          <a:lstStyle/>
          <a:p>
            <a:endParaRPr lang="en-US" smtClean="0"/>
          </a:p>
        </p:txBody>
      </p:sp>
      <p:sp>
        <p:nvSpPr>
          <p:cNvPr id="54277" name="Rectangle 3"/>
          <p:cNvSpPr>
            <a:spLocks noGrp="1" noChangeArrowheads="1"/>
          </p:cNvSpPr>
          <p:nvPr>
            <p:ph type="body" idx="1"/>
          </p:nvPr>
        </p:nvSpPr>
        <p:spPr/>
        <p:txBody>
          <a:bodyPr/>
          <a:lstStyle/>
          <a:p>
            <a:endParaRPr lang="en-US" smtClean="0"/>
          </a:p>
        </p:txBody>
      </p:sp>
      <p:pic>
        <p:nvPicPr>
          <p:cNvPr id="54278" name="Picture 4"/>
          <p:cNvPicPr>
            <a:picLocks noChangeAspect="1" noChangeArrowheads="1"/>
          </p:cNvPicPr>
          <p:nvPr/>
        </p:nvPicPr>
        <p:blipFill>
          <a:blip r:embed="rId3"/>
          <a:srcRect/>
          <a:stretch>
            <a:fillRect/>
          </a:stretch>
        </p:blipFill>
        <p:spPr bwMode="auto">
          <a:xfrm>
            <a:off x="609600" y="147638"/>
            <a:ext cx="7924800" cy="622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6323" name="Slide Number Placeholder 5"/>
          <p:cNvSpPr>
            <a:spLocks noGrp="1"/>
          </p:cNvSpPr>
          <p:nvPr>
            <p:ph type="sldNum" sz="quarter" idx="12"/>
          </p:nvPr>
        </p:nvSpPr>
        <p:spPr>
          <a:noFill/>
        </p:spPr>
        <p:txBody>
          <a:bodyPr/>
          <a:lstStyle/>
          <a:p>
            <a:r>
              <a:rPr lang="en-US"/>
              <a:t>3-</a:t>
            </a:r>
            <a:fld id="{76D5BFCE-53B2-4287-A322-6E8C8227F91E}" type="slidenum">
              <a:rPr lang="en-US"/>
              <a:pPr/>
              <a:t>38</a:t>
            </a:fld>
            <a:endParaRPr lang="en-US"/>
          </a:p>
        </p:txBody>
      </p:sp>
      <p:sp>
        <p:nvSpPr>
          <p:cNvPr id="56324" name="Rectangle 2"/>
          <p:cNvSpPr>
            <a:spLocks noGrp="1" noChangeArrowheads="1"/>
          </p:cNvSpPr>
          <p:nvPr>
            <p:ph type="title"/>
          </p:nvPr>
        </p:nvSpPr>
        <p:spPr/>
        <p:txBody>
          <a:bodyPr/>
          <a:lstStyle/>
          <a:p>
            <a:endParaRPr lang="en-US" smtClean="0"/>
          </a:p>
        </p:txBody>
      </p:sp>
      <p:sp>
        <p:nvSpPr>
          <p:cNvPr id="56325" name="Rectangle 3"/>
          <p:cNvSpPr>
            <a:spLocks noGrp="1" noChangeArrowheads="1"/>
          </p:cNvSpPr>
          <p:nvPr>
            <p:ph type="body" idx="1"/>
          </p:nvPr>
        </p:nvSpPr>
        <p:spPr/>
        <p:txBody>
          <a:bodyPr/>
          <a:lstStyle/>
          <a:p>
            <a:r>
              <a:rPr lang="en-US" smtClean="0"/>
              <a:t>Stop and wait performance</a:t>
            </a:r>
          </a:p>
          <a:p>
            <a:r>
              <a:rPr lang="en-US" smtClean="0">
                <a:solidFill>
                  <a:srgbClr val="FF0000"/>
                </a:solidFill>
              </a:rPr>
              <a:t>utilization</a:t>
            </a:r>
            <a:r>
              <a:rPr lang="en-US" smtClean="0"/>
              <a:t> – fraction of time sender busy sending</a:t>
            </a:r>
          </a:p>
          <a:p>
            <a:pPr>
              <a:buFontTx/>
              <a:buChar char="-"/>
            </a:pPr>
            <a:r>
              <a:rPr lang="en-US" smtClean="0"/>
              <a:t>ideal case (error free)</a:t>
            </a:r>
          </a:p>
          <a:p>
            <a:pPr lvl="1">
              <a:buFontTx/>
              <a:buChar char="-"/>
            </a:pPr>
            <a:r>
              <a:rPr lang="en-US" smtClean="0"/>
              <a:t>u=Tframe/(Tframe+2Tprop)=1/(1+2a), a=Tprop/Tframe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1"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8372" name="Slide Number Placeholder 6"/>
          <p:cNvSpPr>
            <a:spLocks noGrp="1"/>
          </p:cNvSpPr>
          <p:nvPr>
            <p:ph type="sldNum" sz="quarter" idx="12"/>
          </p:nvPr>
        </p:nvSpPr>
        <p:spPr>
          <a:noFill/>
        </p:spPr>
        <p:txBody>
          <a:bodyPr/>
          <a:lstStyle/>
          <a:p>
            <a:r>
              <a:rPr lang="en-US"/>
              <a:t>3-</a:t>
            </a:r>
            <a:fld id="{F900032B-E20A-4509-B921-1EB64CFD87C9}" type="slidenum">
              <a:rPr lang="en-US"/>
              <a:pPr/>
              <a:t>39</a:t>
            </a:fld>
            <a:endParaRPr lang="en-US"/>
          </a:p>
        </p:txBody>
      </p:sp>
      <p:sp>
        <p:nvSpPr>
          <p:cNvPr id="58373" name="Rectangle 2"/>
          <p:cNvSpPr>
            <a:spLocks noGrp="1" noChangeArrowheads="1"/>
          </p:cNvSpPr>
          <p:nvPr>
            <p:ph type="title"/>
          </p:nvPr>
        </p:nvSpPr>
        <p:spPr/>
        <p:txBody>
          <a:bodyPr/>
          <a:lstStyle/>
          <a:p>
            <a:r>
              <a:rPr lang="en-US" sz="3600" smtClean="0"/>
              <a:t>Performance of stop-and-wait</a:t>
            </a:r>
            <a:endParaRPr lang="en-US" smtClean="0"/>
          </a:p>
        </p:txBody>
      </p:sp>
      <p:sp>
        <p:nvSpPr>
          <p:cNvPr id="58374" name="Rectangle 3"/>
          <p:cNvSpPr>
            <a:spLocks noGrp="1" noChangeArrowheads="1"/>
          </p:cNvSpPr>
          <p:nvPr>
            <p:ph type="body" sz="half" idx="1"/>
          </p:nvPr>
        </p:nvSpPr>
        <p:spPr>
          <a:xfrm>
            <a:off x="533400" y="1600200"/>
            <a:ext cx="8372475" cy="990600"/>
          </a:xfrm>
        </p:spPr>
        <p:txBody>
          <a:bodyPr/>
          <a:lstStyle/>
          <a:p>
            <a:r>
              <a:rPr lang="en-US" sz="2400" smtClean="0"/>
              <a:t>example: 1 Gbps link, 15 ms e-e prop. delay, 1KB packet:</a:t>
            </a:r>
          </a:p>
          <a:p>
            <a:endParaRPr lang="en-US" sz="2400" smtClean="0"/>
          </a:p>
        </p:txBody>
      </p:sp>
      <p:sp>
        <p:nvSpPr>
          <p:cNvPr id="58375" name="Text Box 4"/>
          <p:cNvSpPr txBox="1">
            <a:spLocks noChangeArrowheads="1"/>
          </p:cNvSpPr>
          <p:nvPr/>
        </p:nvSpPr>
        <p:spPr bwMode="auto">
          <a:xfrm>
            <a:off x="411163" y="2881313"/>
            <a:ext cx="357187" cy="396875"/>
          </a:xfrm>
          <a:prstGeom prst="rect">
            <a:avLst/>
          </a:prstGeom>
          <a:noFill/>
          <a:ln w="9525">
            <a:noFill/>
            <a:miter lim="800000"/>
            <a:headEnd/>
            <a:tailEnd/>
          </a:ln>
        </p:spPr>
        <p:txBody>
          <a:bodyPr>
            <a:spAutoFit/>
          </a:bodyPr>
          <a:lstStyle/>
          <a:p>
            <a:r>
              <a:rPr lang="en-US" sz="2000"/>
              <a:t>T</a:t>
            </a:r>
            <a:endParaRPr lang="en-US" sz="2400">
              <a:latin typeface="Times New Roman" pitchFamily="-111" charset="0"/>
            </a:endParaRPr>
          </a:p>
        </p:txBody>
      </p:sp>
      <p:sp>
        <p:nvSpPr>
          <p:cNvPr id="58376" name="Text Box 5"/>
          <p:cNvSpPr txBox="1">
            <a:spLocks noChangeArrowheads="1"/>
          </p:cNvSpPr>
          <p:nvPr/>
        </p:nvSpPr>
        <p:spPr bwMode="auto">
          <a:xfrm>
            <a:off x="557213" y="3028950"/>
            <a:ext cx="1098550" cy="366713"/>
          </a:xfrm>
          <a:prstGeom prst="rect">
            <a:avLst/>
          </a:prstGeom>
          <a:noFill/>
          <a:ln w="9525">
            <a:noFill/>
            <a:miter lim="800000"/>
            <a:headEnd/>
            <a:tailEnd/>
          </a:ln>
        </p:spPr>
        <p:txBody>
          <a:bodyPr>
            <a:spAutoFit/>
          </a:bodyPr>
          <a:lstStyle/>
          <a:p>
            <a:r>
              <a:rPr lang="en-US" sz="1800"/>
              <a:t>transmit</a:t>
            </a:r>
            <a:endParaRPr lang="en-US" sz="2400">
              <a:latin typeface="Times New Roman" pitchFamily="-111" charset="0"/>
            </a:endParaRPr>
          </a:p>
        </p:txBody>
      </p:sp>
      <p:sp>
        <p:nvSpPr>
          <p:cNvPr id="58377" name="Text Box 6"/>
          <p:cNvSpPr txBox="1">
            <a:spLocks noChangeArrowheads="1"/>
          </p:cNvSpPr>
          <p:nvPr/>
        </p:nvSpPr>
        <p:spPr bwMode="auto">
          <a:xfrm>
            <a:off x="1519238" y="2900363"/>
            <a:ext cx="314325" cy="396875"/>
          </a:xfrm>
          <a:prstGeom prst="rect">
            <a:avLst/>
          </a:prstGeom>
          <a:noFill/>
          <a:ln w="9525">
            <a:noFill/>
            <a:miter lim="800000"/>
            <a:headEnd/>
            <a:tailEnd/>
          </a:ln>
        </p:spPr>
        <p:txBody>
          <a:bodyPr>
            <a:spAutoFit/>
          </a:bodyPr>
          <a:lstStyle/>
          <a:p>
            <a:r>
              <a:rPr lang="en-US" sz="2000"/>
              <a:t>=</a:t>
            </a:r>
            <a:endParaRPr lang="en-US" sz="2400">
              <a:latin typeface="Times New Roman" pitchFamily="-111" charset="0"/>
            </a:endParaRPr>
          </a:p>
        </p:txBody>
      </p:sp>
      <p:sp>
        <p:nvSpPr>
          <p:cNvPr id="58378" name="Text Box 7"/>
          <p:cNvSpPr txBox="1">
            <a:spLocks noChangeArrowheads="1"/>
          </p:cNvSpPr>
          <p:nvPr/>
        </p:nvSpPr>
        <p:spPr bwMode="auto">
          <a:xfrm>
            <a:off x="5521325" y="2797175"/>
            <a:ext cx="1149350" cy="396875"/>
          </a:xfrm>
          <a:prstGeom prst="rect">
            <a:avLst/>
          </a:prstGeom>
          <a:noFill/>
          <a:ln w="9525">
            <a:noFill/>
            <a:miter lim="800000"/>
            <a:headEnd/>
            <a:tailEnd/>
          </a:ln>
        </p:spPr>
        <p:txBody>
          <a:bodyPr wrap="none">
            <a:spAutoFit/>
          </a:bodyPr>
          <a:lstStyle/>
          <a:p>
            <a:r>
              <a:rPr lang="en-US" sz="2000"/>
              <a:t>8kb/pkt</a:t>
            </a:r>
            <a:endParaRPr lang="en-US" sz="2400">
              <a:latin typeface="Times New Roman" pitchFamily="-111" charset="0"/>
            </a:endParaRPr>
          </a:p>
        </p:txBody>
      </p:sp>
      <p:sp>
        <p:nvSpPr>
          <p:cNvPr id="58379" name="Text Box 8"/>
          <p:cNvSpPr txBox="1">
            <a:spLocks noChangeArrowheads="1"/>
          </p:cNvSpPr>
          <p:nvPr/>
        </p:nvSpPr>
        <p:spPr bwMode="auto">
          <a:xfrm>
            <a:off x="5465763" y="3121025"/>
            <a:ext cx="1627187" cy="396875"/>
          </a:xfrm>
          <a:prstGeom prst="rect">
            <a:avLst/>
          </a:prstGeom>
          <a:noFill/>
          <a:ln w="9525">
            <a:noFill/>
            <a:miter lim="800000"/>
            <a:headEnd/>
            <a:tailEnd/>
          </a:ln>
        </p:spPr>
        <p:txBody>
          <a:bodyPr wrap="none">
            <a:spAutoFit/>
          </a:bodyPr>
          <a:lstStyle/>
          <a:p>
            <a:r>
              <a:rPr lang="en-US" sz="2000"/>
              <a:t>10**9 b/sec</a:t>
            </a:r>
            <a:endParaRPr lang="en-US" sz="2400">
              <a:latin typeface="Times New Roman" pitchFamily="-111" charset="0"/>
            </a:endParaRPr>
          </a:p>
        </p:txBody>
      </p:sp>
      <p:sp>
        <p:nvSpPr>
          <p:cNvPr id="58380" name="Text Box 9"/>
          <p:cNvSpPr txBox="1">
            <a:spLocks noChangeArrowheads="1"/>
          </p:cNvSpPr>
          <p:nvPr/>
        </p:nvSpPr>
        <p:spPr bwMode="auto">
          <a:xfrm>
            <a:off x="7072313" y="2959100"/>
            <a:ext cx="1668462" cy="396875"/>
          </a:xfrm>
          <a:prstGeom prst="rect">
            <a:avLst/>
          </a:prstGeom>
          <a:noFill/>
          <a:ln w="9525">
            <a:noFill/>
            <a:miter lim="800000"/>
            <a:headEnd/>
            <a:tailEnd/>
          </a:ln>
        </p:spPr>
        <p:txBody>
          <a:bodyPr wrap="none">
            <a:spAutoFit/>
          </a:bodyPr>
          <a:lstStyle/>
          <a:p>
            <a:r>
              <a:rPr lang="en-US" sz="2000"/>
              <a:t>= 8 microsec</a:t>
            </a:r>
            <a:endParaRPr lang="en-US" sz="2400">
              <a:latin typeface="Times New Roman" pitchFamily="-111" charset="0"/>
            </a:endParaRPr>
          </a:p>
        </p:txBody>
      </p:sp>
      <p:sp>
        <p:nvSpPr>
          <p:cNvPr id="58381" name="Line 10"/>
          <p:cNvSpPr>
            <a:spLocks noChangeShapeType="1"/>
          </p:cNvSpPr>
          <p:nvPr/>
        </p:nvSpPr>
        <p:spPr bwMode="auto">
          <a:xfrm>
            <a:off x="5568950" y="3141663"/>
            <a:ext cx="1371600" cy="0"/>
          </a:xfrm>
          <a:prstGeom prst="line">
            <a:avLst/>
          </a:prstGeom>
          <a:noFill/>
          <a:ln w="28575">
            <a:solidFill>
              <a:schemeClr val="tx1"/>
            </a:solidFill>
            <a:round/>
            <a:headEnd/>
            <a:tailEnd/>
          </a:ln>
        </p:spPr>
        <p:txBody>
          <a:bodyPr wrap="none" anchor="ctr"/>
          <a:lstStyle/>
          <a:p>
            <a:endParaRPr lang="en-US"/>
          </a:p>
        </p:txBody>
      </p:sp>
      <p:sp>
        <p:nvSpPr>
          <p:cNvPr id="58382" name="Rectangle 11"/>
          <p:cNvSpPr>
            <a:spLocks noChangeArrowheads="1"/>
          </p:cNvSpPr>
          <p:nvPr/>
        </p:nvSpPr>
        <p:spPr bwMode="auto">
          <a:xfrm>
            <a:off x="457200" y="3657600"/>
            <a:ext cx="8372475" cy="476250"/>
          </a:xfrm>
          <a:prstGeom prst="rect">
            <a:avLst/>
          </a:prstGeom>
          <a:noFill/>
          <a:ln w="9525">
            <a:noFill/>
            <a:miter lim="800000"/>
            <a:headEnd/>
            <a:tailEnd/>
          </a:ln>
        </p:spPr>
        <p:txBody>
          <a:bodyPr/>
          <a:lstStyle/>
          <a:p>
            <a:pPr marL="742950" lvl="1" indent="-285750" algn="l">
              <a:spcBef>
                <a:spcPct val="20000"/>
              </a:spcBef>
              <a:buClr>
                <a:schemeClr val="accent2"/>
              </a:buClr>
              <a:buSzPct val="75000"/>
              <a:buFont typeface="ZapfDingbats" pitchFamily="82" charset="2"/>
              <a:buChar char="m"/>
            </a:pPr>
            <a:r>
              <a:rPr lang="en-US" sz="2000"/>
              <a:t>U </a:t>
            </a:r>
            <a:r>
              <a:rPr lang="en-US" sz="2000" baseline="-25000"/>
              <a:t>sender</a:t>
            </a:r>
            <a:r>
              <a:rPr lang="en-US" sz="2000"/>
              <a:t>: </a:t>
            </a:r>
            <a:r>
              <a:rPr lang="en-US" sz="2000">
                <a:solidFill>
                  <a:srgbClr val="FF0000"/>
                </a:solidFill>
              </a:rPr>
              <a:t>utilization</a:t>
            </a:r>
            <a:r>
              <a:rPr lang="en-US" sz="2000"/>
              <a:t> – fraction of time sender busy sending</a:t>
            </a:r>
          </a:p>
        </p:txBody>
      </p:sp>
      <p:graphicFrame>
        <p:nvGraphicFramePr>
          <p:cNvPr id="58370" name="Object 2"/>
          <p:cNvGraphicFramePr>
            <a:graphicFrameLocks noChangeAspect="1"/>
          </p:cNvGraphicFramePr>
          <p:nvPr/>
        </p:nvGraphicFramePr>
        <p:xfrm>
          <a:off x="1981200" y="4191000"/>
          <a:ext cx="5994400" cy="933450"/>
        </p:xfrm>
        <a:graphic>
          <a:graphicData uri="http://schemas.openxmlformats.org/presentationml/2006/ole">
            <p:oleObj spid="_x0000_s58370" name="Picture" r:id="rId4" imgW="3181320" imgH="495360" progId="Word.Picture.8">
              <p:embed/>
            </p:oleObj>
          </a:graphicData>
        </a:graphic>
      </p:graphicFrame>
      <p:sp>
        <p:nvSpPr>
          <p:cNvPr id="58383" name="Text Box 13"/>
          <p:cNvSpPr txBox="1">
            <a:spLocks noChangeArrowheads="1"/>
          </p:cNvSpPr>
          <p:nvPr/>
        </p:nvSpPr>
        <p:spPr bwMode="auto">
          <a:xfrm>
            <a:off x="1938338" y="2774950"/>
            <a:ext cx="3017837" cy="396875"/>
          </a:xfrm>
          <a:prstGeom prst="rect">
            <a:avLst/>
          </a:prstGeom>
          <a:noFill/>
          <a:ln w="9525">
            <a:noFill/>
            <a:miter lim="800000"/>
            <a:headEnd/>
            <a:tailEnd/>
          </a:ln>
        </p:spPr>
        <p:txBody>
          <a:bodyPr wrap="none">
            <a:spAutoFit/>
          </a:bodyPr>
          <a:lstStyle/>
          <a:p>
            <a:r>
              <a:rPr lang="en-US" sz="2000"/>
              <a:t>L (packet length in bits)</a:t>
            </a:r>
            <a:endParaRPr lang="en-US" sz="2400">
              <a:latin typeface="Times New Roman" pitchFamily="-111" charset="0"/>
            </a:endParaRPr>
          </a:p>
        </p:txBody>
      </p:sp>
      <p:sp>
        <p:nvSpPr>
          <p:cNvPr id="58384" name="Text Box 14"/>
          <p:cNvSpPr txBox="1">
            <a:spLocks noChangeArrowheads="1"/>
          </p:cNvSpPr>
          <p:nvPr/>
        </p:nvSpPr>
        <p:spPr bwMode="auto">
          <a:xfrm>
            <a:off x="1917700" y="3098800"/>
            <a:ext cx="3230563" cy="396875"/>
          </a:xfrm>
          <a:prstGeom prst="rect">
            <a:avLst/>
          </a:prstGeom>
          <a:noFill/>
          <a:ln w="9525">
            <a:noFill/>
            <a:miter lim="800000"/>
            <a:headEnd/>
            <a:tailEnd/>
          </a:ln>
        </p:spPr>
        <p:txBody>
          <a:bodyPr wrap="none">
            <a:spAutoFit/>
          </a:bodyPr>
          <a:lstStyle/>
          <a:p>
            <a:r>
              <a:rPr lang="en-US" sz="2000"/>
              <a:t>R (transmission rate, bps)</a:t>
            </a:r>
            <a:endParaRPr lang="en-US" sz="2400">
              <a:latin typeface="Times New Roman" pitchFamily="-111" charset="0"/>
            </a:endParaRPr>
          </a:p>
        </p:txBody>
      </p:sp>
      <p:sp>
        <p:nvSpPr>
          <p:cNvPr id="58385" name="Line 15"/>
          <p:cNvSpPr>
            <a:spLocks noChangeShapeType="1"/>
          </p:cNvSpPr>
          <p:nvPr/>
        </p:nvSpPr>
        <p:spPr bwMode="auto">
          <a:xfrm>
            <a:off x="1987550" y="3141663"/>
            <a:ext cx="2938463" cy="1587"/>
          </a:xfrm>
          <a:prstGeom prst="line">
            <a:avLst/>
          </a:prstGeom>
          <a:noFill/>
          <a:ln w="28575">
            <a:solidFill>
              <a:schemeClr val="tx1"/>
            </a:solidFill>
            <a:round/>
            <a:headEnd/>
            <a:tailEnd/>
          </a:ln>
        </p:spPr>
        <p:txBody>
          <a:bodyPr wrap="none" anchor="ctr"/>
          <a:lstStyle/>
          <a:p>
            <a:endParaRPr lang="en-US"/>
          </a:p>
        </p:txBody>
      </p:sp>
      <p:sp>
        <p:nvSpPr>
          <p:cNvPr id="58386" name="Text Box 16"/>
          <p:cNvSpPr txBox="1">
            <a:spLocks noChangeArrowheads="1"/>
          </p:cNvSpPr>
          <p:nvPr/>
        </p:nvSpPr>
        <p:spPr bwMode="auto">
          <a:xfrm>
            <a:off x="5141913" y="2927350"/>
            <a:ext cx="314325" cy="396875"/>
          </a:xfrm>
          <a:prstGeom prst="rect">
            <a:avLst/>
          </a:prstGeom>
          <a:noFill/>
          <a:ln w="9525">
            <a:noFill/>
            <a:miter lim="800000"/>
            <a:headEnd/>
            <a:tailEnd/>
          </a:ln>
        </p:spPr>
        <p:txBody>
          <a:bodyPr>
            <a:spAutoFit/>
          </a:bodyPr>
          <a:lstStyle/>
          <a:p>
            <a:r>
              <a:rPr lang="en-US" sz="2000"/>
              <a:t>=</a:t>
            </a:r>
            <a:endParaRPr lang="en-US" sz="2400">
              <a:latin typeface="Times New Roman" pitchFamily="-111" charset="0"/>
            </a:endParaRPr>
          </a:p>
        </p:txBody>
      </p:sp>
      <p:sp>
        <p:nvSpPr>
          <p:cNvPr id="58387" name="Rectangle 17"/>
          <p:cNvSpPr>
            <a:spLocks noChangeArrowheads="1"/>
          </p:cNvSpPr>
          <p:nvPr/>
        </p:nvSpPr>
        <p:spPr bwMode="auto">
          <a:xfrm>
            <a:off x="533400" y="5105400"/>
            <a:ext cx="8372475" cy="476250"/>
          </a:xfrm>
          <a:prstGeom prst="rect">
            <a:avLst/>
          </a:prstGeom>
          <a:noFill/>
          <a:ln w="9525">
            <a:noFill/>
            <a:miter lim="800000"/>
            <a:headEnd/>
            <a:tailEnd/>
          </a:ln>
        </p:spPr>
        <p:txBody>
          <a:bodyPr/>
          <a:lstStyle/>
          <a:p>
            <a:pPr marL="742950" lvl="1" indent="-285750" algn="l">
              <a:spcBef>
                <a:spcPct val="20000"/>
              </a:spcBef>
              <a:buClr>
                <a:schemeClr val="accent2"/>
              </a:buClr>
              <a:buSzPct val="75000"/>
              <a:buFont typeface="ZapfDingbats" pitchFamily="82" charset="2"/>
              <a:buChar char="m"/>
            </a:pPr>
            <a:r>
              <a:rPr lang="en-US" sz="2000"/>
              <a:t>1KB pkt every 30 msec -&gt; 33kB/sec thruput over 1 Gbps link</a:t>
            </a:r>
          </a:p>
          <a:p>
            <a:pPr marL="742950" lvl="1" indent="-285750" algn="l">
              <a:spcBef>
                <a:spcPct val="20000"/>
              </a:spcBef>
              <a:buClr>
                <a:schemeClr val="accent2"/>
              </a:buClr>
              <a:buSzPct val="75000"/>
              <a:buFont typeface="ZapfDingbats" pitchFamily="82" charset="2"/>
              <a:buChar char="m"/>
            </a:pPr>
            <a:r>
              <a:rPr lang="en-US" sz="2000"/>
              <a:t>network protocol limits use of physical resources!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9459" name="Slide Number Placeholder 5"/>
          <p:cNvSpPr>
            <a:spLocks noGrp="1"/>
          </p:cNvSpPr>
          <p:nvPr>
            <p:ph type="sldNum" sz="quarter" idx="12"/>
          </p:nvPr>
        </p:nvSpPr>
        <p:spPr>
          <a:noFill/>
        </p:spPr>
        <p:txBody>
          <a:bodyPr/>
          <a:lstStyle/>
          <a:p>
            <a:r>
              <a:rPr lang="en-US"/>
              <a:t>3-</a:t>
            </a:r>
            <a:fld id="{137A4E9D-8B44-440A-A431-2D308A9DEE2B}" type="slidenum">
              <a:rPr lang="en-US"/>
              <a:pPr/>
              <a:t>4</a:t>
            </a:fld>
            <a:endParaRPr lang="en-US"/>
          </a:p>
        </p:txBody>
      </p:sp>
      <p:pic>
        <p:nvPicPr>
          <p:cNvPr id="19462" name="Picture 4"/>
          <p:cNvPicPr>
            <a:picLocks noChangeAspect="1" noChangeArrowheads="1"/>
          </p:cNvPicPr>
          <p:nvPr/>
        </p:nvPicPr>
        <p:blipFill>
          <a:blip r:embed="rId2"/>
          <a:srcRect/>
          <a:stretch>
            <a:fillRect/>
          </a:stretch>
        </p:blipFill>
        <p:spPr bwMode="auto">
          <a:xfrm>
            <a:off x="302775" y="247810"/>
            <a:ext cx="4953000" cy="2932113"/>
          </a:xfrm>
          <a:prstGeom prst="rect">
            <a:avLst/>
          </a:prstGeom>
          <a:noFill/>
          <a:ln w="9525">
            <a:noFill/>
            <a:miter lim="800000"/>
            <a:headEnd/>
            <a:tailEnd/>
          </a:ln>
        </p:spPr>
      </p:pic>
      <p:grpSp>
        <p:nvGrpSpPr>
          <p:cNvPr id="12" name="Group 11"/>
          <p:cNvGrpSpPr/>
          <p:nvPr/>
        </p:nvGrpSpPr>
        <p:grpSpPr>
          <a:xfrm>
            <a:off x="2799085" y="3033350"/>
            <a:ext cx="6155394" cy="3824650"/>
            <a:chOff x="2656539" y="3033350"/>
            <a:chExt cx="6155394" cy="3824650"/>
          </a:xfrm>
        </p:grpSpPr>
        <p:pic>
          <p:nvPicPr>
            <p:cNvPr id="7" name="Picture 6" descr="Screen Shot 2015-09-23 at 10.58.00 PM.png"/>
            <p:cNvPicPr>
              <a:picLocks noChangeAspect="1"/>
            </p:cNvPicPr>
            <p:nvPr/>
          </p:nvPicPr>
          <p:blipFill>
            <a:blip r:embed="rId3"/>
            <a:stretch>
              <a:fillRect/>
            </a:stretch>
          </p:blipFill>
          <p:spPr>
            <a:xfrm>
              <a:off x="2656539" y="3033350"/>
              <a:ext cx="6155394" cy="3824650"/>
            </a:xfrm>
            <a:prstGeom prst="rect">
              <a:avLst/>
            </a:prstGeom>
          </p:spPr>
        </p:pic>
        <p:sp>
          <p:nvSpPr>
            <p:cNvPr id="8" name="Rectangle 7"/>
            <p:cNvSpPr/>
            <p:nvPr/>
          </p:nvSpPr>
          <p:spPr bwMode="auto">
            <a:xfrm>
              <a:off x="7438308" y="4936983"/>
              <a:ext cx="1347707" cy="11791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9" name="Rectangle 8"/>
            <p:cNvSpPr/>
            <p:nvPr/>
          </p:nvSpPr>
          <p:spPr bwMode="auto">
            <a:xfrm>
              <a:off x="4752747" y="6009398"/>
              <a:ext cx="2672602" cy="84860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10" name="Rectangle 9"/>
            <p:cNvSpPr/>
            <p:nvPr/>
          </p:nvSpPr>
          <p:spPr bwMode="auto">
            <a:xfrm>
              <a:off x="3265599" y="5727418"/>
              <a:ext cx="1305726" cy="92001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grpSp>
      <p:sp>
        <p:nvSpPr>
          <p:cNvPr id="11" name="TextBox 10"/>
          <p:cNvSpPr txBox="1"/>
          <p:nvPr/>
        </p:nvSpPr>
        <p:spPr>
          <a:xfrm>
            <a:off x="67146" y="3628229"/>
            <a:ext cx="2693967" cy="1815882"/>
          </a:xfrm>
          <a:prstGeom prst="rect">
            <a:avLst/>
          </a:prstGeom>
          <a:noFill/>
        </p:spPr>
        <p:txBody>
          <a:bodyPr wrap="none" rtlCol="0">
            <a:spAutoFit/>
          </a:bodyPr>
          <a:lstStyle/>
          <a:p>
            <a:pPr algn="l"/>
            <a:r>
              <a:rPr lang="en-US" dirty="0" smtClean="0"/>
              <a:t>N: number of sources</a:t>
            </a:r>
          </a:p>
          <a:p>
            <a:pPr algn="l"/>
            <a:r>
              <a:rPr lang="en-US" dirty="0" smtClean="0"/>
              <a:t>R: source rate (when ‘ON’)</a:t>
            </a:r>
          </a:p>
          <a:p>
            <a:pPr algn="l"/>
            <a:r>
              <a:rPr lang="en-US" dirty="0" smtClean="0"/>
              <a:t>M: output link capacity</a:t>
            </a:r>
          </a:p>
          <a:p>
            <a:pPr algn="l"/>
            <a:r>
              <a:rPr lang="en-US" dirty="0" err="1" smtClean="0">
                <a:latin typeface="Times New Roman"/>
                <a:cs typeface="Times New Roman"/>
              </a:rPr>
              <a:t>α</a:t>
            </a:r>
            <a:r>
              <a:rPr lang="en-US" dirty="0" smtClean="0"/>
              <a:t>: percentage ‘ON’ time</a:t>
            </a:r>
          </a:p>
          <a:p>
            <a:pPr algn="l"/>
            <a:endParaRPr lang="en-US" dirty="0" smtClean="0"/>
          </a:p>
          <a:p>
            <a:pPr algn="l"/>
            <a:r>
              <a:rPr lang="en-US" dirty="0" smtClean="0"/>
              <a:t>Av. Input = </a:t>
            </a:r>
            <a:r>
              <a:rPr lang="en-US" dirty="0" smtClean="0">
                <a:latin typeface="Times New Roman"/>
                <a:cs typeface="Times New Roman"/>
              </a:rPr>
              <a:t>α</a:t>
            </a:r>
            <a:r>
              <a:rPr lang="en-US" dirty="0" smtClean="0"/>
              <a:t>.N.R</a:t>
            </a:r>
          </a:p>
          <a:p>
            <a:pPr algn="l"/>
            <a:r>
              <a:rPr lang="en-US" dirty="0" smtClean="0"/>
              <a:t>Utilization (</a:t>
            </a:r>
            <a:r>
              <a:rPr lang="en-US" dirty="0" err="1" smtClean="0"/>
              <a:t>ρ</a:t>
            </a:r>
            <a:r>
              <a:rPr lang="en-US" dirty="0" smtClean="0"/>
              <a:t>)=</a:t>
            </a:r>
            <a:r>
              <a:rPr lang="en-US" dirty="0" smtClean="0">
                <a:latin typeface="Times New Roman"/>
                <a:cs typeface="Times New Roman"/>
              </a:rPr>
              <a:t>α</a:t>
            </a:r>
            <a:r>
              <a:rPr lang="en-US" dirty="0" smtClean="0"/>
              <a:t>.N.R</a:t>
            </a:r>
            <a:r>
              <a:rPr lang="en-US" dirty="0" smtClean="0"/>
              <a:t>/M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9"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0420" name="Slide Number Placeholder 5"/>
          <p:cNvSpPr>
            <a:spLocks noGrp="1"/>
          </p:cNvSpPr>
          <p:nvPr>
            <p:ph type="sldNum" sz="quarter" idx="12"/>
          </p:nvPr>
        </p:nvSpPr>
        <p:spPr>
          <a:noFill/>
        </p:spPr>
        <p:txBody>
          <a:bodyPr/>
          <a:lstStyle/>
          <a:p>
            <a:r>
              <a:rPr lang="en-US"/>
              <a:t>3-</a:t>
            </a:r>
            <a:fld id="{E3D66E00-A266-4D26-83C9-47440D81247A}" type="slidenum">
              <a:rPr lang="en-US"/>
              <a:pPr/>
              <a:t>40</a:t>
            </a:fld>
            <a:endParaRPr lang="en-US"/>
          </a:p>
        </p:txBody>
      </p:sp>
      <p:sp>
        <p:nvSpPr>
          <p:cNvPr id="60421" name="Rectangle 2"/>
          <p:cNvSpPr>
            <a:spLocks noGrp="1" noChangeArrowheads="1"/>
          </p:cNvSpPr>
          <p:nvPr>
            <p:ph type="title"/>
          </p:nvPr>
        </p:nvSpPr>
        <p:spPr/>
        <p:txBody>
          <a:bodyPr/>
          <a:lstStyle/>
          <a:p>
            <a:r>
              <a:rPr lang="en-US" sz="3600" smtClean="0"/>
              <a:t>stop-and-wait operation</a:t>
            </a:r>
          </a:p>
        </p:txBody>
      </p:sp>
      <p:sp>
        <p:nvSpPr>
          <p:cNvPr id="60422" name="Line 3"/>
          <p:cNvSpPr>
            <a:spLocks noChangeShapeType="1"/>
          </p:cNvSpPr>
          <p:nvPr/>
        </p:nvSpPr>
        <p:spPr bwMode="auto">
          <a:xfrm>
            <a:off x="3557588" y="2001838"/>
            <a:ext cx="2227262" cy="922337"/>
          </a:xfrm>
          <a:prstGeom prst="line">
            <a:avLst/>
          </a:prstGeom>
          <a:noFill/>
          <a:ln w="9525">
            <a:solidFill>
              <a:srgbClr val="000000"/>
            </a:solidFill>
            <a:round/>
            <a:headEnd/>
            <a:tailEnd/>
          </a:ln>
        </p:spPr>
        <p:txBody>
          <a:bodyPr/>
          <a:lstStyle/>
          <a:p>
            <a:endParaRPr lang="en-US"/>
          </a:p>
        </p:txBody>
      </p:sp>
      <p:sp>
        <p:nvSpPr>
          <p:cNvPr id="60423" name="Text Box 4"/>
          <p:cNvSpPr txBox="1">
            <a:spLocks noChangeArrowheads="1"/>
          </p:cNvSpPr>
          <p:nvPr/>
        </p:nvSpPr>
        <p:spPr bwMode="auto">
          <a:xfrm>
            <a:off x="233363" y="1797050"/>
            <a:ext cx="3232150" cy="352425"/>
          </a:xfrm>
          <a:prstGeom prst="rect">
            <a:avLst/>
          </a:prstGeom>
          <a:solidFill>
            <a:srgbClr val="FFFFFF"/>
          </a:solidFill>
          <a:ln w="9525">
            <a:noFill/>
            <a:miter lim="800000"/>
            <a:headEnd/>
            <a:tailEnd/>
          </a:ln>
        </p:spPr>
        <p:txBody>
          <a:bodyPr/>
          <a:lstStyle/>
          <a:p>
            <a:pPr algn="r"/>
            <a:r>
              <a:rPr lang="en-US">
                <a:latin typeface="Arial" charset="0"/>
              </a:rPr>
              <a:t>first packet bit transmitted, t = 0</a:t>
            </a:r>
          </a:p>
        </p:txBody>
      </p:sp>
      <p:sp>
        <p:nvSpPr>
          <p:cNvPr id="60424" name="Line 5"/>
          <p:cNvSpPr>
            <a:spLocks noChangeShapeType="1"/>
          </p:cNvSpPr>
          <p:nvPr/>
        </p:nvSpPr>
        <p:spPr bwMode="auto">
          <a:xfrm>
            <a:off x="3546475" y="1782763"/>
            <a:ext cx="23813" cy="2913062"/>
          </a:xfrm>
          <a:prstGeom prst="line">
            <a:avLst/>
          </a:prstGeom>
          <a:noFill/>
          <a:ln w="9525">
            <a:solidFill>
              <a:srgbClr val="000000"/>
            </a:solidFill>
            <a:round/>
            <a:headEnd/>
            <a:tailEnd type="triangle" w="med" len="med"/>
          </a:ln>
        </p:spPr>
        <p:txBody>
          <a:bodyPr/>
          <a:lstStyle/>
          <a:p>
            <a:endParaRPr lang="en-US"/>
          </a:p>
        </p:txBody>
      </p:sp>
      <p:sp>
        <p:nvSpPr>
          <p:cNvPr id="60425" name="Line 6"/>
          <p:cNvSpPr>
            <a:spLocks noChangeShapeType="1"/>
          </p:cNvSpPr>
          <p:nvPr/>
        </p:nvSpPr>
        <p:spPr bwMode="auto">
          <a:xfrm>
            <a:off x="5773738" y="1795463"/>
            <a:ext cx="22225" cy="2890837"/>
          </a:xfrm>
          <a:prstGeom prst="line">
            <a:avLst/>
          </a:prstGeom>
          <a:noFill/>
          <a:ln w="9525">
            <a:solidFill>
              <a:srgbClr val="000000"/>
            </a:solidFill>
            <a:round/>
            <a:headEnd/>
            <a:tailEnd type="triangle" w="med" len="med"/>
          </a:ln>
        </p:spPr>
        <p:txBody>
          <a:bodyPr/>
          <a:lstStyle/>
          <a:p>
            <a:endParaRPr lang="en-US"/>
          </a:p>
        </p:txBody>
      </p:sp>
      <p:sp>
        <p:nvSpPr>
          <p:cNvPr id="60426" name="Text Box 7"/>
          <p:cNvSpPr txBox="1">
            <a:spLocks noChangeArrowheads="1"/>
          </p:cNvSpPr>
          <p:nvPr/>
        </p:nvSpPr>
        <p:spPr bwMode="auto">
          <a:xfrm>
            <a:off x="3017838" y="1446213"/>
            <a:ext cx="885825" cy="350837"/>
          </a:xfrm>
          <a:prstGeom prst="rect">
            <a:avLst/>
          </a:prstGeom>
          <a:solidFill>
            <a:srgbClr val="FFFFFF"/>
          </a:solidFill>
          <a:ln w="9525">
            <a:noFill/>
            <a:miter lim="800000"/>
            <a:headEnd/>
            <a:tailEnd/>
          </a:ln>
        </p:spPr>
        <p:txBody>
          <a:bodyPr/>
          <a:lstStyle/>
          <a:p>
            <a:pPr algn="r"/>
            <a:r>
              <a:rPr lang="en-US">
                <a:latin typeface="Arial" charset="0"/>
              </a:rPr>
              <a:t>sender</a:t>
            </a:r>
            <a:endParaRPr lang="en-US">
              <a:latin typeface="Times New Roman" pitchFamily="-111" charset="0"/>
            </a:endParaRPr>
          </a:p>
        </p:txBody>
      </p:sp>
      <p:sp>
        <p:nvSpPr>
          <p:cNvPr id="60427" name="Text Box 8"/>
          <p:cNvSpPr txBox="1">
            <a:spLocks noChangeArrowheads="1"/>
          </p:cNvSpPr>
          <p:nvPr/>
        </p:nvSpPr>
        <p:spPr bwMode="auto">
          <a:xfrm>
            <a:off x="5195888" y="1446213"/>
            <a:ext cx="946150" cy="350837"/>
          </a:xfrm>
          <a:prstGeom prst="rect">
            <a:avLst/>
          </a:prstGeom>
          <a:solidFill>
            <a:srgbClr val="FFFFFF"/>
          </a:solidFill>
          <a:ln w="9525">
            <a:noFill/>
            <a:miter lim="800000"/>
            <a:headEnd/>
            <a:tailEnd/>
          </a:ln>
        </p:spPr>
        <p:txBody>
          <a:bodyPr/>
          <a:lstStyle/>
          <a:p>
            <a:pPr algn="r"/>
            <a:r>
              <a:rPr lang="en-US">
                <a:latin typeface="Arial" charset="0"/>
              </a:rPr>
              <a:t>receiver</a:t>
            </a:r>
            <a:endParaRPr lang="en-US">
              <a:latin typeface="Times New Roman" pitchFamily="-111" charset="0"/>
            </a:endParaRPr>
          </a:p>
        </p:txBody>
      </p:sp>
      <p:sp>
        <p:nvSpPr>
          <p:cNvPr id="60428" name="Line 9"/>
          <p:cNvSpPr>
            <a:spLocks noChangeShapeType="1"/>
          </p:cNvSpPr>
          <p:nvPr/>
        </p:nvSpPr>
        <p:spPr bwMode="auto">
          <a:xfrm>
            <a:off x="3570288" y="1997075"/>
            <a:ext cx="2190750" cy="3175"/>
          </a:xfrm>
          <a:prstGeom prst="line">
            <a:avLst/>
          </a:prstGeom>
          <a:noFill/>
          <a:ln w="9525">
            <a:solidFill>
              <a:srgbClr val="000000"/>
            </a:solidFill>
            <a:prstDash val="dash"/>
            <a:round/>
            <a:headEnd/>
            <a:tailEnd/>
          </a:ln>
        </p:spPr>
        <p:txBody>
          <a:bodyPr/>
          <a:lstStyle/>
          <a:p>
            <a:endParaRPr lang="en-US"/>
          </a:p>
        </p:txBody>
      </p:sp>
      <p:sp>
        <p:nvSpPr>
          <p:cNvPr id="60429" name="Line 10"/>
          <p:cNvSpPr>
            <a:spLocks noChangeShapeType="1"/>
          </p:cNvSpPr>
          <p:nvPr/>
        </p:nvSpPr>
        <p:spPr bwMode="auto">
          <a:xfrm>
            <a:off x="3575050" y="4108450"/>
            <a:ext cx="2192338" cy="0"/>
          </a:xfrm>
          <a:prstGeom prst="line">
            <a:avLst/>
          </a:prstGeom>
          <a:noFill/>
          <a:ln w="9525">
            <a:solidFill>
              <a:srgbClr val="000000"/>
            </a:solidFill>
            <a:prstDash val="dash"/>
            <a:round/>
            <a:headEnd/>
            <a:tailEnd/>
          </a:ln>
        </p:spPr>
        <p:txBody>
          <a:bodyPr/>
          <a:lstStyle/>
          <a:p>
            <a:endParaRPr lang="en-US"/>
          </a:p>
        </p:txBody>
      </p:sp>
      <p:sp>
        <p:nvSpPr>
          <p:cNvPr id="60430" name="Line 11"/>
          <p:cNvSpPr>
            <a:spLocks noChangeShapeType="1"/>
          </p:cNvSpPr>
          <p:nvPr/>
        </p:nvSpPr>
        <p:spPr bwMode="auto">
          <a:xfrm flipV="1">
            <a:off x="3575050" y="3165475"/>
            <a:ext cx="2209800" cy="922338"/>
          </a:xfrm>
          <a:prstGeom prst="line">
            <a:avLst/>
          </a:prstGeom>
          <a:noFill/>
          <a:ln w="9525">
            <a:solidFill>
              <a:srgbClr val="000000"/>
            </a:solidFill>
            <a:round/>
            <a:headEnd/>
            <a:tailEnd/>
          </a:ln>
        </p:spPr>
        <p:txBody>
          <a:bodyPr/>
          <a:lstStyle/>
          <a:p>
            <a:endParaRPr lang="en-US"/>
          </a:p>
        </p:txBody>
      </p:sp>
      <p:sp>
        <p:nvSpPr>
          <p:cNvPr id="60431" name="Freeform 12"/>
          <p:cNvSpPr>
            <a:spLocks/>
          </p:cNvSpPr>
          <p:nvPr/>
        </p:nvSpPr>
        <p:spPr bwMode="auto">
          <a:xfrm>
            <a:off x="3552825" y="1995488"/>
            <a:ext cx="2232025" cy="11557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0432" name="Line 13"/>
          <p:cNvSpPr>
            <a:spLocks noChangeShapeType="1"/>
          </p:cNvSpPr>
          <p:nvPr/>
        </p:nvSpPr>
        <p:spPr bwMode="auto">
          <a:xfrm flipH="1">
            <a:off x="3408363" y="1995488"/>
            <a:ext cx="131762" cy="0"/>
          </a:xfrm>
          <a:prstGeom prst="line">
            <a:avLst/>
          </a:prstGeom>
          <a:noFill/>
          <a:ln w="9525">
            <a:solidFill>
              <a:srgbClr val="000000"/>
            </a:solidFill>
            <a:round/>
            <a:headEnd/>
            <a:tailEnd/>
          </a:ln>
        </p:spPr>
        <p:txBody>
          <a:bodyPr/>
          <a:lstStyle/>
          <a:p>
            <a:endParaRPr lang="en-US"/>
          </a:p>
        </p:txBody>
      </p:sp>
      <p:sp>
        <p:nvSpPr>
          <p:cNvPr id="60433" name="Line 14"/>
          <p:cNvSpPr>
            <a:spLocks noChangeShapeType="1"/>
          </p:cNvSpPr>
          <p:nvPr/>
        </p:nvSpPr>
        <p:spPr bwMode="auto">
          <a:xfrm flipH="1">
            <a:off x="3408363" y="2236788"/>
            <a:ext cx="131762" cy="0"/>
          </a:xfrm>
          <a:prstGeom prst="line">
            <a:avLst/>
          </a:prstGeom>
          <a:noFill/>
          <a:ln w="9525">
            <a:solidFill>
              <a:srgbClr val="000000"/>
            </a:solidFill>
            <a:round/>
            <a:headEnd/>
            <a:tailEnd/>
          </a:ln>
        </p:spPr>
        <p:txBody>
          <a:bodyPr/>
          <a:lstStyle/>
          <a:p>
            <a:endParaRPr lang="en-US"/>
          </a:p>
        </p:txBody>
      </p:sp>
      <p:sp>
        <p:nvSpPr>
          <p:cNvPr id="60434" name="Line 15"/>
          <p:cNvSpPr>
            <a:spLocks noChangeShapeType="1"/>
          </p:cNvSpPr>
          <p:nvPr/>
        </p:nvSpPr>
        <p:spPr bwMode="auto">
          <a:xfrm flipH="1">
            <a:off x="3419475" y="4095750"/>
            <a:ext cx="133350" cy="0"/>
          </a:xfrm>
          <a:prstGeom prst="line">
            <a:avLst/>
          </a:prstGeom>
          <a:noFill/>
          <a:ln w="9525">
            <a:solidFill>
              <a:srgbClr val="000000"/>
            </a:solidFill>
            <a:round/>
            <a:headEnd/>
            <a:tailEnd/>
          </a:ln>
        </p:spPr>
        <p:txBody>
          <a:bodyPr/>
          <a:lstStyle/>
          <a:p>
            <a:endParaRPr lang="en-US"/>
          </a:p>
        </p:txBody>
      </p:sp>
      <p:sp>
        <p:nvSpPr>
          <p:cNvPr id="60435" name="Text Box 16"/>
          <p:cNvSpPr txBox="1">
            <a:spLocks noChangeArrowheads="1"/>
          </p:cNvSpPr>
          <p:nvPr/>
        </p:nvSpPr>
        <p:spPr bwMode="auto">
          <a:xfrm>
            <a:off x="2755900" y="2968625"/>
            <a:ext cx="847725" cy="336550"/>
          </a:xfrm>
          <a:prstGeom prst="rect">
            <a:avLst/>
          </a:prstGeom>
          <a:noFill/>
          <a:ln w="9525">
            <a:noFill/>
            <a:miter lim="800000"/>
            <a:headEnd/>
            <a:tailEnd/>
          </a:ln>
        </p:spPr>
        <p:txBody>
          <a:bodyPr/>
          <a:lstStyle/>
          <a:p>
            <a:pPr algn="r"/>
            <a:r>
              <a:rPr lang="en-US">
                <a:solidFill>
                  <a:srgbClr val="FF0000"/>
                </a:solidFill>
                <a:latin typeface="Arial" charset="0"/>
              </a:rPr>
              <a:t>RTT</a:t>
            </a:r>
            <a:r>
              <a:rPr lang="en-US" sz="1000">
                <a:latin typeface="Arial" charset="0"/>
              </a:rPr>
              <a:t> </a:t>
            </a:r>
            <a:endParaRPr lang="en-US" sz="2400">
              <a:latin typeface="Times New Roman" pitchFamily="-111" charset="0"/>
            </a:endParaRPr>
          </a:p>
        </p:txBody>
      </p:sp>
      <p:sp>
        <p:nvSpPr>
          <p:cNvPr id="60436" name="Line 17"/>
          <p:cNvSpPr>
            <a:spLocks noChangeShapeType="1"/>
          </p:cNvSpPr>
          <p:nvPr/>
        </p:nvSpPr>
        <p:spPr bwMode="auto">
          <a:xfrm>
            <a:off x="3443288" y="3276600"/>
            <a:ext cx="11112" cy="811213"/>
          </a:xfrm>
          <a:prstGeom prst="line">
            <a:avLst/>
          </a:prstGeom>
          <a:noFill/>
          <a:ln w="9525">
            <a:solidFill>
              <a:srgbClr val="000000"/>
            </a:solidFill>
            <a:round/>
            <a:headEnd/>
            <a:tailEnd type="triangle" w="med" len="med"/>
          </a:ln>
        </p:spPr>
        <p:txBody>
          <a:bodyPr/>
          <a:lstStyle/>
          <a:p>
            <a:endParaRPr lang="en-US"/>
          </a:p>
        </p:txBody>
      </p:sp>
      <p:sp>
        <p:nvSpPr>
          <p:cNvPr id="60437" name="Line 18"/>
          <p:cNvSpPr>
            <a:spLocks noChangeShapeType="1"/>
          </p:cNvSpPr>
          <p:nvPr/>
        </p:nvSpPr>
        <p:spPr bwMode="auto">
          <a:xfrm flipV="1">
            <a:off x="3448050" y="2259013"/>
            <a:ext cx="3175" cy="768350"/>
          </a:xfrm>
          <a:prstGeom prst="line">
            <a:avLst/>
          </a:prstGeom>
          <a:noFill/>
          <a:ln w="9525">
            <a:solidFill>
              <a:srgbClr val="000000"/>
            </a:solidFill>
            <a:round/>
            <a:headEnd/>
            <a:tailEnd type="triangle" w="med" len="med"/>
          </a:ln>
        </p:spPr>
        <p:txBody>
          <a:bodyPr/>
          <a:lstStyle/>
          <a:p>
            <a:endParaRPr lang="en-US"/>
          </a:p>
        </p:txBody>
      </p:sp>
      <p:sp>
        <p:nvSpPr>
          <p:cNvPr id="60438" name="Text Box 19"/>
          <p:cNvSpPr txBox="1">
            <a:spLocks noChangeArrowheads="1"/>
          </p:cNvSpPr>
          <p:nvPr/>
        </p:nvSpPr>
        <p:spPr bwMode="auto">
          <a:xfrm>
            <a:off x="0" y="2074863"/>
            <a:ext cx="3465513" cy="352425"/>
          </a:xfrm>
          <a:prstGeom prst="rect">
            <a:avLst/>
          </a:prstGeom>
          <a:noFill/>
          <a:ln w="9525">
            <a:noFill/>
            <a:miter lim="800000"/>
            <a:headEnd/>
            <a:tailEnd/>
          </a:ln>
        </p:spPr>
        <p:txBody>
          <a:bodyPr/>
          <a:lstStyle/>
          <a:p>
            <a:pPr algn="r"/>
            <a:r>
              <a:rPr lang="en-US">
                <a:latin typeface="Arial" charset="0"/>
              </a:rPr>
              <a:t>last packet bit transmitted, </a:t>
            </a:r>
            <a:r>
              <a:rPr lang="en-US">
                <a:solidFill>
                  <a:srgbClr val="FF0000"/>
                </a:solidFill>
                <a:latin typeface="Arial" charset="0"/>
              </a:rPr>
              <a:t>t = L / R</a:t>
            </a:r>
            <a:endParaRPr lang="en-US">
              <a:solidFill>
                <a:srgbClr val="FF0000"/>
              </a:solidFill>
              <a:latin typeface="Times New Roman" pitchFamily="-111" charset="0"/>
            </a:endParaRPr>
          </a:p>
        </p:txBody>
      </p:sp>
      <p:sp>
        <p:nvSpPr>
          <p:cNvPr id="60439" name="Line 20"/>
          <p:cNvSpPr>
            <a:spLocks noChangeShapeType="1"/>
          </p:cNvSpPr>
          <p:nvPr/>
        </p:nvSpPr>
        <p:spPr bwMode="auto">
          <a:xfrm flipH="1">
            <a:off x="5761038" y="2909888"/>
            <a:ext cx="133350" cy="0"/>
          </a:xfrm>
          <a:prstGeom prst="line">
            <a:avLst/>
          </a:prstGeom>
          <a:noFill/>
          <a:ln w="9525">
            <a:solidFill>
              <a:srgbClr val="000000"/>
            </a:solidFill>
            <a:round/>
            <a:headEnd/>
            <a:tailEnd/>
          </a:ln>
        </p:spPr>
        <p:txBody>
          <a:bodyPr/>
          <a:lstStyle/>
          <a:p>
            <a:endParaRPr lang="en-US"/>
          </a:p>
        </p:txBody>
      </p:sp>
      <p:sp>
        <p:nvSpPr>
          <p:cNvPr id="60440" name="Text Box 21"/>
          <p:cNvSpPr txBox="1">
            <a:spLocks noChangeArrowheads="1"/>
          </p:cNvSpPr>
          <p:nvPr/>
        </p:nvSpPr>
        <p:spPr bwMode="auto">
          <a:xfrm>
            <a:off x="5842000" y="2733675"/>
            <a:ext cx="2425700" cy="352425"/>
          </a:xfrm>
          <a:prstGeom prst="rect">
            <a:avLst/>
          </a:prstGeom>
          <a:noFill/>
          <a:ln w="9525">
            <a:noFill/>
            <a:miter lim="800000"/>
            <a:headEnd/>
            <a:tailEnd/>
          </a:ln>
        </p:spPr>
        <p:txBody>
          <a:bodyPr/>
          <a:lstStyle/>
          <a:p>
            <a:pPr algn="l"/>
            <a:r>
              <a:rPr lang="en-US">
                <a:latin typeface="Arial" charset="0"/>
              </a:rPr>
              <a:t>first packet bit arrives</a:t>
            </a:r>
            <a:endParaRPr lang="en-US">
              <a:latin typeface="Times New Roman" pitchFamily="-111" charset="0"/>
            </a:endParaRPr>
          </a:p>
        </p:txBody>
      </p:sp>
      <p:sp>
        <p:nvSpPr>
          <p:cNvPr id="60441" name="Line 22"/>
          <p:cNvSpPr>
            <a:spLocks noChangeShapeType="1"/>
          </p:cNvSpPr>
          <p:nvPr/>
        </p:nvSpPr>
        <p:spPr bwMode="auto">
          <a:xfrm>
            <a:off x="5784850" y="3159125"/>
            <a:ext cx="127000" cy="0"/>
          </a:xfrm>
          <a:prstGeom prst="line">
            <a:avLst/>
          </a:prstGeom>
          <a:noFill/>
          <a:ln w="9525">
            <a:solidFill>
              <a:srgbClr val="000000"/>
            </a:solidFill>
            <a:round/>
            <a:headEnd/>
            <a:tailEnd/>
          </a:ln>
        </p:spPr>
        <p:txBody>
          <a:bodyPr/>
          <a:lstStyle/>
          <a:p>
            <a:endParaRPr lang="en-US"/>
          </a:p>
        </p:txBody>
      </p:sp>
      <p:sp>
        <p:nvSpPr>
          <p:cNvPr id="60442" name="Text Box 23"/>
          <p:cNvSpPr txBox="1">
            <a:spLocks noChangeArrowheads="1"/>
          </p:cNvSpPr>
          <p:nvPr/>
        </p:nvSpPr>
        <p:spPr bwMode="auto">
          <a:xfrm>
            <a:off x="5848350" y="2986088"/>
            <a:ext cx="3114675" cy="569912"/>
          </a:xfrm>
          <a:prstGeom prst="rect">
            <a:avLst/>
          </a:prstGeom>
          <a:noFill/>
          <a:ln w="9525">
            <a:noFill/>
            <a:miter lim="800000"/>
            <a:headEnd/>
            <a:tailEnd/>
          </a:ln>
        </p:spPr>
        <p:txBody>
          <a:bodyPr/>
          <a:lstStyle/>
          <a:p>
            <a:pPr algn="l"/>
            <a:r>
              <a:rPr lang="en-US">
                <a:latin typeface="Arial" charset="0"/>
              </a:rPr>
              <a:t>last packet bit arrives, send ACK</a:t>
            </a:r>
            <a:endParaRPr lang="en-US">
              <a:latin typeface="Times New Roman" pitchFamily="-111" charset="0"/>
            </a:endParaRPr>
          </a:p>
        </p:txBody>
      </p:sp>
      <p:sp>
        <p:nvSpPr>
          <p:cNvPr id="60443" name="Text Box 24"/>
          <p:cNvSpPr txBox="1">
            <a:spLocks noChangeArrowheads="1"/>
          </p:cNvSpPr>
          <p:nvPr/>
        </p:nvSpPr>
        <p:spPr bwMode="auto">
          <a:xfrm>
            <a:off x="825500" y="3768725"/>
            <a:ext cx="2686050" cy="635000"/>
          </a:xfrm>
          <a:prstGeom prst="rect">
            <a:avLst/>
          </a:prstGeom>
          <a:noFill/>
          <a:ln w="9525">
            <a:noFill/>
            <a:miter lim="800000"/>
            <a:headEnd/>
            <a:tailEnd/>
          </a:ln>
        </p:spPr>
        <p:txBody>
          <a:bodyPr/>
          <a:lstStyle/>
          <a:p>
            <a:pPr algn="r"/>
            <a:r>
              <a:rPr lang="en-US">
                <a:latin typeface="Arial" charset="0"/>
              </a:rPr>
              <a:t>ACK arrives, send next </a:t>
            </a:r>
          </a:p>
          <a:p>
            <a:pPr algn="r"/>
            <a:r>
              <a:rPr lang="en-US">
                <a:latin typeface="Arial" charset="0"/>
              </a:rPr>
              <a:t>packet, </a:t>
            </a:r>
            <a:r>
              <a:rPr lang="en-US">
                <a:solidFill>
                  <a:srgbClr val="FF0000"/>
                </a:solidFill>
                <a:latin typeface="Arial" charset="0"/>
              </a:rPr>
              <a:t>t = RTT + L / R</a:t>
            </a:r>
            <a:endParaRPr lang="en-US">
              <a:solidFill>
                <a:srgbClr val="FF0000"/>
              </a:solidFill>
              <a:latin typeface="Times New Roman" pitchFamily="-111" charset="0"/>
            </a:endParaRPr>
          </a:p>
        </p:txBody>
      </p:sp>
      <p:sp>
        <p:nvSpPr>
          <p:cNvPr id="60444" name="Freeform 25"/>
          <p:cNvSpPr>
            <a:spLocks/>
          </p:cNvSpPr>
          <p:nvPr/>
        </p:nvSpPr>
        <p:spPr bwMode="auto">
          <a:xfrm>
            <a:off x="3570288" y="4103688"/>
            <a:ext cx="1419225" cy="577850"/>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0445" name="Group 26"/>
          <p:cNvGrpSpPr>
            <a:grpSpLocks/>
          </p:cNvGrpSpPr>
          <p:nvPr/>
        </p:nvGrpSpPr>
        <p:grpSpPr bwMode="auto">
          <a:xfrm>
            <a:off x="3563938" y="4095750"/>
            <a:ext cx="1281112" cy="534988"/>
            <a:chOff x="12315" y="13225"/>
            <a:chExt cx="2775" cy="913"/>
          </a:xfrm>
        </p:grpSpPr>
        <p:sp>
          <p:nvSpPr>
            <p:cNvPr id="60448" name="Line 2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0449" name="Line 2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0446" name="Line 29"/>
          <p:cNvSpPr>
            <a:spLocks noChangeShapeType="1"/>
          </p:cNvSpPr>
          <p:nvPr/>
        </p:nvSpPr>
        <p:spPr bwMode="auto">
          <a:xfrm>
            <a:off x="3563938" y="4337050"/>
            <a:ext cx="317500" cy="123825"/>
          </a:xfrm>
          <a:prstGeom prst="line">
            <a:avLst/>
          </a:prstGeom>
          <a:noFill/>
          <a:ln w="9525">
            <a:solidFill>
              <a:srgbClr val="000000"/>
            </a:solidFill>
            <a:round/>
            <a:headEnd/>
            <a:tailEnd/>
          </a:ln>
        </p:spPr>
        <p:txBody>
          <a:bodyPr/>
          <a:lstStyle/>
          <a:p>
            <a:endParaRPr lang="en-US"/>
          </a:p>
        </p:txBody>
      </p:sp>
      <p:sp>
        <p:nvSpPr>
          <p:cNvPr id="60447" name="Line 30"/>
          <p:cNvSpPr>
            <a:spLocks noChangeShapeType="1"/>
          </p:cNvSpPr>
          <p:nvPr/>
        </p:nvSpPr>
        <p:spPr bwMode="auto">
          <a:xfrm>
            <a:off x="3887788" y="4460875"/>
            <a:ext cx="541337" cy="234950"/>
          </a:xfrm>
          <a:prstGeom prst="line">
            <a:avLst/>
          </a:prstGeom>
          <a:noFill/>
          <a:ln w="9525">
            <a:solidFill>
              <a:srgbClr val="000000"/>
            </a:solidFill>
            <a:prstDash val="sysDot"/>
            <a:round/>
            <a:headEnd/>
            <a:tailEnd/>
          </a:ln>
        </p:spPr>
        <p:txBody>
          <a:bodyPr/>
          <a:lstStyle/>
          <a:p>
            <a:endParaRPr lang="en-US"/>
          </a:p>
        </p:txBody>
      </p:sp>
      <p:graphicFrame>
        <p:nvGraphicFramePr>
          <p:cNvPr id="60418" name="Object 2"/>
          <p:cNvGraphicFramePr>
            <a:graphicFrameLocks noChangeAspect="1"/>
          </p:cNvGraphicFramePr>
          <p:nvPr/>
        </p:nvGraphicFramePr>
        <p:xfrm>
          <a:off x="1711325" y="5065713"/>
          <a:ext cx="5994400" cy="933450"/>
        </p:xfrm>
        <a:graphic>
          <a:graphicData uri="http://schemas.openxmlformats.org/presentationml/2006/ole">
            <p:oleObj spid="_x0000_s60418" name="Picture" r:id="rId4" imgW="3181320" imgH="495360" progId="Word.Picture.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2467" name="Slide Number Placeholder 5"/>
          <p:cNvSpPr>
            <a:spLocks noGrp="1"/>
          </p:cNvSpPr>
          <p:nvPr>
            <p:ph type="sldNum" sz="quarter" idx="12"/>
          </p:nvPr>
        </p:nvSpPr>
        <p:spPr>
          <a:noFill/>
        </p:spPr>
        <p:txBody>
          <a:bodyPr/>
          <a:lstStyle/>
          <a:p>
            <a:r>
              <a:rPr lang="en-US"/>
              <a:t>3-</a:t>
            </a:r>
            <a:fld id="{F2BC9ACA-5ADF-4BBD-9754-39FD9D78AAD5}" type="slidenum">
              <a:rPr lang="en-US"/>
              <a:pPr/>
              <a:t>41</a:t>
            </a:fld>
            <a:endParaRPr lang="en-US"/>
          </a:p>
        </p:txBody>
      </p:sp>
      <p:sp>
        <p:nvSpPr>
          <p:cNvPr id="62468" name="Rectangle 2"/>
          <p:cNvSpPr>
            <a:spLocks noGrp="1" noChangeArrowheads="1"/>
          </p:cNvSpPr>
          <p:nvPr>
            <p:ph type="title"/>
          </p:nvPr>
        </p:nvSpPr>
        <p:spPr/>
        <p:txBody>
          <a:bodyPr/>
          <a:lstStyle/>
          <a:p>
            <a:r>
              <a:rPr lang="en-US" smtClean="0"/>
              <a:t>Sliding window techniques</a:t>
            </a:r>
          </a:p>
        </p:txBody>
      </p:sp>
      <p:sp>
        <p:nvSpPr>
          <p:cNvPr id="62469" name="Rectangle 3"/>
          <p:cNvSpPr>
            <a:spLocks noGrp="1" noChangeArrowheads="1"/>
          </p:cNvSpPr>
          <p:nvPr>
            <p:ph type="body" idx="1"/>
          </p:nvPr>
        </p:nvSpPr>
        <p:spPr/>
        <p:txBody>
          <a:bodyPr/>
          <a:lstStyle/>
          <a:p>
            <a:pPr>
              <a:buFontTx/>
              <a:buChar char="-"/>
            </a:pPr>
            <a:r>
              <a:rPr lang="en-US" smtClean="0"/>
              <a:t>TCP is a variant of sliding window</a:t>
            </a:r>
          </a:p>
          <a:p>
            <a:pPr>
              <a:buFontTx/>
              <a:buChar char="-"/>
            </a:pPr>
            <a:r>
              <a:rPr lang="en-US" smtClean="0"/>
              <a:t>Includes Go back N (GBN) and selective repeat/reject</a:t>
            </a:r>
          </a:p>
          <a:p>
            <a:pPr>
              <a:buFontTx/>
              <a:buChar char="-"/>
            </a:pPr>
            <a:r>
              <a:rPr lang="en-US" smtClean="0"/>
              <a:t>Allows for outstanding packets without Ack</a:t>
            </a:r>
          </a:p>
          <a:p>
            <a:pPr>
              <a:buFontTx/>
              <a:buChar char="-"/>
            </a:pPr>
            <a:r>
              <a:rPr lang="en-US" smtClean="0"/>
              <a:t>More complex than stop and wait</a:t>
            </a:r>
          </a:p>
          <a:p>
            <a:pPr>
              <a:buFontTx/>
              <a:buChar char="-"/>
            </a:pPr>
            <a:r>
              <a:rPr lang="en-US" smtClean="0"/>
              <a:t>Need to buffer un-Ack’ed packets &amp; more book-keeping than stop-and-wait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4515" name="Slide Number Placeholder 6"/>
          <p:cNvSpPr>
            <a:spLocks noGrp="1"/>
          </p:cNvSpPr>
          <p:nvPr>
            <p:ph type="sldNum" sz="quarter" idx="12"/>
          </p:nvPr>
        </p:nvSpPr>
        <p:spPr>
          <a:noFill/>
        </p:spPr>
        <p:txBody>
          <a:bodyPr/>
          <a:lstStyle/>
          <a:p>
            <a:r>
              <a:rPr lang="en-US"/>
              <a:t>3-</a:t>
            </a:r>
            <a:fld id="{3AF1C817-7F33-4D90-9DAF-7FC6EE3A2322}" type="slidenum">
              <a:rPr lang="en-US"/>
              <a:pPr/>
              <a:t>42</a:t>
            </a:fld>
            <a:endParaRPr lang="en-US"/>
          </a:p>
        </p:txBody>
      </p:sp>
      <p:sp>
        <p:nvSpPr>
          <p:cNvPr id="64516" name="Rectangle 2"/>
          <p:cNvSpPr>
            <a:spLocks noGrp="1" noChangeArrowheads="1"/>
          </p:cNvSpPr>
          <p:nvPr>
            <p:ph type="title"/>
          </p:nvPr>
        </p:nvSpPr>
        <p:spPr/>
        <p:txBody>
          <a:bodyPr/>
          <a:lstStyle/>
          <a:p>
            <a:r>
              <a:rPr lang="en-US" sz="3600" smtClean="0"/>
              <a:t>Pipelined (sliding window) protocols</a:t>
            </a:r>
            <a:endParaRPr lang="en-US" smtClean="0"/>
          </a:p>
        </p:txBody>
      </p:sp>
      <p:sp>
        <p:nvSpPr>
          <p:cNvPr id="64517" name="Rectangle 3"/>
          <p:cNvSpPr>
            <a:spLocks noGrp="1" noChangeArrowheads="1"/>
          </p:cNvSpPr>
          <p:nvPr>
            <p:ph type="body" sz="half" idx="1"/>
          </p:nvPr>
        </p:nvSpPr>
        <p:spPr>
          <a:xfrm>
            <a:off x="523875" y="1304925"/>
            <a:ext cx="7591425" cy="4648200"/>
          </a:xfrm>
        </p:spPr>
        <p:txBody>
          <a:bodyPr/>
          <a:lstStyle/>
          <a:p>
            <a:pPr>
              <a:buFont typeface="ZapfDingbats" pitchFamily="82" charset="2"/>
              <a:buNone/>
            </a:pPr>
            <a:r>
              <a:rPr lang="en-US" sz="2400" smtClean="0">
                <a:solidFill>
                  <a:srgbClr val="FF0000"/>
                </a:solidFill>
              </a:rPr>
              <a:t>Pipelining:</a:t>
            </a:r>
            <a:r>
              <a:rPr lang="en-US" sz="2400" smtClean="0"/>
              <a:t> sender allows multiple, “in-flight”, yet-to-be-acknowledged pkts</a:t>
            </a:r>
          </a:p>
          <a:p>
            <a:pPr lvl="1"/>
            <a:r>
              <a:rPr lang="en-US" sz="2000" smtClean="0"/>
              <a:t>range of sequence numbers must be increased</a:t>
            </a:r>
          </a:p>
          <a:p>
            <a:pPr lvl="1"/>
            <a:r>
              <a:rPr lang="en-US" sz="2000" smtClean="0"/>
              <a:t>buffering at sender and/or receiver</a:t>
            </a:r>
          </a:p>
        </p:txBody>
      </p:sp>
      <p:sp>
        <p:nvSpPr>
          <p:cNvPr id="64518" name="Rectangle 4"/>
          <p:cNvSpPr>
            <a:spLocks noGrp="1" noChangeArrowheads="1"/>
          </p:cNvSpPr>
          <p:nvPr>
            <p:ph type="body" sz="half" idx="2"/>
          </p:nvPr>
        </p:nvSpPr>
        <p:spPr>
          <a:xfrm>
            <a:off x="590550" y="5419725"/>
            <a:ext cx="8286750" cy="1076325"/>
          </a:xfrm>
        </p:spPr>
        <p:txBody>
          <a:bodyPr/>
          <a:lstStyle/>
          <a:p>
            <a:r>
              <a:rPr lang="en-US" sz="2400" smtClean="0"/>
              <a:t>Two generic forms of pipelined protocols: </a:t>
            </a:r>
            <a:r>
              <a:rPr lang="en-US" sz="2400" i="1" smtClean="0">
                <a:solidFill>
                  <a:srgbClr val="FF0000"/>
                </a:solidFill>
              </a:rPr>
              <a:t>go-Back-N, selective repeat</a:t>
            </a:r>
          </a:p>
        </p:txBody>
      </p:sp>
      <p:pic>
        <p:nvPicPr>
          <p:cNvPr id="64519" name="Picture 5" descr="rdt_pipelined1"/>
          <p:cNvPicPr>
            <a:picLocks noChangeAspect="1" noChangeArrowheads="1"/>
          </p:cNvPicPr>
          <p:nvPr/>
        </p:nvPicPr>
        <p:blipFill>
          <a:blip r:embed="rId3"/>
          <a:srcRect/>
          <a:stretch>
            <a:fillRect/>
          </a:stretch>
        </p:blipFill>
        <p:spPr bwMode="auto">
          <a:xfrm>
            <a:off x="1652588" y="2890838"/>
            <a:ext cx="6105525" cy="237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6564" name="Slide Number Placeholder 5"/>
          <p:cNvSpPr>
            <a:spLocks noGrp="1"/>
          </p:cNvSpPr>
          <p:nvPr>
            <p:ph type="sldNum" sz="quarter" idx="12"/>
          </p:nvPr>
        </p:nvSpPr>
        <p:spPr>
          <a:noFill/>
        </p:spPr>
        <p:txBody>
          <a:bodyPr/>
          <a:lstStyle/>
          <a:p>
            <a:r>
              <a:rPr lang="en-US"/>
              <a:t>3-</a:t>
            </a:r>
            <a:fld id="{BFFBC96D-C457-424F-A68C-DDE3CC53233F}" type="slidenum">
              <a:rPr lang="en-US"/>
              <a:pPr/>
              <a:t>43</a:t>
            </a:fld>
            <a:endParaRPr lang="en-US"/>
          </a:p>
        </p:txBody>
      </p:sp>
      <p:sp>
        <p:nvSpPr>
          <p:cNvPr id="66565" name="Rectangle 2"/>
          <p:cNvSpPr>
            <a:spLocks noGrp="1" noChangeArrowheads="1"/>
          </p:cNvSpPr>
          <p:nvPr>
            <p:ph type="title"/>
          </p:nvPr>
        </p:nvSpPr>
        <p:spPr/>
        <p:txBody>
          <a:bodyPr/>
          <a:lstStyle/>
          <a:p>
            <a:r>
              <a:rPr lang="en-US" sz="3600" smtClean="0"/>
              <a:t>Pipelining: increased utilization</a:t>
            </a:r>
          </a:p>
        </p:txBody>
      </p:sp>
      <p:sp>
        <p:nvSpPr>
          <p:cNvPr id="66566" name="Line 3"/>
          <p:cNvSpPr>
            <a:spLocks noChangeShapeType="1"/>
          </p:cNvSpPr>
          <p:nvPr/>
        </p:nvSpPr>
        <p:spPr bwMode="auto">
          <a:xfrm>
            <a:off x="3171825" y="1778000"/>
            <a:ext cx="2082800" cy="931863"/>
          </a:xfrm>
          <a:prstGeom prst="line">
            <a:avLst/>
          </a:prstGeom>
          <a:noFill/>
          <a:ln w="9525">
            <a:solidFill>
              <a:srgbClr val="000000"/>
            </a:solidFill>
            <a:round/>
            <a:headEnd/>
            <a:tailEnd/>
          </a:ln>
        </p:spPr>
        <p:txBody>
          <a:bodyPr/>
          <a:lstStyle/>
          <a:p>
            <a:endParaRPr lang="en-US"/>
          </a:p>
        </p:txBody>
      </p:sp>
      <p:sp>
        <p:nvSpPr>
          <p:cNvPr id="66567" name="Text Box 4"/>
          <p:cNvSpPr txBox="1">
            <a:spLocks noChangeArrowheads="1"/>
          </p:cNvSpPr>
          <p:nvPr/>
        </p:nvSpPr>
        <p:spPr bwMode="auto">
          <a:xfrm>
            <a:off x="0" y="1571625"/>
            <a:ext cx="3086100" cy="354013"/>
          </a:xfrm>
          <a:prstGeom prst="rect">
            <a:avLst/>
          </a:prstGeom>
          <a:solidFill>
            <a:srgbClr val="FFFFFF"/>
          </a:solidFill>
          <a:ln w="9525">
            <a:noFill/>
            <a:miter lim="800000"/>
            <a:headEnd/>
            <a:tailEnd/>
          </a:ln>
        </p:spPr>
        <p:txBody>
          <a:bodyPr/>
          <a:lstStyle/>
          <a:p>
            <a:pPr algn="r"/>
            <a:r>
              <a:rPr lang="en-US">
                <a:latin typeface="Arial" charset="0"/>
              </a:rPr>
              <a:t>first packet bit transmitted, t = 0</a:t>
            </a:r>
            <a:endParaRPr lang="en-US">
              <a:latin typeface="Times New Roman" pitchFamily="-111" charset="0"/>
            </a:endParaRPr>
          </a:p>
        </p:txBody>
      </p:sp>
      <p:sp>
        <p:nvSpPr>
          <p:cNvPr id="66568" name="Line 5"/>
          <p:cNvSpPr>
            <a:spLocks noChangeShapeType="1"/>
          </p:cNvSpPr>
          <p:nvPr/>
        </p:nvSpPr>
        <p:spPr bwMode="auto">
          <a:xfrm>
            <a:off x="3162300" y="1555750"/>
            <a:ext cx="20638" cy="3284538"/>
          </a:xfrm>
          <a:prstGeom prst="line">
            <a:avLst/>
          </a:prstGeom>
          <a:noFill/>
          <a:ln w="9525">
            <a:solidFill>
              <a:srgbClr val="000000"/>
            </a:solidFill>
            <a:round/>
            <a:headEnd/>
            <a:tailEnd type="triangle" w="med" len="med"/>
          </a:ln>
        </p:spPr>
        <p:txBody>
          <a:bodyPr/>
          <a:lstStyle/>
          <a:p>
            <a:endParaRPr lang="en-US"/>
          </a:p>
        </p:txBody>
      </p:sp>
      <p:sp>
        <p:nvSpPr>
          <p:cNvPr id="66569" name="Line 6"/>
          <p:cNvSpPr>
            <a:spLocks noChangeShapeType="1"/>
          </p:cNvSpPr>
          <p:nvPr/>
        </p:nvSpPr>
        <p:spPr bwMode="auto">
          <a:xfrm>
            <a:off x="5243513" y="1568450"/>
            <a:ext cx="22225" cy="3351213"/>
          </a:xfrm>
          <a:prstGeom prst="line">
            <a:avLst/>
          </a:prstGeom>
          <a:noFill/>
          <a:ln w="9525">
            <a:solidFill>
              <a:srgbClr val="000000"/>
            </a:solidFill>
            <a:round/>
            <a:headEnd/>
            <a:tailEnd type="triangle" w="med" len="med"/>
          </a:ln>
        </p:spPr>
        <p:txBody>
          <a:bodyPr/>
          <a:lstStyle/>
          <a:p>
            <a:endParaRPr lang="en-US"/>
          </a:p>
        </p:txBody>
      </p:sp>
      <p:sp>
        <p:nvSpPr>
          <p:cNvPr id="66570" name="Text Box 7"/>
          <p:cNvSpPr txBox="1">
            <a:spLocks noChangeArrowheads="1"/>
          </p:cNvSpPr>
          <p:nvPr/>
        </p:nvSpPr>
        <p:spPr bwMode="auto">
          <a:xfrm>
            <a:off x="2701925" y="1228725"/>
            <a:ext cx="1042988" cy="355600"/>
          </a:xfrm>
          <a:prstGeom prst="rect">
            <a:avLst/>
          </a:prstGeom>
          <a:solidFill>
            <a:srgbClr val="FFFFFF"/>
          </a:solidFill>
          <a:ln w="9525">
            <a:noFill/>
            <a:miter lim="800000"/>
            <a:headEnd/>
            <a:tailEnd/>
          </a:ln>
        </p:spPr>
        <p:txBody>
          <a:bodyPr/>
          <a:lstStyle/>
          <a:p>
            <a:pPr algn="r"/>
            <a:r>
              <a:rPr lang="en-US">
                <a:latin typeface="Arial" charset="0"/>
              </a:rPr>
              <a:t>sender</a:t>
            </a:r>
            <a:endParaRPr lang="en-US">
              <a:latin typeface="Times New Roman" pitchFamily="-111" charset="0"/>
            </a:endParaRPr>
          </a:p>
        </p:txBody>
      </p:sp>
      <p:sp>
        <p:nvSpPr>
          <p:cNvPr id="66571" name="Text Box 8"/>
          <p:cNvSpPr txBox="1">
            <a:spLocks noChangeArrowheads="1"/>
          </p:cNvSpPr>
          <p:nvPr/>
        </p:nvSpPr>
        <p:spPr bwMode="auto">
          <a:xfrm>
            <a:off x="4730750" y="1228725"/>
            <a:ext cx="1108075" cy="355600"/>
          </a:xfrm>
          <a:prstGeom prst="rect">
            <a:avLst/>
          </a:prstGeom>
          <a:solidFill>
            <a:srgbClr val="FFFFFF"/>
          </a:solidFill>
          <a:ln w="9525">
            <a:noFill/>
            <a:miter lim="800000"/>
            <a:headEnd/>
            <a:tailEnd/>
          </a:ln>
        </p:spPr>
        <p:txBody>
          <a:bodyPr/>
          <a:lstStyle/>
          <a:p>
            <a:pPr algn="r"/>
            <a:r>
              <a:rPr lang="en-US">
                <a:latin typeface="Arial" charset="0"/>
              </a:rPr>
              <a:t>receiver</a:t>
            </a:r>
            <a:endParaRPr lang="en-US">
              <a:latin typeface="Times New Roman" pitchFamily="-111" charset="0"/>
            </a:endParaRPr>
          </a:p>
        </p:txBody>
      </p:sp>
      <p:sp>
        <p:nvSpPr>
          <p:cNvPr id="66572" name="Line 9"/>
          <p:cNvSpPr>
            <a:spLocks noChangeShapeType="1"/>
          </p:cNvSpPr>
          <p:nvPr/>
        </p:nvSpPr>
        <p:spPr bwMode="auto">
          <a:xfrm>
            <a:off x="3182938" y="1773238"/>
            <a:ext cx="2049462" cy="3175"/>
          </a:xfrm>
          <a:prstGeom prst="line">
            <a:avLst/>
          </a:prstGeom>
          <a:noFill/>
          <a:ln w="9525">
            <a:solidFill>
              <a:srgbClr val="000000"/>
            </a:solidFill>
            <a:prstDash val="dash"/>
            <a:round/>
            <a:headEnd/>
            <a:tailEnd/>
          </a:ln>
        </p:spPr>
        <p:txBody>
          <a:bodyPr/>
          <a:lstStyle/>
          <a:p>
            <a:endParaRPr lang="en-US"/>
          </a:p>
        </p:txBody>
      </p:sp>
      <p:sp>
        <p:nvSpPr>
          <p:cNvPr id="66573" name="Line 10"/>
          <p:cNvSpPr>
            <a:spLocks noChangeShapeType="1"/>
          </p:cNvSpPr>
          <p:nvPr/>
        </p:nvSpPr>
        <p:spPr bwMode="auto">
          <a:xfrm>
            <a:off x="3189288" y="3905250"/>
            <a:ext cx="2049462" cy="0"/>
          </a:xfrm>
          <a:prstGeom prst="line">
            <a:avLst/>
          </a:prstGeom>
          <a:noFill/>
          <a:ln w="9525">
            <a:solidFill>
              <a:srgbClr val="000000"/>
            </a:solidFill>
            <a:prstDash val="dash"/>
            <a:round/>
            <a:headEnd/>
            <a:tailEnd/>
          </a:ln>
        </p:spPr>
        <p:txBody>
          <a:bodyPr/>
          <a:lstStyle/>
          <a:p>
            <a:endParaRPr lang="en-US"/>
          </a:p>
        </p:txBody>
      </p:sp>
      <p:sp>
        <p:nvSpPr>
          <p:cNvPr id="66574" name="Freeform 11"/>
          <p:cNvSpPr>
            <a:spLocks/>
          </p:cNvSpPr>
          <p:nvPr/>
        </p:nvSpPr>
        <p:spPr bwMode="auto">
          <a:xfrm>
            <a:off x="3167063" y="1770063"/>
            <a:ext cx="2087562" cy="1169987"/>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6575" name="Line 12"/>
          <p:cNvSpPr>
            <a:spLocks noChangeShapeType="1"/>
          </p:cNvSpPr>
          <p:nvPr/>
        </p:nvSpPr>
        <p:spPr bwMode="auto">
          <a:xfrm flipH="1">
            <a:off x="3032125" y="1770063"/>
            <a:ext cx="123825" cy="3175"/>
          </a:xfrm>
          <a:prstGeom prst="line">
            <a:avLst/>
          </a:prstGeom>
          <a:noFill/>
          <a:ln w="9525">
            <a:solidFill>
              <a:srgbClr val="000000"/>
            </a:solidFill>
            <a:round/>
            <a:headEnd/>
            <a:tailEnd/>
          </a:ln>
        </p:spPr>
        <p:txBody>
          <a:bodyPr/>
          <a:lstStyle/>
          <a:p>
            <a:endParaRPr lang="en-US"/>
          </a:p>
        </p:txBody>
      </p:sp>
      <p:sp>
        <p:nvSpPr>
          <p:cNvPr id="66576" name="Line 13"/>
          <p:cNvSpPr>
            <a:spLocks noChangeShapeType="1"/>
          </p:cNvSpPr>
          <p:nvPr/>
        </p:nvSpPr>
        <p:spPr bwMode="auto">
          <a:xfrm flipH="1">
            <a:off x="3032125" y="2014538"/>
            <a:ext cx="123825" cy="0"/>
          </a:xfrm>
          <a:prstGeom prst="line">
            <a:avLst/>
          </a:prstGeom>
          <a:noFill/>
          <a:ln w="9525">
            <a:solidFill>
              <a:srgbClr val="000000"/>
            </a:solidFill>
            <a:round/>
            <a:headEnd/>
            <a:tailEnd/>
          </a:ln>
        </p:spPr>
        <p:txBody>
          <a:bodyPr/>
          <a:lstStyle/>
          <a:p>
            <a:endParaRPr lang="en-US"/>
          </a:p>
        </p:txBody>
      </p:sp>
      <p:sp>
        <p:nvSpPr>
          <p:cNvPr id="66577" name="Text Box 14"/>
          <p:cNvSpPr txBox="1">
            <a:spLocks noChangeArrowheads="1"/>
          </p:cNvSpPr>
          <p:nvPr/>
        </p:nvSpPr>
        <p:spPr bwMode="auto">
          <a:xfrm>
            <a:off x="2251075" y="2754313"/>
            <a:ext cx="965200" cy="339725"/>
          </a:xfrm>
          <a:prstGeom prst="rect">
            <a:avLst/>
          </a:prstGeom>
          <a:noFill/>
          <a:ln w="9525">
            <a:noFill/>
            <a:miter lim="800000"/>
            <a:headEnd/>
            <a:tailEnd/>
          </a:ln>
        </p:spPr>
        <p:txBody>
          <a:bodyPr/>
          <a:lstStyle/>
          <a:p>
            <a:pPr algn="r"/>
            <a:r>
              <a:rPr lang="en-US">
                <a:latin typeface="Arial" charset="0"/>
              </a:rPr>
              <a:t>RTT </a:t>
            </a:r>
            <a:endParaRPr lang="en-US">
              <a:latin typeface="Times New Roman" pitchFamily="-111" charset="0"/>
            </a:endParaRPr>
          </a:p>
        </p:txBody>
      </p:sp>
      <p:sp>
        <p:nvSpPr>
          <p:cNvPr id="66578" name="Line 15"/>
          <p:cNvSpPr>
            <a:spLocks noChangeShapeType="1"/>
          </p:cNvSpPr>
          <p:nvPr/>
        </p:nvSpPr>
        <p:spPr bwMode="auto">
          <a:xfrm>
            <a:off x="3065463" y="3065463"/>
            <a:ext cx="9525" cy="820737"/>
          </a:xfrm>
          <a:prstGeom prst="line">
            <a:avLst/>
          </a:prstGeom>
          <a:noFill/>
          <a:ln w="9525">
            <a:solidFill>
              <a:srgbClr val="000000"/>
            </a:solidFill>
            <a:round/>
            <a:headEnd/>
            <a:tailEnd type="triangle" w="med" len="med"/>
          </a:ln>
        </p:spPr>
        <p:txBody>
          <a:bodyPr/>
          <a:lstStyle/>
          <a:p>
            <a:endParaRPr lang="en-US"/>
          </a:p>
        </p:txBody>
      </p:sp>
      <p:sp>
        <p:nvSpPr>
          <p:cNvPr id="66579" name="Line 16"/>
          <p:cNvSpPr>
            <a:spLocks noChangeShapeType="1"/>
          </p:cNvSpPr>
          <p:nvPr/>
        </p:nvSpPr>
        <p:spPr bwMode="auto">
          <a:xfrm flipV="1">
            <a:off x="3070225" y="2036763"/>
            <a:ext cx="1588" cy="776287"/>
          </a:xfrm>
          <a:prstGeom prst="line">
            <a:avLst/>
          </a:prstGeom>
          <a:noFill/>
          <a:ln w="9525">
            <a:solidFill>
              <a:srgbClr val="000000"/>
            </a:solidFill>
            <a:round/>
            <a:headEnd/>
            <a:tailEnd type="triangle" w="med" len="med"/>
          </a:ln>
        </p:spPr>
        <p:txBody>
          <a:bodyPr/>
          <a:lstStyle/>
          <a:p>
            <a:endParaRPr lang="en-US"/>
          </a:p>
        </p:txBody>
      </p:sp>
      <p:sp>
        <p:nvSpPr>
          <p:cNvPr id="66580" name="Text Box 17"/>
          <p:cNvSpPr txBox="1">
            <a:spLocks noChangeArrowheads="1"/>
          </p:cNvSpPr>
          <p:nvPr/>
        </p:nvSpPr>
        <p:spPr bwMode="auto">
          <a:xfrm>
            <a:off x="346075" y="1852613"/>
            <a:ext cx="2740025" cy="354012"/>
          </a:xfrm>
          <a:prstGeom prst="rect">
            <a:avLst/>
          </a:prstGeom>
          <a:noFill/>
          <a:ln w="9525">
            <a:noFill/>
            <a:miter lim="800000"/>
            <a:headEnd/>
            <a:tailEnd/>
          </a:ln>
        </p:spPr>
        <p:txBody>
          <a:bodyPr/>
          <a:lstStyle/>
          <a:p>
            <a:pPr algn="r"/>
            <a:r>
              <a:rPr lang="en-US">
                <a:latin typeface="Arial" charset="0"/>
              </a:rPr>
              <a:t>last bit transmitted, t = L / R</a:t>
            </a:r>
            <a:endParaRPr lang="en-US">
              <a:latin typeface="Times New Roman" pitchFamily="-111" charset="0"/>
            </a:endParaRPr>
          </a:p>
        </p:txBody>
      </p:sp>
      <p:sp>
        <p:nvSpPr>
          <p:cNvPr id="66581" name="Line 18"/>
          <p:cNvSpPr>
            <a:spLocks noChangeShapeType="1"/>
          </p:cNvSpPr>
          <p:nvPr/>
        </p:nvSpPr>
        <p:spPr bwMode="auto">
          <a:xfrm flipH="1">
            <a:off x="5232400" y="2695575"/>
            <a:ext cx="125413" cy="0"/>
          </a:xfrm>
          <a:prstGeom prst="line">
            <a:avLst/>
          </a:prstGeom>
          <a:noFill/>
          <a:ln w="9525">
            <a:solidFill>
              <a:srgbClr val="000000"/>
            </a:solidFill>
            <a:round/>
            <a:headEnd/>
            <a:tailEnd/>
          </a:ln>
        </p:spPr>
        <p:txBody>
          <a:bodyPr/>
          <a:lstStyle/>
          <a:p>
            <a:endParaRPr lang="en-US"/>
          </a:p>
        </p:txBody>
      </p:sp>
      <p:sp>
        <p:nvSpPr>
          <p:cNvPr id="66582" name="Text Box 19"/>
          <p:cNvSpPr txBox="1">
            <a:spLocks noChangeArrowheads="1"/>
          </p:cNvSpPr>
          <p:nvPr/>
        </p:nvSpPr>
        <p:spPr bwMode="auto">
          <a:xfrm>
            <a:off x="5308600" y="2517775"/>
            <a:ext cx="2641600" cy="355600"/>
          </a:xfrm>
          <a:prstGeom prst="rect">
            <a:avLst/>
          </a:prstGeom>
          <a:noFill/>
          <a:ln w="9525">
            <a:noFill/>
            <a:miter lim="800000"/>
            <a:headEnd/>
            <a:tailEnd/>
          </a:ln>
        </p:spPr>
        <p:txBody>
          <a:bodyPr/>
          <a:lstStyle/>
          <a:p>
            <a:pPr algn="l"/>
            <a:r>
              <a:rPr lang="en-US">
                <a:latin typeface="Arial" charset="0"/>
              </a:rPr>
              <a:t>first packet bit arrives</a:t>
            </a:r>
            <a:endParaRPr lang="en-US">
              <a:latin typeface="Times New Roman" pitchFamily="-111" charset="0"/>
            </a:endParaRPr>
          </a:p>
        </p:txBody>
      </p:sp>
      <p:sp>
        <p:nvSpPr>
          <p:cNvPr id="66583" name="Line 20"/>
          <p:cNvSpPr>
            <a:spLocks noChangeShapeType="1"/>
          </p:cNvSpPr>
          <p:nvPr/>
        </p:nvSpPr>
        <p:spPr bwMode="auto">
          <a:xfrm>
            <a:off x="5254625" y="2946400"/>
            <a:ext cx="119063" cy="0"/>
          </a:xfrm>
          <a:prstGeom prst="line">
            <a:avLst/>
          </a:prstGeom>
          <a:noFill/>
          <a:ln w="9525">
            <a:solidFill>
              <a:srgbClr val="000000"/>
            </a:solidFill>
            <a:round/>
            <a:headEnd/>
            <a:tailEnd/>
          </a:ln>
        </p:spPr>
        <p:txBody>
          <a:bodyPr/>
          <a:lstStyle/>
          <a:p>
            <a:endParaRPr lang="en-US"/>
          </a:p>
        </p:txBody>
      </p:sp>
      <p:sp>
        <p:nvSpPr>
          <p:cNvPr id="66584" name="Text Box 21"/>
          <p:cNvSpPr txBox="1">
            <a:spLocks noChangeArrowheads="1"/>
          </p:cNvSpPr>
          <p:nvPr/>
        </p:nvSpPr>
        <p:spPr bwMode="auto">
          <a:xfrm>
            <a:off x="5313363" y="2770188"/>
            <a:ext cx="3581400" cy="384175"/>
          </a:xfrm>
          <a:prstGeom prst="rect">
            <a:avLst/>
          </a:prstGeom>
          <a:noFill/>
          <a:ln w="9525">
            <a:noFill/>
            <a:miter lim="800000"/>
            <a:headEnd/>
            <a:tailEnd/>
          </a:ln>
        </p:spPr>
        <p:txBody>
          <a:bodyPr/>
          <a:lstStyle/>
          <a:p>
            <a:pPr algn="l"/>
            <a:r>
              <a:rPr lang="en-US">
                <a:latin typeface="Arial" charset="0"/>
              </a:rPr>
              <a:t>last packet bit arrives, send ACK</a:t>
            </a:r>
            <a:endParaRPr lang="en-US">
              <a:latin typeface="Times New Roman" pitchFamily="-111" charset="0"/>
            </a:endParaRPr>
          </a:p>
        </p:txBody>
      </p:sp>
      <p:sp>
        <p:nvSpPr>
          <p:cNvPr id="66585" name="Text Box 22"/>
          <p:cNvSpPr txBox="1">
            <a:spLocks noChangeArrowheads="1"/>
          </p:cNvSpPr>
          <p:nvPr/>
        </p:nvSpPr>
        <p:spPr bwMode="auto">
          <a:xfrm>
            <a:off x="493713" y="3562350"/>
            <a:ext cx="2635250" cy="641350"/>
          </a:xfrm>
          <a:prstGeom prst="rect">
            <a:avLst/>
          </a:prstGeom>
          <a:noFill/>
          <a:ln w="9525">
            <a:noFill/>
            <a:miter lim="800000"/>
            <a:headEnd/>
            <a:tailEnd/>
          </a:ln>
        </p:spPr>
        <p:txBody>
          <a:bodyPr/>
          <a:lstStyle/>
          <a:p>
            <a:pPr algn="r"/>
            <a:r>
              <a:rPr lang="en-US">
                <a:latin typeface="Arial" charset="0"/>
              </a:rPr>
              <a:t>ACK arrives, send next </a:t>
            </a:r>
          </a:p>
          <a:p>
            <a:pPr algn="r"/>
            <a:r>
              <a:rPr lang="en-US">
                <a:latin typeface="Arial" charset="0"/>
              </a:rPr>
              <a:t>packet, t = RTT + L / R</a:t>
            </a:r>
            <a:endParaRPr lang="en-US">
              <a:latin typeface="Times New Roman" pitchFamily="-111" charset="0"/>
            </a:endParaRPr>
          </a:p>
        </p:txBody>
      </p:sp>
      <p:grpSp>
        <p:nvGrpSpPr>
          <p:cNvPr id="66586" name="Group 23"/>
          <p:cNvGrpSpPr>
            <a:grpSpLocks/>
          </p:cNvGrpSpPr>
          <p:nvPr/>
        </p:nvGrpSpPr>
        <p:grpSpPr bwMode="auto">
          <a:xfrm>
            <a:off x="3043238" y="3892550"/>
            <a:ext cx="1466850" cy="608013"/>
            <a:chOff x="12502" y="21425"/>
            <a:chExt cx="3400" cy="1025"/>
          </a:xfrm>
        </p:grpSpPr>
        <p:sp>
          <p:nvSpPr>
            <p:cNvPr id="66614" name="Line 24"/>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15" name="Freeform 25"/>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16" name="Group 26"/>
            <p:cNvGrpSpPr>
              <a:grpSpLocks/>
            </p:cNvGrpSpPr>
            <p:nvPr/>
          </p:nvGrpSpPr>
          <p:grpSpPr bwMode="auto">
            <a:xfrm>
              <a:off x="12815" y="21425"/>
              <a:ext cx="2776" cy="913"/>
              <a:chOff x="12315" y="13225"/>
              <a:chExt cx="2775" cy="913"/>
            </a:xfrm>
          </p:grpSpPr>
          <p:sp>
            <p:nvSpPr>
              <p:cNvPr id="66619" name="Line 2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20" name="Line 2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17" name="Line 29"/>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18" name="Line 30"/>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sp>
        <p:nvSpPr>
          <p:cNvPr id="66587" name="Freeform 31"/>
          <p:cNvSpPr>
            <a:spLocks/>
          </p:cNvSpPr>
          <p:nvPr/>
        </p:nvSpPr>
        <p:spPr bwMode="auto">
          <a:xfrm>
            <a:off x="3171825" y="2022475"/>
            <a:ext cx="2087563" cy="11684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noFill/>
            <a:round/>
            <a:headEnd/>
            <a:tailEnd/>
          </a:ln>
        </p:spPr>
        <p:txBody>
          <a:bodyPr/>
          <a:lstStyle/>
          <a:p>
            <a:endParaRPr lang="en-US"/>
          </a:p>
        </p:txBody>
      </p:sp>
      <p:sp>
        <p:nvSpPr>
          <p:cNvPr id="66588" name="Freeform 32"/>
          <p:cNvSpPr>
            <a:spLocks/>
          </p:cNvSpPr>
          <p:nvPr/>
        </p:nvSpPr>
        <p:spPr bwMode="auto">
          <a:xfrm>
            <a:off x="3171825" y="2273300"/>
            <a:ext cx="2087563" cy="11684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6589" name="Line 33"/>
          <p:cNvSpPr>
            <a:spLocks noChangeShapeType="1"/>
          </p:cNvSpPr>
          <p:nvPr/>
        </p:nvSpPr>
        <p:spPr bwMode="auto">
          <a:xfrm flipV="1">
            <a:off x="3189288" y="2954338"/>
            <a:ext cx="2065337" cy="931862"/>
          </a:xfrm>
          <a:prstGeom prst="line">
            <a:avLst/>
          </a:prstGeom>
          <a:noFill/>
          <a:ln w="9525">
            <a:solidFill>
              <a:srgbClr val="000000"/>
            </a:solidFill>
            <a:round/>
            <a:headEnd/>
            <a:tailEnd/>
          </a:ln>
        </p:spPr>
        <p:txBody>
          <a:bodyPr/>
          <a:lstStyle/>
          <a:p>
            <a:endParaRPr lang="en-US"/>
          </a:p>
        </p:txBody>
      </p:sp>
      <p:sp>
        <p:nvSpPr>
          <p:cNvPr id="66590" name="Line 34"/>
          <p:cNvSpPr>
            <a:spLocks noChangeShapeType="1"/>
          </p:cNvSpPr>
          <p:nvPr/>
        </p:nvSpPr>
        <p:spPr bwMode="auto">
          <a:xfrm flipV="1">
            <a:off x="3189288" y="3205163"/>
            <a:ext cx="2065337" cy="931862"/>
          </a:xfrm>
          <a:prstGeom prst="line">
            <a:avLst/>
          </a:prstGeom>
          <a:noFill/>
          <a:ln w="9525">
            <a:solidFill>
              <a:srgbClr val="000000"/>
            </a:solidFill>
            <a:round/>
            <a:headEnd/>
            <a:tailEnd/>
          </a:ln>
        </p:spPr>
        <p:txBody>
          <a:bodyPr/>
          <a:lstStyle/>
          <a:p>
            <a:endParaRPr lang="en-US"/>
          </a:p>
        </p:txBody>
      </p:sp>
      <p:grpSp>
        <p:nvGrpSpPr>
          <p:cNvPr id="66591" name="Group 35"/>
          <p:cNvGrpSpPr>
            <a:grpSpLocks/>
          </p:cNvGrpSpPr>
          <p:nvPr/>
        </p:nvGrpSpPr>
        <p:grpSpPr bwMode="auto">
          <a:xfrm>
            <a:off x="3032125" y="4130675"/>
            <a:ext cx="1466850" cy="606425"/>
            <a:chOff x="12502" y="21425"/>
            <a:chExt cx="3400" cy="1025"/>
          </a:xfrm>
        </p:grpSpPr>
        <p:sp>
          <p:nvSpPr>
            <p:cNvPr id="66607" name="Line 36"/>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08" name="Freeform 37"/>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09" name="Group 38"/>
            <p:cNvGrpSpPr>
              <a:grpSpLocks/>
            </p:cNvGrpSpPr>
            <p:nvPr/>
          </p:nvGrpSpPr>
          <p:grpSpPr bwMode="auto">
            <a:xfrm>
              <a:off x="12815" y="21425"/>
              <a:ext cx="2776" cy="913"/>
              <a:chOff x="12315" y="13225"/>
              <a:chExt cx="2775" cy="913"/>
            </a:xfrm>
          </p:grpSpPr>
          <p:sp>
            <p:nvSpPr>
              <p:cNvPr id="66612" name="Line 39"/>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13" name="Line 40"/>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10" name="Line 41"/>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11" name="Line 42"/>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grpSp>
        <p:nvGrpSpPr>
          <p:cNvPr id="66592" name="Group 43"/>
          <p:cNvGrpSpPr>
            <a:grpSpLocks/>
          </p:cNvGrpSpPr>
          <p:nvPr/>
        </p:nvGrpSpPr>
        <p:grpSpPr bwMode="auto">
          <a:xfrm>
            <a:off x="3043238" y="4381500"/>
            <a:ext cx="1466850" cy="606425"/>
            <a:chOff x="12502" y="21425"/>
            <a:chExt cx="3400" cy="1025"/>
          </a:xfrm>
        </p:grpSpPr>
        <p:sp>
          <p:nvSpPr>
            <p:cNvPr id="66600" name="Line 44"/>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01" name="Freeform 45"/>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02" name="Group 46"/>
            <p:cNvGrpSpPr>
              <a:grpSpLocks/>
            </p:cNvGrpSpPr>
            <p:nvPr/>
          </p:nvGrpSpPr>
          <p:grpSpPr bwMode="auto">
            <a:xfrm>
              <a:off x="12815" y="21425"/>
              <a:ext cx="2776" cy="913"/>
              <a:chOff x="12315" y="13225"/>
              <a:chExt cx="2775" cy="913"/>
            </a:xfrm>
          </p:grpSpPr>
          <p:sp>
            <p:nvSpPr>
              <p:cNvPr id="66605" name="Line 4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06" name="Line 4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03" name="Line 49"/>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04" name="Line 50"/>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sp>
        <p:nvSpPr>
          <p:cNvPr id="66593" name="Line 51"/>
          <p:cNvSpPr>
            <a:spLocks noChangeShapeType="1"/>
          </p:cNvSpPr>
          <p:nvPr/>
        </p:nvSpPr>
        <p:spPr bwMode="auto">
          <a:xfrm flipV="1">
            <a:off x="3194050" y="3457575"/>
            <a:ext cx="2065338" cy="931863"/>
          </a:xfrm>
          <a:prstGeom prst="line">
            <a:avLst/>
          </a:prstGeom>
          <a:noFill/>
          <a:ln w="9525">
            <a:solidFill>
              <a:srgbClr val="000000"/>
            </a:solidFill>
            <a:round/>
            <a:headEnd/>
            <a:tailEnd/>
          </a:ln>
        </p:spPr>
        <p:txBody>
          <a:bodyPr/>
          <a:lstStyle/>
          <a:p>
            <a:endParaRPr lang="en-US"/>
          </a:p>
        </p:txBody>
      </p:sp>
      <p:sp>
        <p:nvSpPr>
          <p:cNvPr id="66594" name="Text Box 52"/>
          <p:cNvSpPr txBox="1">
            <a:spLocks noChangeArrowheads="1"/>
          </p:cNvSpPr>
          <p:nvPr/>
        </p:nvSpPr>
        <p:spPr bwMode="auto">
          <a:xfrm>
            <a:off x="5310188" y="3024188"/>
            <a:ext cx="3833812" cy="384175"/>
          </a:xfrm>
          <a:prstGeom prst="rect">
            <a:avLst/>
          </a:prstGeom>
          <a:noFill/>
          <a:ln w="9525">
            <a:noFill/>
            <a:miter lim="800000"/>
            <a:headEnd/>
            <a:tailEnd/>
          </a:ln>
        </p:spPr>
        <p:txBody>
          <a:bodyPr/>
          <a:lstStyle/>
          <a:p>
            <a:pPr algn="l"/>
            <a:r>
              <a:rPr lang="en-US">
                <a:latin typeface="Arial" charset="0"/>
              </a:rPr>
              <a:t>last bit of 2</a:t>
            </a:r>
            <a:r>
              <a:rPr lang="en-US" baseline="30000">
                <a:latin typeface="Arial" charset="0"/>
              </a:rPr>
              <a:t>nd</a:t>
            </a:r>
            <a:r>
              <a:rPr lang="en-US">
                <a:latin typeface="Arial" charset="0"/>
              </a:rPr>
              <a:t> packet arrives, send ACK</a:t>
            </a:r>
            <a:endParaRPr lang="en-US">
              <a:latin typeface="Times New Roman" pitchFamily="-111" charset="0"/>
            </a:endParaRPr>
          </a:p>
        </p:txBody>
      </p:sp>
      <p:sp>
        <p:nvSpPr>
          <p:cNvPr id="66595" name="Line 53"/>
          <p:cNvSpPr>
            <a:spLocks noChangeShapeType="1"/>
          </p:cNvSpPr>
          <p:nvPr/>
        </p:nvSpPr>
        <p:spPr bwMode="auto">
          <a:xfrm flipV="1">
            <a:off x="5254625" y="3182938"/>
            <a:ext cx="112713" cy="0"/>
          </a:xfrm>
          <a:prstGeom prst="line">
            <a:avLst/>
          </a:prstGeom>
          <a:noFill/>
          <a:ln w="9525">
            <a:solidFill>
              <a:srgbClr val="000000"/>
            </a:solidFill>
            <a:round/>
            <a:headEnd/>
            <a:tailEnd/>
          </a:ln>
        </p:spPr>
        <p:txBody>
          <a:bodyPr/>
          <a:lstStyle/>
          <a:p>
            <a:endParaRPr lang="en-US"/>
          </a:p>
        </p:txBody>
      </p:sp>
      <p:sp>
        <p:nvSpPr>
          <p:cNvPr id="66596" name="Line 54"/>
          <p:cNvSpPr>
            <a:spLocks noChangeShapeType="1"/>
          </p:cNvSpPr>
          <p:nvPr/>
        </p:nvSpPr>
        <p:spPr bwMode="auto">
          <a:xfrm flipV="1">
            <a:off x="5265738" y="3435350"/>
            <a:ext cx="112712" cy="0"/>
          </a:xfrm>
          <a:prstGeom prst="line">
            <a:avLst/>
          </a:prstGeom>
          <a:noFill/>
          <a:ln w="9525">
            <a:solidFill>
              <a:srgbClr val="000000"/>
            </a:solidFill>
            <a:round/>
            <a:headEnd/>
            <a:tailEnd/>
          </a:ln>
        </p:spPr>
        <p:txBody>
          <a:bodyPr/>
          <a:lstStyle/>
          <a:p>
            <a:endParaRPr lang="en-US"/>
          </a:p>
        </p:txBody>
      </p:sp>
      <p:sp>
        <p:nvSpPr>
          <p:cNvPr id="66597" name="Text Box 55"/>
          <p:cNvSpPr txBox="1">
            <a:spLocks noChangeArrowheads="1"/>
          </p:cNvSpPr>
          <p:nvPr/>
        </p:nvSpPr>
        <p:spPr bwMode="auto">
          <a:xfrm>
            <a:off x="5305425" y="3257550"/>
            <a:ext cx="3838575" cy="384175"/>
          </a:xfrm>
          <a:prstGeom prst="rect">
            <a:avLst/>
          </a:prstGeom>
          <a:noFill/>
          <a:ln w="9525">
            <a:noFill/>
            <a:miter lim="800000"/>
            <a:headEnd/>
            <a:tailEnd/>
          </a:ln>
        </p:spPr>
        <p:txBody>
          <a:bodyPr/>
          <a:lstStyle/>
          <a:p>
            <a:pPr algn="l"/>
            <a:r>
              <a:rPr lang="en-US">
                <a:latin typeface="Arial" charset="0"/>
              </a:rPr>
              <a:t>last bit of 3</a:t>
            </a:r>
            <a:r>
              <a:rPr lang="en-US" baseline="30000">
                <a:latin typeface="Arial" charset="0"/>
              </a:rPr>
              <a:t>rd</a:t>
            </a:r>
            <a:r>
              <a:rPr lang="en-US">
                <a:latin typeface="Arial" charset="0"/>
              </a:rPr>
              <a:t> packet arrives, send ACK</a:t>
            </a:r>
            <a:endParaRPr lang="en-US">
              <a:latin typeface="Times New Roman" pitchFamily="-111" charset="0"/>
            </a:endParaRPr>
          </a:p>
        </p:txBody>
      </p:sp>
      <p:graphicFrame>
        <p:nvGraphicFramePr>
          <p:cNvPr id="66562" name="Object 2"/>
          <p:cNvGraphicFramePr>
            <a:graphicFrameLocks noChangeAspect="1"/>
          </p:cNvGraphicFramePr>
          <p:nvPr/>
        </p:nvGraphicFramePr>
        <p:xfrm>
          <a:off x="1462088" y="5135563"/>
          <a:ext cx="5994400" cy="933450"/>
        </p:xfrm>
        <a:graphic>
          <a:graphicData uri="http://schemas.openxmlformats.org/presentationml/2006/ole">
            <p:oleObj spid="_x0000_s66562" name="Picture" r:id="rId4" imgW="3181320" imgH="495360" progId="Word.Picture.8">
              <p:embed/>
            </p:oleObj>
          </a:graphicData>
        </a:graphic>
      </p:graphicFrame>
      <p:sp>
        <p:nvSpPr>
          <p:cNvPr id="482361" name="Text Box 57"/>
          <p:cNvSpPr txBox="1">
            <a:spLocks noChangeArrowheads="1"/>
          </p:cNvSpPr>
          <p:nvPr/>
        </p:nvSpPr>
        <p:spPr bwMode="auto">
          <a:xfrm>
            <a:off x="6311900" y="4437063"/>
            <a:ext cx="2503488" cy="701675"/>
          </a:xfrm>
          <a:prstGeom prst="rect">
            <a:avLst/>
          </a:prstGeom>
          <a:noFill/>
          <a:ln w="9525">
            <a:noFill/>
            <a:miter lim="800000"/>
            <a:headEnd/>
            <a:tailEnd/>
          </a:ln>
        </p:spPr>
        <p:txBody>
          <a:bodyPr wrap="none">
            <a:spAutoFit/>
          </a:bodyPr>
          <a:lstStyle/>
          <a:p>
            <a:r>
              <a:rPr lang="en-US" sz="2000">
                <a:solidFill>
                  <a:srgbClr val="FF0000"/>
                </a:solidFill>
              </a:rPr>
              <a:t>Increase utilization</a:t>
            </a:r>
          </a:p>
          <a:p>
            <a:r>
              <a:rPr lang="en-US" sz="2000">
                <a:solidFill>
                  <a:srgbClr val="FF0000"/>
                </a:solidFill>
              </a:rPr>
              <a:t>by a factor of 3!</a:t>
            </a:r>
          </a:p>
        </p:txBody>
      </p:sp>
      <p:sp>
        <p:nvSpPr>
          <p:cNvPr id="482362" name="Line 58"/>
          <p:cNvSpPr>
            <a:spLocks noChangeShapeType="1"/>
          </p:cNvSpPr>
          <p:nvPr/>
        </p:nvSpPr>
        <p:spPr bwMode="auto">
          <a:xfrm flipH="1">
            <a:off x="6386513" y="4821238"/>
            <a:ext cx="125412" cy="512762"/>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23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2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61" grpId="0"/>
      <p:bldP spid="482362"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8611" name="Slide Number Placeholder 6"/>
          <p:cNvSpPr>
            <a:spLocks noGrp="1"/>
          </p:cNvSpPr>
          <p:nvPr>
            <p:ph type="sldNum" sz="quarter" idx="12"/>
          </p:nvPr>
        </p:nvSpPr>
        <p:spPr>
          <a:noFill/>
        </p:spPr>
        <p:txBody>
          <a:bodyPr/>
          <a:lstStyle/>
          <a:p>
            <a:r>
              <a:rPr lang="en-US"/>
              <a:t>3-</a:t>
            </a:r>
            <a:fld id="{92483D0F-C1D0-4296-9187-7B0B4CADA30E}" type="slidenum">
              <a:rPr lang="en-US"/>
              <a:pPr/>
              <a:t>44</a:t>
            </a:fld>
            <a:endParaRPr lang="en-US"/>
          </a:p>
        </p:txBody>
      </p:sp>
      <p:sp>
        <p:nvSpPr>
          <p:cNvPr id="68612" name="Rectangle 2"/>
          <p:cNvSpPr>
            <a:spLocks noGrp="1" noChangeArrowheads="1"/>
          </p:cNvSpPr>
          <p:nvPr>
            <p:ph type="title"/>
          </p:nvPr>
        </p:nvSpPr>
        <p:spPr/>
        <p:txBody>
          <a:bodyPr/>
          <a:lstStyle/>
          <a:p>
            <a:r>
              <a:rPr lang="en-US" smtClean="0"/>
              <a:t>Go-Back-N</a:t>
            </a:r>
          </a:p>
        </p:txBody>
      </p:sp>
      <p:sp>
        <p:nvSpPr>
          <p:cNvPr id="68613" name="Rectangle 3"/>
          <p:cNvSpPr>
            <a:spLocks noGrp="1" noChangeArrowheads="1"/>
          </p:cNvSpPr>
          <p:nvPr>
            <p:ph type="body" sz="half" idx="1"/>
          </p:nvPr>
        </p:nvSpPr>
        <p:spPr>
          <a:xfrm>
            <a:off x="533400" y="1314450"/>
            <a:ext cx="8324850" cy="1219200"/>
          </a:xfrm>
        </p:spPr>
        <p:txBody>
          <a:bodyPr/>
          <a:lstStyle/>
          <a:p>
            <a:pPr>
              <a:buFont typeface="ZapfDingbats" pitchFamily="82" charset="2"/>
              <a:buNone/>
            </a:pPr>
            <a:r>
              <a:rPr lang="en-US" sz="2400" smtClean="0">
                <a:solidFill>
                  <a:srgbClr val="FF0000"/>
                </a:solidFill>
              </a:rPr>
              <a:t>Sender:</a:t>
            </a:r>
            <a:endParaRPr lang="en-US" sz="2400" smtClean="0"/>
          </a:p>
          <a:p>
            <a:r>
              <a:rPr lang="en-US" sz="2000" smtClean="0"/>
              <a:t>k-bit seq # in pkt header</a:t>
            </a:r>
          </a:p>
          <a:p>
            <a:r>
              <a:rPr lang="en-US" sz="2000" smtClean="0"/>
              <a:t>“window” of up to N, consecutive unack’ed pkts allowed</a:t>
            </a:r>
          </a:p>
          <a:p>
            <a:endParaRPr lang="en-US" sz="2400" smtClean="0"/>
          </a:p>
          <a:p>
            <a:endParaRPr lang="en-US" sz="2400" smtClean="0"/>
          </a:p>
        </p:txBody>
      </p:sp>
      <p:pic>
        <p:nvPicPr>
          <p:cNvPr id="68614" name="Picture 4" descr="gbn_seqnum"/>
          <p:cNvPicPr>
            <a:picLocks noChangeAspect="1" noChangeArrowheads="1"/>
          </p:cNvPicPr>
          <p:nvPr/>
        </p:nvPicPr>
        <p:blipFill>
          <a:blip r:embed="rId3"/>
          <a:srcRect/>
          <a:stretch>
            <a:fillRect/>
          </a:stretch>
        </p:blipFill>
        <p:spPr bwMode="auto">
          <a:xfrm>
            <a:off x="738188" y="2752725"/>
            <a:ext cx="8099425" cy="1630363"/>
          </a:xfrm>
          <a:prstGeom prst="rect">
            <a:avLst/>
          </a:prstGeom>
          <a:noFill/>
          <a:ln w="9525">
            <a:noFill/>
            <a:miter lim="800000"/>
            <a:headEnd/>
            <a:tailEnd/>
          </a:ln>
        </p:spPr>
      </p:pic>
      <p:sp>
        <p:nvSpPr>
          <p:cNvPr id="68615" name="Rectangle 5"/>
          <p:cNvSpPr>
            <a:spLocks noChangeArrowheads="1"/>
          </p:cNvSpPr>
          <p:nvPr/>
        </p:nvSpPr>
        <p:spPr bwMode="auto">
          <a:xfrm>
            <a:off x="476250" y="4638675"/>
            <a:ext cx="8324850" cy="12192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000"/>
              <a:t>ACK(n): ACKs all pkts up to, including seq # n - “cumulative ACK”</a:t>
            </a:r>
          </a:p>
          <a:p>
            <a:pPr marL="742950" lvl="1" indent="-285750" algn="l">
              <a:spcBef>
                <a:spcPct val="20000"/>
              </a:spcBef>
              <a:buClr>
                <a:schemeClr val="accent2"/>
              </a:buClr>
              <a:buSzPct val="75000"/>
              <a:buFont typeface="ZapfDingbats" pitchFamily="82" charset="2"/>
              <a:buChar char="m"/>
            </a:pPr>
            <a:r>
              <a:rPr lang="en-US" sz="2000"/>
              <a:t>may receive duplicate ACKs (more later…)</a:t>
            </a:r>
            <a:endParaRPr lang="en-US" sz="1800"/>
          </a:p>
          <a:p>
            <a:pPr marL="342900" indent="-342900" algn="l">
              <a:spcBef>
                <a:spcPct val="20000"/>
              </a:spcBef>
              <a:buClr>
                <a:schemeClr val="accent2"/>
              </a:buClr>
              <a:buSzPct val="85000"/>
              <a:buFont typeface="ZapfDingbats" pitchFamily="82" charset="2"/>
              <a:buChar char="r"/>
            </a:pPr>
            <a:r>
              <a:rPr lang="en-US" sz="2000"/>
              <a:t>timer for each in-flight pkt</a:t>
            </a:r>
          </a:p>
          <a:p>
            <a:pPr marL="342900" indent="-342900" algn="l">
              <a:spcBef>
                <a:spcPct val="20000"/>
              </a:spcBef>
              <a:buClr>
                <a:schemeClr val="accent2"/>
              </a:buClr>
              <a:buSzPct val="85000"/>
              <a:buFont typeface="ZapfDingbats" pitchFamily="82" charset="2"/>
              <a:buChar char="r"/>
            </a:pPr>
            <a:r>
              <a:rPr lang="en-US" sz="2000" i="1"/>
              <a:t>timeout(n):</a:t>
            </a:r>
            <a:r>
              <a:rPr lang="en-US" sz="2000"/>
              <a:t> retransmit pkt n and all higher seq # pkts in window</a:t>
            </a:r>
            <a:endParaRPr lang="en-US" sz="2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0659" name="Slide Number Placeholder 6"/>
          <p:cNvSpPr>
            <a:spLocks noGrp="1"/>
          </p:cNvSpPr>
          <p:nvPr>
            <p:ph type="sldNum" sz="quarter" idx="12"/>
          </p:nvPr>
        </p:nvSpPr>
        <p:spPr>
          <a:noFill/>
        </p:spPr>
        <p:txBody>
          <a:bodyPr/>
          <a:lstStyle/>
          <a:p>
            <a:r>
              <a:rPr lang="en-US"/>
              <a:t>3-</a:t>
            </a:r>
            <a:fld id="{32FD18D3-E775-4795-80AA-F5EBD6A2E4E1}" type="slidenum">
              <a:rPr lang="en-US"/>
              <a:pPr/>
              <a:t>45</a:t>
            </a:fld>
            <a:endParaRPr lang="en-US"/>
          </a:p>
        </p:txBody>
      </p:sp>
      <p:sp>
        <p:nvSpPr>
          <p:cNvPr id="70660" name="Rectangle 2"/>
          <p:cNvSpPr>
            <a:spLocks noGrp="1" noChangeArrowheads="1"/>
          </p:cNvSpPr>
          <p:nvPr>
            <p:ph type="title"/>
          </p:nvPr>
        </p:nvSpPr>
        <p:spPr/>
        <p:txBody>
          <a:bodyPr/>
          <a:lstStyle/>
          <a:p>
            <a:r>
              <a:rPr lang="en-US" sz="3200" smtClean="0"/>
              <a:t>GBN: receiver side</a:t>
            </a:r>
            <a:endParaRPr lang="en-US" smtClean="0"/>
          </a:p>
        </p:txBody>
      </p:sp>
      <p:sp>
        <p:nvSpPr>
          <p:cNvPr id="70661" name="Rectangle 3"/>
          <p:cNvSpPr>
            <a:spLocks noGrp="1" noChangeArrowheads="1"/>
          </p:cNvSpPr>
          <p:nvPr>
            <p:ph type="body" sz="half" idx="2"/>
          </p:nvPr>
        </p:nvSpPr>
        <p:spPr>
          <a:xfrm>
            <a:off x="474663" y="2247900"/>
            <a:ext cx="8148637" cy="2854325"/>
          </a:xfrm>
        </p:spPr>
        <p:txBody>
          <a:bodyPr/>
          <a:lstStyle/>
          <a:p>
            <a:pPr>
              <a:buFont typeface="ZapfDingbats" pitchFamily="82" charset="2"/>
              <a:buNone/>
            </a:pPr>
            <a:r>
              <a:rPr lang="en-US" sz="2400" smtClean="0"/>
              <a:t>ACK-only: always send ACK for correctly-received pkt with highest </a:t>
            </a:r>
            <a:r>
              <a:rPr lang="en-US" sz="2400" i="1" smtClean="0">
                <a:solidFill>
                  <a:schemeClr val="accent2"/>
                </a:solidFill>
              </a:rPr>
              <a:t>in-order</a:t>
            </a:r>
            <a:r>
              <a:rPr lang="en-US" sz="2400" smtClean="0"/>
              <a:t> seq #</a:t>
            </a:r>
          </a:p>
          <a:p>
            <a:pPr lvl="1"/>
            <a:r>
              <a:rPr lang="en-US" sz="2000" smtClean="0"/>
              <a:t>may generate duplicate ACKs</a:t>
            </a:r>
          </a:p>
          <a:p>
            <a:pPr lvl="1"/>
            <a:r>
              <a:rPr lang="en-US" sz="2000" smtClean="0"/>
              <a:t>need only remember </a:t>
            </a:r>
            <a:r>
              <a:rPr lang="en-US" sz="2000" b="1" smtClean="0">
                <a:latin typeface="Courier New" pitchFamily="-111" charset="0"/>
              </a:rPr>
              <a:t>expected seq num</a:t>
            </a:r>
          </a:p>
          <a:p>
            <a:r>
              <a:rPr lang="en-US" sz="2400" smtClean="0"/>
              <a:t>out-of-order pkt: </a:t>
            </a:r>
          </a:p>
          <a:p>
            <a:pPr lvl="1"/>
            <a:r>
              <a:rPr lang="en-US" sz="2000" smtClean="0"/>
              <a:t>discard (don’t buffer) -&gt; </a:t>
            </a:r>
            <a:r>
              <a:rPr lang="en-US" sz="2000" smtClean="0">
                <a:solidFill>
                  <a:srgbClr val="FF0000"/>
                </a:solidFill>
              </a:rPr>
              <a:t>no receiver buffering</a:t>
            </a:r>
            <a:r>
              <a:rPr lang="en-US" sz="2000" smtClean="0"/>
              <a:t>!</a:t>
            </a:r>
          </a:p>
          <a:p>
            <a:pPr lvl="1"/>
            <a:r>
              <a:rPr lang="en-US" sz="2000" smtClean="0"/>
              <a:t>Re-ACK pkt with highest in-order seq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2707" name="Slide Number Placeholder 4"/>
          <p:cNvSpPr>
            <a:spLocks noGrp="1"/>
          </p:cNvSpPr>
          <p:nvPr>
            <p:ph type="sldNum" sz="quarter" idx="12"/>
          </p:nvPr>
        </p:nvSpPr>
        <p:spPr>
          <a:noFill/>
        </p:spPr>
        <p:txBody>
          <a:bodyPr/>
          <a:lstStyle/>
          <a:p>
            <a:r>
              <a:rPr lang="en-US"/>
              <a:t>3-</a:t>
            </a:r>
            <a:fld id="{D6FD2539-5B20-41A1-8674-4C4A342D955D}" type="slidenum">
              <a:rPr lang="en-US"/>
              <a:pPr/>
              <a:t>46</a:t>
            </a:fld>
            <a:endParaRPr lang="en-US"/>
          </a:p>
        </p:txBody>
      </p:sp>
      <p:sp>
        <p:nvSpPr>
          <p:cNvPr id="72708" name="Rectangle 2"/>
          <p:cNvSpPr>
            <a:spLocks noGrp="1" noChangeArrowheads="1"/>
          </p:cNvSpPr>
          <p:nvPr>
            <p:ph type="title"/>
          </p:nvPr>
        </p:nvSpPr>
        <p:spPr>
          <a:xfrm>
            <a:off x="542925" y="438150"/>
            <a:ext cx="7772400" cy="1143000"/>
          </a:xfrm>
        </p:spPr>
        <p:txBody>
          <a:bodyPr/>
          <a:lstStyle/>
          <a:p>
            <a:r>
              <a:rPr lang="en-US" sz="3600" smtClean="0"/>
              <a:t>GBN in</a:t>
            </a:r>
            <a:br>
              <a:rPr lang="en-US" sz="3600" smtClean="0"/>
            </a:br>
            <a:r>
              <a:rPr lang="en-US" sz="3600" smtClean="0"/>
              <a:t>action</a:t>
            </a:r>
            <a:endParaRPr lang="en-US" smtClean="0"/>
          </a:p>
        </p:txBody>
      </p:sp>
      <p:pic>
        <p:nvPicPr>
          <p:cNvPr id="488451" name="Picture 3" descr="gbn_example"/>
          <p:cNvPicPr>
            <a:picLocks noChangeAspect="1" noChangeArrowheads="1"/>
          </p:cNvPicPr>
          <p:nvPr/>
        </p:nvPicPr>
        <p:blipFill>
          <a:blip r:embed="rId3"/>
          <a:srcRect/>
          <a:stretch>
            <a:fillRect/>
          </a:stretch>
        </p:blipFill>
        <p:spPr bwMode="auto">
          <a:xfrm>
            <a:off x="2500313" y="482600"/>
            <a:ext cx="5972175" cy="574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wipe(up)">
                                      <p:cBhvr>
                                        <p:cTn id="7" dur="5000"/>
                                        <p:tgtEl>
                                          <p:spTgt spid="48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4755" name="Slide Number Placeholder 6"/>
          <p:cNvSpPr>
            <a:spLocks noGrp="1"/>
          </p:cNvSpPr>
          <p:nvPr>
            <p:ph type="sldNum" sz="quarter" idx="12"/>
          </p:nvPr>
        </p:nvSpPr>
        <p:spPr>
          <a:noFill/>
        </p:spPr>
        <p:txBody>
          <a:bodyPr/>
          <a:lstStyle/>
          <a:p>
            <a:r>
              <a:rPr lang="en-US"/>
              <a:t>3-</a:t>
            </a:r>
            <a:fld id="{5A83EE5C-6A9C-456A-A9CA-27FD8DCAB8D6}" type="slidenum">
              <a:rPr lang="en-US"/>
              <a:pPr/>
              <a:t>47</a:t>
            </a:fld>
            <a:endParaRPr lang="en-US"/>
          </a:p>
        </p:txBody>
      </p:sp>
      <p:sp>
        <p:nvSpPr>
          <p:cNvPr id="74756" name="Rectangle 2"/>
          <p:cNvSpPr>
            <a:spLocks noGrp="1" noChangeArrowheads="1"/>
          </p:cNvSpPr>
          <p:nvPr>
            <p:ph type="title"/>
          </p:nvPr>
        </p:nvSpPr>
        <p:spPr/>
        <p:txBody>
          <a:bodyPr/>
          <a:lstStyle/>
          <a:p>
            <a:r>
              <a:rPr lang="en-US" sz="3600" smtClean="0"/>
              <a:t>Selective Repeat</a:t>
            </a:r>
            <a:endParaRPr lang="en-US" smtClean="0"/>
          </a:p>
        </p:txBody>
      </p:sp>
      <p:sp>
        <p:nvSpPr>
          <p:cNvPr id="74757" name="Rectangle 3"/>
          <p:cNvSpPr>
            <a:spLocks noGrp="1" noChangeArrowheads="1"/>
          </p:cNvSpPr>
          <p:nvPr>
            <p:ph type="body" sz="half" idx="1"/>
          </p:nvPr>
        </p:nvSpPr>
        <p:spPr>
          <a:xfrm>
            <a:off x="552450" y="1466850"/>
            <a:ext cx="7562850" cy="4648200"/>
          </a:xfrm>
        </p:spPr>
        <p:txBody>
          <a:bodyPr/>
          <a:lstStyle/>
          <a:p>
            <a:r>
              <a:rPr lang="en-US" sz="2400" smtClean="0"/>
              <a:t>receiver </a:t>
            </a:r>
            <a:r>
              <a:rPr lang="en-US" sz="2400" i="1" smtClean="0"/>
              <a:t>individually</a:t>
            </a:r>
            <a:r>
              <a:rPr lang="en-US" sz="2400" smtClean="0"/>
              <a:t> acknowledges all correctly received pkts</a:t>
            </a:r>
          </a:p>
          <a:p>
            <a:pPr lvl="1"/>
            <a:r>
              <a:rPr lang="en-US" sz="2000" smtClean="0"/>
              <a:t>buffers pkts, as needed, for eventual in-order delivery to upper layer</a:t>
            </a:r>
          </a:p>
          <a:p>
            <a:r>
              <a:rPr lang="en-US" sz="2400" smtClean="0"/>
              <a:t>sender only resends pkts for which ACK not received</a:t>
            </a:r>
          </a:p>
          <a:p>
            <a:pPr lvl="1"/>
            <a:r>
              <a:rPr lang="en-US" sz="2000" smtClean="0"/>
              <a:t>sender timer for each unACKed pkt</a:t>
            </a:r>
          </a:p>
          <a:p>
            <a:r>
              <a:rPr lang="en-US" sz="2400" smtClean="0"/>
              <a:t>sender window</a:t>
            </a:r>
          </a:p>
          <a:p>
            <a:pPr lvl="1"/>
            <a:r>
              <a:rPr lang="en-US" sz="2000" smtClean="0"/>
              <a:t>N consecutive seq #’s</a:t>
            </a:r>
          </a:p>
          <a:p>
            <a:pPr lvl="1"/>
            <a:r>
              <a:rPr lang="en-US" sz="2000" smtClean="0"/>
              <a:t>limits seq #s of sent, unACKed pkts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6803" name="Slide Number Placeholder 4"/>
          <p:cNvSpPr>
            <a:spLocks noGrp="1"/>
          </p:cNvSpPr>
          <p:nvPr>
            <p:ph type="sldNum" sz="quarter" idx="12"/>
          </p:nvPr>
        </p:nvSpPr>
        <p:spPr>
          <a:noFill/>
        </p:spPr>
        <p:txBody>
          <a:bodyPr/>
          <a:lstStyle/>
          <a:p>
            <a:r>
              <a:rPr lang="en-US"/>
              <a:t>3-</a:t>
            </a:r>
            <a:fld id="{0EE793C0-EDBB-451D-86F9-87BC716384E1}" type="slidenum">
              <a:rPr lang="en-US"/>
              <a:pPr/>
              <a:t>48</a:t>
            </a:fld>
            <a:endParaRPr lang="en-US"/>
          </a:p>
        </p:txBody>
      </p:sp>
      <p:sp>
        <p:nvSpPr>
          <p:cNvPr id="76804" name="Rectangle 2"/>
          <p:cNvSpPr>
            <a:spLocks noGrp="1" noChangeArrowheads="1"/>
          </p:cNvSpPr>
          <p:nvPr>
            <p:ph type="title"/>
          </p:nvPr>
        </p:nvSpPr>
        <p:spPr>
          <a:xfrm>
            <a:off x="285750" y="304800"/>
            <a:ext cx="8486775" cy="1143000"/>
          </a:xfrm>
        </p:spPr>
        <p:txBody>
          <a:bodyPr/>
          <a:lstStyle/>
          <a:p>
            <a:r>
              <a:rPr lang="en-US" sz="3200" smtClean="0"/>
              <a:t>Selective repeat: sender, receiver windows</a:t>
            </a:r>
            <a:endParaRPr lang="en-US" smtClean="0"/>
          </a:p>
        </p:txBody>
      </p:sp>
      <p:pic>
        <p:nvPicPr>
          <p:cNvPr id="76805" name="Picture 3" descr="sr_seqnum"/>
          <p:cNvPicPr>
            <a:picLocks noChangeAspect="1" noChangeArrowheads="1"/>
          </p:cNvPicPr>
          <p:nvPr/>
        </p:nvPicPr>
        <p:blipFill>
          <a:blip r:embed="rId3"/>
          <a:srcRect/>
          <a:stretch>
            <a:fillRect/>
          </a:stretch>
        </p:blipFill>
        <p:spPr bwMode="auto">
          <a:xfrm>
            <a:off x="504825" y="1404938"/>
            <a:ext cx="8235950" cy="491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8851" name="Slide Number Placeholder 4"/>
          <p:cNvSpPr>
            <a:spLocks noGrp="1"/>
          </p:cNvSpPr>
          <p:nvPr>
            <p:ph type="sldNum" sz="quarter" idx="12"/>
          </p:nvPr>
        </p:nvSpPr>
        <p:spPr>
          <a:noFill/>
        </p:spPr>
        <p:txBody>
          <a:bodyPr/>
          <a:lstStyle/>
          <a:p>
            <a:r>
              <a:rPr lang="en-US"/>
              <a:t>3-</a:t>
            </a:r>
            <a:fld id="{95CE3622-070C-4BF3-8001-BF4A0AC688A9}" type="slidenum">
              <a:rPr lang="en-US"/>
              <a:pPr/>
              <a:t>49</a:t>
            </a:fld>
            <a:endParaRPr lang="en-US"/>
          </a:p>
        </p:txBody>
      </p:sp>
      <p:sp>
        <p:nvSpPr>
          <p:cNvPr id="78852" name="Rectangle 2"/>
          <p:cNvSpPr>
            <a:spLocks noGrp="1" noChangeArrowheads="1"/>
          </p:cNvSpPr>
          <p:nvPr>
            <p:ph type="title"/>
          </p:nvPr>
        </p:nvSpPr>
        <p:spPr>
          <a:xfrm>
            <a:off x="339725" y="255588"/>
            <a:ext cx="7772400" cy="838200"/>
          </a:xfrm>
        </p:spPr>
        <p:txBody>
          <a:bodyPr/>
          <a:lstStyle/>
          <a:p>
            <a:r>
              <a:rPr lang="en-US" sz="3200" smtClean="0"/>
              <a:t>Selective repeat in action</a:t>
            </a:r>
          </a:p>
        </p:txBody>
      </p:sp>
      <p:pic>
        <p:nvPicPr>
          <p:cNvPr id="78853" name="Picture 3" descr="03-25"/>
          <p:cNvPicPr>
            <a:picLocks noChangeAspect="1" noChangeArrowheads="1"/>
          </p:cNvPicPr>
          <p:nvPr/>
        </p:nvPicPr>
        <p:blipFill>
          <a:blip r:embed="rId3"/>
          <a:srcRect/>
          <a:stretch>
            <a:fillRect/>
          </a:stretch>
        </p:blipFill>
        <p:spPr bwMode="auto">
          <a:xfrm>
            <a:off x="700088" y="1028700"/>
            <a:ext cx="6856412"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8675" name="Slide Number Placeholder 5"/>
          <p:cNvSpPr>
            <a:spLocks noGrp="1"/>
          </p:cNvSpPr>
          <p:nvPr>
            <p:ph type="sldNum" sz="quarter" idx="12"/>
          </p:nvPr>
        </p:nvSpPr>
        <p:spPr>
          <a:noFill/>
        </p:spPr>
        <p:txBody>
          <a:bodyPr/>
          <a:lstStyle/>
          <a:p>
            <a:r>
              <a:rPr lang="en-US"/>
              <a:t>3-</a:t>
            </a:r>
            <a:fld id="{48A81614-3E99-49B1-BB52-9D94C037D2F3}" type="slidenum">
              <a:rPr lang="en-US"/>
              <a:pPr/>
              <a:t>5</a:t>
            </a:fld>
            <a:endParaRPr lang="en-US"/>
          </a:p>
        </p:txBody>
      </p:sp>
      <p:sp>
        <p:nvSpPr>
          <p:cNvPr id="28676" name="Rectangle 2"/>
          <p:cNvSpPr>
            <a:spLocks noGrp="1" noChangeArrowheads="1"/>
          </p:cNvSpPr>
          <p:nvPr>
            <p:ph type="title"/>
          </p:nvPr>
        </p:nvSpPr>
        <p:spPr/>
        <p:txBody>
          <a:bodyPr/>
          <a:lstStyle/>
          <a:p>
            <a:endParaRPr lang="en-US" smtClean="0"/>
          </a:p>
        </p:txBody>
      </p:sp>
      <p:pic>
        <p:nvPicPr>
          <p:cNvPr id="28677" name="Picture 4"/>
          <p:cNvPicPr>
            <a:picLocks noGrp="1" noChangeAspect="1" noChangeArrowheads="1"/>
          </p:cNvPicPr>
          <p:nvPr>
            <p:ph type="body" idx="1"/>
          </p:nvPr>
        </p:nvPicPr>
        <p:blipFill>
          <a:blip r:embed="rId2"/>
          <a:srcRect/>
          <a:stretch>
            <a:fillRect/>
          </a:stretch>
        </p:blipFill>
        <p:spPr>
          <a:xfrm>
            <a:off x="438150" y="1358900"/>
            <a:ext cx="8164513" cy="2254250"/>
          </a:xfrm>
          <a:noFill/>
        </p:spPr>
      </p:pic>
      <p:sp>
        <p:nvSpPr>
          <p:cNvPr id="28678" name="Rectangle 5"/>
          <p:cNvSpPr>
            <a:spLocks noChangeArrowheads="1"/>
          </p:cNvSpPr>
          <p:nvPr/>
        </p:nvSpPr>
        <p:spPr bwMode="auto">
          <a:xfrm>
            <a:off x="434975" y="2786063"/>
            <a:ext cx="7823200" cy="1103312"/>
          </a:xfrm>
          <a:prstGeom prst="rect">
            <a:avLst/>
          </a:prstGeom>
          <a:noFill/>
          <a:ln w="25400">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0899" name="Slide Number Placeholder 5"/>
          <p:cNvSpPr>
            <a:spLocks noGrp="1"/>
          </p:cNvSpPr>
          <p:nvPr>
            <p:ph type="sldNum" sz="quarter" idx="12"/>
          </p:nvPr>
        </p:nvSpPr>
        <p:spPr>
          <a:noFill/>
        </p:spPr>
        <p:txBody>
          <a:bodyPr/>
          <a:lstStyle/>
          <a:p>
            <a:r>
              <a:rPr lang="en-US"/>
              <a:t>3-</a:t>
            </a:r>
            <a:fld id="{1C1FEE37-80E0-48B7-B777-35596A0DCB9D}" type="slidenum">
              <a:rPr lang="en-US"/>
              <a:pPr/>
              <a:t>50</a:t>
            </a:fld>
            <a:endParaRPr lang="en-US"/>
          </a:p>
        </p:txBody>
      </p:sp>
      <p:sp>
        <p:nvSpPr>
          <p:cNvPr id="80900" name="Rectangle 2"/>
          <p:cNvSpPr>
            <a:spLocks noGrp="1" noChangeArrowheads="1"/>
          </p:cNvSpPr>
          <p:nvPr>
            <p:ph type="title"/>
          </p:nvPr>
        </p:nvSpPr>
        <p:spPr/>
        <p:txBody>
          <a:bodyPr/>
          <a:lstStyle/>
          <a:p>
            <a:endParaRPr lang="en-US" smtClean="0"/>
          </a:p>
        </p:txBody>
      </p:sp>
      <p:sp>
        <p:nvSpPr>
          <p:cNvPr id="80901" name="Rectangle 3"/>
          <p:cNvSpPr>
            <a:spLocks noGrp="1" noChangeArrowheads="1"/>
          </p:cNvSpPr>
          <p:nvPr>
            <p:ph type="body" idx="1"/>
          </p:nvPr>
        </p:nvSpPr>
        <p:spPr/>
        <p:txBody>
          <a:bodyPr/>
          <a:lstStyle/>
          <a:p>
            <a:r>
              <a:rPr lang="en-US" smtClean="0"/>
              <a:t>performance:</a:t>
            </a:r>
          </a:p>
          <a:p>
            <a:pPr>
              <a:buFontTx/>
              <a:buChar char="-"/>
            </a:pPr>
            <a:r>
              <a:rPr lang="en-US" smtClean="0"/>
              <a:t>selective repeat:</a:t>
            </a:r>
          </a:p>
          <a:p>
            <a:pPr lvl="1">
              <a:buFontTx/>
              <a:buChar char="-"/>
            </a:pPr>
            <a:r>
              <a:rPr lang="en-US" smtClean="0"/>
              <a:t>error-free case: </a:t>
            </a:r>
          </a:p>
          <a:p>
            <a:pPr lvl="2">
              <a:buFontTx/>
              <a:buChar char="-"/>
            </a:pPr>
            <a:r>
              <a:rPr lang="en-US" smtClean="0"/>
              <a:t>if the window is w such that the pipe is full</a:t>
            </a:r>
            <a:r>
              <a:rPr lang="en-US" smtClean="0">
                <a:sym typeface="Symbol" pitchFamily="-111" charset="2"/>
              </a:rPr>
              <a:t></a:t>
            </a:r>
            <a:r>
              <a:rPr lang="en-US" smtClean="0"/>
              <a:t>U=100%</a:t>
            </a:r>
          </a:p>
          <a:p>
            <a:pPr lvl="2">
              <a:buFontTx/>
              <a:buChar char="-"/>
            </a:pPr>
            <a:r>
              <a:rPr lang="en-US" smtClean="0"/>
              <a:t>otherwise U=w*Ustop-and-wait=w/(1+2a)</a:t>
            </a:r>
          </a:p>
          <a:p>
            <a:pPr lvl="1">
              <a:buFontTx/>
              <a:buChar char="-"/>
            </a:pPr>
            <a:r>
              <a:rPr lang="en-US" smtClean="0"/>
              <a:t>in case of error: </a:t>
            </a:r>
          </a:p>
          <a:p>
            <a:pPr lvl="2">
              <a:buFontTx/>
              <a:buChar char="-"/>
            </a:pPr>
            <a:r>
              <a:rPr lang="en-US" smtClean="0"/>
              <a:t>if w fills the pipe U=1-p</a:t>
            </a:r>
          </a:p>
          <a:p>
            <a:pPr lvl="2">
              <a:buFontTx/>
              <a:buChar char="-"/>
            </a:pPr>
            <a:r>
              <a:rPr lang="en-US" smtClean="0"/>
              <a:t>otherwise U=w*Ustop-and-wait=w(1-p)/(1+2a)</a:t>
            </a:r>
          </a:p>
          <a:p>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7"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2948" name="Slide Number Placeholder 6"/>
          <p:cNvSpPr>
            <a:spLocks noGrp="1"/>
          </p:cNvSpPr>
          <p:nvPr>
            <p:ph type="sldNum" sz="quarter" idx="12"/>
          </p:nvPr>
        </p:nvSpPr>
        <p:spPr>
          <a:noFill/>
        </p:spPr>
        <p:txBody>
          <a:bodyPr/>
          <a:lstStyle/>
          <a:p>
            <a:r>
              <a:rPr lang="en-US"/>
              <a:t>3-</a:t>
            </a:r>
            <a:fld id="{550A980F-900F-4FB0-BE94-8E85248D518A}" type="slidenum">
              <a:rPr lang="en-US"/>
              <a:pPr/>
              <a:t>51</a:t>
            </a:fld>
            <a:endParaRPr lang="en-US"/>
          </a:p>
        </p:txBody>
      </p:sp>
      <p:sp>
        <p:nvSpPr>
          <p:cNvPr id="82949" name="Rectangle 2"/>
          <p:cNvSpPr>
            <a:spLocks noGrp="1" noChangeArrowheads="1"/>
          </p:cNvSpPr>
          <p:nvPr>
            <p:ph type="title"/>
          </p:nvPr>
        </p:nvSpPr>
        <p:spPr>
          <a:xfrm>
            <a:off x="533400" y="228600"/>
            <a:ext cx="8143875" cy="1143000"/>
          </a:xfrm>
        </p:spPr>
        <p:txBody>
          <a:bodyPr/>
          <a:lstStyle/>
          <a:p>
            <a:r>
              <a:rPr lang="en-US" smtClean="0"/>
              <a:t>TCP: Overview</a:t>
            </a:r>
            <a:r>
              <a:rPr lang="en-US" u="none" smtClean="0"/>
              <a:t>   </a:t>
            </a:r>
            <a:r>
              <a:rPr lang="en-US" sz="2000" u="none" smtClean="0"/>
              <a:t>RFCs: 793, 1122, 1323, 2018, 2581</a:t>
            </a:r>
            <a:endParaRPr lang="en-US" smtClean="0"/>
          </a:p>
        </p:txBody>
      </p:sp>
      <p:sp>
        <p:nvSpPr>
          <p:cNvPr id="82950" name="Rectangle 3"/>
          <p:cNvSpPr>
            <a:spLocks noGrp="1" noChangeArrowheads="1"/>
          </p:cNvSpPr>
          <p:nvPr>
            <p:ph type="body" sz="half" idx="1"/>
          </p:nvPr>
        </p:nvSpPr>
        <p:spPr>
          <a:xfrm>
            <a:off x="4810125" y="1552575"/>
            <a:ext cx="3895725" cy="4648200"/>
          </a:xfrm>
        </p:spPr>
        <p:txBody>
          <a:bodyPr/>
          <a:lstStyle/>
          <a:p>
            <a:r>
              <a:rPr lang="en-US" sz="2400" smtClean="0">
                <a:solidFill>
                  <a:srgbClr val="FF0000"/>
                </a:solidFill>
              </a:rPr>
              <a:t>full duplex data:</a:t>
            </a:r>
            <a:endParaRPr lang="en-US" sz="2400" smtClean="0"/>
          </a:p>
          <a:p>
            <a:pPr lvl="1"/>
            <a:r>
              <a:rPr lang="en-US" sz="2000" smtClean="0"/>
              <a:t>bi-directional data flow in same connection</a:t>
            </a:r>
          </a:p>
          <a:p>
            <a:pPr lvl="1"/>
            <a:r>
              <a:rPr lang="en-US" sz="2000" smtClean="0"/>
              <a:t>MSS: maximum segment size</a:t>
            </a:r>
          </a:p>
          <a:p>
            <a:r>
              <a:rPr lang="en-US" sz="2400" smtClean="0">
                <a:solidFill>
                  <a:srgbClr val="FF0000"/>
                </a:solidFill>
              </a:rPr>
              <a:t>connection-oriented:</a:t>
            </a:r>
            <a:r>
              <a:rPr lang="en-US" sz="2400" smtClean="0"/>
              <a:t> </a:t>
            </a:r>
          </a:p>
          <a:p>
            <a:pPr lvl="1"/>
            <a:r>
              <a:rPr lang="en-US" sz="2000" smtClean="0"/>
              <a:t>handshaking (exchange of control msgs) init’s sender, receiver state before data exchange</a:t>
            </a:r>
          </a:p>
          <a:p>
            <a:r>
              <a:rPr lang="en-US" sz="2400" smtClean="0">
                <a:solidFill>
                  <a:srgbClr val="FF0000"/>
                </a:solidFill>
              </a:rPr>
              <a:t>flow controlled:</a:t>
            </a:r>
          </a:p>
          <a:p>
            <a:pPr lvl="1"/>
            <a:r>
              <a:rPr lang="en-US" sz="2000" smtClean="0"/>
              <a:t>sender will not overwhelm receiver</a:t>
            </a:r>
          </a:p>
        </p:txBody>
      </p:sp>
      <p:sp>
        <p:nvSpPr>
          <p:cNvPr id="82951" name="Rectangle 4"/>
          <p:cNvSpPr>
            <a:spLocks noGrp="1" noChangeArrowheads="1"/>
          </p:cNvSpPr>
          <p:nvPr>
            <p:ph type="body" sz="half" idx="2"/>
          </p:nvPr>
        </p:nvSpPr>
        <p:spPr>
          <a:xfrm>
            <a:off x="571500" y="1543050"/>
            <a:ext cx="3981450" cy="4648200"/>
          </a:xfrm>
        </p:spPr>
        <p:txBody>
          <a:bodyPr/>
          <a:lstStyle/>
          <a:p>
            <a:r>
              <a:rPr lang="en-US" sz="2400" smtClean="0">
                <a:solidFill>
                  <a:srgbClr val="FF0000"/>
                </a:solidFill>
              </a:rPr>
              <a:t>point-to-point:</a:t>
            </a:r>
            <a:endParaRPr lang="en-US" sz="2400" smtClean="0"/>
          </a:p>
          <a:p>
            <a:pPr lvl="1"/>
            <a:r>
              <a:rPr lang="en-US" sz="2000" smtClean="0"/>
              <a:t>one sender, one receiver</a:t>
            </a:r>
            <a:r>
              <a:rPr lang="en-US" sz="2000" smtClean="0">
                <a:solidFill>
                  <a:srgbClr val="FF0000"/>
                </a:solidFill>
              </a:rPr>
              <a:t> </a:t>
            </a:r>
          </a:p>
          <a:p>
            <a:r>
              <a:rPr lang="en-US" sz="2400" smtClean="0">
                <a:solidFill>
                  <a:srgbClr val="FF0000"/>
                </a:solidFill>
              </a:rPr>
              <a:t>reliable, in-order </a:t>
            </a:r>
            <a:r>
              <a:rPr lang="en-US" sz="2400" i="1" smtClean="0">
                <a:solidFill>
                  <a:srgbClr val="FF0000"/>
                </a:solidFill>
              </a:rPr>
              <a:t>byte stream:</a:t>
            </a:r>
            <a:endParaRPr lang="en-US" sz="2400" i="1" smtClean="0"/>
          </a:p>
          <a:p>
            <a:pPr lvl="1"/>
            <a:r>
              <a:rPr lang="en-US" sz="2000" smtClean="0"/>
              <a:t>no “message boundaries”</a:t>
            </a:r>
          </a:p>
          <a:p>
            <a:r>
              <a:rPr lang="en-US" sz="2400" smtClean="0">
                <a:solidFill>
                  <a:srgbClr val="FF0000"/>
                </a:solidFill>
              </a:rPr>
              <a:t>pipelined:</a:t>
            </a:r>
            <a:endParaRPr lang="en-US" sz="2400" smtClean="0"/>
          </a:p>
          <a:p>
            <a:pPr lvl="1"/>
            <a:r>
              <a:rPr lang="en-US" sz="2000" smtClean="0"/>
              <a:t>TCP congestion and flow control set window size</a:t>
            </a:r>
          </a:p>
          <a:p>
            <a:r>
              <a:rPr lang="en-US" sz="2400" i="1" smtClean="0">
                <a:solidFill>
                  <a:srgbClr val="FF0000"/>
                </a:solidFill>
              </a:rPr>
              <a:t>send &amp; receive buffers</a:t>
            </a:r>
            <a:endParaRPr lang="en-US" sz="2400" i="1" smtClean="0"/>
          </a:p>
          <a:p>
            <a:endParaRPr lang="en-US" sz="2400" smtClean="0"/>
          </a:p>
        </p:txBody>
      </p:sp>
      <p:graphicFrame>
        <p:nvGraphicFramePr>
          <p:cNvPr id="82946" name="Object 2"/>
          <p:cNvGraphicFramePr>
            <a:graphicFrameLocks noChangeAspect="1"/>
          </p:cNvGraphicFramePr>
          <p:nvPr/>
        </p:nvGraphicFramePr>
        <p:xfrm>
          <a:off x="-490538" y="5421313"/>
          <a:ext cx="6026151" cy="1023937"/>
        </p:xfrm>
        <a:graphic>
          <a:graphicData uri="http://schemas.openxmlformats.org/presentationml/2006/ole">
            <p:oleObj spid="_x0000_s82946" name="VISIO" r:id="rId4" imgW="6604000" imgH="1130300" progId="">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4995" name="Slide Number Placeholder 4"/>
          <p:cNvSpPr>
            <a:spLocks noGrp="1"/>
          </p:cNvSpPr>
          <p:nvPr>
            <p:ph type="sldNum" sz="quarter" idx="12"/>
          </p:nvPr>
        </p:nvSpPr>
        <p:spPr>
          <a:noFill/>
        </p:spPr>
        <p:txBody>
          <a:bodyPr/>
          <a:lstStyle/>
          <a:p>
            <a:r>
              <a:rPr lang="en-US"/>
              <a:t>3-</a:t>
            </a:r>
            <a:fld id="{B4298949-F2E6-4637-902F-EC8984E60149}" type="slidenum">
              <a:rPr lang="en-US"/>
              <a:pPr/>
              <a:t>52</a:t>
            </a:fld>
            <a:endParaRPr lang="en-US"/>
          </a:p>
        </p:txBody>
      </p:sp>
      <p:sp>
        <p:nvSpPr>
          <p:cNvPr id="84996" name="Rectangle 2"/>
          <p:cNvSpPr>
            <a:spLocks noGrp="1" noChangeArrowheads="1"/>
          </p:cNvSpPr>
          <p:nvPr>
            <p:ph type="title"/>
          </p:nvPr>
        </p:nvSpPr>
        <p:spPr>
          <a:xfrm>
            <a:off x="533400" y="190500"/>
            <a:ext cx="7772400" cy="781050"/>
          </a:xfrm>
        </p:spPr>
        <p:txBody>
          <a:bodyPr/>
          <a:lstStyle/>
          <a:p>
            <a:r>
              <a:rPr lang="en-US" sz="3600" smtClean="0"/>
              <a:t>TCP segment structure</a:t>
            </a:r>
            <a:endParaRPr lang="en-US" smtClean="0"/>
          </a:p>
        </p:txBody>
      </p:sp>
      <p:grpSp>
        <p:nvGrpSpPr>
          <p:cNvPr id="84997" name="Group 3"/>
          <p:cNvGrpSpPr>
            <a:grpSpLocks/>
          </p:cNvGrpSpPr>
          <p:nvPr/>
        </p:nvGrpSpPr>
        <p:grpSpPr bwMode="auto">
          <a:xfrm>
            <a:off x="2759075" y="1103313"/>
            <a:ext cx="4089400" cy="5330825"/>
            <a:chOff x="2818" y="659"/>
            <a:chExt cx="2576" cy="3358"/>
          </a:xfrm>
        </p:grpSpPr>
        <p:sp>
          <p:nvSpPr>
            <p:cNvPr id="85013" name="Rectangle 4"/>
            <p:cNvSpPr>
              <a:spLocks noChangeArrowheads="1"/>
            </p:cNvSpPr>
            <p:nvPr/>
          </p:nvSpPr>
          <p:spPr bwMode="auto">
            <a:xfrm>
              <a:off x="2905" y="917"/>
              <a:ext cx="2489" cy="3039"/>
            </a:xfrm>
            <a:prstGeom prst="rect">
              <a:avLst/>
            </a:prstGeom>
            <a:solidFill>
              <a:schemeClr val="accent2"/>
            </a:solidFill>
            <a:ln w="19050">
              <a:noFill/>
              <a:miter lim="800000"/>
              <a:headEnd/>
              <a:tailEnd/>
            </a:ln>
          </p:spPr>
          <p:txBody>
            <a:bodyPr wrap="none" anchor="ctr"/>
            <a:lstStyle/>
            <a:p>
              <a:endParaRPr lang="en-US"/>
            </a:p>
          </p:txBody>
        </p:sp>
        <p:sp>
          <p:nvSpPr>
            <p:cNvPr id="85014" name="Rectangle 5"/>
            <p:cNvSpPr>
              <a:spLocks noChangeArrowheads="1"/>
            </p:cNvSpPr>
            <p:nvPr/>
          </p:nvSpPr>
          <p:spPr bwMode="auto">
            <a:xfrm>
              <a:off x="2851" y="990"/>
              <a:ext cx="2489" cy="3027"/>
            </a:xfrm>
            <a:prstGeom prst="rect">
              <a:avLst/>
            </a:prstGeom>
            <a:solidFill>
              <a:schemeClr val="bg1"/>
            </a:solidFill>
            <a:ln w="19050">
              <a:solidFill>
                <a:schemeClr val="tx1"/>
              </a:solidFill>
              <a:miter lim="800000"/>
              <a:headEnd/>
              <a:tailEnd/>
            </a:ln>
          </p:spPr>
          <p:txBody>
            <a:bodyPr wrap="none" anchor="ctr"/>
            <a:lstStyle/>
            <a:p>
              <a:endParaRPr lang="en-US" sz="2400">
                <a:latin typeface="Times New Roman" pitchFamily="-111" charset="0"/>
              </a:endParaRPr>
            </a:p>
          </p:txBody>
        </p:sp>
        <p:sp>
          <p:nvSpPr>
            <p:cNvPr id="85015" name="Text Box 6"/>
            <p:cNvSpPr txBox="1">
              <a:spLocks noChangeArrowheads="1"/>
            </p:cNvSpPr>
            <p:nvPr/>
          </p:nvSpPr>
          <p:spPr bwMode="auto">
            <a:xfrm>
              <a:off x="2887" y="968"/>
              <a:ext cx="1160" cy="250"/>
            </a:xfrm>
            <a:prstGeom prst="rect">
              <a:avLst/>
            </a:prstGeom>
            <a:noFill/>
            <a:ln w="9525">
              <a:noFill/>
              <a:miter lim="800000"/>
              <a:headEnd/>
              <a:tailEnd/>
            </a:ln>
          </p:spPr>
          <p:txBody>
            <a:bodyPr wrap="none">
              <a:spAutoFit/>
            </a:bodyPr>
            <a:lstStyle/>
            <a:p>
              <a:r>
                <a:rPr lang="en-US" sz="2000"/>
                <a:t>source port #</a:t>
              </a:r>
              <a:endParaRPr lang="en-US" sz="2400">
                <a:latin typeface="Times New Roman" pitchFamily="-111" charset="0"/>
              </a:endParaRPr>
            </a:p>
          </p:txBody>
        </p:sp>
        <p:sp>
          <p:nvSpPr>
            <p:cNvPr id="85016" name="Text Box 7"/>
            <p:cNvSpPr txBox="1">
              <a:spLocks noChangeArrowheads="1"/>
            </p:cNvSpPr>
            <p:nvPr/>
          </p:nvSpPr>
          <p:spPr bwMode="auto">
            <a:xfrm>
              <a:off x="4199" y="971"/>
              <a:ext cx="1003" cy="250"/>
            </a:xfrm>
            <a:prstGeom prst="rect">
              <a:avLst/>
            </a:prstGeom>
            <a:noFill/>
            <a:ln w="9525">
              <a:noFill/>
              <a:miter lim="800000"/>
              <a:headEnd/>
              <a:tailEnd/>
            </a:ln>
          </p:spPr>
          <p:txBody>
            <a:bodyPr wrap="none">
              <a:spAutoFit/>
            </a:bodyPr>
            <a:lstStyle/>
            <a:p>
              <a:r>
                <a:rPr lang="en-US" sz="2000"/>
                <a:t>dest port #</a:t>
              </a:r>
              <a:endParaRPr lang="en-US" sz="1800">
                <a:latin typeface="Times New Roman" pitchFamily="-111" charset="0"/>
              </a:endParaRPr>
            </a:p>
          </p:txBody>
        </p:sp>
        <p:sp>
          <p:nvSpPr>
            <p:cNvPr id="85017" name="Line 8"/>
            <p:cNvSpPr>
              <a:spLocks noChangeShapeType="1"/>
            </p:cNvSpPr>
            <p:nvPr/>
          </p:nvSpPr>
          <p:spPr bwMode="auto">
            <a:xfrm>
              <a:off x="2853" y="1226"/>
              <a:ext cx="2486" cy="3"/>
            </a:xfrm>
            <a:prstGeom prst="line">
              <a:avLst/>
            </a:prstGeom>
            <a:noFill/>
            <a:ln w="19050">
              <a:solidFill>
                <a:schemeClr val="tx1"/>
              </a:solidFill>
              <a:round/>
              <a:headEnd/>
              <a:tailEnd/>
            </a:ln>
          </p:spPr>
          <p:txBody>
            <a:bodyPr wrap="none" anchor="ctr"/>
            <a:lstStyle/>
            <a:p>
              <a:endParaRPr lang="en-US"/>
            </a:p>
          </p:txBody>
        </p:sp>
        <p:sp>
          <p:nvSpPr>
            <p:cNvPr id="85018" name="Line 9"/>
            <p:cNvSpPr>
              <a:spLocks noChangeShapeType="1"/>
            </p:cNvSpPr>
            <p:nvPr/>
          </p:nvSpPr>
          <p:spPr bwMode="auto">
            <a:xfrm flipV="1">
              <a:off x="2849" y="1465"/>
              <a:ext cx="2489" cy="0"/>
            </a:xfrm>
            <a:prstGeom prst="line">
              <a:avLst/>
            </a:prstGeom>
            <a:noFill/>
            <a:ln w="19050">
              <a:solidFill>
                <a:schemeClr val="tx1"/>
              </a:solidFill>
              <a:round/>
              <a:headEnd/>
              <a:tailEnd/>
            </a:ln>
          </p:spPr>
          <p:txBody>
            <a:bodyPr wrap="none" anchor="ctr"/>
            <a:lstStyle/>
            <a:p>
              <a:endParaRPr lang="en-US"/>
            </a:p>
          </p:txBody>
        </p:sp>
        <p:sp>
          <p:nvSpPr>
            <p:cNvPr id="85019" name="Line 10"/>
            <p:cNvSpPr>
              <a:spLocks noChangeShapeType="1"/>
            </p:cNvSpPr>
            <p:nvPr/>
          </p:nvSpPr>
          <p:spPr bwMode="auto">
            <a:xfrm flipV="1">
              <a:off x="4075" y="990"/>
              <a:ext cx="0" cy="247"/>
            </a:xfrm>
            <a:prstGeom prst="line">
              <a:avLst/>
            </a:prstGeom>
            <a:noFill/>
            <a:ln w="19050">
              <a:solidFill>
                <a:schemeClr val="tx1"/>
              </a:solidFill>
              <a:round/>
              <a:headEnd/>
              <a:tailEnd/>
            </a:ln>
          </p:spPr>
          <p:txBody>
            <a:bodyPr wrap="none" anchor="ctr"/>
            <a:lstStyle/>
            <a:p>
              <a:endParaRPr lang="en-US"/>
            </a:p>
          </p:txBody>
        </p:sp>
        <p:sp>
          <p:nvSpPr>
            <p:cNvPr id="85020" name="Text Box 11"/>
            <p:cNvSpPr txBox="1">
              <a:spLocks noChangeArrowheads="1"/>
            </p:cNvSpPr>
            <p:nvPr/>
          </p:nvSpPr>
          <p:spPr bwMode="auto">
            <a:xfrm>
              <a:off x="3758" y="659"/>
              <a:ext cx="599" cy="231"/>
            </a:xfrm>
            <a:prstGeom prst="rect">
              <a:avLst/>
            </a:prstGeom>
            <a:noFill/>
            <a:ln w="9525">
              <a:noFill/>
              <a:miter lim="800000"/>
              <a:headEnd/>
              <a:tailEnd/>
            </a:ln>
          </p:spPr>
          <p:txBody>
            <a:bodyPr wrap="none">
              <a:spAutoFit/>
            </a:bodyPr>
            <a:lstStyle/>
            <a:p>
              <a:r>
                <a:rPr lang="en-US" sz="1800"/>
                <a:t>32 bits</a:t>
              </a:r>
              <a:endParaRPr lang="en-US" sz="2400">
                <a:latin typeface="Times New Roman" pitchFamily="-111" charset="0"/>
              </a:endParaRPr>
            </a:p>
          </p:txBody>
        </p:sp>
        <p:sp>
          <p:nvSpPr>
            <p:cNvPr id="85021" name="Line 12"/>
            <p:cNvSpPr>
              <a:spLocks noChangeShapeType="1"/>
            </p:cNvSpPr>
            <p:nvPr/>
          </p:nvSpPr>
          <p:spPr bwMode="auto">
            <a:xfrm>
              <a:off x="4417" y="811"/>
              <a:ext cx="899" cy="3"/>
            </a:xfrm>
            <a:prstGeom prst="line">
              <a:avLst/>
            </a:prstGeom>
            <a:noFill/>
            <a:ln w="19050">
              <a:solidFill>
                <a:schemeClr val="tx1"/>
              </a:solidFill>
              <a:round/>
              <a:headEnd/>
              <a:tailEnd type="triangle" w="med" len="med"/>
            </a:ln>
          </p:spPr>
          <p:txBody>
            <a:bodyPr wrap="none" anchor="ctr"/>
            <a:lstStyle/>
            <a:p>
              <a:endParaRPr lang="en-US"/>
            </a:p>
          </p:txBody>
        </p:sp>
        <p:sp>
          <p:nvSpPr>
            <p:cNvPr id="85022" name="Line 13"/>
            <p:cNvSpPr>
              <a:spLocks noChangeShapeType="1"/>
            </p:cNvSpPr>
            <p:nvPr/>
          </p:nvSpPr>
          <p:spPr bwMode="auto">
            <a:xfrm rot="10800000">
              <a:off x="2837" y="818"/>
              <a:ext cx="845" cy="0"/>
            </a:xfrm>
            <a:prstGeom prst="line">
              <a:avLst/>
            </a:prstGeom>
            <a:noFill/>
            <a:ln w="19050">
              <a:solidFill>
                <a:schemeClr val="tx1"/>
              </a:solidFill>
              <a:round/>
              <a:headEnd/>
              <a:tailEnd type="triangle" w="med" len="med"/>
            </a:ln>
          </p:spPr>
          <p:txBody>
            <a:bodyPr wrap="none" anchor="ctr"/>
            <a:lstStyle/>
            <a:p>
              <a:endParaRPr lang="en-US"/>
            </a:p>
          </p:txBody>
        </p:sp>
        <p:sp>
          <p:nvSpPr>
            <p:cNvPr id="85023" name="Text Box 14"/>
            <p:cNvSpPr txBox="1">
              <a:spLocks noChangeArrowheads="1"/>
            </p:cNvSpPr>
            <p:nvPr/>
          </p:nvSpPr>
          <p:spPr bwMode="auto">
            <a:xfrm>
              <a:off x="3476" y="2845"/>
              <a:ext cx="1339" cy="634"/>
            </a:xfrm>
            <a:prstGeom prst="rect">
              <a:avLst/>
            </a:prstGeom>
            <a:noFill/>
            <a:ln w="9525">
              <a:noFill/>
              <a:miter lim="800000"/>
              <a:headEnd/>
              <a:tailEnd/>
            </a:ln>
          </p:spPr>
          <p:txBody>
            <a:bodyPr wrap="none">
              <a:spAutoFit/>
            </a:bodyPr>
            <a:lstStyle/>
            <a:p>
              <a:r>
                <a:rPr lang="en-US" sz="2000"/>
                <a:t>application</a:t>
              </a:r>
            </a:p>
            <a:p>
              <a:r>
                <a:rPr lang="en-US" sz="2000"/>
                <a:t>data </a:t>
              </a:r>
            </a:p>
            <a:p>
              <a:r>
                <a:rPr lang="en-US" sz="2000"/>
                <a:t>(variable length)</a:t>
              </a:r>
              <a:endParaRPr lang="en-US" sz="2400">
                <a:latin typeface="Times New Roman" pitchFamily="-111" charset="0"/>
              </a:endParaRPr>
            </a:p>
          </p:txBody>
        </p:sp>
        <p:sp>
          <p:nvSpPr>
            <p:cNvPr id="85024" name="Text Box 15"/>
            <p:cNvSpPr txBox="1">
              <a:spLocks noChangeArrowheads="1"/>
            </p:cNvSpPr>
            <p:nvPr/>
          </p:nvSpPr>
          <p:spPr bwMode="auto">
            <a:xfrm>
              <a:off x="3250" y="1213"/>
              <a:ext cx="1566" cy="250"/>
            </a:xfrm>
            <a:prstGeom prst="rect">
              <a:avLst/>
            </a:prstGeom>
            <a:noFill/>
            <a:ln w="9525">
              <a:noFill/>
              <a:miter lim="800000"/>
              <a:headEnd/>
              <a:tailEnd/>
            </a:ln>
          </p:spPr>
          <p:txBody>
            <a:bodyPr>
              <a:spAutoFit/>
            </a:bodyPr>
            <a:lstStyle/>
            <a:p>
              <a:r>
                <a:rPr lang="en-US" sz="2000"/>
                <a:t>sequence number</a:t>
              </a:r>
              <a:endParaRPr lang="en-US" sz="2400">
                <a:latin typeface="Times New Roman" pitchFamily="-111" charset="0"/>
              </a:endParaRPr>
            </a:p>
          </p:txBody>
        </p:sp>
        <p:sp>
          <p:nvSpPr>
            <p:cNvPr id="85025" name="Line 16"/>
            <p:cNvSpPr>
              <a:spLocks noChangeShapeType="1"/>
            </p:cNvSpPr>
            <p:nvPr/>
          </p:nvSpPr>
          <p:spPr bwMode="auto">
            <a:xfrm flipV="1">
              <a:off x="2855" y="1705"/>
              <a:ext cx="2489" cy="0"/>
            </a:xfrm>
            <a:prstGeom prst="line">
              <a:avLst/>
            </a:prstGeom>
            <a:noFill/>
            <a:ln w="19050">
              <a:solidFill>
                <a:schemeClr val="tx1"/>
              </a:solidFill>
              <a:round/>
              <a:headEnd/>
              <a:tailEnd/>
            </a:ln>
          </p:spPr>
          <p:txBody>
            <a:bodyPr wrap="none" anchor="ctr"/>
            <a:lstStyle/>
            <a:p>
              <a:endParaRPr lang="en-US"/>
            </a:p>
          </p:txBody>
        </p:sp>
        <p:sp>
          <p:nvSpPr>
            <p:cNvPr id="85026" name="Text Box 17"/>
            <p:cNvSpPr txBox="1">
              <a:spLocks noChangeArrowheads="1"/>
            </p:cNvSpPr>
            <p:nvPr/>
          </p:nvSpPr>
          <p:spPr bwMode="auto">
            <a:xfrm>
              <a:off x="2998" y="1465"/>
              <a:ext cx="2148" cy="250"/>
            </a:xfrm>
            <a:prstGeom prst="rect">
              <a:avLst/>
            </a:prstGeom>
            <a:noFill/>
            <a:ln w="9525">
              <a:noFill/>
              <a:miter lim="800000"/>
              <a:headEnd/>
              <a:tailEnd/>
            </a:ln>
          </p:spPr>
          <p:txBody>
            <a:bodyPr>
              <a:spAutoFit/>
            </a:bodyPr>
            <a:lstStyle/>
            <a:p>
              <a:r>
                <a:rPr lang="en-US" sz="2000"/>
                <a:t>acknowledgement number</a:t>
              </a:r>
              <a:endParaRPr lang="en-US" sz="2000">
                <a:latin typeface="Times New Roman" pitchFamily="-111" charset="0"/>
              </a:endParaRPr>
            </a:p>
          </p:txBody>
        </p:sp>
        <p:sp>
          <p:nvSpPr>
            <p:cNvPr id="85027" name="Line 18"/>
            <p:cNvSpPr>
              <a:spLocks noChangeShapeType="1"/>
            </p:cNvSpPr>
            <p:nvPr/>
          </p:nvSpPr>
          <p:spPr bwMode="auto">
            <a:xfrm flipV="1">
              <a:off x="2852" y="1954"/>
              <a:ext cx="2489" cy="0"/>
            </a:xfrm>
            <a:prstGeom prst="line">
              <a:avLst/>
            </a:prstGeom>
            <a:noFill/>
            <a:ln w="19050">
              <a:solidFill>
                <a:schemeClr val="tx1"/>
              </a:solidFill>
              <a:round/>
              <a:headEnd/>
              <a:tailEnd/>
            </a:ln>
          </p:spPr>
          <p:txBody>
            <a:bodyPr wrap="none" anchor="ctr"/>
            <a:lstStyle/>
            <a:p>
              <a:endParaRPr lang="en-US"/>
            </a:p>
          </p:txBody>
        </p:sp>
        <p:sp>
          <p:nvSpPr>
            <p:cNvPr id="85028" name="Line 19"/>
            <p:cNvSpPr>
              <a:spLocks noChangeShapeType="1"/>
            </p:cNvSpPr>
            <p:nvPr/>
          </p:nvSpPr>
          <p:spPr bwMode="auto">
            <a:xfrm flipV="1">
              <a:off x="2849" y="2200"/>
              <a:ext cx="2489" cy="0"/>
            </a:xfrm>
            <a:prstGeom prst="line">
              <a:avLst/>
            </a:prstGeom>
            <a:noFill/>
            <a:ln w="19050">
              <a:solidFill>
                <a:schemeClr val="tx1"/>
              </a:solidFill>
              <a:round/>
              <a:headEnd/>
              <a:tailEnd/>
            </a:ln>
          </p:spPr>
          <p:txBody>
            <a:bodyPr wrap="none" anchor="ctr"/>
            <a:lstStyle/>
            <a:p>
              <a:endParaRPr lang="en-US"/>
            </a:p>
          </p:txBody>
        </p:sp>
        <p:sp>
          <p:nvSpPr>
            <p:cNvPr id="85029" name="Line 20"/>
            <p:cNvSpPr>
              <a:spLocks noChangeShapeType="1"/>
            </p:cNvSpPr>
            <p:nvPr/>
          </p:nvSpPr>
          <p:spPr bwMode="auto">
            <a:xfrm flipV="1">
              <a:off x="2849" y="2554"/>
              <a:ext cx="2489" cy="0"/>
            </a:xfrm>
            <a:prstGeom prst="line">
              <a:avLst/>
            </a:prstGeom>
            <a:noFill/>
            <a:ln w="19050">
              <a:solidFill>
                <a:schemeClr val="tx1"/>
              </a:solidFill>
              <a:round/>
              <a:headEnd/>
              <a:tailEnd/>
            </a:ln>
          </p:spPr>
          <p:txBody>
            <a:bodyPr wrap="none" anchor="ctr"/>
            <a:lstStyle/>
            <a:p>
              <a:endParaRPr lang="en-US"/>
            </a:p>
          </p:txBody>
        </p:sp>
        <p:sp>
          <p:nvSpPr>
            <p:cNvPr id="85030" name="Line 21"/>
            <p:cNvSpPr>
              <a:spLocks noChangeShapeType="1"/>
            </p:cNvSpPr>
            <p:nvPr/>
          </p:nvSpPr>
          <p:spPr bwMode="auto">
            <a:xfrm flipH="1" flipV="1">
              <a:off x="4084" y="1707"/>
              <a:ext cx="3" cy="490"/>
            </a:xfrm>
            <a:prstGeom prst="line">
              <a:avLst/>
            </a:prstGeom>
            <a:noFill/>
            <a:ln w="19050">
              <a:solidFill>
                <a:schemeClr val="tx1"/>
              </a:solidFill>
              <a:round/>
              <a:headEnd/>
              <a:tailEnd/>
            </a:ln>
          </p:spPr>
          <p:txBody>
            <a:bodyPr wrap="none" anchor="ctr"/>
            <a:lstStyle/>
            <a:p>
              <a:endParaRPr lang="en-US"/>
            </a:p>
          </p:txBody>
        </p:sp>
        <p:sp>
          <p:nvSpPr>
            <p:cNvPr id="85031" name="Text Box 22"/>
            <p:cNvSpPr txBox="1">
              <a:spLocks noChangeArrowheads="1"/>
            </p:cNvSpPr>
            <p:nvPr/>
          </p:nvSpPr>
          <p:spPr bwMode="auto">
            <a:xfrm>
              <a:off x="4126" y="1712"/>
              <a:ext cx="1144" cy="231"/>
            </a:xfrm>
            <a:prstGeom prst="rect">
              <a:avLst/>
            </a:prstGeom>
            <a:noFill/>
            <a:ln w="9525">
              <a:noFill/>
              <a:miter lim="800000"/>
              <a:headEnd/>
              <a:tailEnd/>
            </a:ln>
          </p:spPr>
          <p:txBody>
            <a:bodyPr wrap="none">
              <a:spAutoFit/>
            </a:bodyPr>
            <a:lstStyle/>
            <a:p>
              <a:r>
                <a:rPr lang="en-US" sz="1800"/>
                <a:t>Receive window</a:t>
              </a:r>
              <a:endParaRPr lang="en-US" sz="1800">
                <a:latin typeface="Times New Roman" pitchFamily="-111" charset="0"/>
              </a:endParaRPr>
            </a:p>
          </p:txBody>
        </p:sp>
        <p:sp>
          <p:nvSpPr>
            <p:cNvPr id="85032" name="Text Box 23"/>
            <p:cNvSpPr txBox="1">
              <a:spLocks noChangeArrowheads="1"/>
            </p:cNvSpPr>
            <p:nvPr/>
          </p:nvSpPr>
          <p:spPr bwMode="auto">
            <a:xfrm>
              <a:off x="4177" y="1961"/>
              <a:ext cx="1122" cy="231"/>
            </a:xfrm>
            <a:prstGeom prst="rect">
              <a:avLst/>
            </a:prstGeom>
            <a:noFill/>
            <a:ln w="9525">
              <a:noFill/>
              <a:miter lim="800000"/>
              <a:headEnd/>
              <a:tailEnd/>
            </a:ln>
          </p:spPr>
          <p:txBody>
            <a:bodyPr wrap="none">
              <a:spAutoFit/>
            </a:bodyPr>
            <a:lstStyle/>
            <a:p>
              <a:r>
                <a:rPr lang="en-US" sz="1800"/>
                <a:t>Urg data pnter</a:t>
              </a:r>
              <a:endParaRPr lang="en-US" sz="1800">
                <a:latin typeface="Times New Roman" pitchFamily="-111" charset="0"/>
              </a:endParaRPr>
            </a:p>
          </p:txBody>
        </p:sp>
        <p:sp>
          <p:nvSpPr>
            <p:cNvPr id="85033" name="Text Box 24"/>
            <p:cNvSpPr txBox="1">
              <a:spLocks noChangeArrowheads="1"/>
            </p:cNvSpPr>
            <p:nvPr/>
          </p:nvSpPr>
          <p:spPr bwMode="auto">
            <a:xfrm>
              <a:off x="3084" y="1949"/>
              <a:ext cx="761" cy="231"/>
            </a:xfrm>
            <a:prstGeom prst="rect">
              <a:avLst/>
            </a:prstGeom>
            <a:noFill/>
            <a:ln w="9525">
              <a:noFill/>
              <a:miter lim="800000"/>
              <a:headEnd/>
              <a:tailEnd/>
            </a:ln>
          </p:spPr>
          <p:txBody>
            <a:bodyPr wrap="none">
              <a:spAutoFit/>
            </a:bodyPr>
            <a:lstStyle/>
            <a:p>
              <a:r>
                <a:rPr lang="en-US" sz="1800"/>
                <a:t>checksum</a:t>
              </a:r>
              <a:endParaRPr lang="en-US" sz="1800">
                <a:latin typeface="Times New Roman" pitchFamily="-111" charset="0"/>
              </a:endParaRPr>
            </a:p>
          </p:txBody>
        </p:sp>
        <p:sp>
          <p:nvSpPr>
            <p:cNvPr id="85034" name="Text Box 25"/>
            <p:cNvSpPr txBox="1">
              <a:spLocks noChangeArrowheads="1"/>
            </p:cNvSpPr>
            <p:nvPr/>
          </p:nvSpPr>
          <p:spPr bwMode="auto">
            <a:xfrm>
              <a:off x="3935" y="1730"/>
              <a:ext cx="194" cy="212"/>
            </a:xfrm>
            <a:prstGeom prst="rect">
              <a:avLst/>
            </a:prstGeom>
            <a:noFill/>
            <a:ln w="9525">
              <a:noFill/>
              <a:miter lim="800000"/>
              <a:headEnd/>
              <a:tailEnd/>
            </a:ln>
          </p:spPr>
          <p:txBody>
            <a:bodyPr wrap="none">
              <a:spAutoFit/>
            </a:bodyPr>
            <a:lstStyle/>
            <a:p>
              <a:r>
                <a:rPr lang="en-US"/>
                <a:t>F</a:t>
              </a:r>
              <a:endParaRPr lang="en-US" sz="2400">
                <a:latin typeface="Times New Roman" pitchFamily="-111" charset="0"/>
              </a:endParaRPr>
            </a:p>
          </p:txBody>
        </p:sp>
        <p:sp>
          <p:nvSpPr>
            <p:cNvPr id="85035" name="Line 26"/>
            <p:cNvSpPr>
              <a:spLocks noChangeShapeType="1"/>
            </p:cNvSpPr>
            <p:nvPr/>
          </p:nvSpPr>
          <p:spPr bwMode="auto">
            <a:xfrm flipV="1">
              <a:off x="3985" y="1701"/>
              <a:ext cx="0" cy="247"/>
            </a:xfrm>
            <a:prstGeom prst="line">
              <a:avLst/>
            </a:prstGeom>
            <a:noFill/>
            <a:ln w="19050">
              <a:solidFill>
                <a:schemeClr val="tx1"/>
              </a:solidFill>
              <a:round/>
              <a:headEnd/>
              <a:tailEnd/>
            </a:ln>
          </p:spPr>
          <p:txBody>
            <a:bodyPr wrap="none" anchor="ctr"/>
            <a:lstStyle/>
            <a:p>
              <a:endParaRPr lang="en-US"/>
            </a:p>
          </p:txBody>
        </p:sp>
        <p:sp>
          <p:nvSpPr>
            <p:cNvPr id="85036" name="Line 27"/>
            <p:cNvSpPr>
              <a:spLocks noChangeShapeType="1"/>
            </p:cNvSpPr>
            <p:nvPr/>
          </p:nvSpPr>
          <p:spPr bwMode="auto">
            <a:xfrm flipV="1">
              <a:off x="3883" y="1704"/>
              <a:ext cx="0" cy="247"/>
            </a:xfrm>
            <a:prstGeom prst="line">
              <a:avLst/>
            </a:prstGeom>
            <a:noFill/>
            <a:ln w="19050">
              <a:solidFill>
                <a:schemeClr val="tx1"/>
              </a:solidFill>
              <a:round/>
              <a:headEnd/>
              <a:tailEnd/>
            </a:ln>
          </p:spPr>
          <p:txBody>
            <a:bodyPr wrap="none" anchor="ctr"/>
            <a:lstStyle/>
            <a:p>
              <a:endParaRPr lang="en-US"/>
            </a:p>
          </p:txBody>
        </p:sp>
        <p:sp>
          <p:nvSpPr>
            <p:cNvPr id="85037" name="Line 28"/>
            <p:cNvSpPr>
              <a:spLocks noChangeShapeType="1"/>
            </p:cNvSpPr>
            <p:nvPr/>
          </p:nvSpPr>
          <p:spPr bwMode="auto">
            <a:xfrm flipV="1">
              <a:off x="3778" y="1704"/>
              <a:ext cx="0" cy="247"/>
            </a:xfrm>
            <a:prstGeom prst="line">
              <a:avLst/>
            </a:prstGeom>
            <a:noFill/>
            <a:ln w="19050">
              <a:solidFill>
                <a:schemeClr val="tx1"/>
              </a:solidFill>
              <a:round/>
              <a:headEnd/>
              <a:tailEnd/>
            </a:ln>
          </p:spPr>
          <p:txBody>
            <a:bodyPr wrap="none" anchor="ctr"/>
            <a:lstStyle/>
            <a:p>
              <a:endParaRPr lang="en-US"/>
            </a:p>
          </p:txBody>
        </p:sp>
        <p:sp>
          <p:nvSpPr>
            <p:cNvPr id="85038" name="Line 29"/>
            <p:cNvSpPr>
              <a:spLocks noChangeShapeType="1"/>
            </p:cNvSpPr>
            <p:nvPr/>
          </p:nvSpPr>
          <p:spPr bwMode="auto">
            <a:xfrm flipV="1">
              <a:off x="3676" y="1707"/>
              <a:ext cx="0" cy="247"/>
            </a:xfrm>
            <a:prstGeom prst="line">
              <a:avLst/>
            </a:prstGeom>
            <a:noFill/>
            <a:ln w="19050">
              <a:solidFill>
                <a:schemeClr val="tx1"/>
              </a:solidFill>
              <a:round/>
              <a:headEnd/>
              <a:tailEnd/>
            </a:ln>
          </p:spPr>
          <p:txBody>
            <a:bodyPr wrap="none" anchor="ctr"/>
            <a:lstStyle/>
            <a:p>
              <a:endParaRPr lang="en-US"/>
            </a:p>
          </p:txBody>
        </p:sp>
        <p:sp>
          <p:nvSpPr>
            <p:cNvPr id="85039" name="Line 30"/>
            <p:cNvSpPr>
              <a:spLocks noChangeShapeType="1"/>
            </p:cNvSpPr>
            <p:nvPr/>
          </p:nvSpPr>
          <p:spPr bwMode="auto">
            <a:xfrm flipV="1">
              <a:off x="3577" y="1704"/>
              <a:ext cx="0" cy="247"/>
            </a:xfrm>
            <a:prstGeom prst="line">
              <a:avLst/>
            </a:prstGeom>
            <a:noFill/>
            <a:ln w="19050">
              <a:solidFill>
                <a:schemeClr val="tx1"/>
              </a:solidFill>
              <a:round/>
              <a:headEnd/>
              <a:tailEnd/>
            </a:ln>
          </p:spPr>
          <p:txBody>
            <a:bodyPr wrap="none" anchor="ctr"/>
            <a:lstStyle/>
            <a:p>
              <a:endParaRPr lang="en-US"/>
            </a:p>
          </p:txBody>
        </p:sp>
        <p:sp>
          <p:nvSpPr>
            <p:cNvPr id="85040" name="Line 31"/>
            <p:cNvSpPr>
              <a:spLocks noChangeShapeType="1"/>
            </p:cNvSpPr>
            <p:nvPr/>
          </p:nvSpPr>
          <p:spPr bwMode="auto">
            <a:xfrm flipV="1">
              <a:off x="3469" y="1710"/>
              <a:ext cx="0" cy="247"/>
            </a:xfrm>
            <a:prstGeom prst="line">
              <a:avLst/>
            </a:prstGeom>
            <a:noFill/>
            <a:ln w="19050">
              <a:solidFill>
                <a:schemeClr val="tx1"/>
              </a:solidFill>
              <a:round/>
              <a:headEnd/>
              <a:tailEnd/>
            </a:ln>
          </p:spPr>
          <p:txBody>
            <a:bodyPr wrap="none" anchor="ctr"/>
            <a:lstStyle/>
            <a:p>
              <a:endParaRPr lang="en-US"/>
            </a:p>
          </p:txBody>
        </p:sp>
        <p:sp>
          <p:nvSpPr>
            <p:cNvPr id="85041" name="Text Box 32"/>
            <p:cNvSpPr txBox="1">
              <a:spLocks noChangeArrowheads="1"/>
            </p:cNvSpPr>
            <p:nvPr/>
          </p:nvSpPr>
          <p:spPr bwMode="auto">
            <a:xfrm>
              <a:off x="3828" y="1727"/>
              <a:ext cx="205" cy="212"/>
            </a:xfrm>
            <a:prstGeom prst="rect">
              <a:avLst/>
            </a:prstGeom>
            <a:noFill/>
            <a:ln w="9525">
              <a:noFill/>
              <a:miter lim="800000"/>
              <a:headEnd/>
              <a:tailEnd/>
            </a:ln>
          </p:spPr>
          <p:txBody>
            <a:bodyPr wrap="none">
              <a:spAutoFit/>
            </a:bodyPr>
            <a:lstStyle/>
            <a:p>
              <a:r>
                <a:rPr lang="en-US"/>
                <a:t>S</a:t>
              </a:r>
              <a:endParaRPr lang="en-US" sz="2400">
                <a:latin typeface="Times New Roman" pitchFamily="-111" charset="0"/>
              </a:endParaRPr>
            </a:p>
          </p:txBody>
        </p:sp>
        <p:sp>
          <p:nvSpPr>
            <p:cNvPr id="85042" name="Text Box 33"/>
            <p:cNvSpPr txBox="1">
              <a:spLocks noChangeArrowheads="1"/>
            </p:cNvSpPr>
            <p:nvPr/>
          </p:nvSpPr>
          <p:spPr bwMode="auto">
            <a:xfrm>
              <a:off x="3727" y="1727"/>
              <a:ext cx="196" cy="212"/>
            </a:xfrm>
            <a:prstGeom prst="rect">
              <a:avLst/>
            </a:prstGeom>
            <a:noFill/>
            <a:ln w="9525">
              <a:noFill/>
              <a:miter lim="800000"/>
              <a:headEnd/>
              <a:tailEnd/>
            </a:ln>
          </p:spPr>
          <p:txBody>
            <a:bodyPr wrap="none">
              <a:spAutoFit/>
            </a:bodyPr>
            <a:lstStyle/>
            <a:p>
              <a:r>
                <a:rPr lang="en-US"/>
                <a:t>R</a:t>
              </a:r>
              <a:endParaRPr lang="en-US" sz="2400">
                <a:latin typeface="Times New Roman" pitchFamily="-111" charset="0"/>
              </a:endParaRPr>
            </a:p>
          </p:txBody>
        </p:sp>
        <p:sp>
          <p:nvSpPr>
            <p:cNvPr id="85043" name="Text Box 34"/>
            <p:cNvSpPr txBox="1">
              <a:spLocks noChangeArrowheads="1"/>
            </p:cNvSpPr>
            <p:nvPr/>
          </p:nvSpPr>
          <p:spPr bwMode="auto">
            <a:xfrm>
              <a:off x="3628" y="1724"/>
              <a:ext cx="183" cy="212"/>
            </a:xfrm>
            <a:prstGeom prst="rect">
              <a:avLst/>
            </a:prstGeom>
            <a:noFill/>
            <a:ln w="9525">
              <a:noFill/>
              <a:miter lim="800000"/>
              <a:headEnd/>
              <a:tailEnd/>
            </a:ln>
          </p:spPr>
          <p:txBody>
            <a:bodyPr wrap="none">
              <a:spAutoFit/>
            </a:bodyPr>
            <a:lstStyle/>
            <a:p>
              <a:r>
                <a:rPr lang="en-US"/>
                <a:t>P</a:t>
              </a:r>
              <a:endParaRPr lang="en-US" sz="2400">
                <a:latin typeface="Times New Roman" pitchFamily="-111" charset="0"/>
              </a:endParaRPr>
            </a:p>
          </p:txBody>
        </p:sp>
        <p:sp>
          <p:nvSpPr>
            <p:cNvPr id="85044" name="Text Box 35"/>
            <p:cNvSpPr txBox="1">
              <a:spLocks noChangeArrowheads="1"/>
            </p:cNvSpPr>
            <p:nvPr/>
          </p:nvSpPr>
          <p:spPr bwMode="auto">
            <a:xfrm>
              <a:off x="3519" y="1724"/>
              <a:ext cx="210" cy="212"/>
            </a:xfrm>
            <a:prstGeom prst="rect">
              <a:avLst/>
            </a:prstGeom>
            <a:noFill/>
            <a:ln w="9525">
              <a:noFill/>
              <a:miter lim="800000"/>
              <a:headEnd/>
              <a:tailEnd/>
            </a:ln>
          </p:spPr>
          <p:txBody>
            <a:bodyPr wrap="none">
              <a:spAutoFit/>
            </a:bodyPr>
            <a:lstStyle/>
            <a:p>
              <a:r>
                <a:rPr lang="en-US"/>
                <a:t>A</a:t>
              </a:r>
              <a:endParaRPr lang="en-US" sz="2400">
                <a:latin typeface="Times New Roman" pitchFamily="-111" charset="0"/>
              </a:endParaRPr>
            </a:p>
          </p:txBody>
        </p:sp>
        <p:sp>
          <p:nvSpPr>
            <p:cNvPr id="85045" name="Text Box 36"/>
            <p:cNvSpPr txBox="1">
              <a:spLocks noChangeArrowheads="1"/>
            </p:cNvSpPr>
            <p:nvPr/>
          </p:nvSpPr>
          <p:spPr bwMode="auto">
            <a:xfrm>
              <a:off x="3417" y="1724"/>
              <a:ext cx="210" cy="212"/>
            </a:xfrm>
            <a:prstGeom prst="rect">
              <a:avLst/>
            </a:prstGeom>
            <a:noFill/>
            <a:ln w="9525">
              <a:noFill/>
              <a:miter lim="800000"/>
              <a:headEnd/>
              <a:tailEnd/>
            </a:ln>
          </p:spPr>
          <p:txBody>
            <a:bodyPr wrap="none">
              <a:spAutoFit/>
            </a:bodyPr>
            <a:lstStyle/>
            <a:p>
              <a:r>
                <a:rPr lang="en-US"/>
                <a:t>U</a:t>
              </a:r>
              <a:endParaRPr lang="en-US" sz="2400">
                <a:latin typeface="Times New Roman" pitchFamily="-111" charset="0"/>
              </a:endParaRPr>
            </a:p>
          </p:txBody>
        </p:sp>
        <p:sp>
          <p:nvSpPr>
            <p:cNvPr id="85046" name="Text Box 37"/>
            <p:cNvSpPr txBox="1">
              <a:spLocks noChangeArrowheads="1"/>
            </p:cNvSpPr>
            <p:nvPr/>
          </p:nvSpPr>
          <p:spPr bwMode="auto">
            <a:xfrm>
              <a:off x="2818" y="1665"/>
              <a:ext cx="365" cy="326"/>
            </a:xfrm>
            <a:prstGeom prst="rect">
              <a:avLst/>
            </a:prstGeom>
            <a:noFill/>
            <a:ln w="9525">
              <a:noFill/>
              <a:miter lim="800000"/>
              <a:headEnd/>
              <a:tailEnd/>
            </a:ln>
          </p:spPr>
          <p:txBody>
            <a:bodyPr wrap="none">
              <a:spAutoFit/>
            </a:bodyPr>
            <a:lstStyle/>
            <a:p>
              <a:r>
                <a:rPr lang="en-US" sz="1400"/>
                <a:t>head</a:t>
              </a:r>
            </a:p>
            <a:p>
              <a:r>
                <a:rPr lang="en-US" sz="1400"/>
                <a:t>len</a:t>
              </a:r>
              <a:endParaRPr lang="en-US" sz="1800">
                <a:latin typeface="Times New Roman" pitchFamily="-111" charset="0"/>
              </a:endParaRPr>
            </a:p>
          </p:txBody>
        </p:sp>
        <p:sp>
          <p:nvSpPr>
            <p:cNvPr id="85047" name="Text Box 38"/>
            <p:cNvSpPr txBox="1">
              <a:spLocks noChangeArrowheads="1"/>
            </p:cNvSpPr>
            <p:nvPr/>
          </p:nvSpPr>
          <p:spPr bwMode="auto">
            <a:xfrm>
              <a:off x="3121" y="1665"/>
              <a:ext cx="356" cy="326"/>
            </a:xfrm>
            <a:prstGeom prst="rect">
              <a:avLst/>
            </a:prstGeom>
            <a:noFill/>
            <a:ln w="9525">
              <a:noFill/>
              <a:miter lim="800000"/>
              <a:headEnd/>
              <a:tailEnd/>
            </a:ln>
          </p:spPr>
          <p:txBody>
            <a:bodyPr wrap="none">
              <a:spAutoFit/>
            </a:bodyPr>
            <a:lstStyle/>
            <a:p>
              <a:r>
                <a:rPr lang="en-US" sz="1400"/>
                <a:t>not</a:t>
              </a:r>
            </a:p>
            <a:p>
              <a:r>
                <a:rPr lang="en-US" sz="1400"/>
                <a:t>used</a:t>
              </a:r>
              <a:endParaRPr lang="en-US" sz="1800">
                <a:latin typeface="Times New Roman" pitchFamily="-111" charset="0"/>
              </a:endParaRPr>
            </a:p>
          </p:txBody>
        </p:sp>
        <p:sp>
          <p:nvSpPr>
            <p:cNvPr id="85048" name="Line 39"/>
            <p:cNvSpPr>
              <a:spLocks noChangeShapeType="1"/>
            </p:cNvSpPr>
            <p:nvPr/>
          </p:nvSpPr>
          <p:spPr bwMode="auto">
            <a:xfrm flipV="1">
              <a:off x="3151" y="1704"/>
              <a:ext cx="0" cy="247"/>
            </a:xfrm>
            <a:prstGeom prst="line">
              <a:avLst/>
            </a:prstGeom>
            <a:noFill/>
            <a:ln w="19050">
              <a:solidFill>
                <a:schemeClr val="tx1"/>
              </a:solidFill>
              <a:round/>
              <a:headEnd/>
              <a:tailEnd/>
            </a:ln>
          </p:spPr>
          <p:txBody>
            <a:bodyPr wrap="none" anchor="ctr"/>
            <a:lstStyle/>
            <a:p>
              <a:endParaRPr lang="en-US"/>
            </a:p>
          </p:txBody>
        </p:sp>
        <p:sp>
          <p:nvSpPr>
            <p:cNvPr id="85049" name="Text Box 40"/>
            <p:cNvSpPr txBox="1">
              <a:spLocks noChangeArrowheads="1"/>
            </p:cNvSpPr>
            <p:nvPr/>
          </p:nvSpPr>
          <p:spPr bwMode="auto">
            <a:xfrm>
              <a:off x="3100" y="2266"/>
              <a:ext cx="1966" cy="250"/>
            </a:xfrm>
            <a:prstGeom prst="rect">
              <a:avLst/>
            </a:prstGeom>
            <a:noFill/>
            <a:ln w="9525">
              <a:noFill/>
              <a:miter lim="800000"/>
              <a:headEnd/>
              <a:tailEnd/>
            </a:ln>
          </p:spPr>
          <p:txBody>
            <a:bodyPr wrap="none">
              <a:spAutoFit/>
            </a:bodyPr>
            <a:lstStyle/>
            <a:p>
              <a:r>
                <a:rPr lang="en-US" sz="2000"/>
                <a:t>Options (variable length)</a:t>
              </a:r>
              <a:endParaRPr lang="en-US" sz="2400">
                <a:latin typeface="Times New Roman" pitchFamily="-111" charset="0"/>
              </a:endParaRPr>
            </a:p>
          </p:txBody>
        </p:sp>
      </p:grpSp>
      <p:sp>
        <p:nvSpPr>
          <p:cNvPr id="501801" name="Text Box 41"/>
          <p:cNvSpPr txBox="1">
            <a:spLocks noChangeArrowheads="1"/>
          </p:cNvSpPr>
          <p:nvPr/>
        </p:nvSpPr>
        <p:spPr bwMode="auto">
          <a:xfrm>
            <a:off x="177800" y="1431925"/>
            <a:ext cx="2287588" cy="641350"/>
          </a:xfrm>
          <a:prstGeom prst="rect">
            <a:avLst/>
          </a:prstGeom>
          <a:noFill/>
          <a:ln w="9525">
            <a:noFill/>
            <a:miter lim="800000"/>
            <a:headEnd/>
            <a:tailEnd/>
          </a:ln>
        </p:spPr>
        <p:txBody>
          <a:bodyPr wrap="none">
            <a:spAutoFit/>
          </a:bodyPr>
          <a:lstStyle/>
          <a:p>
            <a:pPr algn="r"/>
            <a:r>
              <a:rPr lang="en-US" sz="1800"/>
              <a:t>URG: urgent data </a:t>
            </a:r>
          </a:p>
          <a:p>
            <a:pPr algn="r"/>
            <a:r>
              <a:rPr lang="en-US" sz="1800"/>
              <a:t>(generally not used)</a:t>
            </a:r>
            <a:endParaRPr lang="en-US" sz="1000">
              <a:latin typeface="Times New Roman" pitchFamily="-111" charset="0"/>
            </a:endParaRPr>
          </a:p>
        </p:txBody>
      </p:sp>
      <p:sp>
        <p:nvSpPr>
          <p:cNvPr id="501802" name="Text Box 42"/>
          <p:cNvSpPr txBox="1">
            <a:spLocks noChangeArrowheads="1"/>
          </p:cNvSpPr>
          <p:nvPr/>
        </p:nvSpPr>
        <p:spPr bwMode="auto">
          <a:xfrm>
            <a:off x="955675" y="2155825"/>
            <a:ext cx="1471613" cy="641350"/>
          </a:xfrm>
          <a:prstGeom prst="rect">
            <a:avLst/>
          </a:prstGeom>
          <a:noFill/>
          <a:ln w="9525">
            <a:noFill/>
            <a:miter lim="800000"/>
            <a:headEnd/>
            <a:tailEnd/>
          </a:ln>
        </p:spPr>
        <p:txBody>
          <a:bodyPr wrap="none">
            <a:spAutoFit/>
          </a:bodyPr>
          <a:lstStyle/>
          <a:p>
            <a:pPr algn="r"/>
            <a:r>
              <a:rPr lang="en-US" sz="1800"/>
              <a:t>ACK: ACK #</a:t>
            </a:r>
          </a:p>
          <a:p>
            <a:pPr algn="r"/>
            <a:r>
              <a:rPr lang="en-US" sz="1800"/>
              <a:t>valid</a:t>
            </a:r>
            <a:endParaRPr lang="en-US" sz="1000">
              <a:latin typeface="Times New Roman" pitchFamily="-111" charset="0"/>
            </a:endParaRPr>
          </a:p>
        </p:txBody>
      </p:sp>
      <p:sp>
        <p:nvSpPr>
          <p:cNvPr id="501803" name="Text Box 43"/>
          <p:cNvSpPr txBox="1">
            <a:spLocks noChangeArrowheads="1"/>
          </p:cNvSpPr>
          <p:nvPr/>
        </p:nvSpPr>
        <p:spPr bwMode="auto">
          <a:xfrm>
            <a:off x="149225" y="2832100"/>
            <a:ext cx="2287588" cy="641350"/>
          </a:xfrm>
          <a:prstGeom prst="rect">
            <a:avLst/>
          </a:prstGeom>
          <a:noFill/>
          <a:ln w="9525">
            <a:noFill/>
            <a:miter lim="800000"/>
            <a:headEnd/>
            <a:tailEnd/>
          </a:ln>
        </p:spPr>
        <p:txBody>
          <a:bodyPr wrap="none">
            <a:spAutoFit/>
          </a:bodyPr>
          <a:lstStyle/>
          <a:p>
            <a:pPr algn="r"/>
            <a:r>
              <a:rPr lang="en-US" sz="1800"/>
              <a:t>PSH: push data now</a:t>
            </a:r>
          </a:p>
          <a:p>
            <a:pPr algn="r"/>
            <a:r>
              <a:rPr lang="en-US" sz="1800"/>
              <a:t>(generally not used)</a:t>
            </a:r>
          </a:p>
        </p:txBody>
      </p:sp>
      <p:sp>
        <p:nvSpPr>
          <p:cNvPr id="501804" name="Text Box 44"/>
          <p:cNvSpPr txBox="1">
            <a:spLocks noChangeArrowheads="1"/>
          </p:cNvSpPr>
          <p:nvPr/>
        </p:nvSpPr>
        <p:spPr bwMode="auto">
          <a:xfrm>
            <a:off x="484188" y="3632200"/>
            <a:ext cx="1981200" cy="1190625"/>
          </a:xfrm>
          <a:prstGeom prst="rect">
            <a:avLst/>
          </a:prstGeom>
          <a:noFill/>
          <a:ln w="9525">
            <a:noFill/>
            <a:miter lim="800000"/>
            <a:headEnd/>
            <a:tailEnd/>
          </a:ln>
        </p:spPr>
        <p:txBody>
          <a:bodyPr wrap="none">
            <a:spAutoFit/>
          </a:bodyPr>
          <a:lstStyle/>
          <a:p>
            <a:pPr algn="r"/>
            <a:r>
              <a:rPr lang="en-US" sz="1800"/>
              <a:t>RST, SYN, FIN:</a:t>
            </a:r>
          </a:p>
          <a:p>
            <a:pPr algn="r"/>
            <a:r>
              <a:rPr lang="en-US" sz="1800"/>
              <a:t>connection estab</a:t>
            </a:r>
          </a:p>
          <a:p>
            <a:pPr algn="r"/>
            <a:r>
              <a:rPr lang="en-US" sz="1800"/>
              <a:t>(setup, teardown</a:t>
            </a:r>
          </a:p>
          <a:p>
            <a:pPr algn="r"/>
            <a:r>
              <a:rPr lang="en-US" sz="1800"/>
              <a:t>commands)</a:t>
            </a:r>
          </a:p>
        </p:txBody>
      </p:sp>
      <p:sp>
        <p:nvSpPr>
          <p:cNvPr id="501805" name="Line 45"/>
          <p:cNvSpPr>
            <a:spLocks noChangeShapeType="1"/>
          </p:cNvSpPr>
          <p:nvPr/>
        </p:nvSpPr>
        <p:spPr bwMode="auto">
          <a:xfrm>
            <a:off x="2371725" y="1800225"/>
            <a:ext cx="1495425" cy="962025"/>
          </a:xfrm>
          <a:prstGeom prst="line">
            <a:avLst/>
          </a:prstGeom>
          <a:noFill/>
          <a:ln w="19050">
            <a:solidFill>
              <a:srgbClr val="FF0000"/>
            </a:solidFill>
            <a:round/>
            <a:headEnd/>
            <a:tailEnd/>
          </a:ln>
        </p:spPr>
        <p:txBody>
          <a:bodyPr wrap="none" anchor="ctr"/>
          <a:lstStyle/>
          <a:p>
            <a:endParaRPr lang="en-US"/>
          </a:p>
        </p:txBody>
      </p:sp>
      <p:sp>
        <p:nvSpPr>
          <p:cNvPr id="501806" name="Line 46"/>
          <p:cNvSpPr>
            <a:spLocks noChangeShapeType="1"/>
          </p:cNvSpPr>
          <p:nvPr/>
        </p:nvSpPr>
        <p:spPr bwMode="auto">
          <a:xfrm>
            <a:off x="2343150" y="2476500"/>
            <a:ext cx="1647825" cy="352425"/>
          </a:xfrm>
          <a:prstGeom prst="line">
            <a:avLst/>
          </a:prstGeom>
          <a:noFill/>
          <a:ln w="19050">
            <a:solidFill>
              <a:srgbClr val="FF0000"/>
            </a:solidFill>
            <a:round/>
            <a:headEnd/>
            <a:tailEnd/>
          </a:ln>
        </p:spPr>
        <p:txBody>
          <a:bodyPr wrap="none" anchor="ctr"/>
          <a:lstStyle/>
          <a:p>
            <a:endParaRPr lang="en-US"/>
          </a:p>
        </p:txBody>
      </p:sp>
      <p:sp>
        <p:nvSpPr>
          <p:cNvPr id="501807" name="Line 47"/>
          <p:cNvSpPr>
            <a:spLocks noChangeShapeType="1"/>
          </p:cNvSpPr>
          <p:nvPr/>
        </p:nvSpPr>
        <p:spPr bwMode="auto">
          <a:xfrm flipV="1">
            <a:off x="2352675" y="2828925"/>
            <a:ext cx="1838325" cy="457200"/>
          </a:xfrm>
          <a:prstGeom prst="line">
            <a:avLst/>
          </a:prstGeom>
          <a:noFill/>
          <a:ln w="19050">
            <a:solidFill>
              <a:srgbClr val="FF0000"/>
            </a:solidFill>
            <a:round/>
            <a:headEnd/>
            <a:tailEnd/>
          </a:ln>
        </p:spPr>
        <p:txBody>
          <a:bodyPr wrap="none" anchor="ctr"/>
          <a:lstStyle/>
          <a:p>
            <a:endParaRPr lang="en-US"/>
          </a:p>
        </p:txBody>
      </p:sp>
      <p:sp>
        <p:nvSpPr>
          <p:cNvPr id="501808" name="Freeform 48"/>
          <p:cNvSpPr>
            <a:spLocks/>
          </p:cNvSpPr>
          <p:nvPr/>
        </p:nvSpPr>
        <p:spPr bwMode="auto">
          <a:xfrm>
            <a:off x="2390775" y="3105150"/>
            <a:ext cx="2314575" cy="704850"/>
          </a:xfrm>
          <a:custGeom>
            <a:avLst/>
            <a:gdLst>
              <a:gd name="T0" fmla="*/ 0 w 1458"/>
              <a:gd name="T1" fmla="*/ 444 h 444"/>
              <a:gd name="T2" fmla="*/ 1248 w 1458"/>
              <a:gd name="T3" fmla="*/ 0 h 444"/>
              <a:gd name="T4" fmla="*/ 1458 w 1458"/>
              <a:gd name="T5" fmla="*/ 6 h 444"/>
              <a:gd name="T6" fmla="*/ 0 60000 65536"/>
              <a:gd name="T7" fmla="*/ 0 60000 65536"/>
              <a:gd name="T8" fmla="*/ 0 60000 65536"/>
              <a:gd name="T9" fmla="*/ 0 w 1458"/>
              <a:gd name="T10" fmla="*/ 0 h 444"/>
              <a:gd name="T11" fmla="*/ 1458 w 1458"/>
              <a:gd name="T12" fmla="*/ 444 h 444"/>
            </a:gdLst>
            <a:ahLst/>
            <a:cxnLst>
              <a:cxn ang="T6">
                <a:pos x="T0" y="T1"/>
              </a:cxn>
              <a:cxn ang="T7">
                <a:pos x="T2" y="T3"/>
              </a:cxn>
              <a:cxn ang="T8">
                <a:pos x="T4" y="T5"/>
              </a:cxn>
            </a:cxnLst>
            <a:rect l="T9" t="T10" r="T11" b="T12"/>
            <a:pathLst>
              <a:path w="1458" h="444">
                <a:moveTo>
                  <a:pt x="0" y="444"/>
                </a:moveTo>
                <a:lnTo>
                  <a:pt x="1248" y="0"/>
                </a:lnTo>
                <a:lnTo>
                  <a:pt x="1458" y="6"/>
                </a:lnTo>
              </a:path>
            </a:pathLst>
          </a:custGeom>
          <a:noFill/>
          <a:ln w="19050">
            <a:solidFill>
              <a:srgbClr val="FF0000"/>
            </a:solidFill>
            <a:round/>
            <a:headEnd/>
            <a:tailEnd/>
          </a:ln>
        </p:spPr>
        <p:txBody>
          <a:bodyPr wrap="none" anchor="ctr"/>
          <a:lstStyle/>
          <a:p>
            <a:endParaRPr lang="en-US"/>
          </a:p>
        </p:txBody>
      </p:sp>
      <p:sp>
        <p:nvSpPr>
          <p:cNvPr id="85006" name="Text Box 49"/>
          <p:cNvSpPr txBox="1">
            <a:spLocks noChangeArrowheads="1"/>
          </p:cNvSpPr>
          <p:nvPr/>
        </p:nvSpPr>
        <p:spPr bwMode="auto">
          <a:xfrm>
            <a:off x="7439025" y="3013075"/>
            <a:ext cx="1350963" cy="915988"/>
          </a:xfrm>
          <a:prstGeom prst="rect">
            <a:avLst/>
          </a:prstGeom>
          <a:noFill/>
          <a:ln w="9525">
            <a:noFill/>
            <a:miter lim="800000"/>
            <a:headEnd/>
            <a:tailEnd/>
          </a:ln>
        </p:spPr>
        <p:txBody>
          <a:bodyPr wrap="none">
            <a:spAutoFit/>
          </a:bodyPr>
          <a:lstStyle/>
          <a:p>
            <a:pPr algn="l"/>
            <a:r>
              <a:rPr lang="en-US" sz="1800"/>
              <a:t># bytes </a:t>
            </a:r>
          </a:p>
          <a:p>
            <a:pPr algn="l"/>
            <a:r>
              <a:rPr lang="en-US" sz="1800"/>
              <a:t>rcvr willing</a:t>
            </a:r>
          </a:p>
          <a:p>
            <a:pPr algn="l"/>
            <a:r>
              <a:rPr lang="en-US" sz="1800"/>
              <a:t>to accept</a:t>
            </a:r>
          </a:p>
        </p:txBody>
      </p:sp>
      <p:sp>
        <p:nvSpPr>
          <p:cNvPr id="85007" name="Text Box 50"/>
          <p:cNvSpPr txBox="1">
            <a:spLocks noChangeArrowheads="1"/>
          </p:cNvSpPr>
          <p:nvPr/>
        </p:nvSpPr>
        <p:spPr bwMode="auto">
          <a:xfrm>
            <a:off x="7132638" y="1527175"/>
            <a:ext cx="1820862" cy="1190625"/>
          </a:xfrm>
          <a:prstGeom prst="rect">
            <a:avLst/>
          </a:prstGeom>
          <a:noFill/>
          <a:ln w="9525">
            <a:noFill/>
            <a:miter lim="800000"/>
            <a:headEnd/>
            <a:tailEnd/>
          </a:ln>
        </p:spPr>
        <p:txBody>
          <a:bodyPr wrap="none">
            <a:spAutoFit/>
          </a:bodyPr>
          <a:lstStyle/>
          <a:p>
            <a:pPr algn="l"/>
            <a:r>
              <a:rPr lang="en-US" sz="1800"/>
              <a:t>counting</a:t>
            </a:r>
          </a:p>
          <a:p>
            <a:pPr algn="l"/>
            <a:r>
              <a:rPr lang="en-US" sz="1800"/>
              <a:t>by bytes </a:t>
            </a:r>
          </a:p>
          <a:p>
            <a:pPr algn="l"/>
            <a:r>
              <a:rPr lang="en-US" sz="1800"/>
              <a:t>of data</a:t>
            </a:r>
          </a:p>
          <a:p>
            <a:pPr algn="l"/>
            <a:r>
              <a:rPr lang="en-US" sz="1800"/>
              <a:t>(not segments!)</a:t>
            </a:r>
          </a:p>
        </p:txBody>
      </p:sp>
      <p:sp>
        <p:nvSpPr>
          <p:cNvPr id="501811" name="Text Box 51"/>
          <p:cNvSpPr txBox="1">
            <a:spLocks noChangeArrowheads="1"/>
          </p:cNvSpPr>
          <p:nvPr/>
        </p:nvSpPr>
        <p:spPr bwMode="auto">
          <a:xfrm>
            <a:off x="1003300" y="4965700"/>
            <a:ext cx="1354138" cy="915988"/>
          </a:xfrm>
          <a:prstGeom prst="rect">
            <a:avLst/>
          </a:prstGeom>
          <a:noFill/>
          <a:ln w="9525">
            <a:noFill/>
            <a:miter lim="800000"/>
            <a:headEnd/>
            <a:tailEnd/>
          </a:ln>
        </p:spPr>
        <p:txBody>
          <a:bodyPr wrap="none">
            <a:spAutoFit/>
          </a:bodyPr>
          <a:lstStyle/>
          <a:p>
            <a:pPr algn="r"/>
            <a:r>
              <a:rPr lang="en-US" sz="1800"/>
              <a:t>Internet</a:t>
            </a:r>
          </a:p>
          <a:p>
            <a:pPr algn="r"/>
            <a:r>
              <a:rPr lang="en-US" sz="1800"/>
              <a:t>checksum</a:t>
            </a:r>
          </a:p>
          <a:p>
            <a:pPr algn="r"/>
            <a:r>
              <a:rPr lang="en-US" sz="1800"/>
              <a:t>(as in UDP)</a:t>
            </a:r>
          </a:p>
        </p:txBody>
      </p:sp>
      <p:sp>
        <p:nvSpPr>
          <p:cNvPr id="501812" name="Line 52"/>
          <p:cNvSpPr>
            <a:spLocks noChangeShapeType="1"/>
          </p:cNvSpPr>
          <p:nvPr/>
        </p:nvSpPr>
        <p:spPr bwMode="auto">
          <a:xfrm flipV="1">
            <a:off x="2266950" y="3429000"/>
            <a:ext cx="2105025" cy="1981200"/>
          </a:xfrm>
          <a:prstGeom prst="line">
            <a:avLst/>
          </a:prstGeom>
          <a:noFill/>
          <a:ln w="19050">
            <a:solidFill>
              <a:srgbClr val="FF0000"/>
            </a:solidFill>
            <a:round/>
            <a:headEnd/>
            <a:tailEnd/>
          </a:ln>
        </p:spPr>
        <p:txBody>
          <a:bodyPr wrap="none" anchor="ctr"/>
          <a:lstStyle/>
          <a:p>
            <a:endParaRPr lang="en-US"/>
          </a:p>
        </p:txBody>
      </p:sp>
      <p:sp>
        <p:nvSpPr>
          <p:cNvPr id="85010" name="Line 53"/>
          <p:cNvSpPr>
            <a:spLocks noChangeShapeType="1"/>
          </p:cNvSpPr>
          <p:nvPr/>
        </p:nvSpPr>
        <p:spPr bwMode="auto">
          <a:xfrm flipH="1" flipV="1">
            <a:off x="6686550" y="3019425"/>
            <a:ext cx="809625" cy="466725"/>
          </a:xfrm>
          <a:prstGeom prst="line">
            <a:avLst/>
          </a:prstGeom>
          <a:noFill/>
          <a:ln w="19050">
            <a:solidFill>
              <a:srgbClr val="FF0000"/>
            </a:solidFill>
            <a:round/>
            <a:headEnd/>
            <a:tailEnd/>
          </a:ln>
        </p:spPr>
        <p:txBody>
          <a:bodyPr wrap="none" anchor="ctr"/>
          <a:lstStyle/>
          <a:p>
            <a:endParaRPr lang="en-US"/>
          </a:p>
        </p:txBody>
      </p:sp>
      <p:sp>
        <p:nvSpPr>
          <p:cNvPr id="85011" name="Line 54"/>
          <p:cNvSpPr>
            <a:spLocks noChangeShapeType="1"/>
          </p:cNvSpPr>
          <p:nvPr/>
        </p:nvSpPr>
        <p:spPr bwMode="auto">
          <a:xfrm flipH="1">
            <a:off x="6619875" y="1724025"/>
            <a:ext cx="552450" cy="885825"/>
          </a:xfrm>
          <a:prstGeom prst="line">
            <a:avLst/>
          </a:prstGeom>
          <a:noFill/>
          <a:ln w="19050">
            <a:solidFill>
              <a:srgbClr val="FF0000"/>
            </a:solidFill>
            <a:round/>
            <a:headEnd/>
            <a:tailEnd/>
          </a:ln>
        </p:spPr>
        <p:txBody>
          <a:bodyPr wrap="none" anchor="ctr"/>
          <a:lstStyle/>
          <a:p>
            <a:endParaRPr lang="en-US"/>
          </a:p>
        </p:txBody>
      </p:sp>
      <p:sp>
        <p:nvSpPr>
          <p:cNvPr id="85012" name="Line 55"/>
          <p:cNvSpPr>
            <a:spLocks noChangeShapeType="1"/>
          </p:cNvSpPr>
          <p:nvPr/>
        </p:nvSpPr>
        <p:spPr bwMode="auto">
          <a:xfrm flipH="1">
            <a:off x="6581775" y="1714500"/>
            <a:ext cx="571500" cy="523875"/>
          </a:xfrm>
          <a:prstGeom prst="line">
            <a:avLst/>
          </a:prstGeom>
          <a:no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01805"/>
                                        </p:tgtEl>
                                        <p:attrNameLst>
                                          <p:attrName>style.visibility</p:attrName>
                                        </p:attrNameLst>
                                      </p:cBhvr>
                                      <p:to>
                                        <p:strVal val="visible"/>
                                      </p:to>
                                    </p:set>
                                    <p:animEffect transition="in" filter="wipe(right)">
                                      <p:cBhvr>
                                        <p:cTn id="7" dur="500"/>
                                        <p:tgtEl>
                                          <p:spTgt spid="50180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01801"/>
                                        </p:tgtEl>
                                        <p:attrNameLst>
                                          <p:attrName>style.visibility</p:attrName>
                                        </p:attrNameLst>
                                      </p:cBhvr>
                                      <p:to>
                                        <p:strVal val="visible"/>
                                      </p:to>
                                    </p:set>
                                    <p:animEffect transition="in" filter="wipe(right)">
                                      <p:cBhvr>
                                        <p:cTn id="10" dur="500"/>
                                        <p:tgtEl>
                                          <p:spTgt spid="50180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01806"/>
                                        </p:tgtEl>
                                        <p:attrNameLst>
                                          <p:attrName>style.visibility</p:attrName>
                                        </p:attrNameLst>
                                      </p:cBhvr>
                                      <p:to>
                                        <p:strVal val="visible"/>
                                      </p:to>
                                    </p:set>
                                    <p:animEffect transition="in" filter="wipe(right)">
                                      <p:cBhvr>
                                        <p:cTn id="15" dur="500"/>
                                        <p:tgtEl>
                                          <p:spTgt spid="50180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01802"/>
                                        </p:tgtEl>
                                        <p:attrNameLst>
                                          <p:attrName>style.visibility</p:attrName>
                                        </p:attrNameLst>
                                      </p:cBhvr>
                                      <p:to>
                                        <p:strVal val="visible"/>
                                      </p:to>
                                    </p:set>
                                    <p:animEffect transition="in" filter="wipe(right)">
                                      <p:cBhvr>
                                        <p:cTn id="18" dur="500"/>
                                        <p:tgtEl>
                                          <p:spTgt spid="50180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01803"/>
                                        </p:tgtEl>
                                        <p:attrNameLst>
                                          <p:attrName>style.visibility</p:attrName>
                                        </p:attrNameLst>
                                      </p:cBhvr>
                                      <p:to>
                                        <p:strVal val="visible"/>
                                      </p:to>
                                    </p:set>
                                    <p:animEffect transition="in" filter="wipe(right)">
                                      <p:cBhvr>
                                        <p:cTn id="23" dur="500"/>
                                        <p:tgtEl>
                                          <p:spTgt spid="50180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01807"/>
                                        </p:tgtEl>
                                        <p:attrNameLst>
                                          <p:attrName>style.visibility</p:attrName>
                                        </p:attrNameLst>
                                      </p:cBhvr>
                                      <p:to>
                                        <p:strVal val="visible"/>
                                      </p:to>
                                    </p:set>
                                    <p:animEffect transition="in" filter="wipe(right)">
                                      <p:cBhvr>
                                        <p:cTn id="26" dur="500"/>
                                        <p:tgtEl>
                                          <p:spTgt spid="50180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01808"/>
                                        </p:tgtEl>
                                        <p:attrNameLst>
                                          <p:attrName>style.visibility</p:attrName>
                                        </p:attrNameLst>
                                      </p:cBhvr>
                                      <p:to>
                                        <p:strVal val="visible"/>
                                      </p:to>
                                    </p:set>
                                    <p:animEffect transition="in" filter="wipe(right)">
                                      <p:cBhvr>
                                        <p:cTn id="31" dur="500"/>
                                        <p:tgtEl>
                                          <p:spTgt spid="50180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01804"/>
                                        </p:tgtEl>
                                        <p:attrNameLst>
                                          <p:attrName>style.visibility</p:attrName>
                                        </p:attrNameLst>
                                      </p:cBhvr>
                                      <p:to>
                                        <p:strVal val="visible"/>
                                      </p:to>
                                    </p:set>
                                    <p:animEffect transition="in" filter="wipe(right)">
                                      <p:cBhvr>
                                        <p:cTn id="34" dur="500"/>
                                        <p:tgtEl>
                                          <p:spTgt spid="5018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01812"/>
                                        </p:tgtEl>
                                        <p:attrNameLst>
                                          <p:attrName>style.visibility</p:attrName>
                                        </p:attrNameLst>
                                      </p:cBhvr>
                                      <p:to>
                                        <p:strVal val="visible"/>
                                      </p:to>
                                    </p:set>
                                    <p:animEffect transition="in" filter="wipe(right)">
                                      <p:cBhvr>
                                        <p:cTn id="39" dur="500"/>
                                        <p:tgtEl>
                                          <p:spTgt spid="50181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01811"/>
                                        </p:tgtEl>
                                        <p:attrNameLst>
                                          <p:attrName>style.visibility</p:attrName>
                                        </p:attrNameLst>
                                      </p:cBhvr>
                                      <p:to>
                                        <p:strVal val="visible"/>
                                      </p:to>
                                    </p:set>
                                    <p:animEffect transition="in" filter="wipe(right)">
                                      <p:cBhvr>
                                        <p:cTn id="42" dur="500"/>
                                        <p:tgtEl>
                                          <p:spTgt spid="501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1" grpId="0"/>
      <p:bldP spid="501802" grpId="0"/>
      <p:bldP spid="501803" grpId="0"/>
      <p:bldP spid="501804" grpId="0"/>
      <p:bldP spid="501805" grpId="0" animBg="1"/>
      <p:bldP spid="501806" grpId="0" animBg="1"/>
      <p:bldP spid="501807" grpId="0" animBg="1"/>
      <p:bldP spid="501808" grpId="0" animBg="1"/>
      <p:bldP spid="501811" grpId="0"/>
      <p:bldP spid="501812"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7043" name="Slide Number Placeholder 5"/>
          <p:cNvSpPr>
            <a:spLocks noGrp="1"/>
          </p:cNvSpPr>
          <p:nvPr>
            <p:ph type="sldNum" sz="quarter" idx="12"/>
          </p:nvPr>
        </p:nvSpPr>
        <p:spPr>
          <a:noFill/>
        </p:spPr>
        <p:txBody>
          <a:bodyPr/>
          <a:lstStyle/>
          <a:p>
            <a:r>
              <a:rPr lang="en-US"/>
              <a:t>3-</a:t>
            </a:r>
            <a:fld id="{7A282304-69BC-4680-9858-350C24D6C0A9}" type="slidenum">
              <a:rPr lang="en-US"/>
              <a:pPr/>
              <a:t>53</a:t>
            </a:fld>
            <a:endParaRPr lang="en-US"/>
          </a:p>
        </p:txBody>
      </p:sp>
      <p:sp>
        <p:nvSpPr>
          <p:cNvPr id="87044" name="Rectangle 2"/>
          <p:cNvSpPr>
            <a:spLocks noGrp="1" noChangeArrowheads="1"/>
          </p:cNvSpPr>
          <p:nvPr>
            <p:ph type="body" idx="1"/>
          </p:nvPr>
        </p:nvSpPr>
        <p:spPr>
          <a:xfrm>
            <a:off x="0" y="381000"/>
            <a:ext cx="9144000" cy="4114800"/>
          </a:xfrm>
        </p:spPr>
        <p:txBody>
          <a:bodyPr/>
          <a:lstStyle/>
          <a:p>
            <a:pPr>
              <a:buFontTx/>
              <a:buChar char="-"/>
            </a:pPr>
            <a:r>
              <a:rPr lang="en-US" smtClean="0"/>
              <a:t>Receive window: credit (in octets) that the receiver is willing to accept from the sender starting from ack #</a:t>
            </a:r>
          </a:p>
          <a:p>
            <a:pPr>
              <a:buFontTx/>
              <a:buChar char="-"/>
            </a:pPr>
            <a:r>
              <a:rPr lang="en-US" smtClean="0"/>
              <a:t>flags: </a:t>
            </a:r>
          </a:p>
          <a:p>
            <a:pPr lvl="1">
              <a:buFontTx/>
              <a:buChar char="-"/>
            </a:pPr>
            <a:r>
              <a:rPr lang="en-US" smtClean="0"/>
              <a:t>SYN: synchronizing at initail connection time</a:t>
            </a:r>
          </a:p>
          <a:p>
            <a:pPr lvl="1">
              <a:buFontTx/>
              <a:buChar char="-"/>
            </a:pPr>
            <a:r>
              <a:rPr lang="en-US" smtClean="0"/>
              <a:t>FIN: end of sender data</a:t>
            </a:r>
          </a:p>
          <a:p>
            <a:pPr lvl="1">
              <a:buFontTx/>
              <a:buChar char="-"/>
            </a:pPr>
            <a:r>
              <a:rPr lang="en-US" smtClean="0"/>
              <a:t>PSH: when used at sender the data is transmitted immediately, when at receiver, it is accepted immediately</a:t>
            </a:r>
          </a:p>
          <a:p>
            <a:pPr>
              <a:buFontTx/>
              <a:buChar char="-"/>
            </a:pPr>
            <a:r>
              <a:rPr lang="en-US" smtClean="0"/>
              <a:t>options: </a:t>
            </a:r>
          </a:p>
          <a:p>
            <a:pPr lvl="1">
              <a:buFontTx/>
              <a:buChar char="-"/>
            </a:pPr>
            <a:r>
              <a:rPr lang="en-US" smtClean="0"/>
              <a:t>window scale factor (WSF): actual window = 2</a:t>
            </a:r>
            <a:r>
              <a:rPr lang="en-US" baseline="30000" smtClean="0"/>
              <a:t>F</a:t>
            </a:r>
            <a:r>
              <a:rPr lang="en-US" smtClean="0"/>
              <a:t>xwindow field, where F is the number in the WSF</a:t>
            </a:r>
          </a:p>
          <a:p>
            <a:pPr lvl="1">
              <a:buFontTx/>
              <a:buChar char="-"/>
            </a:pPr>
            <a:r>
              <a:rPr lang="en-US" smtClean="0"/>
              <a:t>timestamp option: helps in RTT (round-trip-time) calculations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8067" name="Slide Number Placeholder 5"/>
          <p:cNvSpPr>
            <a:spLocks noGrp="1"/>
          </p:cNvSpPr>
          <p:nvPr>
            <p:ph type="sldNum" sz="quarter" idx="12"/>
          </p:nvPr>
        </p:nvSpPr>
        <p:spPr>
          <a:noFill/>
        </p:spPr>
        <p:txBody>
          <a:bodyPr/>
          <a:lstStyle/>
          <a:p>
            <a:r>
              <a:rPr lang="en-US"/>
              <a:t>3-</a:t>
            </a:r>
            <a:fld id="{2CA1296B-DBA4-47DF-B9E4-214AB2EAD4B8}" type="slidenum">
              <a:rPr lang="en-US"/>
              <a:pPr/>
              <a:t>54</a:t>
            </a:fld>
            <a:endParaRPr lang="en-US"/>
          </a:p>
        </p:txBody>
      </p:sp>
      <p:sp>
        <p:nvSpPr>
          <p:cNvPr id="88068" name="Rectangle 2"/>
          <p:cNvSpPr>
            <a:spLocks noGrp="1" noChangeArrowheads="1"/>
          </p:cNvSpPr>
          <p:nvPr>
            <p:ph type="title"/>
          </p:nvPr>
        </p:nvSpPr>
        <p:spPr>
          <a:xfrm>
            <a:off x="609600" y="0"/>
            <a:ext cx="7772400" cy="1143000"/>
          </a:xfrm>
        </p:spPr>
        <p:txBody>
          <a:bodyPr/>
          <a:lstStyle/>
          <a:p>
            <a:r>
              <a:rPr lang="en-US" smtClean="0"/>
              <a:t>credit allocation scheme</a:t>
            </a:r>
          </a:p>
        </p:txBody>
      </p:sp>
      <p:sp>
        <p:nvSpPr>
          <p:cNvPr id="88069" name="Rectangle 3"/>
          <p:cNvSpPr>
            <a:spLocks noGrp="1" noChangeArrowheads="1"/>
          </p:cNvSpPr>
          <p:nvPr>
            <p:ph type="body" idx="1"/>
          </p:nvPr>
        </p:nvSpPr>
        <p:spPr>
          <a:xfrm>
            <a:off x="457200" y="990600"/>
            <a:ext cx="7772400" cy="4114800"/>
          </a:xfrm>
        </p:spPr>
        <p:txBody>
          <a:bodyPr/>
          <a:lstStyle/>
          <a:p>
            <a:pPr lvl="1">
              <a:buFontTx/>
              <a:buChar char="-"/>
            </a:pPr>
            <a:r>
              <a:rPr lang="en-US" smtClean="0"/>
              <a:t>(A=i,W=j) [A=Ack, W=window]: receiver acks up to ‘i-1’ bytes and allows/anticipates i up to i+j-1</a:t>
            </a:r>
          </a:p>
          <a:p>
            <a:pPr lvl="1">
              <a:buFontTx/>
              <a:buChar char="-"/>
            </a:pPr>
            <a:r>
              <a:rPr lang="en-US" smtClean="0"/>
              <a:t>receiver can use the cumulative ack option and not respond immediately</a:t>
            </a:r>
          </a:p>
          <a:p>
            <a:pPr>
              <a:buFontTx/>
              <a:buChar char="-"/>
            </a:pPr>
            <a:r>
              <a:rPr lang="en-US" smtClean="0"/>
              <a:t>performance: depends on</a:t>
            </a:r>
          </a:p>
          <a:p>
            <a:pPr lvl="1">
              <a:buFontTx/>
              <a:buChar char="-"/>
            </a:pPr>
            <a:r>
              <a:rPr lang="en-US" smtClean="0"/>
              <a:t>transmission rate, propagation, window size, queuing delays, retransmission strategy which depends on RTT estimates that affect timeouts and are affected by network dynamics, receive policy (ack), background traffic….. it is complex!</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9093" name="Slide Number Placeholder 6"/>
          <p:cNvSpPr>
            <a:spLocks noGrp="1"/>
          </p:cNvSpPr>
          <p:nvPr>
            <p:ph type="sldNum" sz="quarter" idx="12"/>
          </p:nvPr>
        </p:nvSpPr>
        <p:spPr>
          <a:noFill/>
        </p:spPr>
        <p:txBody>
          <a:bodyPr/>
          <a:lstStyle/>
          <a:p>
            <a:r>
              <a:rPr lang="en-US"/>
              <a:t>3-</a:t>
            </a:r>
            <a:fld id="{314C3438-1499-4231-968B-CB6CA349FEC8}" type="slidenum">
              <a:rPr lang="en-US"/>
              <a:pPr/>
              <a:t>55</a:t>
            </a:fld>
            <a:endParaRPr lang="en-US"/>
          </a:p>
        </p:txBody>
      </p:sp>
      <p:sp>
        <p:nvSpPr>
          <p:cNvPr id="89094" name="Line 2"/>
          <p:cNvSpPr>
            <a:spLocks noChangeShapeType="1"/>
          </p:cNvSpPr>
          <p:nvPr/>
        </p:nvSpPr>
        <p:spPr bwMode="auto">
          <a:xfrm>
            <a:off x="4972050" y="4686300"/>
            <a:ext cx="2790825" cy="561975"/>
          </a:xfrm>
          <a:prstGeom prst="line">
            <a:avLst/>
          </a:prstGeom>
          <a:noFill/>
          <a:ln w="28575">
            <a:solidFill>
              <a:schemeClr val="accent2"/>
            </a:solidFill>
            <a:round/>
            <a:headEnd/>
            <a:tailEnd type="triangle" w="med" len="med"/>
          </a:ln>
        </p:spPr>
        <p:txBody>
          <a:bodyPr wrap="none" anchor="ctr"/>
          <a:lstStyle/>
          <a:p>
            <a:endParaRPr lang="en-US"/>
          </a:p>
        </p:txBody>
      </p:sp>
      <p:sp>
        <p:nvSpPr>
          <p:cNvPr id="89095" name="Line 3"/>
          <p:cNvSpPr>
            <a:spLocks noChangeShapeType="1"/>
          </p:cNvSpPr>
          <p:nvPr/>
        </p:nvSpPr>
        <p:spPr bwMode="auto">
          <a:xfrm>
            <a:off x="4895850" y="2238375"/>
            <a:ext cx="2619375" cy="571500"/>
          </a:xfrm>
          <a:prstGeom prst="line">
            <a:avLst/>
          </a:prstGeom>
          <a:noFill/>
          <a:ln w="28575">
            <a:solidFill>
              <a:schemeClr val="accent2"/>
            </a:solidFill>
            <a:round/>
            <a:headEnd/>
            <a:tailEnd type="triangle" w="med" len="med"/>
          </a:ln>
        </p:spPr>
        <p:txBody>
          <a:bodyPr wrap="none" anchor="ctr"/>
          <a:lstStyle/>
          <a:p>
            <a:endParaRPr lang="en-US"/>
          </a:p>
        </p:txBody>
      </p:sp>
      <p:sp>
        <p:nvSpPr>
          <p:cNvPr id="89096" name="Rectangle 4"/>
          <p:cNvSpPr>
            <a:spLocks noGrp="1" noChangeArrowheads="1"/>
          </p:cNvSpPr>
          <p:nvPr>
            <p:ph type="title"/>
          </p:nvPr>
        </p:nvSpPr>
        <p:spPr/>
        <p:txBody>
          <a:bodyPr/>
          <a:lstStyle/>
          <a:p>
            <a:r>
              <a:rPr lang="en-US" smtClean="0"/>
              <a:t>TCP seq. #’s and ACKs</a:t>
            </a:r>
          </a:p>
        </p:txBody>
      </p:sp>
      <p:sp>
        <p:nvSpPr>
          <p:cNvPr id="89097" name="Rectangle 5"/>
          <p:cNvSpPr>
            <a:spLocks noGrp="1" noChangeArrowheads="1"/>
          </p:cNvSpPr>
          <p:nvPr>
            <p:ph type="body" sz="half" idx="1"/>
          </p:nvPr>
        </p:nvSpPr>
        <p:spPr>
          <a:xfrm>
            <a:off x="352425" y="1295400"/>
            <a:ext cx="3257550" cy="4648200"/>
          </a:xfrm>
        </p:spPr>
        <p:txBody>
          <a:bodyPr/>
          <a:lstStyle/>
          <a:p>
            <a:pPr>
              <a:buFont typeface="ZapfDingbats" pitchFamily="82" charset="2"/>
              <a:buNone/>
            </a:pPr>
            <a:r>
              <a:rPr lang="en-US" sz="2000" u="sng" smtClean="0">
                <a:solidFill>
                  <a:srgbClr val="FF0000"/>
                </a:solidFill>
              </a:rPr>
              <a:t>Seq. #’s:</a:t>
            </a:r>
            <a:endParaRPr lang="en-US" sz="2000" smtClean="0"/>
          </a:p>
          <a:p>
            <a:pPr lvl="1"/>
            <a:r>
              <a:rPr lang="en-US" sz="2000" smtClean="0"/>
              <a:t>byte stream “number” of first byte in segment’s data</a:t>
            </a:r>
            <a:endParaRPr lang="en-US" sz="1800" smtClean="0"/>
          </a:p>
          <a:p>
            <a:pPr>
              <a:buFont typeface="ZapfDingbats" pitchFamily="82" charset="2"/>
              <a:buNone/>
            </a:pPr>
            <a:r>
              <a:rPr lang="en-US" sz="2000" u="sng" smtClean="0">
                <a:solidFill>
                  <a:srgbClr val="FF0000"/>
                </a:solidFill>
              </a:rPr>
              <a:t>ACKs:</a:t>
            </a:r>
            <a:endParaRPr lang="en-US" sz="2000" smtClean="0"/>
          </a:p>
          <a:p>
            <a:pPr lvl="1"/>
            <a:r>
              <a:rPr lang="en-US" sz="2000" smtClean="0"/>
              <a:t>seq # of next byte expected from other side</a:t>
            </a:r>
          </a:p>
          <a:p>
            <a:pPr lvl="1"/>
            <a:r>
              <a:rPr lang="en-US" sz="2000" smtClean="0"/>
              <a:t>cumulative ACK</a:t>
            </a:r>
          </a:p>
          <a:p>
            <a:pPr>
              <a:buFont typeface="ZapfDingbats" pitchFamily="82" charset="2"/>
              <a:buNone/>
            </a:pPr>
            <a:r>
              <a:rPr lang="en-US" sz="2000" smtClean="0">
                <a:solidFill>
                  <a:srgbClr val="FF0000"/>
                </a:solidFill>
              </a:rPr>
              <a:t>Q:</a:t>
            </a:r>
            <a:r>
              <a:rPr lang="en-US" sz="2000" smtClean="0"/>
              <a:t> how receiver handles out-of-order segments</a:t>
            </a:r>
          </a:p>
          <a:p>
            <a:pPr lvl="1"/>
            <a:r>
              <a:rPr lang="en-US" sz="2000" smtClean="0"/>
              <a:t>A: TCP spec doesn’t say, - up to implementor</a:t>
            </a:r>
          </a:p>
        </p:txBody>
      </p:sp>
      <p:graphicFrame>
        <p:nvGraphicFramePr>
          <p:cNvPr id="89090" name="Object 2"/>
          <p:cNvGraphicFramePr>
            <a:graphicFrameLocks noChangeAspect="1"/>
          </p:cNvGraphicFramePr>
          <p:nvPr/>
        </p:nvGraphicFramePr>
        <p:xfrm>
          <a:off x="4133850" y="1408113"/>
          <a:ext cx="606425" cy="481012"/>
        </p:xfrm>
        <a:graphic>
          <a:graphicData uri="http://schemas.openxmlformats.org/presentationml/2006/ole">
            <p:oleObj spid="_x0000_s89090" name="Clip" r:id="rId4" imgW="1305000" imgH="1085760" progId="">
              <p:embed/>
            </p:oleObj>
          </a:graphicData>
        </a:graphic>
      </p:graphicFrame>
      <p:graphicFrame>
        <p:nvGraphicFramePr>
          <p:cNvPr id="89091" name="Object 3"/>
          <p:cNvGraphicFramePr>
            <a:graphicFrameLocks noChangeAspect="1"/>
          </p:cNvGraphicFramePr>
          <p:nvPr/>
        </p:nvGraphicFramePr>
        <p:xfrm>
          <a:off x="7658100" y="1322388"/>
          <a:ext cx="606425" cy="481012"/>
        </p:xfrm>
        <a:graphic>
          <a:graphicData uri="http://schemas.openxmlformats.org/presentationml/2006/ole">
            <p:oleObj spid="_x0000_s89091" name="Clip" r:id="rId5" imgW="1305000" imgH="1085760" progId="">
              <p:embed/>
            </p:oleObj>
          </a:graphicData>
        </a:graphic>
      </p:graphicFrame>
      <p:sp>
        <p:nvSpPr>
          <p:cNvPr id="89098" name="Text Box 8"/>
          <p:cNvSpPr txBox="1">
            <a:spLocks noChangeArrowheads="1"/>
          </p:cNvSpPr>
          <p:nvPr/>
        </p:nvSpPr>
        <p:spPr bwMode="auto">
          <a:xfrm>
            <a:off x="4783138" y="1460500"/>
            <a:ext cx="935037" cy="366713"/>
          </a:xfrm>
          <a:prstGeom prst="rect">
            <a:avLst/>
          </a:prstGeom>
          <a:noFill/>
          <a:ln w="9525">
            <a:noFill/>
            <a:miter lim="800000"/>
            <a:headEnd/>
            <a:tailEnd/>
          </a:ln>
        </p:spPr>
        <p:txBody>
          <a:bodyPr wrap="none">
            <a:spAutoFit/>
          </a:bodyPr>
          <a:lstStyle/>
          <a:p>
            <a:r>
              <a:rPr lang="en-US" sz="1800"/>
              <a:t>Host A</a:t>
            </a:r>
            <a:endParaRPr lang="en-US" sz="1000">
              <a:latin typeface="Times New Roman" pitchFamily="-111" charset="0"/>
            </a:endParaRPr>
          </a:p>
        </p:txBody>
      </p:sp>
      <p:sp>
        <p:nvSpPr>
          <p:cNvPr id="89099" name="Text Box 9"/>
          <p:cNvSpPr txBox="1">
            <a:spLocks noChangeArrowheads="1"/>
          </p:cNvSpPr>
          <p:nvPr/>
        </p:nvSpPr>
        <p:spPr bwMode="auto">
          <a:xfrm>
            <a:off x="6777038" y="1450975"/>
            <a:ext cx="911225" cy="366713"/>
          </a:xfrm>
          <a:prstGeom prst="rect">
            <a:avLst/>
          </a:prstGeom>
          <a:noFill/>
          <a:ln w="9525">
            <a:noFill/>
            <a:miter lim="800000"/>
            <a:headEnd/>
            <a:tailEnd/>
          </a:ln>
        </p:spPr>
        <p:txBody>
          <a:bodyPr wrap="none">
            <a:spAutoFit/>
          </a:bodyPr>
          <a:lstStyle/>
          <a:p>
            <a:r>
              <a:rPr lang="en-US" sz="1800"/>
              <a:t>Host B</a:t>
            </a:r>
            <a:endParaRPr lang="en-US" sz="1000">
              <a:latin typeface="Times New Roman" pitchFamily="-111" charset="0"/>
            </a:endParaRPr>
          </a:p>
        </p:txBody>
      </p:sp>
      <p:sp>
        <p:nvSpPr>
          <p:cNvPr id="89100" name="Text Box 10"/>
          <p:cNvSpPr txBox="1">
            <a:spLocks noChangeArrowheads="1"/>
          </p:cNvSpPr>
          <p:nvPr/>
        </p:nvSpPr>
        <p:spPr bwMode="auto">
          <a:xfrm rot="706751">
            <a:off x="4979988" y="2220913"/>
            <a:ext cx="2422525" cy="304800"/>
          </a:xfrm>
          <a:prstGeom prst="rect">
            <a:avLst/>
          </a:prstGeom>
          <a:noFill/>
          <a:ln w="9525">
            <a:noFill/>
            <a:miter lim="800000"/>
            <a:headEnd/>
            <a:tailEnd/>
          </a:ln>
        </p:spPr>
        <p:txBody>
          <a:bodyPr wrap="none">
            <a:spAutoFit/>
          </a:bodyPr>
          <a:lstStyle/>
          <a:p>
            <a:r>
              <a:rPr lang="en-US" sz="1400">
                <a:latin typeface="Arial" charset="0"/>
              </a:rPr>
              <a:t>Seq=42, ACK=79, data = ‘C’</a:t>
            </a:r>
            <a:endParaRPr lang="en-US" sz="1000">
              <a:latin typeface="Times New Roman" pitchFamily="-111" charset="0"/>
            </a:endParaRPr>
          </a:p>
        </p:txBody>
      </p:sp>
      <p:sp>
        <p:nvSpPr>
          <p:cNvPr id="89101" name="Text Box 11"/>
          <p:cNvSpPr txBox="1">
            <a:spLocks noChangeArrowheads="1"/>
          </p:cNvSpPr>
          <p:nvPr/>
        </p:nvSpPr>
        <p:spPr bwMode="auto">
          <a:xfrm rot="-844223">
            <a:off x="5035550" y="3278188"/>
            <a:ext cx="2422525" cy="304800"/>
          </a:xfrm>
          <a:prstGeom prst="rect">
            <a:avLst/>
          </a:prstGeom>
          <a:noFill/>
          <a:ln w="9525">
            <a:noFill/>
            <a:miter lim="800000"/>
            <a:headEnd/>
            <a:tailEnd/>
          </a:ln>
        </p:spPr>
        <p:txBody>
          <a:bodyPr wrap="none">
            <a:spAutoFit/>
          </a:bodyPr>
          <a:lstStyle/>
          <a:p>
            <a:r>
              <a:rPr lang="en-US" sz="1400">
                <a:latin typeface="Arial" charset="0"/>
              </a:rPr>
              <a:t>Seq=79, ACK=43, data = ‘C’</a:t>
            </a:r>
            <a:endParaRPr lang="en-US" sz="1000">
              <a:latin typeface="Times New Roman" pitchFamily="-111" charset="0"/>
            </a:endParaRPr>
          </a:p>
        </p:txBody>
      </p:sp>
      <p:sp>
        <p:nvSpPr>
          <p:cNvPr id="89102" name="Text Box 12"/>
          <p:cNvSpPr txBox="1">
            <a:spLocks noChangeArrowheads="1"/>
          </p:cNvSpPr>
          <p:nvPr/>
        </p:nvSpPr>
        <p:spPr bwMode="auto">
          <a:xfrm rot="683987">
            <a:off x="5099050" y="4519613"/>
            <a:ext cx="1568450" cy="304800"/>
          </a:xfrm>
          <a:prstGeom prst="rect">
            <a:avLst/>
          </a:prstGeom>
          <a:noFill/>
          <a:ln w="9525">
            <a:noFill/>
            <a:miter lim="800000"/>
            <a:headEnd/>
            <a:tailEnd/>
          </a:ln>
        </p:spPr>
        <p:txBody>
          <a:bodyPr wrap="none">
            <a:spAutoFit/>
          </a:bodyPr>
          <a:lstStyle/>
          <a:p>
            <a:pPr algn="l"/>
            <a:r>
              <a:rPr lang="en-US" sz="1400">
                <a:latin typeface="Arial" charset="0"/>
              </a:rPr>
              <a:t>Seq=43, ACK=80</a:t>
            </a:r>
            <a:endParaRPr lang="en-US" sz="1000">
              <a:latin typeface="Times New Roman" pitchFamily="-111" charset="0"/>
            </a:endParaRPr>
          </a:p>
        </p:txBody>
      </p:sp>
      <p:sp>
        <p:nvSpPr>
          <p:cNvPr id="89103" name="Text Box 13"/>
          <p:cNvSpPr txBox="1">
            <a:spLocks noChangeArrowheads="1"/>
          </p:cNvSpPr>
          <p:nvPr/>
        </p:nvSpPr>
        <p:spPr bwMode="auto">
          <a:xfrm>
            <a:off x="4022725" y="1931988"/>
            <a:ext cx="704850" cy="825500"/>
          </a:xfrm>
          <a:prstGeom prst="rect">
            <a:avLst/>
          </a:prstGeom>
          <a:noFill/>
          <a:ln w="9525">
            <a:noFill/>
            <a:miter lim="800000"/>
            <a:headEnd/>
            <a:tailEnd/>
          </a:ln>
        </p:spPr>
        <p:txBody>
          <a:bodyPr wrap="none">
            <a:spAutoFit/>
          </a:bodyPr>
          <a:lstStyle/>
          <a:p>
            <a:r>
              <a:rPr lang="en-US"/>
              <a:t>User</a:t>
            </a:r>
          </a:p>
          <a:p>
            <a:r>
              <a:rPr lang="en-US"/>
              <a:t>types</a:t>
            </a:r>
          </a:p>
          <a:p>
            <a:r>
              <a:rPr lang="en-US"/>
              <a:t>‘C’</a:t>
            </a:r>
            <a:endParaRPr lang="en-US" sz="1000">
              <a:latin typeface="Times New Roman" pitchFamily="-111" charset="0"/>
            </a:endParaRPr>
          </a:p>
        </p:txBody>
      </p:sp>
      <p:sp>
        <p:nvSpPr>
          <p:cNvPr id="89104" name="Text Box 14"/>
          <p:cNvSpPr txBox="1">
            <a:spLocks noChangeArrowheads="1"/>
          </p:cNvSpPr>
          <p:nvPr/>
        </p:nvSpPr>
        <p:spPr bwMode="auto">
          <a:xfrm>
            <a:off x="3800475" y="4046538"/>
            <a:ext cx="1157288" cy="1069975"/>
          </a:xfrm>
          <a:prstGeom prst="rect">
            <a:avLst/>
          </a:prstGeom>
          <a:noFill/>
          <a:ln w="9525">
            <a:noFill/>
            <a:miter lim="800000"/>
            <a:headEnd/>
            <a:tailEnd/>
          </a:ln>
        </p:spPr>
        <p:txBody>
          <a:bodyPr wrap="none">
            <a:spAutoFit/>
          </a:bodyPr>
          <a:lstStyle/>
          <a:p>
            <a:r>
              <a:rPr lang="en-US"/>
              <a:t>host ACKs</a:t>
            </a:r>
          </a:p>
          <a:p>
            <a:r>
              <a:rPr lang="en-US"/>
              <a:t>receipt </a:t>
            </a:r>
          </a:p>
          <a:p>
            <a:r>
              <a:rPr lang="en-US"/>
              <a:t>of echoed</a:t>
            </a:r>
          </a:p>
          <a:p>
            <a:r>
              <a:rPr lang="en-US"/>
              <a:t>‘C’</a:t>
            </a:r>
            <a:endParaRPr lang="en-US" sz="1000">
              <a:latin typeface="Times New Roman" pitchFamily="-111" charset="0"/>
            </a:endParaRPr>
          </a:p>
        </p:txBody>
      </p:sp>
      <p:sp>
        <p:nvSpPr>
          <p:cNvPr id="89105" name="Text Box 15"/>
          <p:cNvSpPr txBox="1">
            <a:spLocks noChangeArrowheads="1"/>
          </p:cNvSpPr>
          <p:nvPr/>
        </p:nvSpPr>
        <p:spPr bwMode="auto">
          <a:xfrm>
            <a:off x="7496175" y="2589213"/>
            <a:ext cx="1157288" cy="1069975"/>
          </a:xfrm>
          <a:prstGeom prst="rect">
            <a:avLst/>
          </a:prstGeom>
          <a:noFill/>
          <a:ln w="9525">
            <a:noFill/>
            <a:miter lim="800000"/>
            <a:headEnd/>
            <a:tailEnd/>
          </a:ln>
        </p:spPr>
        <p:txBody>
          <a:bodyPr wrap="none">
            <a:spAutoFit/>
          </a:bodyPr>
          <a:lstStyle/>
          <a:p>
            <a:r>
              <a:rPr lang="en-US"/>
              <a:t>host ACKs</a:t>
            </a:r>
          </a:p>
          <a:p>
            <a:r>
              <a:rPr lang="en-US"/>
              <a:t>receipt of</a:t>
            </a:r>
          </a:p>
          <a:p>
            <a:r>
              <a:rPr lang="en-US"/>
              <a:t>‘C’, echoes</a:t>
            </a:r>
          </a:p>
          <a:p>
            <a:r>
              <a:rPr lang="en-US"/>
              <a:t>back ‘C’</a:t>
            </a:r>
            <a:endParaRPr lang="en-US" sz="1000">
              <a:latin typeface="Times New Roman" pitchFamily="-111" charset="0"/>
            </a:endParaRPr>
          </a:p>
        </p:txBody>
      </p:sp>
      <p:sp>
        <p:nvSpPr>
          <p:cNvPr id="89106" name="Line 16"/>
          <p:cNvSpPr>
            <a:spLocks noChangeShapeType="1"/>
          </p:cNvSpPr>
          <p:nvPr/>
        </p:nvSpPr>
        <p:spPr bwMode="auto">
          <a:xfrm flipH="1">
            <a:off x="4886325" y="3200400"/>
            <a:ext cx="2609850" cy="800100"/>
          </a:xfrm>
          <a:prstGeom prst="line">
            <a:avLst/>
          </a:prstGeom>
          <a:noFill/>
          <a:ln w="28575">
            <a:solidFill>
              <a:schemeClr val="accent2"/>
            </a:solidFill>
            <a:round/>
            <a:headEnd/>
            <a:tailEnd type="triangle" w="med" len="med"/>
          </a:ln>
        </p:spPr>
        <p:txBody>
          <a:bodyPr wrap="none" anchor="ctr"/>
          <a:lstStyle/>
          <a:p>
            <a:endParaRPr lang="en-US"/>
          </a:p>
        </p:txBody>
      </p:sp>
      <p:sp>
        <p:nvSpPr>
          <p:cNvPr id="89107" name="Line 17"/>
          <p:cNvSpPr>
            <a:spLocks noChangeShapeType="1"/>
          </p:cNvSpPr>
          <p:nvPr/>
        </p:nvSpPr>
        <p:spPr bwMode="auto">
          <a:xfrm flipH="1">
            <a:off x="8620125" y="1714500"/>
            <a:ext cx="0" cy="4514850"/>
          </a:xfrm>
          <a:prstGeom prst="line">
            <a:avLst/>
          </a:prstGeom>
          <a:noFill/>
          <a:ln w="28575">
            <a:solidFill>
              <a:srgbClr val="FF0000"/>
            </a:solidFill>
            <a:round/>
            <a:headEnd/>
            <a:tailEnd type="triangle" w="med" len="med"/>
          </a:ln>
        </p:spPr>
        <p:txBody>
          <a:bodyPr wrap="none" anchor="ctr"/>
          <a:lstStyle/>
          <a:p>
            <a:endParaRPr lang="en-US"/>
          </a:p>
        </p:txBody>
      </p:sp>
      <p:grpSp>
        <p:nvGrpSpPr>
          <p:cNvPr id="89108" name="Group 18"/>
          <p:cNvGrpSpPr>
            <a:grpSpLocks/>
          </p:cNvGrpSpPr>
          <p:nvPr/>
        </p:nvGrpSpPr>
        <p:grpSpPr bwMode="auto">
          <a:xfrm>
            <a:off x="8293100" y="5527675"/>
            <a:ext cx="658813" cy="366713"/>
            <a:chOff x="3304" y="3530"/>
            <a:chExt cx="415" cy="231"/>
          </a:xfrm>
        </p:grpSpPr>
        <p:sp>
          <p:nvSpPr>
            <p:cNvPr id="89110" name="Rectangle 19"/>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89111" name="Text Box 20"/>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sz="1000">
                <a:latin typeface="Times New Roman" pitchFamily="-111" charset="0"/>
              </a:endParaRPr>
            </a:p>
          </p:txBody>
        </p:sp>
      </p:grpSp>
      <p:sp>
        <p:nvSpPr>
          <p:cNvPr id="89109" name="Text Box 21"/>
          <p:cNvSpPr txBox="1">
            <a:spLocks noChangeArrowheads="1"/>
          </p:cNvSpPr>
          <p:nvPr/>
        </p:nvSpPr>
        <p:spPr bwMode="auto">
          <a:xfrm>
            <a:off x="5392738" y="5794375"/>
            <a:ext cx="2516187" cy="366713"/>
          </a:xfrm>
          <a:prstGeom prst="rect">
            <a:avLst/>
          </a:prstGeom>
          <a:noFill/>
          <a:ln w="9525">
            <a:noFill/>
            <a:miter lim="800000"/>
            <a:headEnd/>
            <a:tailEnd/>
          </a:ln>
        </p:spPr>
        <p:txBody>
          <a:bodyPr wrap="none">
            <a:spAutoFit/>
          </a:bodyPr>
          <a:lstStyle/>
          <a:p>
            <a:r>
              <a:rPr lang="en-US" sz="1800"/>
              <a:t>simple telnet scenario</a:t>
            </a:r>
            <a:endParaRPr lang="en-US" sz="1000">
              <a:latin typeface="Times New Roman" pitchFamily="-111"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1139" name="Slide Number Placeholder 5"/>
          <p:cNvSpPr>
            <a:spLocks noGrp="1"/>
          </p:cNvSpPr>
          <p:nvPr>
            <p:ph type="sldNum" sz="quarter" idx="12"/>
          </p:nvPr>
        </p:nvSpPr>
        <p:spPr>
          <a:noFill/>
        </p:spPr>
        <p:txBody>
          <a:bodyPr/>
          <a:lstStyle/>
          <a:p>
            <a:r>
              <a:rPr lang="en-US"/>
              <a:t>3-</a:t>
            </a:r>
            <a:fld id="{B4E14A56-7F4D-4A57-8E4C-62088512C2E9}" type="slidenum">
              <a:rPr lang="en-US"/>
              <a:pPr/>
              <a:t>56</a:t>
            </a:fld>
            <a:endParaRPr lang="en-US"/>
          </a:p>
        </p:txBody>
      </p:sp>
      <p:sp>
        <p:nvSpPr>
          <p:cNvPr id="91140" name="Rectangle 2"/>
          <p:cNvSpPr>
            <a:spLocks noGrp="1" noChangeArrowheads="1"/>
          </p:cNvSpPr>
          <p:nvPr>
            <p:ph type="title"/>
          </p:nvPr>
        </p:nvSpPr>
        <p:spPr/>
        <p:txBody>
          <a:bodyPr/>
          <a:lstStyle/>
          <a:p>
            <a:r>
              <a:rPr lang="en-US" smtClean="0"/>
              <a:t>TCP retransmission strategy:</a:t>
            </a:r>
          </a:p>
        </p:txBody>
      </p:sp>
      <p:sp>
        <p:nvSpPr>
          <p:cNvPr id="91141" name="Rectangle 3"/>
          <p:cNvSpPr>
            <a:spLocks noGrp="1" noChangeArrowheads="1"/>
          </p:cNvSpPr>
          <p:nvPr>
            <p:ph type="body" idx="1"/>
          </p:nvPr>
        </p:nvSpPr>
        <p:spPr/>
        <p:txBody>
          <a:bodyPr/>
          <a:lstStyle/>
          <a:p>
            <a:pPr>
              <a:buFontTx/>
              <a:buChar char="-"/>
            </a:pPr>
            <a:r>
              <a:rPr lang="en-US" smtClean="0"/>
              <a:t>TCP performs end-to-end flow/congestion control and error recovery</a:t>
            </a:r>
          </a:p>
          <a:p>
            <a:pPr>
              <a:buFontTx/>
              <a:buChar char="-"/>
            </a:pPr>
            <a:r>
              <a:rPr lang="en-US" smtClean="0"/>
              <a:t>TCP depends on implicit congestion signaling and uses an adaptive re-transmission timer, based on average observation of the ack delays.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2163" name="Slide Number Placeholder 5"/>
          <p:cNvSpPr>
            <a:spLocks noGrp="1"/>
          </p:cNvSpPr>
          <p:nvPr>
            <p:ph type="sldNum" sz="quarter" idx="12"/>
          </p:nvPr>
        </p:nvSpPr>
        <p:spPr>
          <a:noFill/>
        </p:spPr>
        <p:txBody>
          <a:bodyPr/>
          <a:lstStyle/>
          <a:p>
            <a:r>
              <a:rPr lang="en-US"/>
              <a:t>3-</a:t>
            </a:r>
            <a:fld id="{349C9F39-93F6-49CB-A502-95DF0D889DE0}" type="slidenum">
              <a:rPr lang="en-US"/>
              <a:pPr/>
              <a:t>57</a:t>
            </a:fld>
            <a:endParaRPr lang="en-US"/>
          </a:p>
        </p:txBody>
      </p:sp>
      <p:sp>
        <p:nvSpPr>
          <p:cNvPr id="92164" name="Rectangle 2"/>
          <p:cNvSpPr>
            <a:spLocks noGrp="1" noChangeArrowheads="1"/>
          </p:cNvSpPr>
          <p:nvPr>
            <p:ph type="title"/>
          </p:nvPr>
        </p:nvSpPr>
        <p:spPr/>
        <p:txBody>
          <a:bodyPr/>
          <a:lstStyle/>
          <a:p>
            <a:endParaRPr lang="en-US" smtClean="0"/>
          </a:p>
        </p:txBody>
      </p:sp>
      <p:sp>
        <p:nvSpPr>
          <p:cNvPr id="92165" name="Rectangle 3"/>
          <p:cNvSpPr>
            <a:spLocks noGrp="1" noChangeArrowheads="1"/>
          </p:cNvSpPr>
          <p:nvPr>
            <p:ph type="body" idx="1"/>
          </p:nvPr>
        </p:nvSpPr>
        <p:spPr/>
        <p:txBody>
          <a:bodyPr/>
          <a:lstStyle/>
          <a:p>
            <a:pPr>
              <a:buFontTx/>
              <a:buChar char="-"/>
            </a:pPr>
            <a:r>
              <a:rPr lang="en-US" smtClean="0"/>
              <a:t>Ack delays may be misleading due to the following reasons:</a:t>
            </a:r>
          </a:p>
          <a:p>
            <a:pPr lvl="1">
              <a:buFontTx/>
              <a:buChar char="-"/>
            </a:pPr>
            <a:r>
              <a:rPr lang="en-US" smtClean="0"/>
              <a:t>Cumulative acks render this estimate inaccurate</a:t>
            </a:r>
          </a:p>
          <a:p>
            <a:pPr lvl="1">
              <a:buFontTx/>
              <a:buChar char="-"/>
            </a:pPr>
            <a:r>
              <a:rPr lang="en-US" smtClean="0"/>
              <a:t>Abrupt changes in the network</a:t>
            </a:r>
          </a:p>
          <a:p>
            <a:pPr lvl="1">
              <a:buFontTx/>
              <a:buChar char="-"/>
            </a:pPr>
            <a:r>
              <a:rPr lang="en-US" smtClean="0"/>
              <a:t>If ack is received for a re-transmitted packet, sender cannot distinguish between ack for the original packet and ack for the re-transmitted packet</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3187" name="Slide Number Placeholder 5"/>
          <p:cNvSpPr>
            <a:spLocks noGrp="1"/>
          </p:cNvSpPr>
          <p:nvPr>
            <p:ph type="sldNum" sz="quarter" idx="12"/>
          </p:nvPr>
        </p:nvSpPr>
        <p:spPr>
          <a:noFill/>
        </p:spPr>
        <p:txBody>
          <a:bodyPr/>
          <a:lstStyle/>
          <a:p>
            <a:r>
              <a:rPr lang="en-US"/>
              <a:t>3-</a:t>
            </a:r>
            <a:fld id="{6DEBE894-38E2-42DA-B2C7-FB81B49C5F6F}" type="slidenum">
              <a:rPr lang="en-US"/>
              <a:pPr/>
              <a:t>58</a:t>
            </a:fld>
            <a:endParaRPr lang="en-US"/>
          </a:p>
        </p:txBody>
      </p:sp>
      <p:sp>
        <p:nvSpPr>
          <p:cNvPr id="93188" name="Rectangle 2"/>
          <p:cNvSpPr>
            <a:spLocks noGrp="1" noChangeArrowheads="1"/>
          </p:cNvSpPr>
          <p:nvPr>
            <p:ph type="title"/>
          </p:nvPr>
        </p:nvSpPr>
        <p:spPr/>
        <p:txBody>
          <a:bodyPr/>
          <a:lstStyle/>
          <a:p>
            <a:r>
              <a:rPr lang="en-US" smtClean="0"/>
              <a:t>Reliability in TCP</a:t>
            </a:r>
          </a:p>
        </p:txBody>
      </p:sp>
      <p:sp>
        <p:nvSpPr>
          <p:cNvPr id="93189" name="Rectangle 3"/>
          <p:cNvSpPr>
            <a:spLocks noGrp="1" noChangeArrowheads="1"/>
          </p:cNvSpPr>
          <p:nvPr>
            <p:ph type="body" idx="1"/>
          </p:nvPr>
        </p:nvSpPr>
        <p:spPr/>
        <p:txBody>
          <a:bodyPr/>
          <a:lstStyle/>
          <a:p>
            <a:r>
              <a:rPr lang="en-US" smtClean="0"/>
              <a:t>Components of reliability</a:t>
            </a:r>
          </a:p>
          <a:p>
            <a:pPr lvl="1"/>
            <a:r>
              <a:rPr lang="en-US" smtClean="0"/>
              <a:t>1. Sequence numbers</a:t>
            </a:r>
          </a:p>
          <a:p>
            <a:pPr lvl="1"/>
            <a:r>
              <a:rPr lang="en-US" smtClean="0"/>
              <a:t>2. Retransmissions</a:t>
            </a:r>
          </a:p>
          <a:p>
            <a:pPr lvl="1"/>
            <a:r>
              <a:rPr lang="en-US" smtClean="0"/>
              <a:t>3. Timeout Mechanism(s): function of the round trip time (RTT) between the two hosts (is it static?)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5235" name="Slide Number Placeholder 6"/>
          <p:cNvSpPr>
            <a:spLocks noGrp="1"/>
          </p:cNvSpPr>
          <p:nvPr>
            <p:ph type="sldNum" sz="quarter" idx="12"/>
          </p:nvPr>
        </p:nvSpPr>
        <p:spPr>
          <a:noFill/>
        </p:spPr>
        <p:txBody>
          <a:bodyPr/>
          <a:lstStyle/>
          <a:p>
            <a:r>
              <a:rPr lang="en-US"/>
              <a:t>3-</a:t>
            </a:r>
            <a:fld id="{F60B2F70-57B6-4C07-9317-8700EF94E3E1}" type="slidenum">
              <a:rPr lang="en-US"/>
              <a:pPr/>
              <a:t>59</a:t>
            </a:fld>
            <a:endParaRPr lang="en-US"/>
          </a:p>
        </p:txBody>
      </p:sp>
      <p:sp>
        <p:nvSpPr>
          <p:cNvPr id="95236"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95237" name="Rectangle 3"/>
          <p:cNvSpPr>
            <a:spLocks noGrp="1" noChangeArrowheads="1"/>
          </p:cNvSpPr>
          <p:nvPr>
            <p:ph type="body" sz="half" idx="1"/>
          </p:nvPr>
        </p:nvSpPr>
        <p:spPr>
          <a:xfrm>
            <a:off x="581025" y="1381125"/>
            <a:ext cx="3381375" cy="4648200"/>
          </a:xfrm>
        </p:spPr>
        <p:txBody>
          <a:bodyPr/>
          <a:lstStyle/>
          <a:p>
            <a:pPr>
              <a:buFont typeface="ZapfDingbats" pitchFamily="82" charset="2"/>
              <a:buNone/>
            </a:pPr>
            <a:r>
              <a:rPr lang="en-US" sz="2400" u="sng" smtClean="0">
                <a:solidFill>
                  <a:srgbClr val="FF0000"/>
                </a:solidFill>
              </a:rPr>
              <a:t>Q:</a:t>
            </a:r>
            <a:r>
              <a:rPr lang="en-US" sz="2400" smtClean="0"/>
              <a:t> how to set TCP timeout value?</a:t>
            </a:r>
          </a:p>
          <a:p>
            <a:r>
              <a:rPr lang="en-US" sz="2000" smtClean="0"/>
              <a:t>longer than RTT</a:t>
            </a:r>
          </a:p>
          <a:p>
            <a:pPr lvl="1"/>
            <a:r>
              <a:rPr lang="en-US" sz="1800" smtClean="0"/>
              <a:t>but RTT varies</a:t>
            </a:r>
          </a:p>
          <a:p>
            <a:r>
              <a:rPr lang="en-US" sz="2000" smtClean="0"/>
              <a:t>too short: premature timeout</a:t>
            </a:r>
          </a:p>
          <a:p>
            <a:pPr lvl="1"/>
            <a:r>
              <a:rPr lang="en-US" sz="2000" smtClean="0"/>
              <a:t>unnecessary retransmissions</a:t>
            </a:r>
          </a:p>
          <a:p>
            <a:r>
              <a:rPr lang="en-US" sz="2000" smtClean="0"/>
              <a:t>too long: slow reaction to segment loss</a:t>
            </a:r>
          </a:p>
        </p:txBody>
      </p:sp>
      <p:sp>
        <p:nvSpPr>
          <p:cNvPr id="95238" name="Rectangle 4"/>
          <p:cNvSpPr>
            <a:spLocks noGrp="1" noChangeArrowheads="1"/>
          </p:cNvSpPr>
          <p:nvPr>
            <p:ph type="body" sz="half" idx="2"/>
          </p:nvPr>
        </p:nvSpPr>
        <p:spPr>
          <a:xfrm>
            <a:off x="4200525" y="1352550"/>
            <a:ext cx="4505325" cy="4648200"/>
          </a:xfrm>
        </p:spPr>
        <p:txBody>
          <a:bodyPr/>
          <a:lstStyle/>
          <a:p>
            <a:pPr>
              <a:buFont typeface="ZapfDingbats" pitchFamily="82" charset="2"/>
              <a:buNone/>
            </a:pPr>
            <a:r>
              <a:rPr lang="en-US" sz="2400" u="sng" smtClean="0">
                <a:solidFill>
                  <a:srgbClr val="FF0000"/>
                </a:solidFill>
              </a:rPr>
              <a:t>Q:</a:t>
            </a:r>
            <a:r>
              <a:rPr lang="en-US" sz="2400" smtClean="0"/>
              <a:t> how to estimate RTT?</a:t>
            </a:r>
          </a:p>
          <a:p>
            <a:r>
              <a:rPr lang="en-US" sz="2000" b="1" smtClean="0">
                <a:solidFill>
                  <a:schemeClr val="accent2"/>
                </a:solidFill>
                <a:latin typeface="Courier New" pitchFamily="-111" charset="0"/>
              </a:rPr>
              <a:t>SampleRTT</a:t>
            </a:r>
            <a:r>
              <a:rPr lang="en-US" sz="2000" smtClean="0">
                <a:solidFill>
                  <a:schemeClr val="accent2"/>
                </a:solidFill>
              </a:rPr>
              <a:t>:</a:t>
            </a:r>
            <a:r>
              <a:rPr lang="en-US" sz="2000" smtClean="0"/>
              <a:t> measured time from segment transmission until ACK receipt</a:t>
            </a:r>
          </a:p>
          <a:p>
            <a:pPr lvl="1"/>
            <a:r>
              <a:rPr lang="en-US" sz="2000" smtClean="0"/>
              <a:t>ignore retransmissions</a:t>
            </a:r>
          </a:p>
          <a:p>
            <a:r>
              <a:rPr lang="en-US" sz="2000" b="1" smtClean="0">
                <a:latin typeface="Courier New" pitchFamily="-111" charset="0"/>
              </a:rPr>
              <a:t>SampleRTT</a:t>
            </a:r>
            <a:r>
              <a:rPr lang="en-US" sz="2000" smtClean="0"/>
              <a:t> will vary, want estimated RTT “smoother”</a:t>
            </a:r>
            <a:endParaRPr lang="en-US" sz="2400" smtClean="0"/>
          </a:p>
          <a:p>
            <a:pPr lvl="1"/>
            <a:r>
              <a:rPr lang="en-US" sz="2000" smtClean="0"/>
              <a:t>average several recent measurements, not just current </a:t>
            </a:r>
            <a:r>
              <a:rPr lang="en-US" sz="2000" b="1" smtClean="0">
                <a:latin typeface="Courier New" pitchFamily="-111" charset="0"/>
              </a:rPr>
              <a:t>SampleRTT</a:t>
            </a:r>
            <a:endParaRPr lang="en-US"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9699" name="Slide Number Placeholder 5"/>
          <p:cNvSpPr>
            <a:spLocks noGrp="1"/>
          </p:cNvSpPr>
          <p:nvPr>
            <p:ph type="sldNum" sz="quarter" idx="12"/>
          </p:nvPr>
        </p:nvSpPr>
        <p:spPr>
          <a:noFill/>
        </p:spPr>
        <p:txBody>
          <a:bodyPr/>
          <a:lstStyle/>
          <a:p>
            <a:r>
              <a:rPr lang="en-US"/>
              <a:t>3-</a:t>
            </a:r>
            <a:fld id="{10FD8490-E510-40B5-98AE-74398AB27EDE}" type="slidenum">
              <a:rPr lang="en-US"/>
              <a:pPr/>
              <a:t>6</a:t>
            </a:fld>
            <a:endParaRPr lang="en-US"/>
          </a:p>
        </p:txBody>
      </p:sp>
      <p:pic>
        <p:nvPicPr>
          <p:cNvPr id="29702" name="Picture 4"/>
          <p:cNvPicPr>
            <a:picLocks noChangeAspect="1" noChangeArrowheads="1"/>
          </p:cNvPicPr>
          <p:nvPr/>
        </p:nvPicPr>
        <p:blipFill>
          <a:blip r:embed="rId2"/>
          <a:srcRect/>
          <a:stretch>
            <a:fillRect/>
          </a:stretch>
        </p:blipFill>
        <p:spPr bwMode="auto">
          <a:xfrm>
            <a:off x="413666" y="750233"/>
            <a:ext cx="4186681" cy="3348494"/>
          </a:xfrm>
          <a:prstGeom prst="rect">
            <a:avLst/>
          </a:prstGeom>
          <a:noFill/>
          <a:ln w="9525">
            <a:noFill/>
            <a:miter lim="800000"/>
            <a:headEnd/>
            <a:tailEnd/>
          </a:ln>
        </p:spPr>
      </p:pic>
      <p:sp>
        <p:nvSpPr>
          <p:cNvPr id="29703" name="Rectangle 5"/>
          <p:cNvSpPr>
            <a:spLocks noChangeArrowheads="1"/>
          </p:cNvSpPr>
          <p:nvPr/>
        </p:nvSpPr>
        <p:spPr bwMode="auto">
          <a:xfrm>
            <a:off x="6248400" y="914400"/>
            <a:ext cx="838200" cy="685800"/>
          </a:xfrm>
          <a:prstGeom prst="rect">
            <a:avLst/>
          </a:prstGeom>
          <a:solidFill>
            <a:srgbClr val="FFFFFF"/>
          </a:solidFill>
          <a:ln w="9525">
            <a:noFill/>
            <a:miter lim="800000"/>
            <a:headEnd/>
            <a:tailEnd/>
          </a:ln>
        </p:spPr>
        <p:txBody>
          <a:bodyPr wrap="none" anchor="ctr"/>
          <a:lstStyle/>
          <a:p>
            <a:endParaRPr lang="en-US"/>
          </a:p>
        </p:txBody>
      </p:sp>
      <p:pic>
        <p:nvPicPr>
          <p:cNvPr id="8" name="Picture 7" descr="Screen Shot 2015-09-22 at 2.09.05 PM.png"/>
          <p:cNvPicPr>
            <a:picLocks noChangeAspect="1"/>
          </p:cNvPicPr>
          <p:nvPr/>
        </p:nvPicPr>
        <p:blipFill>
          <a:blip r:embed="rId3"/>
          <a:stretch>
            <a:fillRect/>
          </a:stretch>
        </p:blipFill>
        <p:spPr>
          <a:xfrm>
            <a:off x="4613102" y="2197970"/>
            <a:ext cx="4530898" cy="3736947"/>
          </a:xfrm>
          <a:prstGeom prst="rect">
            <a:avLst/>
          </a:prstGeom>
        </p:spPr>
      </p:pic>
      <p:sp>
        <p:nvSpPr>
          <p:cNvPr id="9" name="Rectangle 8"/>
          <p:cNvSpPr/>
          <p:nvPr/>
        </p:nvSpPr>
        <p:spPr bwMode="auto">
          <a:xfrm>
            <a:off x="3071218" y="531276"/>
            <a:ext cx="1891973" cy="55719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10" name="Rectangle 9"/>
          <p:cNvSpPr/>
          <p:nvPr/>
        </p:nvSpPr>
        <p:spPr bwMode="auto">
          <a:xfrm>
            <a:off x="933028" y="660856"/>
            <a:ext cx="596101" cy="16845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7283" name="Slide Number Placeholder 6"/>
          <p:cNvSpPr>
            <a:spLocks noGrp="1"/>
          </p:cNvSpPr>
          <p:nvPr>
            <p:ph type="sldNum" sz="quarter" idx="12"/>
          </p:nvPr>
        </p:nvSpPr>
        <p:spPr>
          <a:noFill/>
        </p:spPr>
        <p:txBody>
          <a:bodyPr/>
          <a:lstStyle/>
          <a:p>
            <a:r>
              <a:rPr lang="en-US"/>
              <a:t>3-</a:t>
            </a:r>
            <a:fld id="{0157470B-B206-4511-9D9D-5564023595A6}" type="slidenum">
              <a:rPr lang="en-US"/>
              <a:pPr/>
              <a:t>60</a:t>
            </a:fld>
            <a:endParaRPr lang="en-US"/>
          </a:p>
        </p:txBody>
      </p:sp>
      <p:sp>
        <p:nvSpPr>
          <p:cNvPr id="97284"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251907" name="Text Box 3"/>
          <p:cNvSpPr txBox="1">
            <a:spLocks noChangeArrowheads="1"/>
          </p:cNvSpPr>
          <p:nvPr/>
        </p:nvSpPr>
        <p:spPr bwMode="auto">
          <a:xfrm>
            <a:off x="-47625" y="1435100"/>
            <a:ext cx="9193213" cy="914400"/>
          </a:xfrm>
          <a:prstGeom prst="rect">
            <a:avLst/>
          </a:prstGeom>
          <a:noFill/>
          <a:ln w="9525">
            <a:noFill/>
            <a:miter lim="800000"/>
            <a:headEnd/>
            <a:tailEnd/>
          </a:ln>
        </p:spPr>
        <p:txBody>
          <a:bodyPr wrap="none">
            <a:spAutoFit/>
          </a:bodyPr>
          <a:lstStyle/>
          <a:p>
            <a:r>
              <a:rPr lang="en-US" sz="2000" b="1">
                <a:latin typeface="Courier New" pitchFamily="-111" charset="0"/>
              </a:rPr>
              <a:t>EstimatedRTT(k) = (1- </a:t>
            </a:r>
            <a:r>
              <a:rPr lang="en-US" sz="2000" b="1">
                <a:latin typeface="Courier New" pitchFamily="-111" charset="0"/>
                <a:sym typeface="Symbol" pitchFamily="-111" charset="2"/>
              </a:rPr>
              <a:t></a:t>
            </a:r>
            <a:r>
              <a:rPr lang="en-US" sz="2000" b="1">
                <a:latin typeface="Courier New" pitchFamily="-111" charset="0"/>
              </a:rPr>
              <a:t>)*EstimatedRTT(k-1) + </a:t>
            </a:r>
            <a:r>
              <a:rPr lang="en-US" sz="2000" b="1">
                <a:latin typeface="Courier New" pitchFamily="-111" charset="0"/>
                <a:sym typeface="Symbol" pitchFamily="-111" charset="2"/>
              </a:rPr>
              <a:t></a:t>
            </a:r>
            <a:r>
              <a:rPr lang="en-US" sz="2000" b="1">
                <a:latin typeface="Courier New" pitchFamily="-111" charset="0"/>
              </a:rPr>
              <a:t>*SampleRTT(k)</a:t>
            </a:r>
          </a:p>
          <a:p>
            <a:r>
              <a:rPr lang="en-US" sz="1700" b="1">
                <a:latin typeface="Courier New" pitchFamily="-111" charset="0"/>
              </a:rPr>
              <a:t>=(1- </a:t>
            </a:r>
            <a:r>
              <a:rPr lang="en-US" sz="1700" b="1">
                <a:sym typeface="Symbol" pitchFamily="-111" charset="2"/>
              </a:rPr>
              <a:t></a:t>
            </a:r>
            <a:r>
              <a:rPr lang="en-US" sz="1700" b="1">
                <a:latin typeface="Courier New" pitchFamily="-111" charset="0"/>
              </a:rPr>
              <a:t>)*(</a:t>
            </a:r>
            <a:r>
              <a:rPr lang="en-US" sz="1700" b="1"/>
              <a:t>(1- </a:t>
            </a:r>
            <a:r>
              <a:rPr lang="en-US" sz="1700" b="1">
                <a:sym typeface="Symbol" pitchFamily="-111" charset="2"/>
              </a:rPr>
              <a:t></a:t>
            </a:r>
            <a:r>
              <a:rPr lang="en-US" sz="1700" b="1"/>
              <a:t>)</a:t>
            </a:r>
            <a:r>
              <a:rPr lang="en-US" sz="1700" b="1">
                <a:latin typeface="Courier New" pitchFamily="-111" charset="0"/>
              </a:rPr>
              <a:t>*EstimatedRTT(k-2)+ </a:t>
            </a:r>
            <a:r>
              <a:rPr lang="en-US" sz="1700" b="1">
                <a:sym typeface="Symbol" pitchFamily="-111" charset="2"/>
              </a:rPr>
              <a:t></a:t>
            </a:r>
            <a:r>
              <a:rPr lang="en-US" sz="1700" b="1">
                <a:latin typeface="Courier New" pitchFamily="-111" charset="0"/>
              </a:rPr>
              <a:t>*SampleRTT(k-1))+ </a:t>
            </a:r>
            <a:r>
              <a:rPr lang="en-US" sz="1700" b="1">
                <a:sym typeface="Symbol" pitchFamily="-111" charset="2"/>
              </a:rPr>
              <a:t></a:t>
            </a:r>
            <a:r>
              <a:rPr lang="en-US" sz="1700"/>
              <a:t> </a:t>
            </a:r>
            <a:r>
              <a:rPr lang="en-US" sz="1700" b="1">
                <a:latin typeface="Courier New" pitchFamily="-111" charset="0"/>
              </a:rPr>
              <a:t>*SampleRTT(k)</a:t>
            </a:r>
          </a:p>
          <a:p>
            <a:r>
              <a:rPr lang="en-US" sz="1700" b="1">
                <a:latin typeface="Courier New" pitchFamily="-111" charset="0"/>
              </a:rPr>
              <a:t>=(1- </a:t>
            </a:r>
            <a:r>
              <a:rPr lang="en-US" b="1">
                <a:sym typeface="Symbol" pitchFamily="-111" charset="2"/>
              </a:rPr>
              <a:t></a:t>
            </a:r>
            <a:r>
              <a:rPr lang="en-US" sz="1700" b="1">
                <a:latin typeface="Courier New" pitchFamily="-111" charset="0"/>
              </a:rPr>
              <a:t>)</a:t>
            </a:r>
            <a:r>
              <a:rPr lang="en-US" sz="1700" b="1" baseline="30000">
                <a:latin typeface="Courier New" pitchFamily="-111" charset="0"/>
              </a:rPr>
              <a:t>k </a:t>
            </a:r>
            <a:r>
              <a:rPr lang="en-US" sz="1700" b="1">
                <a:latin typeface="Courier New" pitchFamily="-111" charset="0"/>
              </a:rPr>
              <a:t>*SampleRTT(0)+ </a:t>
            </a:r>
            <a:r>
              <a:rPr lang="en-US" b="1">
                <a:sym typeface="Symbol" pitchFamily="-111" charset="2"/>
              </a:rPr>
              <a:t></a:t>
            </a:r>
            <a:r>
              <a:rPr lang="en-US" sz="1700" b="1">
                <a:latin typeface="Courier New" pitchFamily="-111" charset="0"/>
              </a:rPr>
              <a:t>(1- </a:t>
            </a:r>
            <a:r>
              <a:rPr lang="en-US" b="1">
                <a:sym typeface="Symbol" pitchFamily="-111" charset="2"/>
              </a:rPr>
              <a:t></a:t>
            </a:r>
            <a:r>
              <a:rPr lang="en-US" sz="1700" b="1">
                <a:latin typeface="Courier New" pitchFamily="-111" charset="0"/>
              </a:rPr>
              <a:t>)</a:t>
            </a:r>
            <a:r>
              <a:rPr lang="en-US" sz="1700" b="1" baseline="30000">
                <a:latin typeface="Courier New" pitchFamily="-111" charset="0"/>
              </a:rPr>
              <a:t>k-1</a:t>
            </a:r>
            <a:r>
              <a:rPr lang="en-US" sz="1700" b="1">
                <a:latin typeface="Courier New" pitchFamily="-111" charset="0"/>
              </a:rPr>
              <a:t> *SampleRTT)(1)+…+ </a:t>
            </a:r>
            <a:r>
              <a:rPr lang="en-US" b="1">
                <a:sym typeface="Symbol" pitchFamily="-111" charset="2"/>
              </a:rPr>
              <a:t></a:t>
            </a:r>
            <a:r>
              <a:rPr lang="en-US"/>
              <a:t> </a:t>
            </a:r>
            <a:r>
              <a:rPr lang="en-US" sz="1700" b="1">
                <a:latin typeface="Courier New" pitchFamily="-111" charset="0"/>
              </a:rPr>
              <a:t>*SampleRTT(k)</a:t>
            </a:r>
          </a:p>
        </p:txBody>
      </p:sp>
      <p:sp>
        <p:nvSpPr>
          <p:cNvPr id="97286" name="Rectangle 4"/>
          <p:cNvSpPr>
            <a:spLocks noChangeArrowheads="1"/>
          </p:cNvSpPr>
          <p:nvPr/>
        </p:nvSpPr>
        <p:spPr bwMode="auto">
          <a:xfrm>
            <a:off x="1143000" y="2527300"/>
            <a:ext cx="7067550" cy="1266825"/>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000"/>
              <a:t>Exponential weighted moving average (EWMA)</a:t>
            </a:r>
          </a:p>
          <a:p>
            <a:pPr marL="342900" indent="-342900" algn="l">
              <a:spcBef>
                <a:spcPct val="20000"/>
              </a:spcBef>
              <a:buClr>
                <a:schemeClr val="accent2"/>
              </a:buClr>
              <a:buSzPct val="85000"/>
              <a:buFont typeface="ZapfDingbats" pitchFamily="82" charset="2"/>
              <a:buChar char="r"/>
            </a:pPr>
            <a:r>
              <a:rPr lang="en-US" sz="2000"/>
              <a:t>influence of past sample decreases exponentially fast</a:t>
            </a:r>
          </a:p>
          <a:p>
            <a:pPr marL="342900" indent="-342900" algn="l">
              <a:spcBef>
                <a:spcPct val="20000"/>
              </a:spcBef>
              <a:buClr>
                <a:schemeClr val="accent2"/>
              </a:buClr>
              <a:buSzPct val="85000"/>
              <a:buFont typeface="ZapfDingbats" pitchFamily="82" charset="2"/>
              <a:buChar char="r"/>
            </a:pPr>
            <a:r>
              <a:rPr lang="en-US" sz="2000"/>
              <a:t>typical value: </a:t>
            </a:r>
            <a:r>
              <a:rPr lang="en-US" sz="2000" b="1">
                <a:latin typeface="Courier New" pitchFamily="-111" charset="0"/>
                <a:sym typeface="Symbol" pitchFamily="-111" charset="2"/>
              </a:rPr>
              <a:t> =</a:t>
            </a:r>
            <a:r>
              <a:rPr lang="en-US" sz="2000"/>
              <a:t> 0.125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9331" name="Slide Number Placeholder 5"/>
          <p:cNvSpPr>
            <a:spLocks noGrp="1"/>
          </p:cNvSpPr>
          <p:nvPr>
            <p:ph type="sldNum" sz="quarter" idx="12"/>
          </p:nvPr>
        </p:nvSpPr>
        <p:spPr>
          <a:noFill/>
        </p:spPr>
        <p:txBody>
          <a:bodyPr/>
          <a:lstStyle/>
          <a:p>
            <a:r>
              <a:rPr lang="en-US"/>
              <a:t>3-</a:t>
            </a:r>
            <a:fld id="{CFD677D6-92C9-4572-818B-9B078ABA3F03}" type="slidenum">
              <a:rPr lang="en-US"/>
              <a:pPr/>
              <a:t>61</a:t>
            </a:fld>
            <a:endParaRPr lang="en-US"/>
          </a:p>
        </p:txBody>
      </p:sp>
      <p:sp>
        <p:nvSpPr>
          <p:cNvPr id="99332" name="Rectangle 2"/>
          <p:cNvSpPr>
            <a:spLocks noGrp="1" noChangeArrowheads="1"/>
          </p:cNvSpPr>
          <p:nvPr>
            <p:ph type="title"/>
          </p:nvPr>
        </p:nvSpPr>
        <p:spPr/>
        <p:txBody>
          <a:bodyPr/>
          <a:lstStyle/>
          <a:p>
            <a:r>
              <a:rPr lang="en-US" sz="3200" smtClean="0"/>
              <a:t>Example RTT estimation:</a:t>
            </a:r>
          </a:p>
        </p:txBody>
      </p:sp>
      <p:pic>
        <p:nvPicPr>
          <p:cNvPr id="99333" name="Picture 3"/>
          <p:cNvPicPr>
            <a:picLocks noChangeAspect="1" noChangeArrowheads="1"/>
          </p:cNvPicPr>
          <p:nvPr/>
        </p:nvPicPr>
        <p:blipFill>
          <a:blip r:embed="rId3"/>
          <a:srcRect/>
          <a:stretch>
            <a:fillRect/>
          </a:stretch>
        </p:blipFill>
        <p:spPr bwMode="auto">
          <a:xfrm>
            <a:off x="490538" y="1049338"/>
            <a:ext cx="7739062" cy="529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9"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1380" name="Slide Number Placeholder 3"/>
          <p:cNvSpPr>
            <a:spLocks noGrp="1"/>
          </p:cNvSpPr>
          <p:nvPr>
            <p:ph type="sldNum" sz="quarter" idx="12"/>
          </p:nvPr>
        </p:nvSpPr>
        <p:spPr>
          <a:noFill/>
        </p:spPr>
        <p:txBody>
          <a:bodyPr/>
          <a:lstStyle/>
          <a:p>
            <a:r>
              <a:rPr lang="en-US"/>
              <a:t>3-</a:t>
            </a:r>
            <a:fld id="{4292CF16-075D-4D56-B8AC-48AD4F57FE18}" type="slidenum">
              <a:rPr lang="en-US"/>
              <a:pPr/>
              <a:t>62</a:t>
            </a:fld>
            <a:endParaRPr lang="en-US"/>
          </a:p>
        </p:txBody>
      </p:sp>
      <p:graphicFrame>
        <p:nvGraphicFramePr>
          <p:cNvPr id="101378" name="Object 2"/>
          <p:cNvGraphicFramePr>
            <a:graphicFrameLocks noChangeAspect="1"/>
          </p:cNvGraphicFramePr>
          <p:nvPr/>
        </p:nvGraphicFramePr>
        <p:xfrm>
          <a:off x="1371600" y="0"/>
          <a:ext cx="5357813" cy="6934200"/>
        </p:xfrm>
        <a:graphic>
          <a:graphicData uri="http://schemas.openxmlformats.org/presentationml/2006/ole">
            <p:oleObj spid="_x0000_s101378" name="Acrobat Document" r:id="rId3" imgW="5842000" imgH="7556500" progId="">
              <p:embed/>
            </p:oleObj>
          </a:graphicData>
        </a:graphic>
      </p:graphicFrame>
      <p:sp>
        <p:nvSpPr>
          <p:cNvPr id="101381" name="Text Box 3"/>
          <p:cNvSpPr txBox="1">
            <a:spLocks noChangeArrowheads="1"/>
          </p:cNvSpPr>
          <p:nvPr/>
        </p:nvSpPr>
        <p:spPr bwMode="auto">
          <a:xfrm>
            <a:off x="4184650" y="1593850"/>
            <a:ext cx="946150" cy="336550"/>
          </a:xfrm>
          <a:prstGeom prst="rect">
            <a:avLst/>
          </a:prstGeom>
          <a:solidFill>
            <a:schemeClr val="bg1"/>
          </a:solidFill>
          <a:ln w="9525">
            <a:noFill/>
            <a:miter lim="800000"/>
            <a:headEnd/>
            <a:tailEnd/>
          </a:ln>
        </p:spPr>
        <p:txBody>
          <a:bodyPr wrap="none">
            <a:spAutoFit/>
          </a:bodyPr>
          <a:lstStyle/>
          <a:p>
            <a:r>
              <a:rPr lang="en-US">
                <a:sym typeface="Symbol" pitchFamily="-111" charset="2"/>
              </a:rPr>
              <a:t>=0.125</a:t>
            </a:r>
            <a:endParaRPr lang="en-US"/>
          </a:p>
        </p:txBody>
      </p:sp>
      <p:sp>
        <p:nvSpPr>
          <p:cNvPr id="101382" name="Text Box 4"/>
          <p:cNvSpPr txBox="1">
            <a:spLocks noChangeArrowheads="1"/>
          </p:cNvSpPr>
          <p:nvPr/>
        </p:nvSpPr>
        <p:spPr bwMode="auto">
          <a:xfrm>
            <a:off x="4192588" y="1346200"/>
            <a:ext cx="731837" cy="336550"/>
          </a:xfrm>
          <a:prstGeom prst="rect">
            <a:avLst/>
          </a:prstGeom>
          <a:solidFill>
            <a:schemeClr val="bg1"/>
          </a:solidFill>
          <a:ln w="9525">
            <a:noFill/>
            <a:miter lim="800000"/>
            <a:headEnd/>
            <a:tailEnd/>
          </a:ln>
        </p:spPr>
        <p:txBody>
          <a:bodyPr wrap="none">
            <a:spAutoFit/>
          </a:bodyPr>
          <a:lstStyle/>
          <a:p>
            <a:r>
              <a:rPr lang="en-US">
                <a:sym typeface="Symbol" pitchFamily="-111" charset="2"/>
              </a:rPr>
              <a:t>=0.5</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3"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2404" name="Slide Number Placeholder 3"/>
          <p:cNvSpPr>
            <a:spLocks noGrp="1"/>
          </p:cNvSpPr>
          <p:nvPr>
            <p:ph type="sldNum" sz="quarter" idx="12"/>
          </p:nvPr>
        </p:nvSpPr>
        <p:spPr>
          <a:noFill/>
        </p:spPr>
        <p:txBody>
          <a:bodyPr/>
          <a:lstStyle/>
          <a:p>
            <a:r>
              <a:rPr lang="en-US"/>
              <a:t>3-</a:t>
            </a:r>
            <a:fld id="{DE955DA7-9CCF-4E04-8A31-646C57B2FE5E}" type="slidenum">
              <a:rPr lang="en-US"/>
              <a:pPr/>
              <a:t>63</a:t>
            </a:fld>
            <a:endParaRPr lang="en-US"/>
          </a:p>
        </p:txBody>
      </p:sp>
      <p:graphicFrame>
        <p:nvGraphicFramePr>
          <p:cNvPr id="102402" name="Object 2"/>
          <p:cNvGraphicFramePr>
            <a:graphicFrameLocks noChangeAspect="1"/>
          </p:cNvGraphicFramePr>
          <p:nvPr/>
        </p:nvGraphicFramePr>
        <p:xfrm>
          <a:off x="1804988" y="0"/>
          <a:ext cx="5416550" cy="7010400"/>
        </p:xfrm>
        <a:graphic>
          <a:graphicData uri="http://schemas.openxmlformats.org/presentationml/2006/ole">
            <p:oleObj spid="_x0000_s102402" name="Acrobat Document" r:id="rId3" imgW="5842000" imgH="7556500" progId="">
              <p:embed/>
            </p:oleObj>
          </a:graphicData>
        </a:graphic>
      </p:graphicFrame>
      <p:sp>
        <p:nvSpPr>
          <p:cNvPr id="102405" name="Text Box 3"/>
          <p:cNvSpPr txBox="1">
            <a:spLocks noChangeArrowheads="1"/>
          </p:cNvSpPr>
          <p:nvPr/>
        </p:nvSpPr>
        <p:spPr bwMode="auto">
          <a:xfrm>
            <a:off x="5413375" y="1838325"/>
            <a:ext cx="660400" cy="244475"/>
          </a:xfrm>
          <a:prstGeom prst="rect">
            <a:avLst/>
          </a:prstGeom>
          <a:solidFill>
            <a:schemeClr val="bg1"/>
          </a:solidFill>
          <a:ln w="9525">
            <a:noFill/>
            <a:miter lim="800000"/>
            <a:headEnd/>
            <a:tailEnd/>
          </a:ln>
        </p:spPr>
        <p:txBody>
          <a:bodyPr wrap="none">
            <a:spAutoFit/>
          </a:bodyPr>
          <a:lstStyle/>
          <a:p>
            <a:r>
              <a:rPr lang="en-US" sz="1000">
                <a:sym typeface="Symbol" pitchFamily="-111" charset="2"/>
              </a:rPr>
              <a:t>=0.125</a:t>
            </a:r>
            <a:endParaRPr lang="en-US" sz="1000"/>
          </a:p>
        </p:txBody>
      </p:sp>
      <p:sp>
        <p:nvSpPr>
          <p:cNvPr id="102406" name="Text Box 4"/>
          <p:cNvSpPr txBox="1">
            <a:spLocks noChangeArrowheads="1"/>
          </p:cNvSpPr>
          <p:nvPr/>
        </p:nvSpPr>
        <p:spPr bwMode="auto">
          <a:xfrm>
            <a:off x="5256213" y="4987925"/>
            <a:ext cx="660400" cy="244475"/>
          </a:xfrm>
          <a:prstGeom prst="rect">
            <a:avLst/>
          </a:prstGeom>
          <a:solidFill>
            <a:schemeClr val="bg1"/>
          </a:solidFill>
          <a:ln w="9525">
            <a:noFill/>
            <a:miter lim="800000"/>
            <a:headEnd/>
            <a:tailEnd/>
          </a:ln>
        </p:spPr>
        <p:txBody>
          <a:bodyPr wrap="none">
            <a:spAutoFit/>
          </a:bodyPr>
          <a:lstStyle/>
          <a:p>
            <a:r>
              <a:rPr lang="en-US" sz="1000">
                <a:sym typeface="Symbol" pitchFamily="-111" charset="2"/>
              </a:rPr>
              <a:t>=0.125</a:t>
            </a:r>
            <a:endParaRPr lang="en-US" sz="1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3427" name="Slide Number Placeholder 6"/>
          <p:cNvSpPr>
            <a:spLocks noGrp="1"/>
          </p:cNvSpPr>
          <p:nvPr>
            <p:ph type="sldNum" sz="quarter" idx="12"/>
          </p:nvPr>
        </p:nvSpPr>
        <p:spPr>
          <a:noFill/>
        </p:spPr>
        <p:txBody>
          <a:bodyPr/>
          <a:lstStyle/>
          <a:p>
            <a:r>
              <a:rPr lang="en-US"/>
              <a:t>3-</a:t>
            </a:r>
            <a:fld id="{7B197280-E3C9-4949-945C-1A3DDEA35953}" type="slidenum">
              <a:rPr lang="en-US"/>
              <a:pPr/>
              <a:t>64</a:t>
            </a:fld>
            <a:endParaRPr lang="en-US"/>
          </a:p>
        </p:txBody>
      </p:sp>
      <p:sp>
        <p:nvSpPr>
          <p:cNvPr id="103428"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103429" name="Rectangle 5"/>
          <p:cNvSpPr>
            <a:spLocks noGrp="1" noChangeArrowheads="1"/>
          </p:cNvSpPr>
          <p:nvPr>
            <p:ph type="body" sz="half" idx="1"/>
          </p:nvPr>
        </p:nvSpPr>
        <p:spPr>
          <a:xfrm>
            <a:off x="533400" y="1295400"/>
            <a:ext cx="7639050" cy="1495425"/>
          </a:xfrm>
        </p:spPr>
        <p:txBody>
          <a:bodyPr/>
          <a:lstStyle/>
          <a:p>
            <a:pPr>
              <a:buFont typeface="ZapfDingbats" pitchFamily="82" charset="2"/>
              <a:buNone/>
            </a:pPr>
            <a:r>
              <a:rPr lang="en-US" u="sng" smtClean="0">
                <a:solidFill>
                  <a:srgbClr val="FF0000"/>
                </a:solidFill>
              </a:rPr>
              <a:t>Setting the timeout</a:t>
            </a:r>
            <a:endParaRPr lang="en-US" sz="2400" smtClean="0"/>
          </a:p>
          <a:p>
            <a:pPr>
              <a:spcBef>
                <a:spcPct val="50000"/>
              </a:spcBef>
            </a:pPr>
            <a:r>
              <a:rPr lang="en-US" sz="2000" b="1" smtClean="0">
                <a:latin typeface="Courier New" pitchFamily="-111" charset="0"/>
              </a:rPr>
              <a:t>EstimtedRTT</a:t>
            </a:r>
            <a:r>
              <a:rPr lang="en-US" sz="2000" smtClean="0"/>
              <a:t> plus “safety margin”</a:t>
            </a:r>
          </a:p>
          <a:p>
            <a:pPr lvl="1"/>
            <a:r>
              <a:rPr lang="en-US" sz="1800" smtClean="0"/>
              <a:t>large variation in </a:t>
            </a:r>
            <a:r>
              <a:rPr lang="en-US" sz="1800" b="1" smtClean="0">
                <a:latin typeface="Courier New" pitchFamily="-111" charset="0"/>
              </a:rPr>
              <a:t>EstimatedRTT -&gt;</a:t>
            </a:r>
            <a:r>
              <a:rPr lang="en-US" sz="1800" smtClean="0"/>
              <a:t> larger safety margin</a:t>
            </a:r>
          </a:p>
          <a:p>
            <a:pPr>
              <a:buFont typeface="ZapfDingbats" pitchFamily="82" charset="2"/>
              <a:buNone/>
            </a:pPr>
            <a:r>
              <a:rPr lang="en-US" sz="2000" smtClean="0"/>
              <a:t>1. estimate how much SampleRTT deviates from EstimatedRTT: </a:t>
            </a:r>
          </a:p>
        </p:txBody>
      </p:sp>
      <p:sp>
        <p:nvSpPr>
          <p:cNvPr id="103430" name="Text Box 6"/>
          <p:cNvSpPr txBox="1">
            <a:spLocks noChangeArrowheads="1"/>
          </p:cNvSpPr>
          <p:nvPr/>
        </p:nvSpPr>
        <p:spPr bwMode="auto">
          <a:xfrm>
            <a:off x="584200" y="5283200"/>
            <a:ext cx="6434138" cy="396875"/>
          </a:xfrm>
          <a:prstGeom prst="rect">
            <a:avLst/>
          </a:prstGeom>
          <a:noFill/>
          <a:ln w="9525">
            <a:noFill/>
            <a:miter lim="800000"/>
            <a:headEnd/>
            <a:tailEnd/>
          </a:ln>
        </p:spPr>
        <p:txBody>
          <a:bodyPr wrap="none">
            <a:spAutoFit/>
          </a:bodyPr>
          <a:lstStyle/>
          <a:p>
            <a:r>
              <a:rPr lang="en-US" sz="2000" b="1">
                <a:latin typeface="Courier New" pitchFamily="-111" charset="0"/>
              </a:rPr>
              <a:t>TimeoutInterval = EstimatedRTT + 4*DevRTT</a:t>
            </a:r>
            <a:endParaRPr lang="en-US" sz="1000">
              <a:latin typeface="Times New Roman" pitchFamily="-111" charset="0"/>
            </a:endParaRPr>
          </a:p>
        </p:txBody>
      </p:sp>
      <p:sp>
        <p:nvSpPr>
          <p:cNvPr id="103431" name="Text Box 7"/>
          <p:cNvSpPr txBox="1">
            <a:spLocks noChangeArrowheads="1"/>
          </p:cNvSpPr>
          <p:nvPr/>
        </p:nvSpPr>
        <p:spPr bwMode="auto">
          <a:xfrm>
            <a:off x="914400" y="3429000"/>
            <a:ext cx="6975475" cy="1311275"/>
          </a:xfrm>
          <a:prstGeom prst="rect">
            <a:avLst/>
          </a:prstGeom>
          <a:noFill/>
          <a:ln w="9525">
            <a:noFill/>
            <a:miter lim="800000"/>
            <a:headEnd/>
            <a:tailEnd/>
          </a:ln>
        </p:spPr>
        <p:txBody>
          <a:bodyPr>
            <a:spAutoFit/>
          </a:bodyPr>
          <a:lstStyle/>
          <a:p>
            <a:pPr algn="l"/>
            <a:r>
              <a:rPr lang="en-US" sz="2000" b="1">
                <a:latin typeface="Courier New" pitchFamily="-111" charset="0"/>
              </a:rPr>
              <a:t>DevRTT = (1-</a:t>
            </a:r>
            <a:r>
              <a:rPr lang="en-US" sz="2000" b="1">
                <a:latin typeface="Courier New" pitchFamily="-111" charset="0"/>
                <a:sym typeface="Symbol" pitchFamily="-111" charset="2"/>
              </a:rPr>
              <a:t></a:t>
            </a:r>
            <a:r>
              <a:rPr lang="en-US" sz="2000" b="1">
                <a:latin typeface="Courier New" pitchFamily="-111" charset="0"/>
              </a:rPr>
              <a:t>)*DevRTT +</a:t>
            </a:r>
          </a:p>
          <a:p>
            <a:pPr algn="l"/>
            <a:r>
              <a:rPr lang="en-US" sz="2000" b="1">
                <a:latin typeface="Courier New" pitchFamily="-111" charset="0"/>
              </a:rPr>
              <a:t>             </a:t>
            </a:r>
            <a:r>
              <a:rPr lang="en-US" sz="2000" b="1">
                <a:latin typeface="Courier New" pitchFamily="-111" charset="0"/>
                <a:sym typeface="Symbol" pitchFamily="-111" charset="2"/>
              </a:rPr>
              <a:t></a:t>
            </a:r>
            <a:r>
              <a:rPr lang="en-US" sz="2000" b="1">
                <a:latin typeface="Courier New" pitchFamily="-111" charset="0"/>
              </a:rPr>
              <a:t>*|SampleRTT-EstimatedRTT|</a:t>
            </a:r>
          </a:p>
          <a:p>
            <a:pPr algn="l"/>
            <a:endParaRPr lang="en-US" sz="2000" b="1">
              <a:latin typeface="Courier New" pitchFamily="-111" charset="0"/>
            </a:endParaRPr>
          </a:p>
          <a:p>
            <a:pPr algn="l"/>
            <a:r>
              <a:rPr lang="en-US" sz="2000" b="1">
                <a:latin typeface="Courier New" pitchFamily="-111" charset="0"/>
              </a:rPr>
              <a:t>(typically, </a:t>
            </a:r>
            <a:r>
              <a:rPr lang="en-US" sz="2000" b="1">
                <a:latin typeface="Courier New" pitchFamily="-111" charset="0"/>
                <a:sym typeface="Symbol" pitchFamily="-111" charset="2"/>
              </a:rPr>
              <a:t> = 0.25)</a:t>
            </a:r>
          </a:p>
        </p:txBody>
      </p:sp>
      <p:sp>
        <p:nvSpPr>
          <p:cNvPr id="103432" name="Text Box 8"/>
          <p:cNvSpPr txBox="1">
            <a:spLocks noChangeArrowheads="1"/>
          </p:cNvSpPr>
          <p:nvPr/>
        </p:nvSpPr>
        <p:spPr bwMode="auto">
          <a:xfrm>
            <a:off x="381000" y="4953000"/>
            <a:ext cx="2970213" cy="396875"/>
          </a:xfrm>
          <a:prstGeom prst="rect">
            <a:avLst/>
          </a:prstGeom>
          <a:noFill/>
          <a:ln w="9525">
            <a:noFill/>
            <a:miter lim="800000"/>
            <a:headEnd/>
            <a:tailEnd/>
          </a:ln>
        </p:spPr>
        <p:txBody>
          <a:bodyPr wrap="none">
            <a:spAutoFit/>
          </a:bodyPr>
          <a:lstStyle/>
          <a:p>
            <a:pPr algn="l"/>
            <a:r>
              <a:rPr lang="en-US"/>
              <a:t> </a:t>
            </a:r>
            <a:r>
              <a:rPr lang="en-US" sz="2000">
                <a:solidFill>
                  <a:srgbClr val="FF0000"/>
                </a:solidFill>
              </a:rPr>
              <a:t>2. set timeout interval:</a:t>
            </a:r>
            <a:endParaRPr lang="en-US" sz="2000"/>
          </a:p>
        </p:txBody>
      </p:sp>
      <p:sp>
        <p:nvSpPr>
          <p:cNvPr id="103433" name="Text Box 9"/>
          <p:cNvSpPr txBox="1">
            <a:spLocks noChangeArrowheads="1"/>
          </p:cNvSpPr>
          <p:nvPr/>
        </p:nvSpPr>
        <p:spPr bwMode="auto">
          <a:xfrm>
            <a:off x="476250" y="5868988"/>
            <a:ext cx="6707188" cy="825500"/>
          </a:xfrm>
          <a:prstGeom prst="rect">
            <a:avLst/>
          </a:prstGeom>
          <a:noFill/>
          <a:ln w="9525">
            <a:noFill/>
            <a:miter lim="800000"/>
            <a:headEnd/>
            <a:tailEnd/>
          </a:ln>
        </p:spPr>
        <p:txBody>
          <a:bodyPr wrap="none">
            <a:spAutoFit/>
          </a:bodyPr>
          <a:lstStyle/>
          <a:p>
            <a:pPr lvl="1" algn="l"/>
            <a:r>
              <a:rPr lang="en-US"/>
              <a:t>3. For further re-transmissions (if the 1</a:t>
            </a:r>
            <a:r>
              <a:rPr lang="en-US" baseline="30000"/>
              <a:t>st</a:t>
            </a:r>
            <a:r>
              <a:rPr lang="en-US"/>
              <a:t> re-tx was not Ack’ed)</a:t>
            </a:r>
          </a:p>
          <a:p>
            <a:pPr lvl="1" algn="l"/>
            <a:r>
              <a:rPr lang="en-US"/>
              <a:t>	- RTO=q.RTO,  q=2 for exponential backoff</a:t>
            </a:r>
          </a:p>
          <a:p>
            <a:pPr lvl="1" algn="l"/>
            <a:r>
              <a:rPr lang="en-US"/>
              <a:t>	- similar to Ethernet CSMA/CD backoff</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5475" name="Slide Number Placeholder 6"/>
          <p:cNvSpPr>
            <a:spLocks noGrp="1"/>
          </p:cNvSpPr>
          <p:nvPr>
            <p:ph type="sldNum" sz="quarter" idx="12"/>
          </p:nvPr>
        </p:nvSpPr>
        <p:spPr>
          <a:noFill/>
        </p:spPr>
        <p:txBody>
          <a:bodyPr/>
          <a:lstStyle/>
          <a:p>
            <a:r>
              <a:rPr lang="en-US"/>
              <a:t>3-</a:t>
            </a:r>
            <a:fld id="{4CCA3241-2473-46F6-83D7-CD40D2F91F37}" type="slidenum">
              <a:rPr lang="en-US"/>
              <a:pPr/>
              <a:t>65</a:t>
            </a:fld>
            <a:endParaRPr lang="en-US"/>
          </a:p>
        </p:txBody>
      </p:sp>
      <p:sp>
        <p:nvSpPr>
          <p:cNvPr id="105476" name="Rectangle 2"/>
          <p:cNvSpPr>
            <a:spLocks noGrp="1" noChangeArrowheads="1"/>
          </p:cNvSpPr>
          <p:nvPr>
            <p:ph type="title"/>
          </p:nvPr>
        </p:nvSpPr>
        <p:spPr/>
        <p:txBody>
          <a:bodyPr/>
          <a:lstStyle/>
          <a:p>
            <a:r>
              <a:rPr lang="en-US" smtClean="0"/>
              <a:t>TCP reliable data transfer</a:t>
            </a:r>
          </a:p>
        </p:txBody>
      </p:sp>
      <p:sp>
        <p:nvSpPr>
          <p:cNvPr id="105477" name="Rectangle 3"/>
          <p:cNvSpPr>
            <a:spLocks noGrp="1" noChangeArrowheads="1"/>
          </p:cNvSpPr>
          <p:nvPr>
            <p:ph type="body" sz="half" idx="1"/>
          </p:nvPr>
        </p:nvSpPr>
        <p:spPr/>
        <p:txBody>
          <a:bodyPr/>
          <a:lstStyle/>
          <a:p>
            <a:r>
              <a:rPr lang="en-US" sz="2400" smtClean="0"/>
              <a:t>TCP creates reliable service on top of IP’s unreliable service</a:t>
            </a:r>
          </a:p>
          <a:p>
            <a:r>
              <a:rPr lang="en-US" sz="2400" smtClean="0"/>
              <a:t>Pipelined segments</a:t>
            </a:r>
          </a:p>
          <a:p>
            <a:r>
              <a:rPr lang="en-US" sz="2400" smtClean="0"/>
              <a:t>Cumulative acks</a:t>
            </a:r>
          </a:p>
          <a:p>
            <a:r>
              <a:rPr lang="en-US" sz="2400" smtClean="0"/>
              <a:t>TCP uses single retransmission timer</a:t>
            </a:r>
          </a:p>
          <a:p>
            <a:endParaRPr lang="en-US" sz="2400" smtClean="0"/>
          </a:p>
        </p:txBody>
      </p:sp>
      <p:sp>
        <p:nvSpPr>
          <p:cNvPr id="105478" name="Rectangle 4"/>
          <p:cNvSpPr>
            <a:spLocks noGrp="1" noChangeArrowheads="1"/>
          </p:cNvSpPr>
          <p:nvPr>
            <p:ph type="body" sz="half" idx="2"/>
          </p:nvPr>
        </p:nvSpPr>
        <p:spPr/>
        <p:txBody>
          <a:bodyPr/>
          <a:lstStyle/>
          <a:p>
            <a:r>
              <a:rPr lang="en-US" sz="2400" smtClean="0"/>
              <a:t>Retransmissions are triggered by:</a:t>
            </a:r>
          </a:p>
          <a:p>
            <a:pPr lvl="1"/>
            <a:r>
              <a:rPr lang="en-US" sz="2000" smtClean="0"/>
              <a:t>timeout events</a:t>
            </a:r>
          </a:p>
          <a:p>
            <a:pPr lvl="1"/>
            <a:r>
              <a:rPr lang="en-US" sz="2000" smtClean="0"/>
              <a:t>duplicate acks</a:t>
            </a:r>
          </a:p>
          <a:p>
            <a:r>
              <a:rPr lang="en-US" sz="2400" smtClean="0"/>
              <a:t>Initially consider simplified TCP sender:</a:t>
            </a:r>
          </a:p>
          <a:p>
            <a:pPr lvl="1"/>
            <a:r>
              <a:rPr lang="en-US" sz="2000" smtClean="0"/>
              <a:t> ignore duplicate acks</a:t>
            </a:r>
          </a:p>
          <a:p>
            <a:pPr lvl="1"/>
            <a:r>
              <a:rPr lang="en-US" sz="2000" smtClean="0"/>
              <a:t>ignore flow control, congestion control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7527" name="Slide Number Placeholder 4"/>
          <p:cNvSpPr>
            <a:spLocks noGrp="1"/>
          </p:cNvSpPr>
          <p:nvPr>
            <p:ph type="sldNum" sz="quarter" idx="12"/>
          </p:nvPr>
        </p:nvSpPr>
        <p:spPr>
          <a:noFill/>
        </p:spPr>
        <p:txBody>
          <a:bodyPr/>
          <a:lstStyle/>
          <a:p>
            <a:r>
              <a:rPr lang="en-US"/>
              <a:t>3-</a:t>
            </a:r>
            <a:fld id="{DE9211A8-3D4F-44CF-B6DE-FB84A57FABC4}" type="slidenum">
              <a:rPr lang="en-US"/>
              <a:pPr/>
              <a:t>66</a:t>
            </a:fld>
            <a:endParaRPr lang="en-US"/>
          </a:p>
        </p:txBody>
      </p:sp>
      <p:sp>
        <p:nvSpPr>
          <p:cNvPr id="107528" name="Line 2"/>
          <p:cNvSpPr>
            <a:spLocks noChangeShapeType="1"/>
          </p:cNvSpPr>
          <p:nvPr/>
        </p:nvSpPr>
        <p:spPr bwMode="auto">
          <a:xfrm flipH="1">
            <a:off x="5810250" y="3143250"/>
            <a:ext cx="2476500" cy="1104900"/>
          </a:xfrm>
          <a:prstGeom prst="line">
            <a:avLst/>
          </a:prstGeom>
          <a:noFill/>
          <a:ln w="28575">
            <a:solidFill>
              <a:schemeClr val="accent2"/>
            </a:solidFill>
            <a:round/>
            <a:headEnd/>
            <a:tailEnd type="triangle" w="med" len="med"/>
          </a:ln>
        </p:spPr>
        <p:txBody>
          <a:bodyPr wrap="none" anchor="ctr"/>
          <a:lstStyle/>
          <a:p>
            <a:endParaRPr lang="en-US"/>
          </a:p>
        </p:txBody>
      </p:sp>
      <p:sp>
        <p:nvSpPr>
          <p:cNvPr id="107529" name="Line 5"/>
          <p:cNvSpPr>
            <a:spLocks noChangeShapeType="1"/>
          </p:cNvSpPr>
          <p:nvPr/>
        </p:nvSpPr>
        <p:spPr bwMode="auto">
          <a:xfrm flipH="1">
            <a:off x="5781675" y="2733675"/>
            <a:ext cx="2543175" cy="1381125"/>
          </a:xfrm>
          <a:prstGeom prst="line">
            <a:avLst/>
          </a:prstGeom>
          <a:noFill/>
          <a:ln w="28575">
            <a:solidFill>
              <a:schemeClr val="accent2"/>
            </a:solidFill>
            <a:round/>
            <a:headEnd/>
            <a:tailEnd type="triangle" w="med" len="med"/>
          </a:ln>
        </p:spPr>
        <p:txBody>
          <a:bodyPr wrap="none" anchor="ctr"/>
          <a:lstStyle/>
          <a:p>
            <a:endParaRPr lang="en-US"/>
          </a:p>
        </p:txBody>
      </p:sp>
      <p:sp>
        <p:nvSpPr>
          <p:cNvPr id="107530" name="Rectangle 6"/>
          <p:cNvSpPr>
            <a:spLocks noChangeArrowheads="1"/>
          </p:cNvSpPr>
          <p:nvPr/>
        </p:nvSpPr>
        <p:spPr bwMode="auto">
          <a:xfrm rot="728579">
            <a:off x="6075363" y="3814763"/>
            <a:ext cx="1817687" cy="284162"/>
          </a:xfrm>
          <a:prstGeom prst="rect">
            <a:avLst/>
          </a:prstGeom>
          <a:solidFill>
            <a:schemeClr val="bg1"/>
          </a:solidFill>
          <a:ln w="9525">
            <a:noFill/>
            <a:miter lim="800000"/>
            <a:headEnd/>
            <a:tailEnd/>
          </a:ln>
        </p:spPr>
        <p:txBody>
          <a:bodyPr wrap="none" anchor="ctr"/>
          <a:lstStyle/>
          <a:p>
            <a:endParaRPr lang="en-US"/>
          </a:p>
        </p:txBody>
      </p:sp>
      <p:sp>
        <p:nvSpPr>
          <p:cNvPr id="107531" name="Rectangle 7"/>
          <p:cNvSpPr>
            <a:spLocks noGrp="1" noChangeArrowheads="1"/>
          </p:cNvSpPr>
          <p:nvPr>
            <p:ph type="title"/>
          </p:nvPr>
        </p:nvSpPr>
        <p:spPr>
          <a:xfrm>
            <a:off x="476250" y="238125"/>
            <a:ext cx="7772400" cy="904875"/>
          </a:xfrm>
        </p:spPr>
        <p:txBody>
          <a:bodyPr/>
          <a:lstStyle/>
          <a:p>
            <a:r>
              <a:rPr lang="en-US" sz="3600" smtClean="0"/>
              <a:t>TCP: retransmission scenarios</a:t>
            </a:r>
            <a:endParaRPr lang="en-US" smtClean="0"/>
          </a:p>
        </p:txBody>
      </p:sp>
      <p:sp>
        <p:nvSpPr>
          <p:cNvPr id="107532" name="Line 33"/>
          <p:cNvSpPr>
            <a:spLocks noChangeShapeType="1"/>
          </p:cNvSpPr>
          <p:nvPr/>
        </p:nvSpPr>
        <p:spPr bwMode="auto">
          <a:xfrm>
            <a:off x="5800725" y="2009775"/>
            <a:ext cx="2533650" cy="590550"/>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7522" name="Object 2"/>
          <p:cNvGraphicFramePr>
            <a:graphicFrameLocks noChangeAspect="1"/>
          </p:cNvGraphicFramePr>
          <p:nvPr/>
        </p:nvGraphicFramePr>
        <p:xfrm>
          <a:off x="5387975" y="1341438"/>
          <a:ext cx="485775" cy="385762"/>
        </p:xfrm>
        <a:graphic>
          <a:graphicData uri="http://schemas.openxmlformats.org/presentationml/2006/ole">
            <p:oleObj spid="_x0000_s107522" name="Clip" r:id="rId4" imgW="1305000" imgH="1085760" progId="">
              <p:embed/>
            </p:oleObj>
          </a:graphicData>
        </a:graphic>
      </p:graphicFrame>
      <p:sp>
        <p:nvSpPr>
          <p:cNvPr id="107533" name="Text Box 35"/>
          <p:cNvSpPr txBox="1">
            <a:spLocks noChangeArrowheads="1"/>
          </p:cNvSpPr>
          <p:nvPr/>
        </p:nvSpPr>
        <p:spPr bwMode="auto">
          <a:xfrm>
            <a:off x="5797550" y="1341438"/>
            <a:ext cx="850900" cy="336550"/>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7534" name="Text Box 36"/>
          <p:cNvSpPr txBox="1">
            <a:spLocks noChangeArrowheads="1"/>
          </p:cNvSpPr>
          <p:nvPr/>
        </p:nvSpPr>
        <p:spPr bwMode="auto">
          <a:xfrm rot="808459">
            <a:off x="5983288" y="2420938"/>
            <a:ext cx="2066925" cy="304800"/>
          </a:xfrm>
          <a:prstGeom prst="rect">
            <a:avLst/>
          </a:prstGeom>
          <a:noFill/>
          <a:ln w="9525">
            <a:noFill/>
            <a:miter lim="800000"/>
            <a:headEnd/>
            <a:tailEnd/>
          </a:ln>
        </p:spPr>
        <p:txBody>
          <a:bodyPr wrap="none">
            <a:spAutoFit/>
          </a:bodyPr>
          <a:lstStyle/>
          <a:p>
            <a:r>
              <a:rPr lang="en-US" sz="1400">
                <a:latin typeface="Arial" charset="0"/>
              </a:rPr>
              <a:t>Seq=100, 20 bytes data</a:t>
            </a:r>
            <a:endParaRPr lang="en-US" sz="1000">
              <a:latin typeface="Times New Roman" pitchFamily="-111" charset="0"/>
            </a:endParaRPr>
          </a:p>
        </p:txBody>
      </p:sp>
      <p:sp>
        <p:nvSpPr>
          <p:cNvPr id="107535" name="Text Box 37"/>
          <p:cNvSpPr txBox="1">
            <a:spLocks noChangeArrowheads="1"/>
          </p:cNvSpPr>
          <p:nvPr/>
        </p:nvSpPr>
        <p:spPr bwMode="auto">
          <a:xfrm rot="-1770084">
            <a:off x="6743700" y="3068638"/>
            <a:ext cx="950913" cy="304800"/>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grpSp>
        <p:nvGrpSpPr>
          <p:cNvPr id="107536" name="Group 39"/>
          <p:cNvGrpSpPr>
            <a:grpSpLocks/>
          </p:cNvGrpSpPr>
          <p:nvPr/>
        </p:nvGrpSpPr>
        <p:grpSpPr bwMode="auto">
          <a:xfrm>
            <a:off x="5410200" y="5943600"/>
            <a:ext cx="658813" cy="366713"/>
            <a:chOff x="3304" y="3530"/>
            <a:chExt cx="415" cy="231"/>
          </a:xfrm>
        </p:grpSpPr>
        <p:sp>
          <p:nvSpPr>
            <p:cNvPr id="107585" name="Rectangle 40"/>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107586" name="Text Box 41"/>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sz="1000">
                <a:latin typeface="Times New Roman" pitchFamily="-111" charset="0"/>
              </a:endParaRPr>
            </a:p>
          </p:txBody>
        </p:sp>
      </p:grpSp>
      <p:sp>
        <p:nvSpPr>
          <p:cNvPr id="107537" name="Text Box 42"/>
          <p:cNvSpPr txBox="1">
            <a:spLocks noChangeArrowheads="1"/>
          </p:cNvSpPr>
          <p:nvPr/>
        </p:nvSpPr>
        <p:spPr bwMode="auto">
          <a:xfrm>
            <a:off x="6434138" y="5715000"/>
            <a:ext cx="2187575" cy="366713"/>
          </a:xfrm>
          <a:prstGeom prst="rect">
            <a:avLst/>
          </a:prstGeom>
          <a:noFill/>
          <a:ln w="9525">
            <a:noFill/>
            <a:miter lim="800000"/>
            <a:headEnd/>
            <a:tailEnd/>
          </a:ln>
        </p:spPr>
        <p:txBody>
          <a:bodyPr wrap="none">
            <a:spAutoFit/>
          </a:bodyPr>
          <a:lstStyle/>
          <a:p>
            <a:r>
              <a:rPr lang="en-US" sz="1800"/>
              <a:t>premature timeout</a:t>
            </a:r>
            <a:endParaRPr lang="en-US" sz="1000">
              <a:latin typeface="Times New Roman" pitchFamily="-111" charset="0"/>
            </a:endParaRPr>
          </a:p>
        </p:txBody>
      </p:sp>
      <p:graphicFrame>
        <p:nvGraphicFramePr>
          <p:cNvPr id="107523" name="Object 3"/>
          <p:cNvGraphicFramePr>
            <a:graphicFrameLocks noChangeAspect="1"/>
          </p:cNvGraphicFramePr>
          <p:nvPr/>
        </p:nvGraphicFramePr>
        <p:xfrm>
          <a:off x="8045450" y="1350963"/>
          <a:ext cx="485775" cy="385762"/>
        </p:xfrm>
        <a:graphic>
          <a:graphicData uri="http://schemas.openxmlformats.org/presentationml/2006/ole">
            <p:oleObj spid="_x0000_s107523" name="Clip" r:id="rId5" imgW="1305000" imgH="1085760" progId="">
              <p:embed/>
            </p:oleObj>
          </a:graphicData>
        </a:graphic>
      </p:graphicFrame>
      <p:sp>
        <p:nvSpPr>
          <p:cNvPr id="107538" name="Text Box 44"/>
          <p:cNvSpPr txBox="1">
            <a:spLocks noChangeArrowheads="1"/>
          </p:cNvSpPr>
          <p:nvPr/>
        </p:nvSpPr>
        <p:spPr bwMode="auto">
          <a:xfrm>
            <a:off x="7321550" y="1360488"/>
            <a:ext cx="830263" cy="336550"/>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7539" name="Line 45"/>
          <p:cNvSpPr>
            <a:spLocks noChangeShapeType="1"/>
          </p:cNvSpPr>
          <p:nvPr/>
        </p:nvSpPr>
        <p:spPr bwMode="auto">
          <a:xfrm>
            <a:off x="5800725" y="3876675"/>
            <a:ext cx="2533650" cy="590550"/>
          </a:xfrm>
          <a:prstGeom prst="line">
            <a:avLst/>
          </a:prstGeom>
          <a:noFill/>
          <a:ln w="28575">
            <a:solidFill>
              <a:schemeClr val="accent2"/>
            </a:solidFill>
            <a:round/>
            <a:headEnd/>
            <a:tailEnd type="triangle" w="med" len="med"/>
          </a:ln>
        </p:spPr>
        <p:txBody>
          <a:bodyPr wrap="none" anchor="ctr"/>
          <a:lstStyle/>
          <a:p>
            <a:endParaRPr lang="en-US"/>
          </a:p>
        </p:txBody>
      </p:sp>
      <p:sp>
        <p:nvSpPr>
          <p:cNvPr id="107540" name="Text Box 46"/>
          <p:cNvSpPr txBox="1">
            <a:spLocks noChangeArrowheads="1"/>
          </p:cNvSpPr>
          <p:nvPr/>
        </p:nvSpPr>
        <p:spPr bwMode="auto">
          <a:xfrm rot="706751">
            <a:off x="6065838" y="3792538"/>
            <a:ext cx="1870075" cy="304800"/>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41" name="Line 47"/>
          <p:cNvSpPr>
            <a:spLocks noChangeShapeType="1"/>
          </p:cNvSpPr>
          <p:nvPr/>
        </p:nvSpPr>
        <p:spPr bwMode="auto">
          <a:xfrm>
            <a:off x="5791200" y="1905000"/>
            <a:ext cx="0" cy="4076700"/>
          </a:xfrm>
          <a:prstGeom prst="line">
            <a:avLst/>
          </a:prstGeom>
          <a:noFill/>
          <a:ln w="9525">
            <a:solidFill>
              <a:schemeClr val="tx1"/>
            </a:solidFill>
            <a:round/>
            <a:headEnd/>
            <a:tailEnd type="triangle" w="med" len="med"/>
          </a:ln>
        </p:spPr>
        <p:txBody>
          <a:bodyPr wrap="none" anchor="ctr"/>
          <a:lstStyle/>
          <a:p>
            <a:endParaRPr lang="en-US"/>
          </a:p>
        </p:txBody>
      </p:sp>
      <p:sp>
        <p:nvSpPr>
          <p:cNvPr id="107542" name="Line 48"/>
          <p:cNvSpPr>
            <a:spLocks noChangeShapeType="1"/>
          </p:cNvSpPr>
          <p:nvPr/>
        </p:nvSpPr>
        <p:spPr bwMode="auto">
          <a:xfrm>
            <a:off x="8305800" y="1790700"/>
            <a:ext cx="0" cy="3848100"/>
          </a:xfrm>
          <a:prstGeom prst="line">
            <a:avLst/>
          </a:prstGeom>
          <a:noFill/>
          <a:ln w="9525">
            <a:solidFill>
              <a:schemeClr val="tx1"/>
            </a:solidFill>
            <a:round/>
            <a:headEnd/>
            <a:tailEnd/>
          </a:ln>
        </p:spPr>
        <p:txBody>
          <a:bodyPr wrap="none" anchor="ctr"/>
          <a:lstStyle/>
          <a:p>
            <a:endParaRPr lang="en-US"/>
          </a:p>
        </p:txBody>
      </p:sp>
      <p:sp>
        <p:nvSpPr>
          <p:cNvPr id="107543" name="Text Box 49"/>
          <p:cNvSpPr txBox="1">
            <a:spLocks noChangeArrowheads="1"/>
          </p:cNvSpPr>
          <p:nvPr/>
        </p:nvSpPr>
        <p:spPr bwMode="auto">
          <a:xfrm rot="-1338105">
            <a:off x="7105650" y="3179763"/>
            <a:ext cx="966788" cy="304800"/>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sp>
        <p:nvSpPr>
          <p:cNvPr id="107544" name="Line 52"/>
          <p:cNvSpPr>
            <a:spLocks noChangeShapeType="1"/>
          </p:cNvSpPr>
          <p:nvPr/>
        </p:nvSpPr>
        <p:spPr bwMode="auto">
          <a:xfrm>
            <a:off x="5788025" y="2362200"/>
            <a:ext cx="2508250" cy="628650"/>
          </a:xfrm>
          <a:prstGeom prst="line">
            <a:avLst/>
          </a:prstGeom>
          <a:noFill/>
          <a:ln w="28575">
            <a:solidFill>
              <a:schemeClr val="accent2"/>
            </a:solidFill>
            <a:round/>
            <a:headEnd/>
            <a:tailEnd type="triangle" w="med" len="med"/>
          </a:ln>
        </p:spPr>
        <p:txBody>
          <a:bodyPr wrap="none" anchor="ctr"/>
          <a:lstStyle/>
          <a:p>
            <a:endParaRPr lang="en-US"/>
          </a:p>
        </p:txBody>
      </p:sp>
      <p:sp>
        <p:nvSpPr>
          <p:cNvPr id="107545" name="Text Box 53"/>
          <p:cNvSpPr txBox="1">
            <a:spLocks noChangeArrowheads="1"/>
          </p:cNvSpPr>
          <p:nvPr/>
        </p:nvSpPr>
        <p:spPr bwMode="auto">
          <a:xfrm rot="706751">
            <a:off x="6094413" y="2011363"/>
            <a:ext cx="1870075" cy="304800"/>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grpSp>
        <p:nvGrpSpPr>
          <p:cNvPr id="107546" name="Group 63"/>
          <p:cNvGrpSpPr>
            <a:grpSpLocks/>
          </p:cNvGrpSpPr>
          <p:nvPr/>
        </p:nvGrpSpPr>
        <p:grpSpPr bwMode="auto">
          <a:xfrm>
            <a:off x="5467350" y="2016125"/>
            <a:ext cx="327025" cy="1860550"/>
            <a:chOff x="3444" y="1270"/>
            <a:chExt cx="206" cy="1172"/>
          </a:xfrm>
        </p:grpSpPr>
        <p:sp>
          <p:nvSpPr>
            <p:cNvPr id="107579" name="Rectangle 4"/>
            <p:cNvSpPr>
              <a:spLocks noChangeArrowheads="1"/>
            </p:cNvSpPr>
            <p:nvPr/>
          </p:nvSpPr>
          <p:spPr bwMode="auto">
            <a:xfrm>
              <a:off x="3494" y="1432"/>
              <a:ext cx="128" cy="832"/>
            </a:xfrm>
            <a:prstGeom prst="rect">
              <a:avLst/>
            </a:prstGeom>
            <a:solidFill>
              <a:schemeClr val="bg1"/>
            </a:solidFill>
            <a:ln w="9525">
              <a:noFill/>
              <a:miter lim="800000"/>
              <a:headEnd/>
              <a:tailEnd/>
            </a:ln>
          </p:spPr>
          <p:txBody>
            <a:bodyPr wrap="none" anchor="ctr"/>
            <a:lstStyle/>
            <a:p>
              <a:endParaRPr lang="en-US"/>
            </a:p>
          </p:txBody>
        </p:sp>
        <p:sp>
          <p:nvSpPr>
            <p:cNvPr id="107580" name="Text Box 38"/>
            <p:cNvSpPr txBox="1">
              <a:spLocks noChangeArrowheads="1"/>
            </p:cNvSpPr>
            <p:nvPr/>
          </p:nvSpPr>
          <p:spPr bwMode="auto">
            <a:xfrm rot="-5400000">
              <a:off x="3068" y="1754"/>
              <a:ext cx="943" cy="192"/>
            </a:xfrm>
            <a:prstGeom prst="rect">
              <a:avLst/>
            </a:prstGeom>
            <a:noFill/>
            <a:ln w="9525">
              <a:noFill/>
              <a:miter lim="800000"/>
              <a:headEnd/>
              <a:tailEnd/>
            </a:ln>
          </p:spPr>
          <p:txBody>
            <a:bodyPr wrap="none">
              <a:spAutoFit/>
            </a:bodyPr>
            <a:lstStyle/>
            <a:p>
              <a:r>
                <a:rPr lang="en-US" sz="1400"/>
                <a:t>Seq=92 timeout</a:t>
              </a:r>
              <a:endParaRPr lang="en-US" sz="1000">
                <a:latin typeface="Times New Roman" pitchFamily="-111" charset="0"/>
              </a:endParaRPr>
            </a:p>
          </p:txBody>
        </p:sp>
        <p:sp>
          <p:nvSpPr>
            <p:cNvPr id="107581" name="Line 50"/>
            <p:cNvSpPr>
              <a:spLocks noChangeShapeType="1"/>
            </p:cNvSpPr>
            <p:nvPr/>
          </p:nvSpPr>
          <p:spPr bwMode="auto">
            <a:xfrm flipV="1">
              <a:off x="3552" y="1270"/>
              <a:ext cx="4" cy="154"/>
            </a:xfrm>
            <a:prstGeom prst="line">
              <a:avLst/>
            </a:prstGeom>
            <a:noFill/>
            <a:ln w="19050">
              <a:solidFill>
                <a:schemeClr val="tx1"/>
              </a:solidFill>
              <a:round/>
              <a:headEnd/>
              <a:tailEnd type="triangle" w="med" len="med"/>
            </a:ln>
          </p:spPr>
          <p:txBody>
            <a:bodyPr wrap="none" anchor="ctr"/>
            <a:lstStyle/>
            <a:p>
              <a:endParaRPr lang="en-US"/>
            </a:p>
          </p:txBody>
        </p:sp>
        <p:sp>
          <p:nvSpPr>
            <p:cNvPr id="107582" name="Line 51"/>
            <p:cNvSpPr>
              <a:spLocks noChangeShapeType="1"/>
            </p:cNvSpPr>
            <p:nvPr/>
          </p:nvSpPr>
          <p:spPr bwMode="auto">
            <a:xfrm flipH="1">
              <a:off x="3546" y="2296"/>
              <a:ext cx="0" cy="140"/>
            </a:xfrm>
            <a:prstGeom prst="line">
              <a:avLst/>
            </a:prstGeom>
            <a:noFill/>
            <a:ln w="19050">
              <a:solidFill>
                <a:schemeClr val="tx1"/>
              </a:solidFill>
              <a:round/>
              <a:headEnd/>
              <a:tailEnd type="triangle" w="med" len="med"/>
            </a:ln>
          </p:spPr>
          <p:txBody>
            <a:bodyPr wrap="none" anchor="ctr"/>
            <a:lstStyle/>
            <a:p>
              <a:endParaRPr lang="en-US"/>
            </a:p>
          </p:txBody>
        </p:sp>
        <p:sp>
          <p:nvSpPr>
            <p:cNvPr id="107583" name="Line 54"/>
            <p:cNvSpPr>
              <a:spLocks noChangeShapeType="1"/>
            </p:cNvSpPr>
            <p:nvPr/>
          </p:nvSpPr>
          <p:spPr bwMode="auto">
            <a:xfrm flipH="1">
              <a:off x="3536" y="2442"/>
              <a:ext cx="114" cy="0"/>
            </a:xfrm>
            <a:prstGeom prst="line">
              <a:avLst/>
            </a:prstGeom>
            <a:noFill/>
            <a:ln w="19050">
              <a:solidFill>
                <a:schemeClr val="tx1"/>
              </a:solidFill>
              <a:round/>
              <a:headEnd/>
              <a:tailEnd/>
            </a:ln>
          </p:spPr>
          <p:txBody>
            <a:bodyPr wrap="none" anchor="ctr"/>
            <a:lstStyle/>
            <a:p>
              <a:endParaRPr lang="en-US"/>
            </a:p>
          </p:txBody>
        </p:sp>
        <p:sp>
          <p:nvSpPr>
            <p:cNvPr id="107584" name="Line 55"/>
            <p:cNvSpPr>
              <a:spLocks noChangeShapeType="1"/>
            </p:cNvSpPr>
            <p:nvPr/>
          </p:nvSpPr>
          <p:spPr bwMode="auto">
            <a:xfrm flipH="1">
              <a:off x="3524" y="1270"/>
              <a:ext cx="114" cy="0"/>
            </a:xfrm>
            <a:prstGeom prst="line">
              <a:avLst/>
            </a:prstGeom>
            <a:noFill/>
            <a:ln w="19050">
              <a:solidFill>
                <a:schemeClr val="tx1"/>
              </a:solidFill>
              <a:round/>
              <a:headEnd/>
              <a:tailEnd/>
            </a:ln>
          </p:spPr>
          <p:txBody>
            <a:bodyPr wrap="none" anchor="ctr"/>
            <a:lstStyle/>
            <a:p>
              <a:endParaRPr lang="en-US"/>
            </a:p>
          </p:txBody>
        </p:sp>
      </p:grpSp>
      <p:sp>
        <p:nvSpPr>
          <p:cNvPr id="107547" name="Line 60"/>
          <p:cNvSpPr>
            <a:spLocks noChangeShapeType="1"/>
          </p:cNvSpPr>
          <p:nvPr/>
        </p:nvSpPr>
        <p:spPr bwMode="auto">
          <a:xfrm flipH="1">
            <a:off x="5816600" y="4521200"/>
            <a:ext cx="2476500" cy="1104900"/>
          </a:xfrm>
          <a:prstGeom prst="line">
            <a:avLst/>
          </a:prstGeom>
          <a:noFill/>
          <a:ln w="28575">
            <a:solidFill>
              <a:schemeClr val="accent2"/>
            </a:solidFill>
            <a:round/>
            <a:headEnd/>
            <a:tailEnd type="triangle" w="med" len="med"/>
          </a:ln>
        </p:spPr>
        <p:txBody>
          <a:bodyPr wrap="none" anchor="ctr"/>
          <a:lstStyle/>
          <a:p>
            <a:endParaRPr lang="en-US"/>
          </a:p>
        </p:txBody>
      </p:sp>
      <p:sp>
        <p:nvSpPr>
          <p:cNvPr id="107548" name="Text Box 61"/>
          <p:cNvSpPr txBox="1">
            <a:spLocks noChangeArrowheads="1"/>
          </p:cNvSpPr>
          <p:nvPr/>
        </p:nvSpPr>
        <p:spPr bwMode="auto">
          <a:xfrm rot="-1338105">
            <a:off x="6921500" y="4608513"/>
            <a:ext cx="966788" cy="304800"/>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grpSp>
        <p:nvGrpSpPr>
          <p:cNvPr id="107549" name="Group 72"/>
          <p:cNvGrpSpPr>
            <a:grpSpLocks/>
          </p:cNvGrpSpPr>
          <p:nvPr/>
        </p:nvGrpSpPr>
        <p:grpSpPr bwMode="auto">
          <a:xfrm>
            <a:off x="838200" y="1371600"/>
            <a:ext cx="3143250" cy="5226050"/>
            <a:chOff x="316" y="875"/>
            <a:chExt cx="1980" cy="3292"/>
          </a:xfrm>
        </p:grpSpPr>
        <p:sp>
          <p:nvSpPr>
            <p:cNvPr id="107560" name="Line 9"/>
            <p:cNvSpPr>
              <a:spLocks noChangeShapeType="1"/>
            </p:cNvSpPr>
            <p:nvPr/>
          </p:nvSpPr>
          <p:spPr bwMode="auto">
            <a:xfrm flipH="1">
              <a:off x="1170" y="1752"/>
              <a:ext cx="996" cy="306"/>
            </a:xfrm>
            <a:prstGeom prst="line">
              <a:avLst/>
            </a:prstGeom>
            <a:noFill/>
            <a:ln w="28575">
              <a:solidFill>
                <a:schemeClr val="accent2"/>
              </a:solidFill>
              <a:round/>
              <a:headEnd/>
              <a:tailEnd type="triangle" w="med" len="med"/>
            </a:ln>
          </p:spPr>
          <p:txBody>
            <a:bodyPr wrap="none" anchor="ctr"/>
            <a:lstStyle/>
            <a:p>
              <a:endParaRPr lang="en-US"/>
            </a:p>
          </p:txBody>
        </p:sp>
        <p:sp>
          <p:nvSpPr>
            <p:cNvPr id="107561" name="Line 10"/>
            <p:cNvSpPr>
              <a:spLocks noChangeShapeType="1"/>
            </p:cNvSpPr>
            <p:nvPr/>
          </p:nvSpPr>
          <p:spPr bwMode="auto">
            <a:xfrm>
              <a:off x="576" y="1296"/>
              <a:ext cx="1596" cy="372"/>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7524" name="Object 4"/>
            <p:cNvGraphicFramePr>
              <a:graphicFrameLocks noChangeAspect="1"/>
            </p:cNvGraphicFramePr>
            <p:nvPr/>
          </p:nvGraphicFramePr>
          <p:xfrm>
            <a:off x="316" y="875"/>
            <a:ext cx="306" cy="243"/>
          </p:xfrm>
          <a:graphic>
            <a:graphicData uri="http://schemas.openxmlformats.org/presentationml/2006/ole">
              <p:oleObj spid="_x0000_s107524" name="Clip" r:id="rId6" imgW="1305000" imgH="1085760" progId="">
                <p:embed/>
              </p:oleObj>
            </a:graphicData>
          </a:graphic>
        </p:graphicFrame>
        <p:sp>
          <p:nvSpPr>
            <p:cNvPr id="107562" name="Text Box 12"/>
            <p:cNvSpPr txBox="1">
              <a:spLocks noChangeArrowheads="1"/>
            </p:cNvSpPr>
            <p:nvPr/>
          </p:nvSpPr>
          <p:spPr bwMode="auto">
            <a:xfrm>
              <a:off x="574" y="875"/>
              <a:ext cx="536" cy="212"/>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7563" name="Text Box 13"/>
            <p:cNvSpPr txBox="1">
              <a:spLocks noChangeArrowheads="1"/>
            </p:cNvSpPr>
            <p:nvPr/>
          </p:nvSpPr>
          <p:spPr bwMode="auto">
            <a:xfrm rot="706751">
              <a:off x="815" y="1303"/>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64" name="Text Box 14"/>
            <p:cNvSpPr txBox="1">
              <a:spLocks noChangeArrowheads="1"/>
            </p:cNvSpPr>
            <p:nvPr/>
          </p:nvSpPr>
          <p:spPr bwMode="auto">
            <a:xfrm rot="-982672">
              <a:off x="1374" y="1735"/>
              <a:ext cx="599" cy="192"/>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sp>
          <p:nvSpPr>
            <p:cNvPr id="107565" name="Text Box 15"/>
            <p:cNvSpPr txBox="1">
              <a:spLocks noChangeArrowheads="1"/>
            </p:cNvSpPr>
            <p:nvPr/>
          </p:nvSpPr>
          <p:spPr bwMode="auto">
            <a:xfrm>
              <a:off x="945" y="2090"/>
              <a:ext cx="371" cy="231"/>
            </a:xfrm>
            <a:prstGeom prst="rect">
              <a:avLst/>
            </a:prstGeom>
            <a:noFill/>
            <a:ln w="9525">
              <a:noFill/>
              <a:miter lim="800000"/>
              <a:headEnd/>
              <a:tailEnd/>
            </a:ln>
          </p:spPr>
          <p:txBody>
            <a:bodyPr wrap="none">
              <a:spAutoFit/>
            </a:bodyPr>
            <a:lstStyle/>
            <a:p>
              <a:r>
                <a:rPr lang="en-US" sz="1800">
                  <a:solidFill>
                    <a:srgbClr val="FF0000"/>
                  </a:solidFill>
                </a:rPr>
                <a:t>loss</a:t>
              </a:r>
              <a:endParaRPr lang="en-US" sz="1000">
                <a:latin typeface="Times New Roman" pitchFamily="-111" charset="0"/>
              </a:endParaRPr>
            </a:p>
          </p:txBody>
        </p:sp>
        <p:sp>
          <p:nvSpPr>
            <p:cNvPr id="107566" name="Text Box 16"/>
            <p:cNvSpPr txBox="1">
              <a:spLocks noChangeArrowheads="1"/>
            </p:cNvSpPr>
            <p:nvPr/>
          </p:nvSpPr>
          <p:spPr bwMode="auto">
            <a:xfrm rot="-5400000">
              <a:off x="161" y="1803"/>
              <a:ext cx="576" cy="212"/>
            </a:xfrm>
            <a:prstGeom prst="rect">
              <a:avLst/>
            </a:prstGeom>
            <a:noFill/>
            <a:ln w="9525">
              <a:noFill/>
              <a:miter lim="800000"/>
              <a:headEnd/>
              <a:tailEnd/>
            </a:ln>
          </p:spPr>
          <p:txBody>
            <a:bodyPr wrap="none">
              <a:spAutoFit/>
            </a:bodyPr>
            <a:lstStyle/>
            <a:p>
              <a:r>
                <a:rPr lang="en-US"/>
                <a:t>timeout</a:t>
              </a:r>
              <a:endParaRPr lang="en-US" sz="1000">
                <a:latin typeface="Times New Roman" pitchFamily="-111" charset="0"/>
              </a:endParaRPr>
            </a:p>
          </p:txBody>
        </p:sp>
        <p:sp>
          <p:nvSpPr>
            <p:cNvPr id="107567" name="Text Box 21"/>
            <p:cNvSpPr txBox="1">
              <a:spLocks noChangeArrowheads="1"/>
            </p:cNvSpPr>
            <p:nvPr/>
          </p:nvSpPr>
          <p:spPr bwMode="auto">
            <a:xfrm>
              <a:off x="768" y="3936"/>
              <a:ext cx="1293" cy="231"/>
            </a:xfrm>
            <a:prstGeom prst="rect">
              <a:avLst/>
            </a:prstGeom>
            <a:noFill/>
            <a:ln w="9525">
              <a:noFill/>
              <a:miter lim="800000"/>
              <a:headEnd/>
              <a:tailEnd/>
            </a:ln>
          </p:spPr>
          <p:txBody>
            <a:bodyPr wrap="none">
              <a:spAutoFit/>
            </a:bodyPr>
            <a:lstStyle/>
            <a:p>
              <a:r>
                <a:rPr lang="en-US" sz="1800"/>
                <a:t>lost ACK scenario</a:t>
              </a:r>
              <a:endParaRPr lang="en-US" sz="1000">
                <a:latin typeface="Times New Roman" pitchFamily="-111" charset="0"/>
              </a:endParaRPr>
            </a:p>
          </p:txBody>
        </p:sp>
        <p:graphicFrame>
          <p:nvGraphicFramePr>
            <p:cNvPr id="107525" name="Object 5"/>
            <p:cNvGraphicFramePr>
              <a:graphicFrameLocks noChangeAspect="1"/>
            </p:cNvGraphicFramePr>
            <p:nvPr/>
          </p:nvGraphicFramePr>
          <p:xfrm>
            <a:off x="1990" y="881"/>
            <a:ext cx="306" cy="243"/>
          </p:xfrm>
          <a:graphic>
            <a:graphicData uri="http://schemas.openxmlformats.org/presentationml/2006/ole">
              <p:oleObj spid="_x0000_s107525" name="Clip" r:id="rId7" imgW="1305000" imgH="1085760" progId="">
                <p:embed/>
              </p:oleObj>
            </a:graphicData>
          </a:graphic>
        </p:graphicFrame>
        <p:sp>
          <p:nvSpPr>
            <p:cNvPr id="107568" name="Text Box 23"/>
            <p:cNvSpPr txBox="1">
              <a:spLocks noChangeArrowheads="1"/>
            </p:cNvSpPr>
            <p:nvPr/>
          </p:nvSpPr>
          <p:spPr bwMode="auto">
            <a:xfrm>
              <a:off x="1534" y="887"/>
              <a:ext cx="523" cy="212"/>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7569" name="Text Box 24"/>
            <p:cNvSpPr txBox="1">
              <a:spLocks noChangeArrowheads="1"/>
            </p:cNvSpPr>
            <p:nvPr/>
          </p:nvSpPr>
          <p:spPr bwMode="auto">
            <a:xfrm>
              <a:off x="1012" y="1915"/>
              <a:ext cx="244" cy="288"/>
            </a:xfrm>
            <a:prstGeom prst="rect">
              <a:avLst/>
            </a:prstGeom>
            <a:noFill/>
            <a:ln w="9525">
              <a:noFill/>
              <a:miter lim="800000"/>
              <a:headEnd/>
              <a:tailEnd/>
            </a:ln>
          </p:spPr>
          <p:txBody>
            <a:bodyPr wrap="none">
              <a:spAutoFit/>
            </a:bodyPr>
            <a:lstStyle/>
            <a:p>
              <a:r>
                <a:rPr lang="en-US" sz="2400">
                  <a:solidFill>
                    <a:srgbClr val="FF0000"/>
                  </a:solidFill>
                  <a:latin typeface="Arial" charset="0"/>
                </a:rPr>
                <a:t>X</a:t>
              </a:r>
              <a:endParaRPr lang="en-US" sz="1000">
                <a:latin typeface="Times New Roman" pitchFamily="-111" charset="0"/>
              </a:endParaRPr>
            </a:p>
          </p:txBody>
        </p:sp>
        <p:sp>
          <p:nvSpPr>
            <p:cNvPr id="107570" name="Line 25"/>
            <p:cNvSpPr>
              <a:spLocks noChangeShapeType="1"/>
            </p:cNvSpPr>
            <p:nvPr/>
          </p:nvSpPr>
          <p:spPr bwMode="auto">
            <a:xfrm>
              <a:off x="576" y="2472"/>
              <a:ext cx="1596" cy="372"/>
            </a:xfrm>
            <a:prstGeom prst="line">
              <a:avLst/>
            </a:prstGeom>
            <a:noFill/>
            <a:ln w="28575">
              <a:solidFill>
                <a:schemeClr val="accent2"/>
              </a:solidFill>
              <a:round/>
              <a:headEnd/>
              <a:tailEnd type="triangle" w="med" len="med"/>
            </a:ln>
          </p:spPr>
          <p:txBody>
            <a:bodyPr wrap="none" anchor="ctr"/>
            <a:lstStyle/>
            <a:p>
              <a:endParaRPr lang="en-US"/>
            </a:p>
          </p:txBody>
        </p:sp>
        <p:sp>
          <p:nvSpPr>
            <p:cNvPr id="107571" name="Text Box 26"/>
            <p:cNvSpPr txBox="1">
              <a:spLocks noChangeArrowheads="1"/>
            </p:cNvSpPr>
            <p:nvPr/>
          </p:nvSpPr>
          <p:spPr bwMode="auto">
            <a:xfrm rot="706751">
              <a:off x="761" y="2437"/>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72" name="Line 27"/>
            <p:cNvSpPr>
              <a:spLocks noChangeShapeType="1"/>
            </p:cNvSpPr>
            <p:nvPr/>
          </p:nvSpPr>
          <p:spPr bwMode="auto">
            <a:xfrm>
              <a:off x="570" y="1158"/>
              <a:ext cx="6" cy="2682"/>
            </a:xfrm>
            <a:prstGeom prst="line">
              <a:avLst/>
            </a:prstGeom>
            <a:noFill/>
            <a:ln w="9525">
              <a:solidFill>
                <a:schemeClr val="tx1"/>
              </a:solidFill>
              <a:round/>
              <a:headEnd/>
              <a:tailEnd type="triangle" w="med" len="med"/>
            </a:ln>
          </p:spPr>
          <p:txBody>
            <a:bodyPr wrap="none" anchor="ctr"/>
            <a:lstStyle/>
            <a:p>
              <a:endParaRPr lang="en-US"/>
            </a:p>
          </p:txBody>
        </p:sp>
        <p:sp>
          <p:nvSpPr>
            <p:cNvPr id="107573" name="Line 28"/>
            <p:cNvSpPr>
              <a:spLocks noChangeShapeType="1"/>
            </p:cNvSpPr>
            <p:nvPr/>
          </p:nvSpPr>
          <p:spPr bwMode="auto">
            <a:xfrm>
              <a:off x="2154" y="1158"/>
              <a:ext cx="6" cy="2682"/>
            </a:xfrm>
            <a:prstGeom prst="line">
              <a:avLst/>
            </a:prstGeom>
            <a:noFill/>
            <a:ln w="9525">
              <a:solidFill>
                <a:schemeClr val="tx1"/>
              </a:solidFill>
              <a:round/>
              <a:headEnd/>
              <a:tailEnd type="triangle" w="med" len="med"/>
            </a:ln>
          </p:spPr>
          <p:txBody>
            <a:bodyPr wrap="none" anchor="ctr"/>
            <a:lstStyle/>
            <a:p>
              <a:endParaRPr lang="en-US"/>
            </a:p>
          </p:txBody>
        </p:sp>
        <p:sp>
          <p:nvSpPr>
            <p:cNvPr id="107574" name="Line 29"/>
            <p:cNvSpPr>
              <a:spLocks noChangeShapeType="1"/>
            </p:cNvSpPr>
            <p:nvPr/>
          </p:nvSpPr>
          <p:spPr bwMode="auto">
            <a:xfrm flipH="1">
              <a:off x="582" y="2964"/>
              <a:ext cx="1572" cy="474"/>
            </a:xfrm>
            <a:prstGeom prst="line">
              <a:avLst/>
            </a:prstGeom>
            <a:noFill/>
            <a:ln w="28575">
              <a:solidFill>
                <a:schemeClr val="accent2"/>
              </a:solidFill>
              <a:round/>
              <a:headEnd/>
              <a:tailEnd type="triangle" w="med" len="med"/>
            </a:ln>
          </p:spPr>
          <p:txBody>
            <a:bodyPr wrap="none" anchor="ctr"/>
            <a:lstStyle/>
            <a:p>
              <a:endParaRPr lang="en-US"/>
            </a:p>
          </p:txBody>
        </p:sp>
        <p:sp>
          <p:nvSpPr>
            <p:cNvPr id="107575" name="Text Box 30"/>
            <p:cNvSpPr txBox="1">
              <a:spLocks noChangeArrowheads="1"/>
            </p:cNvSpPr>
            <p:nvPr/>
          </p:nvSpPr>
          <p:spPr bwMode="auto">
            <a:xfrm rot="-926867">
              <a:off x="1092" y="3017"/>
              <a:ext cx="609" cy="192"/>
            </a:xfrm>
            <a:prstGeom prst="rect">
              <a:avLst/>
            </a:prstGeom>
            <a:noFill/>
            <a:ln w="9525">
              <a:noFill/>
              <a:miter lim="800000"/>
              <a:headEnd/>
              <a:tailEnd/>
            </a:ln>
          </p:spPr>
          <p:txBody>
            <a:bodyPr>
              <a:spAutoFit/>
            </a:bodyPr>
            <a:lstStyle/>
            <a:p>
              <a:r>
                <a:rPr lang="en-US" sz="1400">
                  <a:latin typeface="Arial" charset="0"/>
                </a:rPr>
                <a:t>ACK=100</a:t>
              </a:r>
              <a:endParaRPr lang="en-US" sz="1000">
                <a:latin typeface="Times New Roman" pitchFamily="-111" charset="0"/>
              </a:endParaRPr>
            </a:p>
          </p:txBody>
        </p:sp>
        <p:sp>
          <p:nvSpPr>
            <p:cNvPr id="107576" name="Line 31"/>
            <p:cNvSpPr>
              <a:spLocks noChangeShapeType="1"/>
            </p:cNvSpPr>
            <p:nvPr/>
          </p:nvSpPr>
          <p:spPr bwMode="auto">
            <a:xfrm flipV="1">
              <a:off x="462" y="1284"/>
              <a:ext cx="0" cy="378"/>
            </a:xfrm>
            <a:prstGeom prst="line">
              <a:avLst/>
            </a:prstGeom>
            <a:noFill/>
            <a:ln w="19050">
              <a:solidFill>
                <a:schemeClr val="tx1"/>
              </a:solidFill>
              <a:round/>
              <a:headEnd/>
              <a:tailEnd type="triangle" w="med" len="med"/>
            </a:ln>
          </p:spPr>
          <p:txBody>
            <a:bodyPr wrap="none" anchor="ctr"/>
            <a:lstStyle/>
            <a:p>
              <a:endParaRPr lang="en-US"/>
            </a:p>
          </p:txBody>
        </p:sp>
        <p:sp>
          <p:nvSpPr>
            <p:cNvPr id="107577" name="Line 32"/>
            <p:cNvSpPr>
              <a:spLocks noChangeShapeType="1"/>
            </p:cNvSpPr>
            <p:nvPr/>
          </p:nvSpPr>
          <p:spPr bwMode="auto">
            <a:xfrm flipH="1">
              <a:off x="468" y="2166"/>
              <a:ext cx="0" cy="300"/>
            </a:xfrm>
            <a:prstGeom prst="line">
              <a:avLst/>
            </a:prstGeom>
            <a:noFill/>
            <a:ln w="19050">
              <a:solidFill>
                <a:schemeClr val="tx1"/>
              </a:solidFill>
              <a:round/>
              <a:headEnd/>
              <a:tailEnd type="triangle" w="med" len="med"/>
            </a:ln>
          </p:spPr>
          <p:txBody>
            <a:bodyPr wrap="none" anchor="ctr"/>
            <a:lstStyle/>
            <a:p>
              <a:endParaRPr lang="en-US"/>
            </a:p>
          </p:txBody>
        </p:sp>
        <p:sp>
          <p:nvSpPr>
            <p:cNvPr id="107578" name="Text Box 62"/>
            <p:cNvSpPr txBox="1">
              <a:spLocks noChangeArrowheads="1"/>
            </p:cNvSpPr>
            <p:nvPr/>
          </p:nvSpPr>
          <p:spPr bwMode="auto">
            <a:xfrm>
              <a:off x="367" y="3825"/>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a:solidFill>
                  <a:srgbClr val="FF0000"/>
                </a:solidFill>
              </a:endParaRPr>
            </a:p>
          </p:txBody>
        </p:sp>
      </p:grpSp>
      <p:sp>
        <p:nvSpPr>
          <p:cNvPr id="107550" name="Rectangle 65"/>
          <p:cNvSpPr>
            <a:spLocks noChangeArrowheads="1"/>
          </p:cNvSpPr>
          <p:nvPr/>
        </p:nvSpPr>
        <p:spPr bwMode="auto">
          <a:xfrm>
            <a:off x="5564188" y="4143375"/>
            <a:ext cx="203200" cy="1320800"/>
          </a:xfrm>
          <a:prstGeom prst="rect">
            <a:avLst/>
          </a:prstGeom>
          <a:solidFill>
            <a:schemeClr val="bg1"/>
          </a:solidFill>
          <a:ln w="9525">
            <a:noFill/>
            <a:miter lim="800000"/>
            <a:headEnd/>
            <a:tailEnd/>
          </a:ln>
        </p:spPr>
        <p:txBody>
          <a:bodyPr wrap="none" anchor="ctr"/>
          <a:lstStyle/>
          <a:p>
            <a:endParaRPr lang="en-US"/>
          </a:p>
        </p:txBody>
      </p:sp>
      <p:sp>
        <p:nvSpPr>
          <p:cNvPr id="107551" name="Text Box 66"/>
          <p:cNvSpPr txBox="1">
            <a:spLocks noChangeArrowheads="1"/>
          </p:cNvSpPr>
          <p:nvPr/>
        </p:nvSpPr>
        <p:spPr bwMode="auto">
          <a:xfrm rot="-5400000">
            <a:off x="4888706" y="4653757"/>
            <a:ext cx="1497013" cy="304800"/>
          </a:xfrm>
          <a:prstGeom prst="rect">
            <a:avLst/>
          </a:prstGeom>
          <a:noFill/>
          <a:ln w="9525">
            <a:noFill/>
            <a:miter lim="800000"/>
            <a:headEnd/>
            <a:tailEnd/>
          </a:ln>
        </p:spPr>
        <p:txBody>
          <a:bodyPr wrap="none">
            <a:spAutoFit/>
          </a:bodyPr>
          <a:lstStyle/>
          <a:p>
            <a:r>
              <a:rPr lang="en-US" sz="1400"/>
              <a:t>Seq=92 timeout</a:t>
            </a:r>
            <a:endParaRPr lang="en-US" sz="1000">
              <a:latin typeface="Times New Roman" pitchFamily="-111" charset="0"/>
            </a:endParaRPr>
          </a:p>
        </p:txBody>
      </p:sp>
      <p:sp>
        <p:nvSpPr>
          <p:cNvPr id="107552" name="Line 67"/>
          <p:cNvSpPr>
            <a:spLocks noChangeShapeType="1"/>
          </p:cNvSpPr>
          <p:nvPr/>
        </p:nvSpPr>
        <p:spPr bwMode="auto">
          <a:xfrm flipV="1">
            <a:off x="5656263" y="3886200"/>
            <a:ext cx="6350" cy="244475"/>
          </a:xfrm>
          <a:prstGeom prst="line">
            <a:avLst/>
          </a:prstGeom>
          <a:noFill/>
          <a:ln w="19050">
            <a:solidFill>
              <a:schemeClr val="tx1"/>
            </a:solidFill>
            <a:round/>
            <a:headEnd/>
            <a:tailEnd type="triangle" w="med" len="med"/>
          </a:ln>
        </p:spPr>
        <p:txBody>
          <a:bodyPr wrap="none" anchor="ctr"/>
          <a:lstStyle/>
          <a:p>
            <a:endParaRPr lang="en-US"/>
          </a:p>
        </p:txBody>
      </p:sp>
      <p:sp>
        <p:nvSpPr>
          <p:cNvPr id="107553" name="Line 68"/>
          <p:cNvSpPr>
            <a:spLocks noChangeShapeType="1"/>
          </p:cNvSpPr>
          <p:nvPr/>
        </p:nvSpPr>
        <p:spPr bwMode="auto">
          <a:xfrm flipH="1">
            <a:off x="5638800" y="5562600"/>
            <a:ext cx="0" cy="222250"/>
          </a:xfrm>
          <a:prstGeom prst="line">
            <a:avLst/>
          </a:prstGeom>
          <a:noFill/>
          <a:ln w="19050">
            <a:solidFill>
              <a:schemeClr val="tx1"/>
            </a:solidFill>
            <a:round/>
            <a:headEnd/>
            <a:tailEnd type="triangle" w="med" len="med"/>
          </a:ln>
        </p:spPr>
        <p:txBody>
          <a:bodyPr wrap="none" anchor="ctr"/>
          <a:lstStyle/>
          <a:p>
            <a:endParaRPr lang="en-US"/>
          </a:p>
        </p:txBody>
      </p:sp>
      <p:sp>
        <p:nvSpPr>
          <p:cNvPr id="107554" name="Line 69"/>
          <p:cNvSpPr>
            <a:spLocks noChangeShapeType="1"/>
          </p:cNvSpPr>
          <p:nvPr/>
        </p:nvSpPr>
        <p:spPr bwMode="auto">
          <a:xfrm flipH="1">
            <a:off x="5562600" y="5791200"/>
            <a:ext cx="180975" cy="0"/>
          </a:xfrm>
          <a:prstGeom prst="line">
            <a:avLst/>
          </a:prstGeom>
          <a:noFill/>
          <a:ln w="19050">
            <a:solidFill>
              <a:schemeClr val="tx1"/>
            </a:solidFill>
            <a:round/>
            <a:headEnd/>
            <a:tailEnd/>
          </a:ln>
        </p:spPr>
        <p:txBody>
          <a:bodyPr wrap="none" anchor="ctr"/>
          <a:lstStyle/>
          <a:p>
            <a:endParaRPr lang="en-US"/>
          </a:p>
        </p:txBody>
      </p:sp>
      <p:sp>
        <p:nvSpPr>
          <p:cNvPr id="107555" name="Line 70"/>
          <p:cNvSpPr>
            <a:spLocks noChangeShapeType="1"/>
          </p:cNvSpPr>
          <p:nvPr/>
        </p:nvSpPr>
        <p:spPr bwMode="auto">
          <a:xfrm flipH="1">
            <a:off x="5611813" y="3886200"/>
            <a:ext cx="180975" cy="0"/>
          </a:xfrm>
          <a:prstGeom prst="line">
            <a:avLst/>
          </a:prstGeom>
          <a:noFill/>
          <a:ln w="19050">
            <a:solidFill>
              <a:schemeClr val="tx1"/>
            </a:solidFill>
            <a:round/>
            <a:headEnd/>
            <a:tailEnd/>
          </a:ln>
        </p:spPr>
        <p:txBody>
          <a:bodyPr wrap="none" anchor="ctr"/>
          <a:lstStyle/>
          <a:p>
            <a:endParaRPr lang="en-US"/>
          </a:p>
        </p:txBody>
      </p:sp>
      <p:sp>
        <p:nvSpPr>
          <p:cNvPr id="107556" name="Text Box 71"/>
          <p:cNvSpPr txBox="1">
            <a:spLocks noChangeArrowheads="1"/>
          </p:cNvSpPr>
          <p:nvPr/>
        </p:nvSpPr>
        <p:spPr bwMode="auto">
          <a:xfrm>
            <a:off x="152400" y="5257800"/>
            <a:ext cx="1104900" cy="581025"/>
          </a:xfrm>
          <a:prstGeom prst="rect">
            <a:avLst/>
          </a:prstGeom>
          <a:noFill/>
          <a:ln w="9525">
            <a:noFill/>
            <a:miter lim="800000"/>
            <a:headEnd/>
            <a:tailEnd/>
          </a:ln>
        </p:spPr>
        <p:txBody>
          <a:bodyPr wrap="none">
            <a:spAutoFit/>
          </a:bodyPr>
          <a:lstStyle/>
          <a:p>
            <a:r>
              <a:rPr lang="en-US"/>
              <a:t>SendBase</a:t>
            </a:r>
          </a:p>
          <a:p>
            <a:r>
              <a:rPr lang="en-US"/>
              <a:t>= 100</a:t>
            </a:r>
          </a:p>
        </p:txBody>
      </p:sp>
      <p:sp>
        <p:nvSpPr>
          <p:cNvPr id="107557" name="Text Box 73"/>
          <p:cNvSpPr txBox="1">
            <a:spLocks noChangeArrowheads="1"/>
          </p:cNvSpPr>
          <p:nvPr/>
        </p:nvSpPr>
        <p:spPr bwMode="auto">
          <a:xfrm>
            <a:off x="4416425" y="42672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
        <p:nvSpPr>
          <p:cNvPr id="107558" name="Text Box 74"/>
          <p:cNvSpPr txBox="1">
            <a:spLocks noChangeArrowheads="1"/>
          </p:cNvSpPr>
          <p:nvPr/>
        </p:nvSpPr>
        <p:spPr bwMode="auto">
          <a:xfrm>
            <a:off x="4416425" y="54102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
        <p:nvSpPr>
          <p:cNvPr id="107559" name="Text Box 75"/>
          <p:cNvSpPr txBox="1">
            <a:spLocks noChangeArrowheads="1"/>
          </p:cNvSpPr>
          <p:nvPr/>
        </p:nvSpPr>
        <p:spPr bwMode="auto">
          <a:xfrm>
            <a:off x="4343400" y="3810000"/>
            <a:ext cx="1096963" cy="581025"/>
          </a:xfrm>
          <a:prstGeom prst="rect">
            <a:avLst/>
          </a:prstGeom>
          <a:noFill/>
          <a:ln w="9525">
            <a:noFill/>
            <a:miter lim="800000"/>
            <a:headEnd/>
            <a:tailEnd/>
          </a:ln>
        </p:spPr>
        <p:txBody>
          <a:bodyPr wrap="none">
            <a:spAutoFit/>
          </a:bodyPr>
          <a:lstStyle/>
          <a:p>
            <a:r>
              <a:rPr lang="en-US"/>
              <a:t>Sendbase</a:t>
            </a:r>
          </a:p>
          <a:p>
            <a:r>
              <a:rPr lang="en-US"/>
              <a:t>= 100</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2"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9573" name="Slide Number Placeholder 4"/>
          <p:cNvSpPr>
            <a:spLocks noGrp="1"/>
          </p:cNvSpPr>
          <p:nvPr>
            <p:ph type="sldNum" sz="quarter" idx="12"/>
          </p:nvPr>
        </p:nvSpPr>
        <p:spPr>
          <a:noFill/>
        </p:spPr>
        <p:txBody>
          <a:bodyPr/>
          <a:lstStyle/>
          <a:p>
            <a:r>
              <a:rPr lang="en-US"/>
              <a:t>3-</a:t>
            </a:r>
            <a:fld id="{052CF449-BC5B-4B81-B641-F07B3F3C24FD}" type="slidenum">
              <a:rPr lang="en-US"/>
              <a:pPr/>
              <a:t>67</a:t>
            </a:fld>
            <a:endParaRPr lang="en-US"/>
          </a:p>
        </p:txBody>
      </p:sp>
      <p:sp>
        <p:nvSpPr>
          <p:cNvPr id="109574" name="Rectangle 2"/>
          <p:cNvSpPr>
            <a:spLocks noGrp="1" noChangeArrowheads="1"/>
          </p:cNvSpPr>
          <p:nvPr>
            <p:ph type="title"/>
          </p:nvPr>
        </p:nvSpPr>
        <p:spPr>
          <a:xfrm>
            <a:off x="533400" y="228600"/>
            <a:ext cx="8153400" cy="1143000"/>
          </a:xfrm>
        </p:spPr>
        <p:txBody>
          <a:bodyPr/>
          <a:lstStyle/>
          <a:p>
            <a:r>
              <a:rPr lang="en-US" sz="3600" smtClean="0"/>
              <a:t>TCP retransmission scenarios (more)</a:t>
            </a:r>
            <a:endParaRPr lang="en-US" smtClean="0"/>
          </a:p>
        </p:txBody>
      </p:sp>
      <p:grpSp>
        <p:nvGrpSpPr>
          <p:cNvPr id="109575" name="Group 25"/>
          <p:cNvGrpSpPr>
            <a:grpSpLocks/>
          </p:cNvGrpSpPr>
          <p:nvPr/>
        </p:nvGrpSpPr>
        <p:grpSpPr bwMode="auto">
          <a:xfrm>
            <a:off x="1066800" y="1295400"/>
            <a:ext cx="3609975" cy="4786313"/>
            <a:chOff x="432" y="816"/>
            <a:chExt cx="2274" cy="3015"/>
          </a:xfrm>
        </p:grpSpPr>
        <p:sp>
          <p:nvSpPr>
            <p:cNvPr id="109577" name="Line 4"/>
            <p:cNvSpPr>
              <a:spLocks noChangeShapeType="1"/>
            </p:cNvSpPr>
            <p:nvPr/>
          </p:nvSpPr>
          <p:spPr bwMode="auto">
            <a:xfrm flipH="1">
              <a:off x="1382" y="1741"/>
              <a:ext cx="996" cy="306"/>
            </a:xfrm>
            <a:prstGeom prst="line">
              <a:avLst/>
            </a:prstGeom>
            <a:noFill/>
            <a:ln w="28575">
              <a:solidFill>
                <a:schemeClr val="accent2"/>
              </a:solidFill>
              <a:round/>
              <a:headEnd/>
              <a:tailEnd type="triangle" w="med" len="med"/>
            </a:ln>
          </p:spPr>
          <p:txBody>
            <a:bodyPr wrap="none" anchor="ctr"/>
            <a:lstStyle/>
            <a:p>
              <a:endParaRPr lang="en-US"/>
            </a:p>
          </p:txBody>
        </p:sp>
        <p:sp>
          <p:nvSpPr>
            <p:cNvPr id="109578" name="Line 5"/>
            <p:cNvSpPr>
              <a:spLocks noChangeShapeType="1"/>
            </p:cNvSpPr>
            <p:nvPr/>
          </p:nvSpPr>
          <p:spPr bwMode="auto">
            <a:xfrm>
              <a:off x="788" y="1285"/>
              <a:ext cx="1596" cy="372"/>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9570" name="Object 2"/>
            <p:cNvGraphicFramePr>
              <a:graphicFrameLocks noChangeAspect="1"/>
            </p:cNvGraphicFramePr>
            <p:nvPr/>
          </p:nvGraphicFramePr>
          <p:xfrm>
            <a:off x="432" y="816"/>
            <a:ext cx="306" cy="243"/>
          </p:xfrm>
          <a:graphic>
            <a:graphicData uri="http://schemas.openxmlformats.org/presentationml/2006/ole">
              <p:oleObj spid="_x0000_s109570" name="Clip" r:id="rId4" imgW="1305000" imgH="1085760" progId="">
                <p:embed/>
              </p:oleObj>
            </a:graphicData>
          </a:graphic>
        </p:graphicFrame>
        <p:sp>
          <p:nvSpPr>
            <p:cNvPr id="109579" name="Text Box 7"/>
            <p:cNvSpPr txBox="1">
              <a:spLocks noChangeArrowheads="1"/>
            </p:cNvSpPr>
            <p:nvPr/>
          </p:nvSpPr>
          <p:spPr bwMode="auto">
            <a:xfrm>
              <a:off x="786" y="864"/>
              <a:ext cx="536" cy="212"/>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9580" name="Text Box 8"/>
            <p:cNvSpPr txBox="1">
              <a:spLocks noChangeArrowheads="1"/>
            </p:cNvSpPr>
            <p:nvPr/>
          </p:nvSpPr>
          <p:spPr bwMode="auto">
            <a:xfrm rot="706751">
              <a:off x="1027" y="1292"/>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9581" name="Text Box 9"/>
            <p:cNvSpPr txBox="1">
              <a:spLocks noChangeArrowheads="1"/>
            </p:cNvSpPr>
            <p:nvPr/>
          </p:nvSpPr>
          <p:spPr bwMode="auto">
            <a:xfrm rot="-982672">
              <a:off x="1728" y="1632"/>
              <a:ext cx="599" cy="192"/>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sp>
          <p:nvSpPr>
            <p:cNvPr id="109582" name="Text Box 10"/>
            <p:cNvSpPr txBox="1">
              <a:spLocks noChangeArrowheads="1"/>
            </p:cNvSpPr>
            <p:nvPr/>
          </p:nvSpPr>
          <p:spPr bwMode="auto">
            <a:xfrm>
              <a:off x="1157" y="2079"/>
              <a:ext cx="371" cy="231"/>
            </a:xfrm>
            <a:prstGeom prst="rect">
              <a:avLst/>
            </a:prstGeom>
            <a:noFill/>
            <a:ln w="9525">
              <a:noFill/>
              <a:miter lim="800000"/>
              <a:headEnd/>
              <a:tailEnd/>
            </a:ln>
          </p:spPr>
          <p:txBody>
            <a:bodyPr wrap="none">
              <a:spAutoFit/>
            </a:bodyPr>
            <a:lstStyle/>
            <a:p>
              <a:r>
                <a:rPr lang="en-US" sz="1800">
                  <a:solidFill>
                    <a:srgbClr val="FF0000"/>
                  </a:solidFill>
                </a:rPr>
                <a:t>loss</a:t>
              </a:r>
              <a:endParaRPr lang="en-US" sz="1000">
                <a:latin typeface="Times New Roman" pitchFamily="-111" charset="0"/>
              </a:endParaRPr>
            </a:p>
          </p:txBody>
        </p:sp>
        <p:sp>
          <p:nvSpPr>
            <p:cNvPr id="109583" name="Text Box 11"/>
            <p:cNvSpPr txBox="1">
              <a:spLocks noChangeArrowheads="1"/>
            </p:cNvSpPr>
            <p:nvPr/>
          </p:nvSpPr>
          <p:spPr bwMode="auto">
            <a:xfrm rot="-5400000">
              <a:off x="373" y="1792"/>
              <a:ext cx="576" cy="212"/>
            </a:xfrm>
            <a:prstGeom prst="rect">
              <a:avLst/>
            </a:prstGeom>
            <a:noFill/>
            <a:ln w="9525">
              <a:noFill/>
              <a:miter lim="800000"/>
              <a:headEnd/>
              <a:tailEnd/>
            </a:ln>
          </p:spPr>
          <p:txBody>
            <a:bodyPr wrap="none">
              <a:spAutoFit/>
            </a:bodyPr>
            <a:lstStyle/>
            <a:p>
              <a:r>
                <a:rPr lang="en-US"/>
                <a:t>timeout</a:t>
              </a:r>
              <a:endParaRPr lang="en-US" sz="1000">
                <a:latin typeface="Times New Roman" pitchFamily="-111" charset="0"/>
              </a:endParaRPr>
            </a:p>
          </p:txBody>
        </p:sp>
        <p:sp>
          <p:nvSpPr>
            <p:cNvPr id="109584" name="Text Box 12"/>
            <p:cNvSpPr txBox="1">
              <a:spLocks noChangeArrowheads="1"/>
            </p:cNvSpPr>
            <p:nvPr/>
          </p:nvSpPr>
          <p:spPr bwMode="auto">
            <a:xfrm>
              <a:off x="872" y="3600"/>
              <a:ext cx="1758" cy="231"/>
            </a:xfrm>
            <a:prstGeom prst="rect">
              <a:avLst/>
            </a:prstGeom>
            <a:noFill/>
            <a:ln w="9525">
              <a:noFill/>
              <a:miter lim="800000"/>
              <a:headEnd/>
              <a:tailEnd/>
            </a:ln>
          </p:spPr>
          <p:txBody>
            <a:bodyPr wrap="none">
              <a:spAutoFit/>
            </a:bodyPr>
            <a:lstStyle/>
            <a:p>
              <a:r>
                <a:rPr lang="en-US" sz="1800"/>
                <a:t>Cumulative ACK scenario</a:t>
              </a:r>
              <a:endParaRPr lang="en-US" sz="1000">
                <a:latin typeface="Times New Roman" pitchFamily="-111" charset="0"/>
              </a:endParaRPr>
            </a:p>
          </p:txBody>
        </p:sp>
        <p:graphicFrame>
          <p:nvGraphicFramePr>
            <p:cNvPr id="109571" name="Object 3"/>
            <p:cNvGraphicFramePr>
              <a:graphicFrameLocks noChangeAspect="1"/>
            </p:cNvGraphicFramePr>
            <p:nvPr/>
          </p:nvGraphicFramePr>
          <p:xfrm>
            <a:off x="2400" y="864"/>
            <a:ext cx="306" cy="243"/>
          </p:xfrm>
          <a:graphic>
            <a:graphicData uri="http://schemas.openxmlformats.org/presentationml/2006/ole">
              <p:oleObj spid="_x0000_s109571" name="Clip" r:id="rId5" imgW="1305000" imgH="1085760" progId="">
                <p:embed/>
              </p:oleObj>
            </a:graphicData>
          </a:graphic>
        </p:graphicFrame>
        <p:sp>
          <p:nvSpPr>
            <p:cNvPr id="109585" name="Text Box 14"/>
            <p:cNvSpPr txBox="1">
              <a:spLocks noChangeArrowheads="1"/>
            </p:cNvSpPr>
            <p:nvPr/>
          </p:nvSpPr>
          <p:spPr bwMode="auto">
            <a:xfrm>
              <a:off x="1824" y="864"/>
              <a:ext cx="523" cy="212"/>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9586" name="Text Box 15"/>
            <p:cNvSpPr txBox="1">
              <a:spLocks noChangeArrowheads="1"/>
            </p:cNvSpPr>
            <p:nvPr/>
          </p:nvSpPr>
          <p:spPr bwMode="auto">
            <a:xfrm>
              <a:off x="1224" y="1904"/>
              <a:ext cx="244" cy="288"/>
            </a:xfrm>
            <a:prstGeom prst="rect">
              <a:avLst/>
            </a:prstGeom>
            <a:noFill/>
            <a:ln w="9525">
              <a:noFill/>
              <a:miter lim="800000"/>
              <a:headEnd/>
              <a:tailEnd/>
            </a:ln>
          </p:spPr>
          <p:txBody>
            <a:bodyPr wrap="none">
              <a:spAutoFit/>
            </a:bodyPr>
            <a:lstStyle/>
            <a:p>
              <a:r>
                <a:rPr lang="en-US" sz="2400">
                  <a:solidFill>
                    <a:srgbClr val="FF0000"/>
                  </a:solidFill>
                  <a:latin typeface="Arial" charset="0"/>
                </a:rPr>
                <a:t>X</a:t>
              </a:r>
              <a:endParaRPr lang="en-US" sz="1000">
                <a:latin typeface="Times New Roman" pitchFamily="-111" charset="0"/>
              </a:endParaRPr>
            </a:p>
          </p:txBody>
        </p:sp>
        <p:sp>
          <p:nvSpPr>
            <p:cNvPr id="109587" name="Line 16"/>
            <p:cNvSpPr>
              <a:spLocks noChangeShapeType="1"/>
            </p:cNvSpPr>
            <p:nvPr/>
          </p:nvSpPr>
          <p:spPr bwMode="auto">
            <a:xfrm>
              <a:off x="768" y="1776"/>
              <a:ext cx="1596" cy="372"/>
            </a:xfrm>
            <a:prstGeom prst="line">
              <a:avLst/>
            </a:prstGeom>
            <a:noFill/>
            <a:ln w="28575">
              <a:solidFill>
                <a:schemeClr val="accent2"/>
              </a:solidFill>
              <a:round/>
              <a:headEnd/>
              <a:tailEnd type="triangle" w="med" len="med"/>
            </a:ln>
          </p:spPr>
          <p:txBody>
            <a:bodyPr wrap="none" anchor="ctr"/>
            <a:lstStyle/>
            <a:p>
              <a:endParaRPr lang="en-US"/>
            </a:p>
          </p:txBody>
        </p:sp>
        <p:sp>
          <p:nvSpPr>
            <p:cNvPr id="109588" name="Text Box 17"/>
            <p:cNvSpPr txBox="1">
              <a:spLocks noChangeArrowheads="1"/>
            </p:cNvSpPr>
            <p:nvPr/>
          </p:nvSpPr>
          <p:spPr bwMode="auto">
            <a:xfrm rot="706751">
              <a:off x="944" y="1776"/>
              <a:ext cx="1302" cy="192"/>
            </a:xfrm>
            <a:prstGeom prst="rect">
              <a:avLst/>
            </a:prstGeom>
            <a:noFill/>
            <a:ln w="9525">
              <a:noFill/>
              <a:miter lim="800000"/>
              <a:headEnd/>
              <a:tailEnd/>
            </a:ln>
          </p:spPr>
          <p:txBody>
            <a:bodyPr wrap="none">
              <a:spAutoFit/>
            </a:bodyPr>
            <a:lstStyle/>
            <a:p>
              <a:r>
                <a:rPr lang="en-US" sz="1400">
                  <a:latin typeface="Arial" charset="0"/>
                </a:rPr>
                <a:t>Seq=100, 20 bytes data</a:t>
              </a:r>
              <a:endParaRPr lang="en-US" sz="1000">
                <a:latin typeface="Times New Roman" pitchFamily="-111" charset="0"/>
              </a:endParaRPr>
            </a:p>
          </p:txBody>
        </p:sp>
        <p:sp>
          <p:nvSpPr>
            <p:cNvPr id="109589" name="Line 18"/>
            <p:cNvSpPr>
              <a:spLocks noChangeShapeType="1"/>
            </p:cNvSpPr>
            <p:nvPr/>
          </p:nvSpPr>
          <p:spPr bwMode="auto">
            <a:xfrm>
              <a:off x="768" y="912"/>
              <a:ext cx="6" cy="2490"/>
            </a:xfrm>
            <a:prstGeom prst="line">
              <a:avLst/>
            </a:prstGeom>
            <a:noFill/>
            <a:ln w="9525">
              <a:solidFill>
                <a:schemeClr val="tx1"/>
              </a:solidFill>
              <a:round/>
              <a:headEnd/>
              <a:tailEnd type="triangle" w="med" len="med"/>
            </a:ln>
          </p:spPr>
          <p:txBody>
            <a:bodyPr wrap="none" anchor="ctr"/>
            <a:lstStyle/>
            <a:p>
              <a:endParaRPr lang="en-US"/>
            </a:p>
          </p:txBody>
        </p:sp>
        <p:sp>
          <p:nvSpPr>
            <p:cNvPr id="109590" name="Line 19"/>
            <p:cNvSpPr>
              <a:spLocks noChangeShapeType="1"/>
            </p:cNvSpPr>
            <p:nvPr/>
          </p:nvSpPr>
          <p:spPr bwMode="auto">
            <a:xfrm>
              <a:off x="2352" y="960"/>
              <a:ext cx="6" cy="2490"/>
            </a:xfrm>
            <a:prstGeom prst="line">
              <a:avLst/>
            </a:prstGeom>
            <a:noFill/>
            <a:ln w="9525">
              <a:solidFill>
                <a:schemeClr val="tx1"/>
              </a:solidFill>
              <a:round/>
              <a:headEnd/>
              <a:tailEnd type="triangle" w="med" len="med"/>
            </a:ln>
          </p:spPr>
          <p:txBody>
            <a:bodyPr wrap="none" anchor="ctr"/>
            <a:lstStyle/>
            <a:p>
              <a:endParaRPr lang="en-US"/>
            </a:p>
          </p:txBody>
        </p:sp>
        <p:sp>
          <p:nvSpPr>
            <p:cNvPr id="109591" name="Line 20"/>
            <p:cNvSpPr>
              <a:spLocks noChangeShapeType="1"/>
            </p:cNvSpPr>
            <p:nvPr/>
          </p:nvSpPr>
          <p:spPr bwMode="auto">
            <a:xfrm flipH="1">
              <a:off x="768" y="2208"/>
              <a:ext cx="1572" cy="474"/>
            </a:xfrm>
            <a:prstGeom prst="line">
              <a:avLst/>
            </a:prstGeom>
            <a:noFill/>
            <a:ln w="28575">
              <a:solidFill>
                <a:schemeClr val="accent2"/>
              </a:solidFill>
              <a:round/>
              <a:headEnd/>
              <a:tailEnd type="triangle" w="med" len="med"/>
            </a:ln>
          </p:spPr>
          <p:txBody>
            <a:bodyPr wrap="none" anchor="ctr"/>
            <a:lstStyle/>
            <a:p>
              <a:endParaRPr lang="en-US"/>
            </a:p>
          </p:txBody>
        </p:sp>
        <p:sp>
          <p:nvSpPr>
            <p:cNvPr id="109592" name="Text Box 21"/>
            <p:cNvSpPr txBox="1">
              <a:spLocks noChangeArrowheads="1"/>
            </p:cNvSpPr>
            <p:nvPr/>
          </p:nvSpPr>
          <p:spPr bwMode="auto">
            <a:xfrm rot="-926867">
              <a:off x="1200" y="2496"/>
              <a:ext cx="609" cy="192"/>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sp>
          <p:nvSpPr>
            <p:cNvPr id="109593" name="Line 22"/>
            <p:cNvSpPr>
              <a:spLocks noChangeShapeType="1"/>
            </p:cNvSpPr>
            <p:nvPr/>
          </p:nvSpPr>
          <p:spPr bwMode="auto">
            <a:xfrm flipV="1">
              <a:off x="674" y="1273"/>
              <a:ext cx="0" cy="378"/>
            </a:xfrm>
            <a:prstGeom prst="line">
              <a:avLst/>
            </a:prstGeom>
            <a:noFill/>
            <a:ln w="19050">
              <a:solidFill>
                <a:schemeClr val="tx1"/>
              </a:solidFill>
              <a:round/>
              <a:headEnd/>
              <a:tailEnd type="triangle" w="med" len="med"/>
            </a:ln>
          </p:spPr>
          <p:txBody>
            <a:bodyPr wrap="none" anchor="ctr"/>
            <a:lstStyle/>
            <a:p>
              <a:endParaRPr lang="en-US"/>
            </a:p>
          </p:txBody>
        </p:sp>
        <p:sp>
          <p:nvSpPr>
            <p:cNvPr id="109594" name="Line 23"/>
            <p:cNvSpPr>
              <a:spLocks noChangeShapeType="1"/>
            </p:cNvSpPr>
            <p:nvPr/>
          </p:nvSpPr>
          <p:spPr bwMode="auto">
            <a:xfrm flipH="1">
              <a:off x="672" y="2155"/>
              <a:ext cx="8" cy="917"/>
            </a:xfrm>
            <a:prstGeom prst="line">
              <a:avLst/>
            </a:prstGeom>
            <a:noFill/>
            <a:ln w="19050">
              <a:solidFill>
                <a:schemeClr val="tx1"/>
              </a:solidFill>
              <a:round/>
              <a:headEnd/>
              <a:tailEnd type="triangle" w="med" len="med"/>
            </a:ln>
          </p:spPr>
          <p:txBody>
            <a:bodyPr wrap="none" anchor="ctr"/>
            <a:lstStyle/>
            <a:p>
              <a:endParaRPr lang="en-US"/>
            </a:p>
          </p:txBody>
        </p:sp>
        <p:sp>
          <p:nvSpPr>
            <p:cNvPr id="109595" name="Text Box 24"/>
            <p:cNvSpPr txBox="1">
              <a:spLocks noChangeArrowheads="1"/>
            </p:cNvSpPr>
            <p:nvPr/>
          </p:nvSpPr>
          <p:spPr bwMode="auto">
            <a:xfrm>
              <a:off x="576" y="3408"/>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a:solidFill>
                  <a:srgbClr val="FF0000"/>
                </a:solidFill>
              </a:endParaRPr>
            </a:p>
          </p:txBody>
        </p:sp>
      </p:grpSp>
      <p:sp>
        <p:nvSpPr>
          <p:cNvPr id="109576" name="Text Box 26"/>
          <p:cNvSpPr txBox="1">
            <a:spLocks noChangeArrowheads="1"/>
          </p:cNvSpPr>
          <p:nvPr/>
        </p:nvSpPr>
        <p:spPr bwMode="auto">
          <a:xfrm>
            <a:off x="152400" y="39624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1619" name="Slide Number Placeholder 6"/>
          <p:cNvSpPr>
            <a:spLocks noGrp="1"/>
          </p:cNvSpPr>
          <p:nvPr>
            <p:ph type="sldNum" sz="quarter" idx="12"/>
          </p:nvPr>
        </p:nvSpPr>
        <p:spPr>
          <a:noFill/>
        </p:spPr>
        <p:txBody>
          <a:bodyPr/>
          <a:lstStyle/>
          <a:p>
            <a:r>
              <a:rPr lang="en-US"/>
              <a:t>3-</a:t>
            </a:r>
            <a:fld id="{7B60CF8C-64A4-42A3-88A0-2E1AA0FE6679}" type="slidenum">
              <a:rPr lang="en-US"/>
              <a:pPr/>
              <a:t>68</a:t>
            </a:fld>
            <a:endParaRPr lang="en-US"/>
          </a:p>
        </p:txBody>
      </p:sp>
      <p:sp>
        <p:nvSpPr>
          <p:cNvPr id="111620" name="Rectangle 2"/>
          <p:cNvSpPr>
            <a:spLocks noGrp="1" noChangeArrowheads="1"/>
          </p:cNvSpPr>
          <p:nvPr>
            <p:ph type="title"/>
          </p:nvPr>
        </p:nvSpPr>
        <p:spPr/>
        <p:txBody>
          <a:bodyPr/>
          <a:lstStyle/>
          <a:p>
            <a:r>
              <a:rPr lang="en-US" smtClean="0"/>
              <a:t>Fast  Retransmit</a:t>
            </a:r>
          </a:p>
        </p:txBody>
      </p:sp>
      <p:sp>
        <p:nvSpPr>
          <p:cNvPr id="111621" name="Rectangle 3"/>
          <p:cNvSpPr>
            <a:spLocks noGrp="1" noChangeArrowheads="1"/>
          </p:cNvSpPr>
          <p:nvPr>
            <p:ph type="body" sz="half" idx="1"/>
          </p:nvPr>
        </p:nvSpPr>
        <p:spPr/>
        <p:txBody>
          <a:bodyPr/>
          <a:lstStyle/>
          <a:p>
            <a:r>
              <a:rPr lang="en-US" sz="2400" smtClean="0"/>
              <a:t>Time-out period  often relatively long:</a:t>
            </a:r>
          </a:p>
          <a:p>
            <a:pPr lvl="1"/>
            <a:r>
              <a:rPr lang="en-US" sz="2000" smtClean="0"/>
              <a:t>long delay before resending lost packet</a:t>
            </a:r>
          </a:p>
          <a:p>
            <a:r>
              <a:rPr lang="en-US" sz="2400" smtClean="0"/>
              <a:t>Detect lost segments via duplicate ACKs.</a:t>
            </a:r>
          </a:p>
          <a:p>
            <a:pPr lvl="1"/>
            <a:r>
              <a:rPr lang="en-US" sz="2000" smtClean="0"/>
              <a:t>Sender often sends many segments back-to-back</a:t>
            </a:r>
          </a:p>
          <a:p>
            <a:pPr lvl="1"/>
            <a:r>
              <a:rPr lang="en-US" sz="2000" smtClean="0"/>
              <a:t>If segment is lost, there will likely be many duplicate ACKs.</a:t>
            </a:r>
          </a:p>
          <a:p>
            <a:pPr lvl="1"/>
            <a:endParaRPr lang="en-US" sz="2000" smtClean="0"/>
          </a:p>
          <a:p>
            <a:pPr lvl="1"/>
            <a:endParaRPr lang="en-US" sz="2000" smtClean="0"/>
          </a:p>
        </p:txBody>
      </p:sp>
      <p:sp>
        <p:nvSpPr>
          <p:cNvPr id="111622" name="Rectangle 4"/>
          <p:cNvSpPr>
            <a:spLocks noGrp="1" noChangeArrowheads="1"/>
          </p:cNvSpPr>
          <p:nvPr>
            <p:ph type="body" sz="half" idx="2"/>
          </p:nvPr>
        </p:nvSpPr>
        <p:spPr>
          <a:xfrm>
            <a:off x="4495800" y="1600200"/>
            <a:ext cx="3962400" cy="4648200"/>
          </a:xfrm>
        </p:spPr>
        <p:txBody>
          <a:bodyPr/>
          <a:lstStyle/>
          <a:p>
            <a:r>
              <a:rPr lang="en-US" sz="2400" smtClean="0"/>
              <a:t>If sender receives 3 ACKs for the same data, it supposes that segment after ACKed data was lost:</a:t>
            </a:r>
          </a:p>
          <a:p>
            <a:pPr lvl="1"/>
            <a:r>
              <a:rPr lang="en-US" sz="2000" u="sng" smtClean="0">
                <a:solidFill>
                  <a:srgbClr val="FF0000"/>
                </a:solidFill>
              </a:rPr>
              <a:t>fast retransmit:</a:t>
            </a:r>
            <a:r>
              <a:rPr lang="en-US" sz="2000" smtClean="0">
                <a:solidFill>
                  <a:srgbClr val="FF0000"/>
                </a:solidFill>
              </a:rPr>
              <a:t> </a:t>
            </a:r>
            <a:r>
              <a:rPr lang="en-US" sz="2000" smtClean="0"/>
              <a:t>resend segment before timer expires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3667" name="Slide Number Placeholder 5"/>
          <p:cNvSpPr>
            <a:spLocks noGrp="1"/>
          </p:cNvSpPr>
          <p:nvPr>
            <p:ph type="sldNum" sz="quarter" idx="12"/>
          </p:nvPr>
        </p:nvSpPr>
        <p:spPr>
          <a:noFill/>
        </p:spPr>
        <p:txBody>
          <a:bodyPr/>
          <a:lstStyle/>
          <a:p>
            <a:r>
              <a:rPr lang="en-US"/>
              <a:t>3-</a:t>
            </a:r>
            <a:fld id="{9A554DBE-897D-4272-B832-CDD5499FB0DF}" type="slidenum">
              <a:rPr lang="en-US"/>
              <a:pPr/>
              <a:t>69</a:t>
            </a:fld>
            <a:endParaRPr lang="en-US"/>
          </a:p>
        </p:txBody>
      </p:sp>
      <p:sp>
        <p:nvSpPr>
          <p:cNvPr id="113668" name="Rectangle 2"/>
          <p:cNvSpPr>
            <a:spLocks noGrp="1" noChangeArrowheads="1"/>
          </p:cNvSpPr>
          <p:nvPr>
            <p:ph type="title"/>
          </p:nvPr>
        </p:nvSpPr>
        <p:spPr/>
        <p:txBody>
          <a:bodyPr/>
          <a:lstStyle/>
          <a:p>
            <a:endParaRPr lang="en-US" smtClean="0"/>
          </a:p>
        </p:txBody>
      </p:sp>
      <p:sp>
        <p:nvSpPr>
          <p:cNvPr id="113669" name="Rectangle 3"/>
          <p:cNvSpPr>
            <a:spLocks noGrp="1" noChangeArrowheads="1"/>
          </p:cNvSpPr>
          <p:nvPr>
            <p:ph type="body" idx="1"/>
          </p:nvPr>
        </p:nvSpPr>
        <p:spPr/>
        <p:txBody>
          <a:bodyPr/>
          <a:lstStyle/>
          <a:p>
            <a:endParaRPr lang="en-US" smtClean="0"/>
          </a:p>
        </p:txBody>
      </p:sp>
      <p:pic>
        <p:nvPicPr>
          <p:cNvPr id="113670" name="Picture 4"/>
          <p:cNvPicPr>
            <a:picLocks noChangeAspect="1" noChangeArrowheads="1"/>
          </p:cNvPicPr>
          <p:nvPr/>
        </p:nvPicPr>
        <p:blipFill>
          <a:blip r:embed="rId3"/>
          <a:srcRect/>
          <a:stretch>
            <a:fillRect/>
          </a:stretch>
        </p:blipFill>
        <p:spPr bwMode="auto">
          <a:xfrm>
            <a:off x="466725" y="-152400"/>
            <a:ext cx="5772150" cy="7010400"/>
          </a:xfrm>
          <a:prstGeom prst="rect">
            <a:avLst/>
          </a:prstGeom>
          <a:noFill/>
          <a:ln w="9525">
            <a:noFill/>
            <a:miter lim="800000"/>
            <a:headEnd/>
            <a:tailEnd/>
          </a:ln>
        </p:spPr>
      </p:pic>
      <p:sp>
        <p:nvSpPr>
          <p:cNvPr id="113671" name="Rectangle 6"/>
          <p:cNvSpPr>
            <a:spLocks noChangeArrowheads="1"/>
          </p:cNvSpPr>
          <p:nvPr/>
        </p:nvSpPr>
        <p:spPr bwMode="auto">
          <a:xfrm>
            <a:off x="1663700" y="6235700"/>
            <a:ext cx="1066800" cy="444500"/>
          </a:xfrm>
          <a:prstGeom prst="rect">
            <a:avLst/>
          </a:prstGeom>
          <a:solidFill>
            <a:schemeClr val="bg1"/>
          </a:solidFill>
          <a:ln w="9525">
            <a:noFill/>
            <a:miter lim="800000"/>
            <a:headEnd/>
            <a:tailEnd/>
          </a:ln>
        </p:spPr>
        <p:txBody>
          <a:bodyPr wrap="none" anchor="ctr"/>
          <a:lstStyle/>
          <a:p>
            <a:endParaRPr lang="en-US"/>
          </a:p>
        </p:txBody>
      </p:sp>
      <p:sp>
        <p:nvSpPr>
          <p:cNvPr id="113672" name="Text Box 7"/>
          <p:cNvSpPr txBox="1">
            <a:spLocks noChangeArrowheads="1"/>
          </p:cNvSpPr>
          <p:nvPr/>
        </p:nvSpPr>
        <p:spPr bwMode="auto">
          <a:xfrm>
            <a:off x="4576763" y="6369050"/>
            <a:ext cx="1581150" cy="336550"/>
          </a:xfrm>
          <a:prstGeom prst="rect">
            <a:avLst/>
          </a:prstGeom>
          <a:noFill/>
          <a:ln w="9525">
            <a:noFill/>
            <a:miter lim="800000"/>
            <a:headEnd/>
            <a:tailEnd/>
          </a:ln>
        </p:spPr>
        <p:txBody>
          <a:bodyPr wrap="none">
            <a:spAutoFit/>
          </a:bodyPr>
          <a:lstStyle/>
          <a:p>
            <a:r>
              <a:rPr lang="en-US"/>
              <a:t>(Self-clocking)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0723" name="Slide Number Placeholder 5"/>
          <p:cNvSpPr>
            <a:spLocks noGrp="1"/>
          </p:cNvSpPr>
          <p:nvPr>
            <p:ph type="sldNum" sz="quarter" idx="12"/>
          </p:nvPr>
        </p:nvSpPr>
        <p:spPr>
          <a:noFill/>
        </p:spPr>
        <p:txBody>
          <a:bodyPr/>
          <a:lstStyle/>
          <a:p>
            <a:r>
              <a:rPr lang="en-US"/>
              <a:t>3-</a:t>
            </a:r>
            <a:fld id="{AD21DF3F-F6C9-42C0-B14D-AFDDA2339F2B}" type="slidenum">
              <a:rPr lang="en-US"/>
              <a:pPr/>
              <a:t>7</a:t>
            </a:fld>
            <a:endParaRPr lang="en-US"/>
          </a:p>
        </p:txBody>
      </p:sp>
      <p:grpSp>
        <p:nvGrpSpPr>
          <p:cNvPr id="10" name="Group 9"/>
          <p:cNvGrpSpPr/>
          <p:nvPr/>
        </p:nvGrpSpPr>
        <p:grpSpPr>
          <a:xfrm>
            <a:off x="0" y="0"/>
            <a:ext cx="4899308" cy="3848513"/>
            <a:chOff x="0" y="0"/>
            <a:chExt cx="4899308" cy="4068797"/>
          </a:xfrm>
        </p:grpSpPr>
        <p:pic>
          <p:nvPicPr>
            <p:cNvPr id="30726" name="Picture 4"/>
            <p:cNvPicPr>
              <a:picLocks noChangeAspect="1" noChangeArrowheads="1"/>
            </p:cNvPicPr>
            <p:nvPr/>
          </p:nvPicPr>
          <p:blipFill>
            <a:blip r:embed="rId2"/>
            <a:srcRect/>
            <a:stretch>
              <a:fillRect/>
            </a:stretch>
          </p:blipFill>
          <p:spPr bwMode="auto">
            <a:xfrm>
              <a:off x="0" y="0"/>
              <a:ext cx="4899308" cy="3872702"/>
            </a:xfrm>
            <a:prstGeom prst="rect">
              <a:avLst/>
            </a:prstGeom>
            <a:noFill/>
            <a:ln w="9525">
              <a:noFill/>
              <a:miter lim="800000"/>
              <a:headEnd/>
              <a:tailEnd/>
            </a:ln>
          </p:spPr>
        </p:pic>
        <p:sp>
          <p:nvSpPr>
            <p:cNvPr id="7" name="Rectangle 6"/>
            <p:cNvSpPr/>
            <p:nvPr/>
          </p:nvSpPr>
          <p:spPr bwMode="auto">
            <a:xfrm>
              <a:off x="362844" y="3628227"/>
              <a:ext cx="712730" cy="440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8" name="Rectangle 7"/>
            <p:cNvSpPr/>
            <p:nvPr/>
          </p:nvSpPr>
          <p:spPr bwMode="auto">
            <a:xfrm>
              <a:off x="3032342" y="3744848"/>
              <a:ext cx="570183" cy="2332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grpSp>
      <p:pic>
        <p:nvPicPr>
          <p:cNvPr id="9" name="Picture 8" descr="Screen Shot 2015-09-22 at 2.15.20 PM.png"/>
          <p:cNvPicPr>
            <a:picLocks noChangeAspect="1"/>
          </p:cNvPicPr>
          <p:nvPr/>
        </p:nvPicPr>
        <p:blipFill>
          <a:blip r:embed="rId3"/>
          <a:stretch>
            <a:fillRect/>
          </a:stretch>
        </p:blipFill>
        <p:spPr>
          <a:xfrm>
            <a:off x="4021830" y="3613153"/>
            <a:ext cx="5122170" cy="3426258"/>
          </a:xfrm>
          <a:prstGeom prst="rect">
            <a:avLst/>
          </a:prstGeom>
        </p:spPr>
      </p:pic>
      <p:sp>
        <p:nvSpPr>
          <p:cNvPr id="11" name="Rectangle 3"/>
          <p:cNvSpPr txBox="1">
            <a:spLocks noChangeArrowheads="1"/>
          </p:cNvSpPr>
          <p:nvPr/>
        </p:nvSpPr>
        <p:spPr bwMode="auto">
          <a:xfrm>
            <a:off x="144639" y="4256582"/>
            <a:ext cx="4118782" cy="157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Char char="r"/>
              <a:tabLst/>
              <a:defRPr/>
            </a:pPr>
            <a:r>
              <a:rPr kumimoji="0" lang="en-US" sz="2800" b="0" i="0" u="none" strike="noStrike" kern="0" cap="none" spc="0" normalizeH="0" baseline="0" noProof="0" dirty="0" smtClean="0">
                <a:ln>
                  <a:noFill/>
                </a:ln>
                <a:solidFill>
                  <a:schemeClr val="tx1"/>
                </a:solidFill>
                <a:effectLst/>
                <a:uLnTx/>
                <a:uFillTx/>
                <a:latin typeface="+mn-lt"/>
                <a:ea typeface="ＭＳ Ｐゴシック" pitchFamily="-111" charset="-128"/>
                <a:cs typeface="+mn-cs"/>
              </a:rPr>
              <a:t>The buffer size ‘</a:t>
            </a:r>
            <a:r>
              <a:rPr kumimoji="0" lang="en-US" sz="2800" b="0" i="0" u="none" strike="noStrike" kern="0" cap="none" spc="0" normalizeH="0" baseline="0" noProof="0" dirty="0" err="1" smtClean="0">
                <a:ln>
                  <a:noFill/>
                </a:ln>
                <a:solidFill>
                  <a:schemeClr val="tx1"/>
                </a:solidFill>
                <a:effectLst/>
                <a:uLnTx/>
                <a:uFillTx/>
                <a:latin typeface="+mn-lt"/>
                <a:ea typeface="ＭＳ Ｐゴシック" pitchFamily="-111" charset="-128"/>
                <a:cs typeface="+mn-cs"/>
              </a:rPr>
              <a:t>q</a:t>
            </a:r>
            <a:r>
              <a:rPr kumimoji="0" lang="en-US" sz="2800" b="0" i="0" u="none" strike="noStrike" kern="0" cap="none" spc="0" normalizeH="0" baseline="0" noProof="0" dirty="0" smtClean="0">
                <a:ln>
                  <a:noFill/>
                </a:ln>
                <a:solidFill>
                  <a:schemeClr val="tx1"/>
                </a:solidFill>
                <a:effectLst/>
                <a:uLnTx/>
                <a:uFillTx/>
                <a:latin typeface="+mn-lt"/>
                <a:ea typeface="ＭＳ Ｐゴシック" pitchFamily="-111" charset="-128"/>
                <a:cs typeface="+mn-cs"/>
              </a:rPr>
              <a:t>’ only depends on </a:t>
            </a:r>
            <a:r>
              <a:rPr kumimoji="0" lang="en-US" sz="2800" b="0" i="0" u="none" strike="noStrike" kern="0" cap="none" spc="0" normalizeH="0" baseline="0" noProof="0" dirty="0" err="1" smtClean="0">
                <a:ln>
                  <a:noFill/>
                </a:ln>
                <a:solidFill>
                  <a:schemeClr val="tx1"/>
                </a:solidFill>
                <a:effectLst/>
                <a:uLnTx/>
                <a:uFillTx/>
                <a:latin typeface="+mn-lt"/>
                <a:ea typeface="ＭＳ Ｐゴシック" pitchFamily="-111" charset="-128"/>
                <a:cs typeface="+mn-cs"/>
                <a:sym typeface="Symbol" pitchFamily="-111" charset="2"/>
              </a:rPr>
              <a:t></a:t>
            </a:r>
            <a:endParaRPr kumimoji="0" lang="en-US" sz="2800" b="0" i="0" u="none" strike="noStrike" kern="0" cap="none" spc="0" normalizeH="0" baseline="0" noProof="0" dirty="0" smtClean="0">
              <a:ln>
                <a:noFill/>
              </a:ln>
              <a:solidFill>
                <a:schemeClr val="tx1"/>
              </a:solidFill>
              <a:effectLst/>
              <a:uLnTx/>
              <a:uFillTx/>
              <a:latin typeface="+mn-lt"/>
              <a:ea typeface="ＭＳ Ｐゴシック" pitchFamily="-111" charset="-128"/>
              <a:cs typeface="+mn-cs"/>
              <a:sym typeface="Symbol" pitchFamily="-111" charset="2"/>
            </a:endParaRPr>
          </a:p>
        </p:txBody>
      </p:sp>
      <p:sp>
        <p:nvSpPr>
          <p:cNvPr id="12" name="Rectangle 3"/>
          <p:cNvSpPr txBox="1">
            <a:spLocks noChangeArrowheads="1"/>
          </p:cNvSpPr>
          <p:nvPr/>
        </p:nvSpPr>
        <p:spPr bwMode="auto">
          <a:xfrm>
            <a:off x="4827732" y="780753"/>
            <a:ext cx="4316268" cy="157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Pct val="85000"/>
              <a:buFont typeface="ZapfDingbats" pitchFamily="82" charset="2"/>
              <a:buChar char="r"/>
              <a:tabLst/>
              <a:defRPr/>
            </a:pPr>
            <a:r>
              <a:rPr kumimoji="0" lang="en-US" sz="2800" b="0" i="0" u="none" strike="noStrike" kern="0" cap="none" spc="0" normalizeH="0" baseline="0" noProof="0" dirty="0" smtClean="0">
                <a:ln>
                  <a:noFill/>
                </a:ln>
                <a:solidFill>
                  <a:schemeClr val="tx1"/>
                </a:solidFill>
                <a:effectLst/>
                <a:uLnTx/>
                <a:uFillTx/>
                <a:latin typeface="+mn-lt"/>
                <a:ea typeface="ＭＳ Ｐゴシック" pitchFamily="-111" charset="-128"/>
                <a:cs typeface="+mn-cs"/>
              </a:rPr>
              <a:t>As </a:t>
            </a:r>
            <a:r>
              <a:rPr kumimoji="0" lang="en-US" sz="2800" b="0" i="0" u="none" strike="noStrike" kern="0" cap="none" spc="0" normalizeH="0" baseline="0" noProof="0" dirty="0" err="1" smtClean="0">
                <a:ln>
                  <a:noFill/>
                </a:ln>
                <a:solidFill>
                  <a:schemeClr val="tx1"/>
                </a:solidFill>
                <a:effectLst/>
                <a:uLnTx/>
                <a:uFillTx/>
                <a:latin typeface="+mn-lt"/>
                <a:ea typeface="ＭＳ Ｐゴシック" pitchFamily="-111" charset="-128"/>
                <a:cs typeface="+mn-cs"/>
                <a:sym typeface="Symbol" pitchFamily="-111" charset="2"/>
              </a:rPr>
              <a:t></a:t>
            </a:r>
            <a:r>
              <a:rPr kumimoji="0" lang="en-US" sz="2800" b="0" i="0" u="none" strike="noStrike" kern="0" cap="none" spc="0" normalizeH="0" baseline="0" noProof="0" dirty="0" smtClean="0">
                <a:ln>
                  <a:noFill/>
                </a:ln>
                <a:solidFill>
                  <a:schemeClr val="tx1"/>
                </a:solidFill>
                <a:effectLst/>
                <a:uLnTx/>
                <a:uFillTx/>
                <a:latin typeface="+mn-lt"/>
                <a:ea typeface="ＭＳ Ｐゴシック" pitchFamily="-111" charset="-128"/>
                <a:cs typeface="+mn-cs"/>
              </a:rPr>
              <a:t> increases, so do buffer requirements and delay</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5715" name="Slide Number Placeholder 6"/>
          <p:cNvSpPr>
            <a:spLocks noGrp="1"/>
          </p:cNvSpPr>
          <p:nvPr>
            <p:ph type="sldNum" sz="quarter" idx="12"/>
          </p:nvPr>
        </p:nvSpPr>
        <p:spPr>
          <a:noFill/>
        </p:spPr>
        <p:txBody>
          <a:bodyPr/>
          <a:lstStyle/>
          <a:p>
            <a:r>
              <a:rPr lang="en-US"/>
              <a:t>3-</a:t>
            </a:r>
            <a:fld id="{D5260BEE-13BD-402E-BF3F-CB80343BC1D9}" type="slidenum">
              <a:rPr lang="en-US"/>
              <a:pPr/>
              <a:t>70</a:t>
            </a:fld>
            <a:endParaRPr lang="en-US"/>
          </a:p>
        </p:txBody>
      </p:sp>
      <p:sp>
        <p:nvSpPr>
          <p:cNvPr id="115716" name="Rectangle 2"/>
          <p:cNvSpPr>
            <a:spLocks noGrp="1" noChangeArrowheads="1"/>
          </p:cNvSpPr>
          <p:nvPr>
            <p:ph type="title"/>
          </p:nvPr>
        </p:nvSpPr>
        <p:spPr/>
        <p:txBody>
          <a:bodyPr/>
          <a:lstStyle/>
          <a:p>
            <a:r>
              <a:rPr lang="en-US" smtClean="0"/>
              <a:t>TCP Flow Control</a:t>
            </a:r>
          </a:p>
        </p:txBody>
      </p:sp>
      <p:sp>
        <p:nvSpPr>
          <p:cNvPr id="115717" name="Rectangle 3"/>
          <p:cNvSpPr>
            <a:spLocks noGrp="1" noChangeArrowheads="1"/>
          </p:cNvSpPr>
          <p:nvPr>
            <p:ph type="body" sz="half" idx="1"/>
          </p:nvPr>
        </p:nvSpPr>
        <p:spPr>
          <a:xfrm>
            <a:off x="533400" y="1600200"/>
            <a:ext cx="3810000" cy="1295400"/>
          </a:xfrm>
        </p:spPr>
        <p:txBody>
          <a:bodyPr/>
          <a:lstStyle/>
          <a:p>
            <a:r>
              <a:rPr lang="en-US" sz="2400" smtClean="0"/>
              <a:t>receive side of TCP connection has a receive buffer:</a:t>
            </a:r>
          </a:p>
        </p:txBody>
      </p:sp>
      <p:sp>
        <p:nvSpPr>
          <p:cNvPr id="115718" name="Rectangle 4"/>
          <p:cNvSpPr>
            <a:spLocks noGrp="1" noChangeArrowheads="1"/>
          </p:cNvSpPr>
          <p:nvPr>
            <p:ph type="body" sz="half" idx="2"/>
          </p:nvPr>
        </p:nvSpPr>
        <p:spPr>
          <a:xfrm>
            <a:off x="5029200" y="3276600"/>
            <a:ext cx="3810000" cy="2895600"/>
          </a:xfrm>
        </p:spPr>
        <p:txBody>
          <a:bodyPr/>
          <a:lstStyle/>
          <a:p>
            <a:r>
              <a:rPr lang="en-US" sz="2400" smtClean="0"/>
              <a:t>match the </a:t>
            </a:r>
            <a:r>
              <a:rPr lang="en-US" sz="2400" i="1" smtClean="0"/>
              <a:t>send</a:t>
            </a:r>
            <a:r>
              <a:rPr lang="en-US" sz="2400" smtClean="0"/>
              <a:t> rate to the receiving app’s </a:t>
            </a:r>
            <a:r>
              <a:rPr lang="en-US" sz="2400" i="1" smtClean="0"/>
              <a:t>drain</a:t>
            </a:r>
            <a:r>
              <a:rPr lang="en-US" sz="2400" smtClean="0"/>
              <a:t> rate</a:t>
            </a:r>
          </a:p>
        </p:txBody>
      </p:sp>
      <p:pic>
        <p:nvPicPr>
          <p:cNvPr id="115719" name="Picture 5" descr="rcvwin"/>
          <p:cNvPicPr>
            <a:picLocks noChangeAspect="1" noChangeArrowheads="1"/>
          </p:cNvPicPr>
          <p:nvPr/>
        </p:nvPicPr>
        <p:blipFill>
          <a:blip r:embed="rId3"/>
          <a:srcRect/>
          <a:stretch>
            <a:fillRect/>
          </a:stretch>
        </p:blipFill>
        <p:spPr bwMode="auto">
          <a:xfrm>
            <a:off x="152400" y="2971800"/>
            <a:ext cx="4800600" cy="1752600"/>
          </a:xfrm>
          <a:prstGeom prst="rect">
            <a:avLst/>
          </a:prstGeom>
          <a:noFill/>
          <a:ln w="9525">
            <a:noFill/>
            <a:miter lim="800000"/>
            <a:headEnd/>
            <a:tailEnd/>
          </a:ln>
        </p:spPr>
      </p:pic>
      <p:sp>
        <p:nvSpPr>
          <p:cNvPr id="115720" name="Rectangle 7"/>
          <p:cNvSpPr>
            <a:spLocks noChangeArrowheads="1"/>
          </p:cNvSpPr>
          <p:nvPr/>
        </p:nvSpPr>
        <p:spPr bwMode="auto">
          <a:xfrm>
            <a:off x="457200" y="4953000"/>
            <a:ext cx="3810000" cy="12954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400"/>
              <a:t>app process may be slow at reading from buffer (low </a:t>
            </a:r>
            <a:r>
              <a:rPr lang="en-US" sz="2400" i="1"/>
              <a:t>drain</a:t>
            </a:r>
            <a:r>
              <a:rPr lang="en-US" sz="2400"/>
              <a:t> rate)</a:t>
            </a:r>
          </a:p>
        </p:txBody>
      </p:sp>
      <p:grpSp>
        <p:nvGrpSpPr>
          <p:cNvPr id="115721" name="Group 8"/>
          <p:cNvGrpSpPr>
            <a:grpSpLocks/>
          </p:cNvGrpSpPr>
          <p:nvPr/>
        </p:nvGrpSpPr>
        <p:grpSpPr bwMode="auto">
          <a:xfrm>
            <a:off x="5181600" y="1066800"/>
            <a:ext cx="3057525" cy="1692275"/>
            <a:chOff x="564" y="803"/>
            <a:chExt cx="1926" cy="1066"/>
          </a:xfrm>
        </p:grpSpPr>
        <p:sp>
          <p:nvSpPr>
            <p:cNvPr id="115722" name="Rectangle 9"/>
            <p:cNvSpPr>
              <a:spLocks noChangeArrowheads="1"/>
            </p:cNvSpPr>
            <p:nvPr/>
          </p:nvSpPr>
          <p:spPr bwMode="auto">
            <a:xfrm>
              <a:off x="564" y="948"/>
              <a:ext cx="1926" cy="900"/>
            </a:xfrm>
            <a:prstGeom prst="rect">
              <a:avLst/>
            </a:prstGeom>
            <a:solidFill>
              <a:srgbClr val="FFFFFF"/>
            </a:solidFill>
            <a:ln w="28575">
              <a:solidFill>
                <a:srgbClr val="FF0000"/>
              </a:solidFill>
              <a:miter lim="800000"/>
              <a:headEnd/>
              <a:tailEnd/>
            </a:ln>
          </p:spPr>
          <p:txBody>
            <a:bodyPr wrap="none" anchor="ctr"/>
            <a:lstStyle/>
            <a:p>
              <a:endParaRPr lang="en-US"/>
            </a:p>
          </p:txBody>
        </p:sp>
        <p:sp>
          <p:nvSpPr>
            <p:cNvPr id="115723" name="Text Box 10"/>
            <p:cNvSpPr txBox="1">
              <a:spLocks noChangeArrowheads="1"/>
            </p:cNvSpPr>
            <p:nvPr/>
          </p:nvSpPr>
          <p:spPr bwMode="auto">
            <a:xfrm>
              <a:off x="618" y="1043"/>
              <a:ext cx="1809" cy="826"/>
            </a:xfrm>
            <a:prstGeom prst="rect">
              <a:avLst/>
            </a:prstGeom>
            <a:noFill/>
            <a:ln w="9525">
              <a:noFill/>
              <a:miter lim="800000"/>
              <a:headEnd/>
              <a:tailEnd/>
            </a:ln>
          </p:spPr>
          <p:txBody>
            <a:bodyPr>
              <a:spAutoFit/>
            </a:bodyPr>
            <a:lstStyle/>
            <a:p>
              <a:r>
                <a:rPr lang="en-US" sz="2000"/>
                <a:t>sender won’t overflow</a:t>
              </a:r>
            </a:p>
            <a:p>
              <a:r>
                <a:rPr lang="en-US" sz="2000"/>
                <a:t>receiver’s buffer by</a:t>
              </a:r>
            </a:p>
            <a:p>
              <a:r>
                <a:rPr lang="en-US" sz="2000"/>
                <a:t>transmitting too much, too fast</a:t>
              </a:r>
              <a:endParaRPr lang="en-US" sz="1000">
                <a:latin typeface="Times New Roman" pitchFamily="-111" charset="0"/>
              </a:endParaRPr>
            </a:p>
          </p:txBody>
        </p:sp>
        <p:grpSp>
          <p:nvGrpSpPr>
            <p:cNvPr id="115724" name="Group 11"/>
            <p:cNvGrpSpPr>
              <a:grpSpLocks/>
            </p:cNvGrpSpPr>
            <p:nvPr/>
          </p:nvGrpSpPr>
          <p:grpSpPr bwMode="auto">
            <a:xfrm>
              <a:off x="605" y="803"/>
              <a:ext cx="1192" cy="288"/>
              <a:chOff x="3449" y="305"/>
              <a:chExt cx="1192" cy="288"/>
            </a:xfrm>
          </p:grpSpPr>
          <p:sp>
            <p:nvSpPr>
              <p:cNvPr id="115725" name="Rectangle 12"/>
              <p:cNvSpPr>
                <a:spLocks noChangeArrowheads="1"/>
              </p:cNvSpPr>
              <p:nvPr/>
            </p:nvSpPr>
            <p:spPr bwMode="auto">
              <a:xfrm>
                <a:off x="3486" y="330"/>
                <a:ext cx="1134" cy="222"/>
              </a:xfrm>
              <a:prstGeom prst="rect">
                <a:avLst/>
              </a:prstGeom>
              <a:solidFill>
                <a:schemeClr val="bg1"/>
              </a:solidFill>
              <a:ln w="9525">
                <a:noFill/>
                <a:miter lim="800000"/>
                <a:headEnd/>
                <a:tailEnd/>
              </a:ln>
            </p:spPr>
            <p:txBody>
              <a:bodyPr wrap="none" anchor="ctr"/>
              <a:lstStyle/>
              <a:p>
                <a:endParaRPr lang="en-US"/>
              </a:p>
            </p:txBody>
          </p:sp>
          <p:sp>
            <p:nvSpPr>
              <p:cNvPr id="115726" name="Text Box 13"/>
              <p:cNvSpPr txBox="1">
                <a:spLocks noChangeArrowheads="1"/>
              </p:cNvSpPr>
              <p:nvPr/>
            </p:nvSpPr>
            <p:spPr bwMode="auto">
              <a:xfrm>
                <a:off x="3449" y="305"/>
                <a:ext cx="1192" cy="288"/>
              </a:xfrm>
              <a:prstGeom prst="rect">
                <a:avLst/>
              </a:prstGeom>
              <a:noFill/>
              <a:ln w="9525">
                <a:noFill/>
                <a:miter lim="800000"/>
                <a:headEnd/>
                <a:tailEnd/>
              </a:ln>
            </p:spPr>
            <p:txBody>
              <a:bodyPr wrap="none">
                <a:spAutoFit/>
              </a:bodyPr>
              <a:lstStyle/>
              <a:p>
                <a:r>
                  <a:rPr lang="en-US" sz="2400">
                    <a:solidFill>
                      <a:srgbClr val="FF0000"/>
                    </a:solidFill>
                  </a:rPr>
                  <a:t>flow control</a:t>
                </a:r>
                <a:endParaRPr lang="en-US" sz="1000">
                  <a:latin typeface="Times New Roman" pitchFamily="-111" charset="0"/>
                </a:endParaRPr>
              </a:p>
            </p:txBody>
          </p:sp>
        </p:gr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7763" name="Slide Number Placeholder 6"/>
          <p:cNvSpPr>
            <a:spLocks noGrp="1"/>
          </p:cNvSpPr>
          <p:nvPr>
            <p:ph type="sldNum" sz="quarter" idx="12"/>
          </p:nvPr>
        </p:nvSpPr>
        <p:spPr>
          <a:noFill/>
        </p:spPr>
        <p:txBody>
          <a:bodyPr/>
          <a:lstStyle/>
          <a:p>
            <a:r>
              <a:rPr lang="en-US"/>
              <a:t>3-</a:t>
            </a:r>
            <a:fld id="{C7AF9086-30F8-4301-B447-B21634605A3A}" type="slidenum">
              <a:rPr lang="en-US"/>
              <a:pPr/>
              <a:t>71</a:t>
            </a:fld>
            <a:endParaRPr lang="en-US"/>
          </a:p>
        </p:txBody>
      </p:sp>
      <p:sp>
        <p:nvSpPr>
          <p:cNvPr id="117764" name="Rectangle 2"/>
          <p:cNvSpPr>
            <a:spLocks noGrp="1" noChangeArrowheads="1"/>
          </p:cNvSpPr>
          <p:nvPr>
            <p:ph type="title"/>
          </p:nvPr>
        </p:nvSpPr>
        <p:spPr/>
        <p:txBody>
          <a:bodyPr/>
          <a:lstStyle/>
          <a:p>
            <a:r>
              <a:rPr lang="en-US" sz="3600" smtClean="0"/>
              <a:t>Principles of Congestion Control</a:t>
            </a:r>
            <a:endParaRPr lang="en-US" smtClean="0"/>
          </a:p>
        </p:txBody>
      </p:sp>
      <p:sp>
        <p:nvSpPr>
          <p:cNvPr id="117765" name="Rectangle 3"/>
          <p:cNvSpPr>
            <a:spLocks noGrp="1" noChangeArrowheads="1"/>
          </p:cNvSpPr>
          <p:nvPr>
            <p:ph type="body" sz="half" idx="1"/>
          </p:nvPr>
        </p:nvSpPr>
        <p:spPr>
          <a:xfrm>
            <a:off x="533400" y="1600200"/>
            <a:ext cx="7762875" cy="4648200"/>
          </a:xfrm>
        </p:spPr>
        <p:txBody>
          <a:bodyPr/>
          <a:lstStyle/>
          <a:p>
            <a:pPr>
              <a:buFont typeface="ZapfDingbats" pitchFamily="82" charset="2"/>
              <a:buNone/>
            </a:pPr>
            <a:r>
              <a:rPr lang="en-US" smtClean="0">
                <a:solidFill>
                  <a:srgbClr val="FF0000"/>
                </a:solidFill>
              </a:rPr>
              <a:t>Congestion:</a:t>
            </a:r>
            <a:endParaRPr lang="en-US" sz="2400" smtClean="0"/>
          </a:p>
          <a:p>
            <a:r>
              <a:rPr lang="en-US" sz="2400" smtClean="0"/>
              <a:t>informally: “too many sources sending too much data too fast for </a:t>
            </a:r>
            <a:r>
              <a:rPr lang="en-US" sz="2400" i="1" smtClean="0">
                <a:solidFill>
                  <a:schemeClr val="accent2"/>
                </a:solidFill>
              </a:rPr>
              <a:t>network</a:t>
            </a:r>
            <a:r>
              <a:rPr lang="en-US" sz="2400" smtClean="0"/>
              <a:t> to handle”</a:t>
            </a:r>
          </a:p>
          <a:p>
            <a:r>
              <a:rPr lang="en-US" sz="2400" smtClean="0"/>
              <a:t>different from flow control!</a:t>
            </a:r>
          </a:p>
          <a:p>
            <a:r>
              <a:rPr lang="en-US" sz="2400" smtClean="0"/>
              <a:t>manifestations:</a:t>
            </a:r>
          </a:p>
          <a:p>
            <a:pPr lvl="1"/>
            <a:r>
              <a:rPr lang="en-US" smtClean="0"/>
              <a:t>lost packets (buffer overflow at routers)</a:t>
            </a:r>
          </a:p>
          <a:p>
            <a:pPr lvl="1"/>
            <a:r>
              <a:rPr lang="en-US" smtClean="0"/>
              <a:t>long delays (queueing in router buffers)</a:t>
            </a:r>
          </a:p>
          <a:p>
            <a:r>
              <a:rPr lang="en-US" sz="2400" smtClean="0"/>
              <a:t>a </a:t>
            </a:r>
            <a:r>
              <a:rPr lang="en-US" sz="2400" i="1" smtClean="0"/>
              <a:t>key </a:t>
            </a:r>
            <a:r>
              <a:rPr lang="en-US" sz="2400" smtClean="0"/>
              <a:t>problem in the design of computer networks</a:t>
            </a:r>
          </a:p>
          <a:p>
            <a:endParaRPr lang="en-US" sz="20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9811" name="Slide Number Placeholder 5"/>
          <p:cNvSpPr>
            <a:spLocks noGrp="1"/>
          </p:cNvSpPr>
          <p:nvPr>
            <p:ph type="sldNum" sz="quarter" idx="12"/>
          </p:nvPr>
        </p:nvSpPr>
        <p:spPr>
          <a:noFill/>
        </p:spPr>
        <p:txBody>
          <a:bodyPr/>
          <a:lstStyle/>
          <a:p>
            <a:r>
              <a:rPr lang="en-US"/>
              <a:t>3-</a:t>
            </a:r>
            <a:fld id="{01EC689D-AC10-4ACE-9A70-C73DC7001C31}" type="slidenum">
              <a:rPr lang="en-US"/>
              <a:pPr/>
              <a:t>72</a:t>
            </a:fld>
            <a:endParaRPr lang="en-US"/>
          </a:p>
        </p:txBody>
      </p:sp>
      <p:sp>
        <p:nvSpPr>
          <p:cNvPr id="119812" name="Rectangle 2"/>
          <p:cNvSpPr>
            <a:spLocks noGrp="1" noChangeArrowheads="1"/>
          </p:cNvSpPr>
          <p:nvPr>
            <p:ph type="title"/>
          </p:nvPr>
        </p:nvSpPr>
        <p:spPr>
          <a:xfrm>
            <a:off x="152400" y="228600"/>
            <a:ext cx="8610600" cy="1143000"/>
          </a:xfrm>
        </p:spPr>
        <p:txBody>
          <a:bodyPr/>
          <a:lstStyle/>
          <a:p>
            <a:r>
              <a:rPr lang="en-US" sz="3200" smtClean="0"/>
              <a:t>Congestion Control &amp; Traffic Management</a:t>
            </a:r>
          </a:p>
        </p:txBody>
      </p:sp>
      <p:sp>
        <p:nvSpPr>
          <p:cNvPr id="119813" name="Rectangle 3"/>
          <p:cNvSpPr>
            <a:spLocks noGrp="1" noChangeArrowheads="1"/>
          </p:cNvSpPr>
          <p:nvPr>
            <p:ph type="body" idx="1"/>
          </p:nvPr>
        </p:nvSpPr>
        <p:spPr>
          <a:xfrm>
            <a:off x="533400" y="1219200"/>
            <a:ext cx="7772400" cy="4114800"/>
          </a:xfrm>
        </p:spPr>
        <p:txBody>
          <a:bodyPr/>
          <a:lstStyle/>
          <a:p>
            <a:pPr>
              <a:buFontTx/>
              <a:buChar char="-"/>
            </a:pPr>
            <a:r>
              <a:rPr lang="en-US" smtClean="0"/>
              <a:t>Does adding bandwidth to the network or increasing the buffer sizes solve the problem of congestion?</a:t>
            </a:r>
          </a:p>
        </p:txBody>
      </p:sp>
      <p:sp>
        <p:nvSpPr>
          <p:cNvPr id="507908" name="Text Box 4"/>
          <p:cNvSpPr txBox="1">
            <a:spLocks noChangeArrowheads="1"/>
          </p:cNvSpPr>
          <p:nvPr/>
        </p:nvSpPr>
        <p:spPr bwMode="auto">
          <a:xfrm>
            <a:off x="152400" y="2971800"/>
            <a:ext cx="8839200" cy="2895600"/>
          </a:xfrm>
          <a:prstGeom prst="rect">
            <a:avLst/>
          </a:prstGeom>
          <a:noFill/>
          <a:ln w="9525">
            <a:noFill/>
            <a:miter lim="800000"/>
            <a:headEnd/>
            <a:tailEnd/>
          </a:ln>
        </p:spPr>
        <p:txBody>
          <a:bodyPr>
            <a:spAutoFit/>
          </a:bodyPr>
          <a:lstStyle/>
          <a:p>
            <a:pPr algn="l"/>
            <a:r>
              <a:rPr lang="en-US" sz="2800">
                <a:latin typeface="Times New Roman" pitchFamily="-111" charset="0"/>
              </a:rPr>
              <a:t>No. We cannot over-engineer the whole network due to:</a:t>
            </a:r>
          </a:p>
          <a:p>
            <a:pPr algn="l">
              <a:buFontTx/>
              <a:buChar char="-"/>
            </a:pPr>
            <a:r>
              <a:rPr lang="en-US" sz="2400">
                <a:latin typeface="Times New Roman" pitchFamily="-111" charset="0"/>
              </a:rPr>
              <a:t>Increased traffic from applications (multimedia,etc.)</a:t>
            </a:r>
          </a:p>
          <a:p>
            <a:pPr algn="l">
              <a:buFontTx/>
              <a:buChar char="-"/>
            </a:pPr>
            <a:r>
              <a:rPr lang="en-US" sz="2400">
                <a:latin typeface="Times New Roman" pitchFamily="-111" charset="0"/>
              </a:rPr>
              <a:t>Legacy systems (expensive to update)</a:t>
            </a:r>
          </a:p>
          <a:p>
            <a:pPr algn="l">
              <a:buFontTx/>
              <a:buChar char="-"/>
            </a:pPr>
            <a:r>
              <a:rPr lang="en-US" sz="2400">
                <a:latin typeface="Times New Roman" pitchFamily="-111" charset="0"/>
              </a:rPr>
              <a:t>Unpredictable traffic mix inside the network: where is the bottleneck?</a:t>
            </a:r>
          </a:p>
          <a:p>
            <a:pPr algn="l"/>
            <a:r>
              <a:rPr lang="en-US" sz="2800">
                <a:latin typeface="Times New Roman" pitchFamily="-111" charset="0"/>
              </a:rPr>
              <a:t>Congestion control &amp; traffic management is needed</a:t>
            </a:r>
          </a:p>
          <a:p>
            <a:pPr lvl="1" algn="l"/>
            <a:r>
              <a:rPr lang="en-US" sz="2800">
                <a:latin typeface="Times New Roman" pitchFamily="-111" charset="0"/>
              </a:rPr>
              <a:t>To provide fairness</a:t>
            </a:r>
          </a:p>
          <a:p>
            <a:pPr lvl="1" algn="l"/>
            <a:r>
              <a:rPr lang="en-US" sz="2800">
                <a:latin typeface="Times New Roman" pitchFamily="-111" charset="0"/>
              </a:rPr>
              <a:t>To provide QoS and priorities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7908"/>
                                        </p:tgtEl>
                                        <p:attrNameLst>
                                          <p:attrName>style.visibility</p:attrName>
                                        </p:attrNameLst>
                                      </p:cBhvr>
                                      <p:to>
                                        <p:strVal val="visible"/>
                                      </p:to>
                                    </p:set>
                                    <p:anim calcmode="lin" valueType="num">
                                      <p:cBhvr additive="base">
                                        <p:cTn id="7" dur="500" fill="hold"/>
                                        <p:tgtEl>
                                          <p:spTgt spid="507908"/>
                                        </p:tgtEl>
                                        <p:attrNameLst>
                                          <p:attrName>ppt_x</p:attrName>
                                        </p:attrNameLst>
                                      </p:cBhvr>
                                      <p:tavLst>
                                        <p:tav tm="0">
                                          <p:val>
                                            <p:strVal val="0-#ppt_w/2"/>
                                          </p:val>
                                        </p:tav>
                                        <p:tav tm="100000">
                                          <p:val>
                                            <p:strVal val="#ppt_x"/>
                                          </p:val>
                                        </p:tav>
                                      </p:tavLst>
                                    </p:anim>
                                    <p:anim calcmode="lin" valueType="num">
                                      <p:cBhvr additive="base">
                                        <p:cTn id="8" dur="500" fill="hold"/>
                                        <p:tgtEl>
                                          <p:spTgt spid="507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autoUpdateAnimBg="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1859" name="Slide Number Placeholder 5"/>
          <p:cNvSpPr>
            <a:spLocks noGrp="1"/>
          </p:cNvSpPr>
          <p:nvPr>
            <p:ph type="sldNum" sz="quarter" idx="12"/>
          </p:nvPr>
        </p:nvSpPr>
        <p:spPr>
          <a:noFill/>
        </p:spPr>
        <p:txBody>
          <a:bodyPr/>
          <a:lstStyle/>
          <a:p>
            <a:r>
              <a:rPr lang="en-US"/>
              <a:t>3-</a:t>
            </a:r>
            <a:fld id="{2C590098-BAD1-4E27-A3BD-A98F4AB42179}" type="slidenum">
              <a:rPr lang="en-US"/>
              <a:pPr/>
              <a:t>73</a:t>
            </a:fld>
            <a:endParaRPr lang="en-US"/>
          </a:p>
        </p:txBody>
      </p:sp>
      <p:sp>
        <p:nvSpPr>
          <p:cNvPr id="121860" name="Rectangle 2"/>
          <p:cNvSpPr>
            <a:spLocks noGrp="1" noChangeArrowheads="1"/>
          </p:cNvSpPr>
          <p:nvPr>
            <p:ph type="title"/>
          </p:nvPr>
        </p:nvSpPr>
        <p:spPr>
          <a:xfrm>
            <a:off x="381000" y="152400"/>
            <a:ext cx="7772400" cy="1143000"/>
          </a:xfrm>
        </p:spPr>
        <p:txBody>
          <a:bodyPr/>
          <a:lstStyle/>
          <a:p>
            <a:r>
              <a:rPr lang="en-US" smtClean="0"/>
              <a:t>Network Congestion</a:t>
            </a:r>
          </a:p>
        </p:txBody>
      </p:sp>
      <p:sp>
        <p:nvSpPr>
          <p:cNvPr id="121861" name="Rectangle 3"/>
          <p:cNvSpPr>
            <a:spLocks noGrp="1" noChangeArrowheads="1"/>
          </p:cNvSpPr>
          <p:nvPr>
            <p:ph type="body" idx="1"/>
          </p:nvPr>
        </p:nvSpPr>
        <p:spPr>
          <a:xfrm>
            <a:off x="304800" y="1371600"/>
            <a:ext cx="7772400" cy="2362200"/>
          </a:xfrm>
        </p:spPr>
        <p:txBody>
          <a:bodyPr/>
          <a:lstStyle/>
          <a:p>
            <a:pPr>
              <a:lnSpc>
                <a:spcPct val="90000"/>
              </a:lnSpc>
              <a:buFontTx/>
              <a:buChar char="-"/>
            </a:pPr>
            <a:r>
              <a:rPr lang="en-US" sz="2400" smtClean="0"/>
              <a:t>Modeling the network as network of queues: (in switches and routers)</a:t>
            </a:r>
          </a:p>
          <a:p>
            <a:pPr lvl="1">
              <a:lnSpc>
                <a:spcPct val="90000"/>
              </a:lnSpc>
              <a:buFontTx/>
              <a:buChar char="-"/>
            </a:pPr>
            <a:r>
              <a:rPr lang="en-US" sz="2000" smtClean="0"/>
              <a:t>Store and forward</a:t>
            </a:r>
          </a:p>
          <a:p>
            <a:pPr lvl="1">
              <a:lnSpc>
                <a:spcPct val="90000"/>
              </a:lnSpc>
              <a:buFontTx/>
              <a:buChar char="-"/>
            </a:pPr>
            <a:r>
              <a:rPr lang="en-US" sz="2000" smtClean="0"/>
              <a:t>Statistical multiplexing</a:t>
            </a:r>
          </a:p>
          <a:p>
            <a:pPr>
              <a:lnSpc>
                <a:spcPct val="90000"/>
              </a:lnSpc>
            </a:pPr>
            <a:r>
              <a:rPr lang="en-US" sz="2400" smtClean="0"/>
              <a:t>Limitations: -on buffer size </a:t>
            </a:r>
          </a:p>
          <a:p>
            <a:pPr lvl="1">
              <a:lnSpc>
                <a:spcPct val="90000"/>
              </a:lnSpc>
            </a:pPr>
            <a:r>
              <a:rPr lang="en-US" sz="2000" smtClean="0"/>
              <a:t>-&gt; contributes to packet loss</a:t>
            </a:r>
          </a:p>
          <a:p>
            <a:pPr>
              <a:lnSpc>
                <a:spcPct val="90000"/>
              </a:lnSpc>
              <a:buFontTx/>
              <a:buChar char="-"/>
            </a:pPr>
            <a:r>
              <a:rPr lang="en-US" sz="2400" smtClean="0"/>
              <a:t>if we increase buffer size? </a:t>
            </a:r>
          </a:p>
          <a:p>
            <a:pPr lvl="1">
              <a:lnSpc>
                <a:spcPct val="90000"/>
              </a:lnSpc>
              <a:buFontTx/>
              <a:buChar char="-"/>
            </a:pPr>
            <a:r>
              <a:rPr lang="en-US" sz="2000" smtClean="0"/>
              <a:t>excessive delays</a:t>
            </a:r>
          </a:p>
          <a:p>
            <a:pPr>
              <a:lnSpc>
                <a:spcPct val="90000"/>
              </a:lnSpc>
              <a:buFontTx/>
              <a:buChar char="-"/>
            </a:pPr>
            <a:r>
              <a:rPr lang="en-US" sz="2400" smtClean="0"/>
              <a:t>if infinite buffers</a:t>
            </a:r>
          </a:p>
          <a:p>
            <a:pPr lvl="1">
              <a:lnSpc>
                <a:spcPct val="90000"/>
              </a:lnSpc>
              <a:buFontTx/>
              <a:buChar char="-"/>
            </a:pPr>
            <a:r>
              <a:rPr lang="en-US" sz="2000" smtClean="0"/>
              <a:t>infinite delays</a:t>
            </a:r>
          </a:p>
        </p:txBody>
      </p:sp>
      <p:pic>
        <p:nvPicPr>
          <p:cNvPr id="121862" name="Picture 4"/>
          <p:cNvPicPr>
            <a:picLocks noChangeAspect="1" noChangeArrowheads="1"/>
          </p:cNvPicPr>
          <p:nvPr/>
        </p:nvPicPr>
        <p:blipFill>
          <a:blip r:embed="rId3"/>
          <a:srcRect/>
          <a:stretch>
            <a:fillRect/>
          </a:stretch>
        </p:blipFill>
        <p:spPr bwMode="auto">
          <a:xfrm>
            <a:off x="4772025" y="2438400"/>
            <a:ext cx="4371975" cy="4419600"/>
          </a:xfrm>
          <a:prstGeom prst="rect">
            <a:avLst/>
          </a:prstGeom>
          <a:noFill/>
          <a:ln w="9525">
            <a:noFill/>
            <a:miter lim="800000"/>
            <a:headEnd/>
            <a:tailEnd/>
          </a:ln>
        </p:spPr>
      </p:pic>
      <p:sp>
        <p:nvSpPr>
          <p:cNvPr id="121863" name="Rectangle 5"/>
          <p:cNvSpPr>
            <a:spLocks noChangeArrowheads="1"/>
          </p:cNvSpPr>
          <p:nvPr/>
        </p:nvSpPr>
        <p:spPr bwMode="auto">
          <a:xfrm>
            <a:off x="5181600" y="6400800"/>
            <a:ext cx="914400" cy="457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3907" name="Slide Number Placeholder 5"/>
          <p:cNvSpPr>
            <a:spLocks noGrp="1"/>
          </p:cNvSpPr>
          <p:nvPr>
            <p:ph type="sldNum" sz="quarter" idx="12"/>
          </p:nvPr>
        </p:nvSpPr>
        <p:spPr>
          <a:noFill/>
        </p:spPr>
        <p:txBody>
          <a:bodyPr/>
          <a:lstStyle/>
          <a:p>
            <a:r>
              <a:rPr lang="en-US"/>
              <a:t>3-</a:t>
            </a:r>
            <a:fld id="{490ABBF1-3988-458D-B90C-F2F751581FA5}" type="slidenum">
              <a:rPr lang="en-US"/>
              <a:pPr/>
              <a:t>74</a:t>
            </a:fld>
            <a:endParaRPr lang="en-US"/>
          </a:p>
        </p:txBody>
      </p:sp>
      <p:sp>
        <p:nvSpPr>
          <p:cNvPr id="123908" name="Rectangle 2"/>
          <p:cNvSpPr>
            <a:spLocks noGrp="1" noChangeArrowheads="1"/>
          </p:cNvSpPr>
          <p:nvPr>
            <p:ph type="body" idx="1"/>
          </p:nvPr>
        </p:nvSpPr>
        <p:spPr/>
        <p:txBody>
          <a:bodyPr/>
          <a:lstStyle/>
          <a:p>
            <a:pPr>
              <a:buFontTx/>
              <a:buChar char="-"/>
            </a:pPr>
            <a:r>
              <a:rPr lang="en-US" smtClean="0"/>
              <a:t>solutions: </a:t>
            </a:r>
          </a:p>
          <a:p>
            <a:pPr lvl="1">
              <a:buFontTx/>
              <a:buChar char="-"/>
            </a:pPr>
            <a:r>
              <a:rPr lang="en-US" smtClean="0"/>
              <a:t>policies for packet service and packet discard to limit delays</a:t>
            </a:r>
          </a:p>
          <a:p>
            <a:pPr lvl="1">
              <a:buFontTx/>
              <a:buChar char="-"/>
            </a:pPr>
            <a:r>
              <a:rPr lang="en-US" smtClean="0"/>
              <a:t>congestion notification and flow/congestion control to limit arrival rate</a:t>
            </a:r>
          </a:p>
          <a:p>
            <a:pPr lvl="1">
              <a:buFontTx/>
              <a:buChar char="-"/>
            </a:pPr>
            <a:r>
              <a:rPr lang="en-US" smtClean="0"/>
              <a:t>buffer management: input buffers, output buffers, shared buffers</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4931" name="Slide Number Placeholder 5"/>
          <p:cNvSpPr>
            <a:spLocks noGrp="1"/>
          </p:cNvSpPr>
          <p:nvPr>
            <p:ph type="sldNum" sz="quarter" idx="12"/>
          </p:nvPr>
        </p:nvSpPr>
        <p:spPr>
          <a:noFill/>
        </p:spPr>
        <p:txBody>
          <a:bodyPr/>
          <a:lstStyle/>
          <a:p>
            <a:r>
              <a:rPr lang="en-US"/>
              <a:t>3-</a:t>
            </a:r>
            <a:fld id="{0824C328-0952-4586-812A-B6FC940F9C33}" type="slidenum">
              <a:rPr lang="en-US"/>
              <a:pPr/>
              <a:t>75</a:t>
            </a:fld>
            <a:endParaRPr lang="en-US"/>
          </a:p>
        </p:txBody>
      </p:sp>
      <p:sp>
        <p:nvSpPr>
          <p:cNvPr id="124932" name="Rectangle 2"/>
          <p:cNvSpPr>
            <a:spLocks noGrp="1" noChangeArrowheads="1"/>
          </p:cNvSpPr>
          <p:nvPr>
            <p:ph type="title"/>
          </p:nvPr>
        </p:nvSpPr>
        <p:spPr/>
        <p:txBody>
          <a:bodyPr/>
          <a:lstStyle/>
          <a:p>
            <a:r>
              <a:rPr lang="en-US" smtClean="0"/>
              <a:t>Notes on congestion and delay</a:t>
            </a:r>
          </a:p>
        </p:txBody>
      </p:sp>
      <p:sp>
        <p:nvSpPr>
          <p:cNvPr id="124933" name="Rectangle 3"/>
          <p:cNvSpPr>
            <a:spLocks noGrp="1" noChangeArrowheads="1"/>
          </p:cNvSpPr>
          <p:nvPr>
            <p:ph type="body" idx="1"/>
          </p:nvPr>
        </p:nvSpPr>
        <p:spPr>
          <a:xfrm>
            <a:off x="201613" y="1143000"/>
            <a:ext cx="7864475" cy="4441825"/>
          </a:xfrm>
        </p:spPr>
        <p:txBody>
          <a:bodyPr/>
          <a:lstStyle/>
          <a:p>
            <a:pPr>
              <a:lnSpc>
                <a:spcPct val="90000"/>
              </a:lnSpc>
              <a:buFontTx/>
              <a:buChar char="-"/>
            </a:pPr>
            <a:r>
              <a:rPr lang="en-US" sz="2400" smtClean="0"/>
              <a:t>fluid flow model</a:t>
            </a:r>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r>
              <a:rPr lang="en-US" sz="2400" smtClean="0"/>
              <a:t>arrival &gt; departure --&gt; queue build-up --&gt; overflow and excessive delays</a:t>
            </a:r>
          </a:p>
          <a:p>
            <a:pPr>
              <a:lnSpc>
                <a:spcPct val="90000"/>
              </a:lnSpc>
              <a:buFontTx/>
              <a:buChar char="-"/>
            </a:pPr>
            <a:r>
              <a:rPr lang="en-US" sz="2400" smtClean="0"/>
              <a:t>TTL field: time-to-live</a:t>
            </a:r>
          </a:p>
          <a:p>
            <a:pPr lvl="1">
              <a:lnSpc>
                <a:spcPct val="90000"/>
              </a:lnSpc>
              <a:buFontTx/>
              <a:buChar char="-"/>
            </a:pPr>
            <a:r>
              <a:rPr lang="en-US" sz="2000" smtClean="0"/>
              <a:t>Limits number of hops traversed</a:t>
            </a:r>
          </a:p>
          <a:p>
            <a:pPr lvl="1">
              <a:lnSpc>
                <a:spcPct val="90000"/>
              </a:lnSpc>
              <a:buFontTx/>
              <a:buChar char="-"/>
            </a:pPr>
            <a:r>
              <a:rPr lang="en-US" sz="2000" smtClean="0"/>
              <a:t>Limits the time</a:t>
            </a:r>
          </a:p>
          <a:p>
            <a:pPr>
              <a:lnSpc>
                <a:spcPct val="90000"/>
              </a:lnSpc>
              <a:buFontTx/>
              <a:buChar char="-"/>
            </a:pPr>
            <a:r>
              <a:rPr lang="en-US" sz="2400" smtClean="0"/>
              <a:t>Infinite buffer --&gt; queue build-up and TTL decremented --&gt; Tput goes to 0 </a:t>
            </a:r>
          </a:p>
        </p:txBody>
      </p:sp>
      <p:pic>
        <p:nvPicPr>
          <p:cNvPr id="124934" name="Picture 4"/>
          <p:cNvPicPr>
            <a:picLocks noChangeAspect="1" noChangeArrowheads="1"/>
          </p:cNvPicPr>
          <p:nvPr/>
        </p:nvPicPr>
        <p:blipFill>
          <a:blip r:embed="rId2"/>
          <a:srcRect/>
          <a:stretch>
            <a:fillRect/>
          </a:stretch>
        </p:blipFill>
        <p:spPr bwMode="auto">
          <a:xfrm>
            <a:off x="0" y="1690688"/>
            <a:ext cx="9144000" cy="1612900"/>
          </a:xfrm>
          <a:prstGeom prst="rect">
            <a:avLst/>
          </a:prstGeom>
          <a:noFill/>
          <a:ln w="9525">
            <a:noFill/>
            <a:miter lim="800000"/>
            <a:headEnd/>
            <a:tailEnd/>
          </a:ln>
        </p:spPr>
      </p:pic>
      <p:sp>
        <p:nvSpPr>
          <p:cNvPr id="124935" name="Rectangle 5"/>
          <p:cNvSpPr>
            <a:spLocks noChangeArrowheads="1"/>
          </p:cNvSpPr>
          <p:nvPr/>
        </p:nvSpPr>
        <p:spPr bwMode="auto">
          <a:xfrm>
            <a:off x="0" y="3249613"/>
            <a:ext cx="9144000" cy="6826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936" name="Text Box 6"/>
          <p:cNvSpPr txBox="1">
            <a:spLocks noChangeArrowheads="1"/>
          </p:cNvSpPr>
          <p:nvPr/>
        </p:nvSpPr>
        <p:spPr bwMode="auto">
          <a:xfrm>
            <a:off x="7464425" y="2609850"/>
            <a:ext cx="1466850" cy="825500"/>
          </a:xfrm>
          <a:prstGeom prst="rect">
            <a:avLst/>
          </a:prstGeom>
          <a:solidFill>
            <a:schemeClr val="bg1"/>
          </a:solidFill>
          <a:ln w="9525">
            <a:noFill/>
            <a:miter lim="800000"/>
            <a:headEnd/>
            <a:tailEnd/>
          </a:ln>
        </p:spPr>
        <p:txBody>
          <a:bodyPr wrap="none">
            <a:spAutoFit/>
          </a:bodyPr>
          <a:lstStyle/>
          <a:p>
            <a:r>
              <a:rPr lang="en-US"/>
              <a:t>Departure     </a:t>
            </a:r>
          </a:p>
          <a:p>
            <a:r>
              <a:rPr lang="en-US"/>
              <a:t>Rate</a:t>
            </a:r>
          </a:p>
          <a:p>
            <a:endParaRPr lang="en-US"/>
          </a:p>
        </p:txBody>
      </p:sp>
      <p:sp>
        <p:nvSpPr>
          <p:cNvPr id="124937" name="Text Box 7"/>
          <p:cNvSpPr txBox="1">
            <a:spLocks noChangeArrowheads="1"/>
          </p:cNvSpPr>
          <p:nvPr/>
        </p:nvSpPr>
        <p:spPr bwMode="auto">
          <a:xfrm>
            <a:off x="2984500" y="2225675"/>
            <a:ext cx="1450975" cy="581025"/>
          </a:xfrm>
          <a:prstGeom prst="rect">
            <a:avLst/>
          </a:prstGeom>
          <a:solidFill>
            <a:schemeClr val="bg1"/>
          </a:solidFill>
          <a:ln w="9525">
            <a:noFill/>
            <a:miter lim="800000"/>
            <a:headEnd/>
            <a:tailEnd/>
          </a:ln>
        </p:spPr>
        <p:txBody>
          <a:bodyPr>
            <a:spAutoFit/>
          </a:bodyPr>
          <a:lstStyle/>
          <a:p>
            <a:r>
              <a:rPr lang="en-US"/>
              <a:t>Arrival       </a:t>
            </a:r>
          </a:p>
          <a:p>
            <a:r>
              <a:rPr lang="en-US"/>
              <a:t>Rate      </a:t>
            </a:r>
          </a:p>
        </p:txBody>
      </p:sp>
      <p:sp>
        <p:nvSpPr>
          <p:cNvPr id="124938" name="Rectangle 8"/>
          <p:cNvSpPr>
            <a:spLocks noChangeArrowheads="1"/>
          </p:cNvSpPr>
          <p:nvPr/>
        </p:nvSpPr>
        <p:spPr bwMode="auto">
          <a:xfrm>
            <a:off x="136525" y="1727200"/>
            <a:ext cx="3994150" cy="56197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939" name="Rectangle 9"/>
          <p:cNvSpPr>
            <a:spLocks noChangeArrowheads="1"/>
          </p:cNvSpPr>
          <p:nvPr/>
        </p:nvSpPr>
        <p:spPr bwMode="auto">
          <a:xfrm>
            <a:off x="388938" y="2185988"/>
            <a:ext cx="1898650" cy="43497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5955" name="Slide Number Placeholder 5"/>
          <p:cNvSpPr>
            <a:spLocks noGrp="1"/>
          </p:cNvSpPr>
          <p:nvPr>
            <p:ph type="sldNum" sz="quarter" idx="12"/>
          </p:nvPr>
        </p:nvSpPr>
        <p:spPr>
          <a:noFill/>
        </p:spPr>
        <p:txBody>
          <a:bodyPr/>
          <a:lstStyle/>
          <a:p>
            <a:r>
              <a:rPr lang="en-US"/>
              <a:t>3-</a:t>
            </a:r>
            <a:fld id="{8C353B25-BAA0-4282-9E37-9519F9316B88}" type="slidenum">
              <a:rPr lang="en-US"/>
              <a:pPr/>
              <a:t>76</a:t>
            </a:fld>
            <a:endParaRPr lang="en-US"/>
          </a:p>
        </p:txBody>
      </p:sp>
      <p:grpSp>
        <p:nvGrpSpPr>
          <p:cNvPr id="125956" name="Group 16"/>
          <p:cNvGrpSpPr>
            <a:grpSpLocks/>
          </p:cNvGrpSpPr>
          <p:nvPr/>
        </p:nvGrpSpPr>
        <p:grpSpPr bwMode="auto">
          <a:xfrm>
            <a:off x="663575" y="-182563"/>
            <a:ext cx="8662988" cy="3800476"/>
            <a:chOff x="303" y="124"/>
            <a:chExt cx="5457" cy="2394"/>
          </a:xfrm>
        </p:grpSpPr>
        <p:grpSp>
          <p:nvGrpSpPr>
            <p:cNvPr id="125960" name="Group 7"/>
            <p:cNvGrpSpPr>
              <a:grpSpLocks/>
            </p:cNvGrpSpPr>
            <p:nvPr/>
          </p:nvGrpSpPr>
          <p:grpSpPr bwMode="auto">
            <a:xfrm>
              <a:off x="480" y="124"/>
              <a:ext cx="5280" cy="2239"/>
              <a:chOff x="384" y="1248"/>
              <a:chExt cx="5280" cy="2239"/>
            </a:xfrm>
          </p:grpSpPr>
          <p:grpSp>
            <p:nvGrpSpPr>
              <p:cNvPr id="125968" name="Group 6"/>
              <p:cNvGrpSpPr>
                <a:grpSpLocks/>
              </p:cNvGrpSpPr>
              <p:nvPr/>
            </p:nvGrpSpPr>
            <p:grpSpPr bwMode="auto">
              <a:xfrm>
                <a:off x="384" y="1584"/>
                <a:ext cx="5040" cy="1903"/>
                <a:chOff x="384" y="1584"/>
                <a:chExt cx="5040" cy="1903"/>
              </a:xfrm>
            </p:grpSpPr>
            <p:pic>
              <p:nvPicPr>
                <p:cNvPr id="125970" name="Picture 3"/>
                <p:cNvPicPr>
                  <a:picLocks noChangeAspect="1" noChangeArrowheads="1"/>
                </p:cNvPicPr>
                <p:nvPr/>
              </p:nvPicPr>
              <p:blipFill>
                <a:blip r:embed="rId2"/>
                <a:srcRect/>
                <a:stretch>
                  <a:fillRect/>
                </a:stretch>
              </p:blipFill>
              <p:spPr bwMode="auto">
                <a:xfrm>
                  <a:off x="384" y="1680"/>
                  <a:ext cx="5040" cy="1807"/>
                </a:xfrm>
                <a:prstGeom prst="rect">
                  <a:avLst/>
                </a:prstGeom>
                <a:noFill/>
                <a:ln w="9525">
                  <a:noFill/>
                  <a:miter lim="800000"/>
                  <a:headEnd/>
                  <a:tailEnd/>
                </a:ln>
              </p:spPr>
            </p:pic>
            <p:sp>
              <p:nvSpPr>
                <p:cNvPr id="125971" name="Rectangle 4"/>
                <p:cNvSpPr>
                  <a:spLocks noChangeArrowheads="1"/>
                </p:cNvSpPr>
                <p:nvPr/>
              </p:nvSpPr>
              <p:spPr bwMode="auto">
                <a:xfrm>
                  <a:off x="384" y="1584"/>
                  <a:ext cx="2256" cy="816"/>
                </a:xfrm>
                <a:prstGeom prst="rect">
                  <a:avLst/>
                </a:prstGeom>
                <a:solidFill>
                  <a:schemeClr val="bg1"/>
                </a:solidFill>
                <a:ln w="9525">
                  <a:noFill/>
                  <a:miter lim="800000"/>
                  <a:headEnd/>
                  <a:tailEnd/>
                </a:ln>
              </p:spPr>
              <p:txBody>
                <a:bodyPr wrap="none" anchor="ctr"/>
                <a:lstStyle/>
                <a:p>
                  <a:endParaRPr lang="en-US"/>
                </a:p>
              </p:txBody>
            </p:sp>
          </p:grpSp>
          <p:sp>
            <p:nvSpPr>
              <p:cNvPr id="125969" name="Rectangle 5"/>
              <p:cNvSpPr>
                <a:spLocks noChangeArrowheads="1"/>
              </p:cNvSpPr>
              <p:nvPr/>
            </p:nvSpPr>
            <p:spPr bwMode="auto">
              <a:xfrm>
                <a:off x="4992" y="1248"/>
                <a:ext cx="672" cy="816"/>
              </a:xfrm>
              <a:prstGeom prst="rect">
                <a:avLst/>
              </a:prstGeom>
              <a:solidFill>
                <a:schemeClr val="bg1"/>
              </a:solidFill>
              <a:ln w="9525">
                <a:noFill/>
                <a:miter lim="800000"/>
                <a:headEnd/>
                <a:tailEnd/>
              </a:ln>
            </p:spPr>
            <p:txBody>
              <a:bodyPr wrap="none" anchor="ctr"/>
              <a:lstStyle/>
              <a:p>
                <a:endParaRPr lang="en-US"/>
              </a:p>
            </p:txBody>
          </p:sp>
        </p:grpSp>
        <p:grpSp>
          <p:nvGrpSpPr>
            <p:cNvPr id="125961" name="Group 14"/>
            <p:cNvGrpSpPr>
              <a:grpSpLocks/>
            </p:cNvGrpSpPr>
            <p:nvPr/>
          </p:nvGrpSpPr>
          <p:grpSpPr bwMode="auto">
            <a:xfrm>
              <a:off x="303" y="598"/>
              <a:ext cx="5336" cy="1920"/>
              <a:chOff x="303" y="598"/>
              <a:chExt cx="5336" cy="1920"/>
            </a:xfrm>
          </p:grpSpPr>
          <p:sp>
            <p:nvSpPr>
              <p:cNvPr id="125962" name="Text Box 8"/>
              <p:cNvSpPr txBox="1">
                <a:spLocks noChangeArrowheads="1"/>
              </p:cNvSpPr>
              <p:nvPr/>
            </p:nvSpPr>
            <p:spPr bwMode="auto">
              <a:xfrm>
                <a:off x="2527" y="1629"/>
                <a:ext cx="959" cy="365"/>
              </a:xfrm>
              <a:prstGeom prst="rect">
                <a:avLst/>
              </a:prstGeom>
              <a:solidFill>
                <a:schemeClr val="bg1"/>
              </a:solidFill>
              <a:ln w="9525">
                <a:noFill/>
                <a:miter lim="800000"/>
                <a:headEnd/>
                <a:tailEnd/>
              </a:ln>
            </p:spPr>
            <p:txBody>
              <a:bodyPr>
                <a:spAutoFit/>
              </a:bodyPr>
              <a:lstStyle/>
              <a:p>
                <a:r>
                  <a:rPr lang="en-US" sz="3200"/>
                  <a:t>BW</a:t>
                </a:r>
                <a:r>
                  <a:rPr lang="en-US" sz="3200" baseline="-25000"/>
                  <a:t>input</a:t>
                </a:r>
                <a:endParaRPr lang="en-US" sz="3200"/>
              </a:p>
            </p:txBody>
          </p:sp>
          <p:sp>
            <p:nvSpPr>
              <p:cNvPr id="125963" name="Text Box 9"/>
              <p:cNvSpPr txBox="1">
                <a:spLocks noChangeArrowheads="1"/>
              </p:cNvSpPr>
              <p:nvPr/>
            </p:nvSpPr>
            <p:spPr bwMode="auto">
              <a:xfrm>
                <a:off x="4317" y="1846"/>
                <a:ext cx="1060" cy="672"/>
              </a:xfrm>
              <a:prstGeom prst="rect">
                <a:avLst/>
              </a:prstGeom>
              <a:solidFill>
                <a:schemeClr val="bg1"/>
              </a:solidFill>
              <a:ln w="9525">
                <a:noFill/>
                <a:miter lim="800000"/>
                <a:headEnd/>
                <a:tailEnd/>
              </a:ln>
            </p:spPr>
            <p:txBody>
              <a:bodyPr>
                <a:spAutoFit/>
              </a:bodyPr>
              <a:lstStyle/>
              <a:p>
                <a:r>
                  <a:rPr lang="en-US" sz="3200"/>
                  <a:t>Bw</a:t>
                </a:r>
                <a:r>
                  <a:rPr lang="en-US" sz="3200" baseline="-25000"/>
                  <a:t>output</a:t>
                </a:r>
              </a:p>
              <a:p>
                <a:endParaRPr lang="en-US" sz="3200"/>
              </a:p>
            </p:txBody>
          </p:sp>
          <p:sp>
            <p:nvSpPr>
              <p:cNvPr id="125964" name="Text Box 10"/>
              <p:cNvSpPr txBox="1">
                <a:spLocks noChangeArrowheads="1"/>
              </p:cNvSpPr>
              <p:nvPr/>
            </p:nvSpPr>
            <p:spPr bwMode="auto">
              <a:xfrm>
                <a:off x="2826" y="844"/>
                <a:ext cx="2213" cy="250"/>
              </a:xfrm>
              <a:prstGeom prst="rect">
                <a:avLst/>
              </a:prstGeom>
              <a:solidFill>
                <a:schemeClr val="bg1"/>
              </a:solidFill>
              <a:ln w="9525">
                <a:noFill/>
                <a:miter lim="800000"/>
                <a:headEnd/>
                <a:tailEnd/>
              </a:ln>
            </p:spPr>
            <p:txBody>
              <a:bodyPr>
                <a:spAutoFit/>
              </a:bodyPr>
              <a:lstStyle/>
              <a:p>
                <a:r>
                  <a:rPr lang="en-US" sz="2000"/>
                  <a:t>Service Time: Ts=1/BW</a:t>
                </a:r>
                <a:r>
                  <a:rPr lang="en-US" sz="2000" baseline="-25000"/>
                  <a:t>output</a:t>
                </a:r>
                <a:endParaRPr lang="en-US" sz="2800"/>
              </a:p>
            </p:txBody>
          </p:sp>
          <p:sp>
            <p:nvSpPr>
              <p:cNvPr id="125965" name="Rectangle 11"/>
              <p:cNvSpPr>
                <a:spLocks noChangeArrowheads="1"/>
              </p:cNvSpPr>
              <p:nvPr/>
            </p:nvSpPr>
            <p:spPr bwMode="auto">
              <a:xfrm>
                <a:off x="3611" y="598"/>
                <a:ext cx="1427" cy="24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5966" name="Rectangle 12"/>
              <p:cNvSpPr>
                <a:spLocks noChangeArrowheads="1"/>
              </p:cNvSpPr>
              <p:nvPr/>
            </p:nvSpPr>
            <p:spPr bwMode="auto">
              <a:xfrm>
                <a:off x="4212" y="1098"/>
                <a:ext cx="1427" cy="35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5967" name="Text Box 13"/>
              <p:cNvSpPr txBox="1">
                <a:spLocks noChangeArrowheads="1"/>
              </p:cNvSpPr>
              <p:nvPr/>
            </p:nvSpPr>
            <p:spPr bwMode="auto">
              <a:xfrm>
                <a:off x="303" y="1488"/>
                <a:ext cx="1378" cy="327"/>
              </a:xfrm>
              <a:prstGeom prst="rect">
                <a:avLst/>
              </a:prstGeom>
              <a:solidFill>
                <a:schemeClr val="bg1"/>
              </a:solidFill>
              <a:ln w="9525">
                <a:noFill/>
                <a:miter lim="800000"/>
                <a:headEnd/>
                <a:tailEnd/>
              </a:ln>
            </p:spPr>
            <p:txBody>
              <a:bodyPr wrap="none">
                <a:spAutoFit/>
              </a:bodyPr>
              <a:lstStyle/>
              <a:p>
                <a:r>
                  <a:rPr lang="en-US" sz="2800"/>
                  <a:t>Flow Arrival</a:t>
                </a:r>
              </a:p>
            </p:txBody>
          </p:sp>
        </p:grpSp>
      </p:grpSp>
      <p:sp>
        <p:nvSpPr>
          <p:cNvPr id="125957" name="Rectangle 2"/>
          <p:cNvSpPr>
            <a:spLocks noGrp="1" noChangeArrowheads="1"/>
          </p:cNvSpPr>
          <p:nvPr>
            <p:ph type="title"/>
          </p:nvPr>
        </p:nvSpPr>
        <p:spPr/>
        <p:txBody>
          <a:bodyPr/>
          <a:lstStyle/>
          <a:p>
            <a:r>
              <a:rPr lang="en-US" sz="2400" smtClean="0"/>
              <a:t>Using the fluid flow model to reason about relative flow delays in the Internet</a:t>
            </a:r>
            <a:endParaRPr lang="en-US" smtClean="0"/>
          </a:p>
        </p:txBody>
      </p:sp>
      <p:pic>
        <p:nvPicPr>
          <p:cNvPr id="125958" name="Picture 15"/>
          <p:cNvPicPr>
            <a:picLocks noChangeAspect="1" noChangeArrowheads="1"/>
          </p:cNvPicPr>
          <p:nvPr/>
        </p:nvPicPr>
        <p:blipFill>
          <a:blip r:embed="rId3"/>
          <a:srcRect/>
          <a:stretch>
            <a:fillRect/>
          </a:stretch>
        </p:blipFill>
        <p:spPr bwMode="auto">
          <a:xfrm>
            <a:off x="2895600" y="4352925"/>
            <a:ext cx="6248400" cy="2505075"/>
          </a:xfrm>
          <a:prstGeom prst="rect">
            <a:avLst/>
          </a:prstGeom>
          <a:noFill/>
          <a:ln w="9525">
            <a:noFill/>
            <a:miter lim="800000"/>
            <a:headEnd/>
            <a:tailEnd/>
          </a:ln>
        </p:spPr>
      </p:pic>
      <p:sp>
        <p:nvSpPr>
          <p:cNvPr id="125959" name="Rectangle 17"/>
          <p:cNvSpPr>
            <a:spLocks noGrp="1" noChangeArrowheads="1"/>
          </p:cNvSpPr>
          <p:nvPr>
            <p:ph type="body" idx="1"/>
          </p:nvPr>
        </p:nvSpPr>
        <p:spPr>
          <a:xfrm>
            <a:off x="373063" y="3375025"/>
            <a:ext cx="8413750" cy="1009650"/>
          </a:xfrm>
          <a:noFill/>
        </p:spPr>
        <p:txBody>
          <a:bodyPr/>
          <a:lstStyle/>
          <a:p>
            <a:pPr>
              <a:buFontTx/>
              <a:buChar char="-"/>
            </a:pPr>
            <a:r>
              <a:rPr lang="en-US" smtClean="0"/>
              <a:t>Bandwidth is split between flows such that flow 1 gets f1 fraction, flow 2 gets f2 … so on.</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6979" name="Slide Number Placeholder 5"/>
          <p:cNvSpPr>
            <a:spLocks noGrp="1"/>
          </p:cNvSpPr>
          <p:nvPr>
            <p:ph type="sldNum" sz="quarter" idx="12"/>
          </p:nvPr>
        </p:nvSpPr>
        <p:spPr>
          <a:noFill/>
        </p:spPr>
        <p:txBody>
          <a:bodyPr/>
          <a:lstStyle/>
          <a:p>
            <a:r>
              <a:rPr lang="en-US"/>
              <a:t>3-</a:t>
            </a:r>
            <a:fld id="{529E6CD0-77FD-4F3D-A988-10A03D17EF26}" type="slidenum">
              <a:rPr lang="en-US"/>
              <a:pPr/>
              <a:t>77</a:t>
            </a:fld>
            <a:endParaRPr lang="en-US"/>
          </a:p>
        </p:txBody>
      </p:sp>
      <p:sp>
        <p:nvSpPr>
          <p:cNvPr id="126980" name="Rectangle 2"/>
          <p:cNvSpPr>
            <a:spLocks noGrp="1" noChangeArrowheads="1"/>
          </p:cNvSpPr>
          <p:nvPr>
            <p:ph type="body" idx="1"/>
          </p:nvPr>
        </p:nvSpPr>
        <p:spPr>
          <a:xfrm>
            <a:off x="411163" y="1063625"/>
            <a:ext cx="8153400" cy="4114800"/>
          </a:xfrm>
        </p:spPr>
        <p:txBody>
          <a:bodyPr/>
          <a:lstStyle/>
          <a:p>
            <a:pPr lvl="1">
              <a:lnSpc>
                <a:spcPct val="90000"/>
              </a:lnSpc>
            </a:pPr>
            <a:r>
              <a:rPr lang="en-US" smtClean="0"/>
              <a:t>f1 is fraction of the bandwidth given to flow 1</a:t>
            </a:r>
          </a:p>
          <a:p>
            <a:pPr lvl="1">
              <a:lnSpc>
                <a:spcPct val="90000"/>
              </a:lnSpc>
            </a:pPr>
            <a:r>
              <a:rPr lang="en-US" smtClean="0"/>
              <a:t>f2 is fraction of the bandwidth given to flow 2</a:t>
            </a:r>
          </a:p>
          <a:p>
            <a:pPr lvl="1">
              <a:lnSpc>
                <a:spcPct val="90000"/>
              </a:lnSpc>
            </a:pPr>
            <a:r>
              <a:rPr lang="en-US" smtClean="0">
                <a:sym typeface="Symbol" pitchFamily="-111" charset="2"/>
              </a:rPr>
              <a:t></a:t>
            </a:r>
            <a:r>
              <a:rPr lang="en-US" smtClean="0"/>
              <a:t>1 is the arrival rate for flow 1</a:t>
            </a:r>
          </a:p>
          <a:p>
            <a:pPr lvl="1">
              <a:lnSpc>
                <a:spcPct val="90000"/>
              </a:lnSpc>
            </a:pPr>
            <a:r>
              <a:rPr lang="en-US" smtClean="0">
                <a:sym typeface="Symbol" pitchFamily="-111" charset="2"/>
              </a:rPr>
              <a:t></a:t>
            </a:r>
            <a:r>
              <a:rPr lang="en-US" smtClean="0"/>
              <a:t>2 is the arrival rate for flow 2</a:t>
            </a:r>
          </a:p>
          <a:p>
            <a:pPr>
              <a:lnSpc>
                <a:spcPct val="90000"/>
              </a:lnSpc>
            </a:pPr>
            <a:r>
              <a:rPr lang="en-US" smtClean="0"/>
              <a:t>for M/D/1: delay Tq=Ts[1+</a:t>
            </a:r>
            <a:r>
              <a:rPr lang="en-US" smtClean="0">
                <a:sym typeface="Symbol" pitchFamily="-111" charset="2"/>
              </a:rPr>
              <a:t></a:t>
            </a:r>
            <a:r>
              <a:rPr lang="en-US" smtClean="0"/>
              <a:t>/[2(1-</a:t>
            </a:r>
            <a:r>
              <a:rPr lang="en-US" smtClean="0">
                <a:sym typeface="Symbol" pitchFamily="-111" charset="2"/>
              </a:rPr>
              <a:t></a:t>
            </a:r>
            <a:r>
              <a:rPr lang="en-US" smtClean="0"/>
              <a:t>)]]</a:t>
            </a:r>
          </a:p>
          <a:p>
            <a:pPr lvl="1">
              <a:lnSpc>
                <a:spcPct val="90000"/>
              </a:lnSpc>
            </a:pPr>
            <a:r>
              <a:rPr lang="en-US" smtClean="0"/>
              <a:t>The total server utilization, </a:t>
            </a:r>
            <a:r>
              <a:rPr lang="en-US" smtClean="0">
                <a:sym typeface="Symbol" pitchFamily="-111" charset="2"/>
              </a:rPr>
              <a:t></a:t>
            </a:r>
            <a:r>
              <a:rPr lang="en-US" smtClean="0"/>
              <a:t>=Ts. </a:t>
            </a:r>
            <a:r>
              <a:rPr lang="en-US" smtClean="0">
                <a:sym typeface="Symbol" pitchFamily="-111" charset="2"/>
              </a:rPr>
              <a:t></a:t>
            </a:r>
          </a:p>
          <a:p>
            <a:pPr lvl="1">
              <a:lnSpc>
                <a:spcPct val="90000"/>
              </a:lnSpc>
            </a:pPr>
            <a:r>
              <a:rPr lang="en-US" smtClean="0"/>
              <a:t>Fraction time utilized by flow i, Ti =Ts/fi</a:t>
            </a:r>
          </a:p>
          <a:p>
            <a:pPr lvl="1">
              <a:lnSpc>
                <a:spcPct val="90000"/>
              </a:lnSpc>
            </a:pPr>
            <a:r>
              <a:rPr lang="en-US" smtClean="0"/>
              <a:t>(or the bandwidth utilized by flow i, Bi=Bs.fi, where Bi=1/Ti and Bs=1/Ts=M [the total b.w.])</a:t>
            </a:r>
          </a:p>
          <a:p>
            <a:pPr lvl="1">
              <a:lnSpc>
                <a:spcPct val="90000"/>
              </a:lnSpc>
            </a:pPr>
            <a:r>
              <a:rPr lang="en-US" smtClean="0"/>
              <a:t>The utilization for flow i, </a:t>
            </a:r>
            <a:r>
              <a:rPr lang="en-US" smtClean="0">
                <a:sym typeface="Symbol" pitchFamily="-111" charset="2"/>
              </a:rPr>
              <a:t>i</a:t>
            </a:r>
            <a:r>
              <a:rPr lang="en-US" smtClean="0"/>
              <a:t> = </a:t>
            </a:r>
            <a:r>
              <a:rPr lang="en-US" smtClean="0">
                <a:sym typeface="Symbol" pitchFamily="-111" charset="2"/>
              </a:rPr>
              <a:t></a:t>
            </a:r>
            <a:r>
              <a:rPr lang="en-US" smtClean="0"/>
              <a:t>i.Ti= </a:t>
            </a:r>
            <a:r>
              <a:rPr lang="en-US" smtClean="0">
                <a:sym typeface="Symbol" pitchFamily="-111" charset="2"/>
              </a:rPr>
              <a:t></a:t>
            </a:r>
            <a:r>
              <a:rPr lang="en-US" smtClean="0"/>
              <a:t>i/(Bs.fi)</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8003" name="Slide Number Placeholder 5"/>
          <p:cNvSpPr>
            <a:spLocks noGrp="1"/>
          </p:cNvSpPr>
          <p:nvPr>
            <p:ph type="sldNum" sz="quarter" idx="12"/>
          </p:nvPr>
        </p:nvSpPr>
        <p:spPr>
          <a:noFill/>
        </p:spPr>
        <p:txBody>
          <a:bodyPr/>
          <a:lstStyle/>
          <a:p>
            <a:r>
              <a:rPr lang="en-US"/>
              <a:t>3-</a:t>
            </a:r>
            <a:fld id="{C9826ECF-7F38-47A9-9491-97D3C34A999C}" type="slidenum">
              <a:rPr lang="en-US"/>
              <a:pPr/>
              <a:t>78</a:t>
            </a:fld>
            <a:endParaRPr lang="en-US"/>
          </a:p>
        </p:txBody>
      </p:sp>
      <p:sp>
        <p:nvSpPr>
          <p:cNvPr id="128004" name="Rectangle 2"/>
          <p:cNvSpPr>
            <a:spLocks noGrp="1" noChangeArrowheads="1"/>
          </p:cNvSpPr>
          <p:nvPr>
            <p:ph type="body" idx="1"/>
          </p:nvPr>
        </p:nvSpPr>
        <p:spPr/>
        <p:txBody>
          <a:bodyPr/>
          <a:lstStyle/>
          <a:p>
            <a:r>
              <a:rPr lang="en-US" smtClean="0"/>
              <a:t>Tq and q = f(</a:t>
            </a:r>
            <a:r>
              <a:rPr lang="en-US" smtClean="0">
                <a:sym typeface="Symbol" pitchFamily="-111" charset="2"/>
              </a:rPr>
              <a:t>)</a:t>
            </a:r>
          </a:p>
          <a:p>
            <a:r>
              <a:rPr lang="en-US" smtClean="0">
                <a:sym typeface="Symbol" pitchFamily="-111" charset="2"/>
              </a:rPr>
              <a:t>If utilization is the same, then queuing delay is the same</a:t>
            </a:r>
            <a:endParaRPr lang="en-US" smtClean="0"/>
          </a:p>
          <a:p>
            <a:r>
              <a:rPr lang="en-US" smtClean="0"/>
              <a:t>Delay for flow i= f(</a:t>
            </a:r>
            <a:r>
              <a:rPr lang="en-US" smtClean="0">
                <a:sym typeface="Symbol" pitchFamily="-111" charset="2"/>
              </a:rPr>
              <a:t>i)</a:t>
            </a:r>
            <a:endParaRPr lang="en-US" smtClean="0"/>
          </a:p>
          <a:p>
            <a:pPr lvl="1"/>
            <a:r>
              <a:rPr lang="en-US" smtClean="0">
                <a:sym typeface="Symbol" pitchFamily="-111" charset="2"/>
              </a:rPr>
              <a:t>i= </a:t>
            </a:r>
            <a:r>
              <a:rPr lang="en-US" smtClean="0"/>
              <a:t>i.Ti= Ts.</a:t>
            </a:r>
            <a:r>
              <a:rPr lang="en-US" smtClean="0">
                <a:sym typeface="Symbol" pitchFamily="-111" charset="2"/>
              </a:rPr>
              <a:t></a:t>
            </a:r>
            <a:r>
              <a:rPr lang="en-US" smtClean="0"/>
              <a:t>i/fi</a:t>
            </a:r>
          </a:p>
          <a:p>
            <a:r>
              <a:rPr lang="en-US" smtClean="0"/>
              <a:t>Condition for constant delay for all flows</a:t>
            </a:r>
          </a:p>
          <a:p>
            <a:pPr lvl="1"/>
            <a:r>
              <a:rPr lang="en-US" smtClean="0">
                <a:sym typeface="Symbol" pitchFamily="-111" charset="2"/>
              </a:rPr>
              <a:t></a:t>
            </a:r>
            <a:r>
              <a:rPr lang="en-US" smtClean="0"/>
              <a:t>i/fi is constant</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9027" name="Slide Number Placeholder 5"/>
          <p:cNvSpPr>
            <a:spLocks noGrp="1"/>
          </p:cNvSpPr>
          <p:nvPr>
            <p:ph type="sldNum" sz="quarter" idx="12"/>
          </p:nvPr>
        </p:nvSpPr>
        <p:spPr>
          <a:noFill/>
        </p:spPr>
        <p:txBody>
          <a:bodyPr/>
          <a:lstStyle/>
          <a:p>
            <a:r>
              <a:rPr lang="en-US"/>
              <a:t>3-</a:t>
            </a:r>
            <a:fld id="{BA6C2FD5-3A59-4C84-A3A5-708A94C692F1}" type="slidenum">
              <a:rPr lang="en-US"/>
              <a:pPr/>
              <a:t>79</a:t>
            </a:fld>
            <a:endParaRPr lang="en-US"/>
          </a:p>
        </p:txBody>
      </p:sp>
      <p:sp>
        <p:nvSpPr>
          <p:cNvPr id="129028" name="Rectangle 2"/>
          <p:cNvSpPr>
            <a:spLocks noGrp="1" noChangeArrowheads="1"/>
          </p:cNvSpPr>
          <p:nvPr>
            <p:ph type="title"/>
          </p:nvPr>
        </p:nvSpPr>
        <p:spPr/>
        <p:txBody>
          <a:bodyPr/>
          <a:lstStyle/>
          <a:p>
            <a:r>
              <a:rPr lang="en-US" smtClean="0"/>
              <a:t>Propagation of congestion</a:t>
            </a:r>
          </a:p>
        </p:txBody>
      </p:sp>
      <p:sp>
        <p:nvSpPr>
          <p:cNvPr id="129029" name="Rectangle 3"/>
          <p:cNvSpPr>
            <a:spLocks noGrp="1" noChangeArrowheads="1"/>
          </p:cNvSpPr>
          <p:nvPr>
            <p:ph type="body" idx="1"/>
          </p:nvPr>
        </p:nvSpPr>
        <p:spPr/>
        <p:txBody>
          <a:bodyPr/>
          <a:lstStyle/>
          <a:p>
            <a:pPr>
              <a:buFontTx/>
              <a:buChar char="-"/>
            </a:pPr>
            <a:r>
              <a:rPr lang="en-US" smtClean="0"/>
              <a:t>if flow control is used hop-by-hop then congestion may propagate throughout the network</a:t>
            </a:r>
          </a:p>
          <a:p>
            <a:endParaRPr lang="en-US" smtClean="0"/>
          </a:p>
        </p:txBody>
      </p:sp>
      <p:pic>
        <p:nvPicPr>
          <p:cNvPr id="129030" name="Picture 4"/>
          <p:cNvPicPr>
            <a:picLocks noChangeAspect="1" noChangeArrowheads="1"/>
          </p:cNvPicPr>
          <p:nvPr/>
        </p:nvPicPr>
        <p:blipFill>
          <a:blip r:embed="rId2"/>
          <a:srcRect/>
          <a:stretch>
            <a:fillRect/>
          </a:stretch>
        </p:blipFill>
        <p:spPr bwMode="auto">
          <a:xfrm>
            <a:off x="1752600" y="3505200"/>
            <a:ext cx="5735638" cy="3352800"/>
          </a:xfrm>
          <a:prstGeom prst="rect">
            <a:avLst/>
          </a:prstGeom>
          <a:noFill/>
          <a:ln w="9525">
            <a:noFill/>
            <a:miter lim="800000"/>
            <a:headEnd/>
            <a:tailEnd/>
          </a:ln>
        </p:spPr>
      </p:pic>
      <p:sp>
        <p:nvSpPr>
          <p:cNvPr id="129031" name="Rectangle 5"/>
          <p:cNvSpPr>
            <a:spLocks noChangeArrowheads="1"/>
          </p:cNvSpPr>
          <p:nvPr/>
        </p:nvSpPr>
        <p:spPr bwMode="auto">
          <a:xfrm>
            <a:off x="7391400" y="3429000"/>
            <a:ext cx="228600" cy="34290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1747" name="Slide Number Placeholder 5"/>
          <p:cNvSpPr>
            <a:spLocks noGrp="1"/>
          </p:cNvSpPr>
          <p:nvPr>
            <p:ph type="sldNum" sz="quarter" idx="12"/>
          </p:nvPr>
        </p:nvSpPr>
        <p:spPr>
          <a:noFill/>
        </p:spPr>
        <p:txBody>
          <a:bodyPr/>
          <a:lstStyle/>
          <a:p>
            <a:r>
              <a:rPr lang="en-US"/>
              <a:t>3-</a:t>
            </a:r>
            <a:fld id="{B7E67EC5-0A32-4D48-B93B-9494AC1D98E0}" type="slidenum">
              <a:rPr lang="en-US"/>
              <a:pPr/>
              <a:t>8</a:t>
            </a:fld>
            <a:endParaRPr lang="en-US"/>
          </a:p>
        </p:txBody>
      </p:sp>
      <p:grpSp>
        <p:nvGrpSpPr>
          <p:cNvPr id="6" name="Group 5"/>
          <p:cNvGrpSpPr/>
          <p:nvPr/>
        </p:nvGrpSpPr>
        <p:grpSpPr>
          <a:xfrm>
            <a:off x="609061" y="2877855"/>
            <a:ext cx="3136009" cy="2110960"/>
            <a:chOff x="2656539" y="3033350"/>
            <a:chExt cx="6155394" cy="3824650"/>
          </a:xfrm>
        </p:grpSpPr>
        <p:pic>
          <p:nvPicPr>
            <p:cNvPr id="7" name="Picture 6" descr="Screen Shot 2015-09-23 at 10.58.00 PM.png"/>
            <p:cNvPicPr>
              <a:picLocks noChangeAspect="1"/>
            </p:cNvPicPr>
            <p:nvPr/>
          </p:nvPicPr>
          <p:blipFill>
            <a:blip r:embed="rId2"/>
            <a:stretch>
              <a:fillRect/>
            </a:stretch>
          </p:blipFill>
          <p:spPr>
            <a:xfrm>
              <a:off x="2656539" y="3033350"/>
              <a:ext cx="6155394" cy="3824650"/>
            </a:xfrm>
            <a:prstGeom prst="rect">
              <a:avLst/>
            </a:prstGeom>
          </p:spPr>
        </p:pic>
        <p:sp>
          <p:nvSpPr>
            <p:cNvPr id="8" name="Rectangle 7"/>
            <p:cNvSpPr/>
            <p:nvPr/>
          </p:nvSpPr>
          <p:spPr bwMode="auto">
            <a:xfrm>
              <a:off x="7438308" y="4936983"/>
              <a:ext cx="1347707" cy="11791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9" name="Rectangle 8"/>
            <p:cNvSpPr/>
            <p:nvPr/>
          </p:nvSpPr>
          <p:spPr bwMode="auto">
            <a:xfrm>
              <a:off x="4752747" y="6009398"/>
              <a:ext cx="2672602" cy="84860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10" name="Rectangle 9"/>
            <p:cNvSpPr/>
            <p:nvPr/>
          </p:nvSpPr>
          <p:spPr bwMode="auto">
            <a:xfrm>
              <a:off x="3265599" y="5727418"/>
              <a:ext cx="1305726" cy="92001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grpSp>
      <p:sp>
        <p:nvSpPr>
          <p:cNvPr id="12" name="Rectangle 2"/>
          <p:cNvSpPr>
            <a:spLocks noGrp="1" noChangeArrowheads="1"/>
          </p:cNvSpPr>
          <p:nvPr>
            <p:ph type="title"/>
          </p:nvPr>
        </p:nvSpPr>
        <p:spPr>
          <a:xfrm>
            <a:off x="672842" y="275788"/>
            <a:ext cx="7772400" cy="1143000"/>
          </a:xfrm>
        </p:spPr>
        <p:txBody>
          <a:bodyPr/>
          <a:lstStyle/>
          <a:p>
            <a:r>
              <a:rPr lang="en-US" dirty="0" smtClean="0"/>
              <a:t>Queuing </a:t>
            </a:r>
            <a:r>
              <a:rPr lang="en-US" dirty="0" smtClean="0"/>
              <a:t>Example</a:t>
            </a:r>
            <a:endParaRPr lang="en-US" dirty="0" smtClean="0"/>
          </a:p>
        </p:txBody>
      </p:sp>
      <p:grpSp>
        <p:nvGrpSpPr>
          <p:cNvPr id="28" name="Group 27"/>
          <p:cNvGrpSpPr/>
          <p:nvPr/>
        </p:nvGrpSpPr>
        <p:grpSpPr>
          <a:xfrm>
            <a:off x="5611669" y="2636658"/>
            <a:ext cx="3136009" cy="1895101"/>
            <a:chOff x="2656539" y="3033350"/>
            <a:chExt cx="6155394" cy="3824650"/>
          </a:xfrm>
        </p:grpSpPr>
        <p:pic>
          <p:nvPicPr>
            <p:cNvPr id="29" name="Picture 28" descr="Screen Shot 2015-09-23 at 10.58.00 PM.png"/>
            <p:cNvPicPr>
              <a:picLocks noChangeAspect="1"/>
            </p:cNvPicPr>
            <p:nvPr/>
          </p:nvPicPr>
          <p:blipFill>
            <a:blip r:embed="rId2"/>
            <a:stretch>
              <a:fillRect/>
            </a:stretch>
          </p:blipFill>
          <p:spPr>
            <a:xfrm>
              <a:off x="2656539" y="3033350"/>
              <a:ext cx="6155394" cy="3824650"/>
            </a:xfrm>
            <a:prstGeom prst="rect">
              <a:avLst/>
            </a:prstGeom>
          </p:spPr>
        </p:pic>
        <p:sp>
          <p:nvSpPr>
            <p:cNvPr id="30" name="Rectangle 29"/>
            <p:cNvSpPr/>
            <p:nvPr/>
          </p:nvSpPr>
          <p:spPr bwMode="auto">
            <a:xfrm>
              <a:off x="7438308" y="4936983"/>
              <a:ext cx="1347707" cy="11791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31" name="Rectangle 30"/>
            <p:cNvSpPr/>
            <p:nvPr/>
          </p:nvSpPr>
          <p:spPr bwMode="auto">
            <a:xfrm>
              <a:off x="4752747" y="6009398"/>
              <a:ext cx="2672602" cy="84860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32" name="Rectangle 31"/>
            <p:cNvSpPr/>
            <p:nvPr/>
          </p:nvSpPr>
          <p:spPr bwMode="auto">
            <a:xfrm>
              <a:off x="3265599" y="5727418"/>
              <a:ext cx="1305726" cy="92001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grpSp>
      <p:grpSp>
        <p:nvGrpSpPr>
          <p:cNvPr id="35" name="Group 34"/>
          <p:cNvGrpSpPr/>
          <p:nvPr/>
        </p:nvGrpSpPr>
        <p:grpSpPr>
          <a:xfrm>
            <a:off x="5699277" y="3812735"/>
            <a:ext cx="3136009" cy="1895101"/>
            <a:chOff x="2656539" y="3033350"/>
            <a:chExt cx="6155394" cy="3824650"/>
          </a:xfrm>
        </p:grpSpPr>
        <p:pic>
          <p:nvPicPr>
            <p:cNvPr id="36" name="Picture 35" descr="Screen Shot 2015-09-23 at 10.58.00 PM.png"/>
            <p:cNvPicPr>
              <a:picLocks noChangeAspect="1"/>
            </p:cNvPicPr>
            <p:nvPr/>
          </p:nvPicPr>
          <p:blipFill>
            <a:blip r:embed="rId2"/>
            <a:stretch>
              <a:fillRect/>
            </a:stretch>
          </p:blipFill>
          <p:spPr>
            <a:xfrm>
              <a:off x="2656539" y="3033350"/>
              <a:ext cx="6155394" cy="3824650"/>
            </a:xfrm>
            <a:prstGeom prst="rect">
              <a:avLst/>
            </a:prstGeom>
          </p:spPr>
        </p:pic>
        <p:sp>
          <p:nvSpPr>
            <p:cNvPr id="37" name="Rectangle 36"/>
            <p:cNvSpPr/>
            <p:nvPr/>
          </p:nvSpPr>
          <p:spPr bwMode="auto">
            <a:xfrm>
              <a:off x="7438308" y="4936983"/>
              <a:ext cx="1347707" cy="11791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38" name="Rectangle 37"/>
            <p:cNvSpPr/>
            <p:nvPr/>
          </p:nvSpPr>
          <p:spPr bwMode="auto">
            <a:xfrm>
              <a:off x="4752747" y="6009398"/>
              <a:ext cx="2672602" cy="84860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39" name="Rectangle 38"/>
            <p:cNvSpPr/>
            <p:nvPr/>
          </p:nvSpPr>
          <p:spPr bwMode="auto">
            <a:xfrm>
              <a:off x="3265599" y="5727418"/>
              <a:ext cx="1305726" cy="92001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grpSp>
      <p:grpSp>
        <p:nvGrpSpPr>
          <p:cNvPr id="40" name="Group 39"/>
          <p:cNvGrpSpPr/>
          <p:nvPr/>
        </p:nvGrpSpPr>
        <p:grpSpPr>
          <a:xfrm>
            <a:off x="5812800" y="4962899"/>
            <a:ext cx="3136009" cy="1895101"/>
            <a:chOff x="2656539" y="3033350"/>
            <a:chExt cx="6155394" cy="3824650"/>
          </a:xfrm>
        </p:grpSpPr>
        <p:pic>
          <p:nvPicPr>
            <p:cNvPr id="41" name="Picture 40" descr="Screen Shot 2015-09-23 at 10.58.00 PM.png"/>
            <p:cNvPicPr>
              <a:picLocks noChangeAspect="1"/>
            </p:cNvPicPr>
            <p:nvPr/>
          </p:nvPicPr>
          <p:blipFill>
            <a:blip r:embed="rId2"/>
            <a:stretch>
              <a:fillRect/>
            </a:stretch>
          </p:blipFill>
          <p:spPr>
            <a:xfrm>
              <a:off x="2656539" y="3033350"/>
              <a:ext cx="6155394" cy="3824650"/>
            </a:xfrm>
            <a:prstGeom prst="rect">
              <a:avLst/>
            </a:prstGeom>
          </p:spPr>
        </p:pic>
        <p:sp>
          <p:nvSpPr>
            <p:cNvPr id="42" name="Rectangle 41"/>
            <p:cNvSpPr/>
            <p:nvPr/>
          </p:nvSpPr>
          <p:spPr bwMode="auto">
            <a:xfrm>
              <a:off x="7438308" y="4936983"/>
              <a:ext cx="1347707" cy="11791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43" name="Rectangle 42"/>
            <p:cNvSpPr/>
            <p:nvPr/>
          </p:nvSpPr>
          <p:spPr bwMode="auto">
            <a:xfrm>
              <a:off x="4752747" y="6009398"/>
              <a:ext cx="2672602" cy="84860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44" name="Rectangle 43"/>
            <p:cNvSpPr/>
            <p:nvPr/>
          </p:nvSpPr>
          <p:spPr bwMode="auto">
            <a:xfrm>
              <a:off x="3265599" y="5727418"/>
              <a:ext cx="1305726" cy="92001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grpSp>
      <p:grpSp>
        <p:nvGrpSpPr>
          <p:cNvPr id="45" name="Group 44"/>
          <p:cNvGrpSpPr/>
          <p:nvPr/>
        </p:nvGrpSpPr>
        <p:grpSpPr>
          <a:xfrm>
            <a:off x="5465479" y="192463"/>
            <a:ext cx="3136009" cy="2110960"/>
            <a:chOff x="2656539" y="3033350"/>
            <a:chExt cx="6155394" cy="3824650"/>
          </a:xfrm>
        </p:grpSpPr>
        <p:pic>
          <p:nvPicPr>
            <p:cNvPr id="46" name="Picture 45" descr="Screen Shot 2015-09-23 at 10.58.00 PM.png"/>
            <p:cNvPicPr>
              <a:picLocks noChangeAspect="1"/>
            </p:cNvPicPr>
            <p:nvPr/>
          </p:nvPicPr>
          <p:blipFill>
            <a:blip r:embed="rId2"/>
            <a:stretch>
              <a:fillRect/>
            </a:stretch>
          </p:blipFill>
          <p:spPr>
            <a:xfrm>
              <a:off x="2656539" y="3033350"/>
              <a:ext cx="6155394" cy="3824650"/>
            </a:xfrm>
            <a:prstGeom prst="rect">
              <a:avLst/>
            </a:prstGeom>
          </p:spPr>
        </p:pic>
        <p:sp>
          <p:nvSpPr>
            <p:cNvPr id="47" name="Rectangle 46"/>
            <p:cNvSpPr/>
            <p:nvPr/>
          </p:nvSpPr>
          <p:spPr bwMode="auto">
            <a:xfrm>
              <a:off x="7438308" y="4936983"/>
              <a:ext cx="1347707" cy="11791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48" name="Rectangle 47"/>
            <p:cNvSpPr/>
            <p:nvPr/>
          </p:nvSpPr>
          <p:spPr bwMode="auto">
            <a:xfrm>
              <a:off x="4752747" y="6009398"/>
              <a:ext cx="2672602" cy="84860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sp>
          <p:nvSpPr>
            <p:cNvPr id="49" name="Rectangle 48"/>
            <p:cNvSpPr/>
            <p:nvPr/>
          </p:nvSpPr>
          <p:spPr bwMode="auto">
            <a:xfrm>
              <a:off x="3265599" y="5727418"/>
              <a:ext cx="1305726" cy="92001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11" charset="0"/>
              </a:endParaRPr>
            </a:p>
          </p:txBody>
        </p:sp>
      </p:grpSp>
      <p:sp>
        <p:nvSpPr>
          <p:cNvPr id="50" name="TextBox 49"/>
          <p:cNvSpPr txBox="1"/>
          <p:nvPr/>
        </p:nvSpPr>
        <p:spPr>
          <a:xfrm>
            <a:off x="4961583" y="971847"/>
            <a:ext cx="447057" cy="338554"/>
          </a:xfrm>
          <a:prstGeom prst="rect">
            <a:avLst/>
          </a:prstGeom>
          <a:noFill/>
        </p:spPr>
        <p:txBody>
          <a:bodyPr wrap="none" rtlCol="0">
            <a:spAutoFit/>
          </a:bodyPr>
          <a:lstStyle/>
          <a:p>
            <a:r>
              <a:rPr lang="en-US" dirty="0" smtClean="0"/>
              <a:t>(I)</a:t>
            </a:r>
            <a:endParaRPr lang="en-US" dirty="0"/>
          </a:p>
        </p:txBody>
      </p:sp>
      <p:sp>
        <p:nvSpPr>
          <p:cNvPr id="51" name="TextBox 50"/>
          <p:cNvSpPr txBox="1"/>
          <p:nvPr/>
        </p:nvSpPr>
        <p:spPr>
          <a:xfrm>
            <a:off x="5044969" y="4260074"/>
            <a:ext cx="559167" cy="338554"/>
          </a:xfrm>
          <a:prstGeom prst="rect">
            <a:avLst/>
          </a:prstGeom>
          <a:noFill/>
        </p:spPr>
        <p:txBody>
          <a:bodyPr wrap="none" rtlCol="0">
            <a:spAutoFit/>
          </a:bodyPr>
          <a:lstStyle/>
          <a:p>
            <a:r>
              <a:rPr lang="en-US" dirty="0" smtClean="0"/>
              <a:t>(II)</a:t>
            </a:r>
            <a:endParaRPr lang="en-US" dirty="0"/>
          </a:p>
        </p:txBody>
      </p:sp>
      <p:sp>
        <p:nvSpPr>
          <p:cNvPr id="52" name="TextBox 51"/>
          <p:cNvSpPr txBox="1"/>
          <p:nvPr/>
        </p:nvSpPr>
        <p:spPr>
          <a:xfrm>
            <a:off x="526386" y="1891862"/>
            <a:ext cx="3641542" cy="830997"/>
          </a:xfrm>
          <a:prstGeom prst="rect">
            <a:avLst/>
          </a:prstGeom>
          <a:noFill/>
        </p:spPr>
        <p:txBody>
          <a:bodyPr wrap="none" rtlCol="0">
            <a:spAutoFit/>
          </a:bodyPr>
          <a:lstStyle/>
          <a:p>
            <a:pPr algn="l"/>
            <a:r>
              <a:rPr lang="en-US" dirty="0" smtClean="0"/>
              <a:t>Increase sources to 10N, should we:</a:t>
            </a:r>
          </a:p>
          <a:p>
            <a:pPr marL="342900" indent="-342900" algn="l"/>
            <a:r>
              <a:rPr lang="en-US" dirty="0" smtClean="0"/>
              <a:t>(I). Use upgraded capacity of 10M</a:t>
            </a:r>
          </a:p>
          <a:p>
            <a:pPr marL="342900" indent="-342900" algn="l"/>
            <a:r>
              <a:rPr lang="en-US" dirty="0" smtClean="0"/>
              <a:t>(II). Use 10 parallel queues </a:t>
            </a:r>
            <a:endParaRPr lang="en-US" dirty="0"/>
          </a:p>
        </p:txBody>
      </p:sp>
      <p:sp>
        <p:nvSpPr>
          <p:cNvPr id="53" name="TextBox 52"/>
          <p:cNvSpPr txBox="1"/>
          <p:nvPr/>
        </p:nvSpPr>
        <p:spPr>
          <a:xfrm>
            <a:off x="3389117" y="3349921"/>
            <a:ext cx="365805" cy="338554"/>
          </a:xfrm>
          <a:prstGeom prst="rect">
            <a:avLst/>
          </a:prstGeom>
          <a:noFill/>
        </p:spPr>
        <p:txBody>
          <a:bodyPr wrap="none" rtlCol="0">
            <a:spAutoFit/>
          </a:bodyPr>
          <a:lstStyle/>
          <a:p>
            <a:r>
              <a:rPr lang="en-US" dirty="0" smtClean="0"/>
              <a:t>M</a:t>
            </a:r>
            <a:endParaRPr lang="en-US" dirty="0"/>
          </a:p>
        </p:txBody>
      </p:sp>
      <p:sp>
        <p:nvSpPr>
          <p:cNvPr id="54" name="TextBox 53"/>
          <p:cNvSpPr txBox="1"/>
          <p:nvPr/>
        </p:nvSpPr>
        <p:spPr>
          <a:xfrm>
            <a:off x="8178712" y="680582"/>
            <a:ext cx="583413" cy="338554"/>
          </a:xfrm>
          <a:prstGeom prst="rect">
            <a:avLst/>
          </a:prstGeom>
          <a:noFill/>
        </p:spPr>
        <p:txBody>
          <a:bodyPr wrap="none" rtlCol="0">
            <a:spAutoFit/>
          </a:bodyPr>
          <a:lstStyle/>
          <a:p>
            <a:r>
              <a:rPr lang="en-US" dirty="0" smtClean="0"/>
              <a:t>10M</a:t>
            </a:r>
            <a:endParaRPr lang="en-US" dirty="0"/>
          </a:p>
        </p:txBody>
      </p:sp>
      <p:sp>
        <p:nvSpPr>
          <p:cNvPr id="55" name="TextBox 54"/>
          <p:cNvSpPr txBox="1"/>
          <p:nvPr/>
        </p:nvSpPr>
        <p:spPr>
          <a:xfrm>
            <a:off x="8362163" y="3178373"/>
            <a:ext cx="365805" cy="338554"/>
          </a:xfrm>
          <a:prstGeom prst="rect">
            <a:avLst/>
          </a:prstGeom>
          <a:noFill/>
        </p:spPr>
        <p:txBody>
          <a:bodyPr wrap="none" rtlCol="0">
            <a:spAutoFit/>
          </a:bodyPr>
          <a:lstStyle/>
          <a:p>
            <a:r>
              <a:rPr lang="en-US" dirty="0" smtClean="0"/>
              <a:t>M</a:t>
            </a:r>
            <a:endParaRPr lang="en-US" dirty="0"/>
          </a:p>
        </p:txBody>
      </p:sp>
      <p:sp>
        <p:nvSpPr>
          <p:cNvPr id="56" name="TextBox 55"/>
          <p:cNvSpPr txBox="1"/>
          <p:nvPr/>
        </p:nvSpPr>
        <p:spPr>
          <a:xfrm>
            <a:off x="8410893" y="4328535"/>
            <a:ext cx="365805" cy="338554"/>
          </a:xfrm>
          <a:prstGeom prst="rect">
            <a:avLst/>
          </a:prstGeom>
          <a:noFill/>
        </p:spPr>
        <p:txBody>
          <a:bodyPr wrap="none" rtlCol="0">
            <a:spAutoFit/>
          </a:bodyPr>
          <a:lstStyle/>
          <a:p>
            <a:r>
              <a:rPr lang="en-US" dirty="0" smtClean="0"/>
              <a:t>M</a:t>
            </a:r>
            <a:endParaRPr lang="en-US" dirty="0"/>
          </a:p>
        </p:txBody>
      </p:sp>
      <p:sp>
        <p:nvSpPr>
          <p:cNvPr id="57" name="TextBox 56"/>
          <p:cNvSpPr txBox="1"/>
          <p:nvPr/>
        </p:nvSpPr>
        <p:spPr>
          <a:xfrm>
            <a:off x="8537376" y="5530531"/>
            <a:ext cx="365805" cy="338554"/>
          </a:xfrm>
          <a:prstGeom prst="rect">
            <a:avLst/>
          </a:prstGeom>
          <a:noFill/>
        </p:spPr>
        <p:txBody>
          <a:bodyPr wrap="none" rtlCol="0">
            <a:spAutoFit/>
          </a:bodyPr>
          <a:lstStyle/>
          <a:p>
            <a:r>
              <a:rPr lang="en-US" dirty="0" smtClean="0"/>
              <a:t>M</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0051" name="Slide Number Placeholder 5"/>
          <p:cNvSpPr>
            <a:spLocks noGrp="1"/>
          </p:cNvSpPr>
          <p:nvPr>
            <p:ph type="sldNum" sz="quarter" idx="12"/>
          </p:nvPr>
        </p:nvSpPr>
        <p:spPr>
          <a:noFill/>
        </p:spPr>
        <p:txBody>
          <a:bodyPr/>
          <a:lstStyle/>
          <a:p>
            <a:r>
              <a:rPr lang="en-US"/>
              <a:t>3-</a:t>
            </a:r>
            <a:fld id="{4B812FA5-C4FD-4B64-8F85-BAE85F9C585B}" type="slidenum">
              <a:rPr lang="en-US"/>
              <a:pPr/>
              <a:t>80</a:t>
            </a:fld>
            <a:endParaRPr lang="en-US"/>
          </a:p>
        </p:txBody>
      </p:sp>
      <p:sp>
        <p:nvSpPr>
          <p:cNvPr id="130052" name="Rectangle 2"/>
          <p:cNvSpPr>
            <a:spLocks noGrp="1" noChangeArrowheads="1"/>
          </p:cNvSpPr>
          <p:nvPr>
            <p:ph type="title"/>
          </p:nvPr>
        </p:nvSpPr>
        <p:spPr>
          <a:xfrm>
            <a:off x="609600" y="0"/>
            <a:ext cx="7772400" cy="1143000"/>
          </a:xfrm>
        </p:spPr>
        <p:txBody>
          <a:bodyPr/>
          <a:lstStyle/>
          <a:p>
            <a:r>
              <a:rPr lang="en-US" smtClean="0"/>
              <a:t>congestion phases and effects</a:t>
            </a:r>
          </a:p>
        </p:txBody>
      </p:sp>
      <p:pic>
        <p:nvPicPr>
          <p:cNvPr id="130053" name="Picture 3"/>
          <p:cNvPicPr>
            <a:picLocks noChangeAspect="1" noChangeArrowheads="1"/>
          </p:cNvPicPr>
          <p:nvPr/>
        </p:nvPicPr>
        <p:blipFill>
          <a:blip r:embed="rId3"/>
          <a:srcRect/>
          <a:stretch>
            <a:fillRect/>
          </a:stretch>
        </p:blipFill>
        <p:spPr bwMode="auto">
          <a:xfrm>
            <a:off x="76200" y="2133600"/>
            <a:ext cx="5029200" cy="2336800"/>
          </a:xfrm>
          <a:prstGeom prst="rect">
            <a:avLst/>
          </a:prstGeom>
          <a:noFill/>
          <a:ln w="9525">
            <a:noFill/>
            <a:miter lim="800000"/>
            <a:headEnd/>
            <a:tailEnd/>
          </a:ln>
        </p:spPr>
      </p:pic>
      <p:pic>
        <p:nvPicPr>
          <p:cNvPr id="130054" name="Picture 4"/>
          <p:cNvPicPr>
            <a:picLocks noChangeAspect="1" noChangeArrowheads="1"/>
          </p:cNvPicPr>
          <p:nvPr/>
        </p:nvPicPr>
        <p:blipFill>
          <a:blip r:embed="rId4"/>
          <a:srcRect/>
          <a:stretch>
            <a:fillRect/>
          </a:stretch>
        </p:blipFill>
        <p:spPr bwMode="auto">
          <a:xfrm>
            <a:off x="4343400" y="1752600"/>
            <a:ext cx="4800600" cy="3048000"/>
          </a:xfrm>
          <a:prstGeom prst="rect">
            <a:avLst/>
          </a:prstGeom>
          <a:noFill/>
          <a:ln w="9525">
            <a:noFill/>
            <a:miter lim="800000"/>
            <a:headEnd/>
            <a:tailEnd/>
          </a:ln>
        </p:spPr>
      </p:pic>
      <p:sp>
        <p:nvSpPr>
          <p:cNvPr id="130055" name="Rectangle 5"/>
          <p:cNvSpPr>
            <a:spLocks noGrp="1" noChangeArrowheads="1"/>
          </p:cNvSpPr>
          <p:nvPr>
            <p:ph type="body" idx="1"/>
          </p:nvPr>
        </p:nvSpPr>
        <p:spPr>
          <a:xfrm>
            <a:off x="152400" y="990600"/>
            <a:ext cx="8763000" cy="4114800"/>
          </a:xfrm>
        </p:spPr>
        <p:txBody>
          <a:bodyPr/>
          <a:lstStyle/>
          <a:p>
            <a:pPr>
              <a:buFontTx/>
              <a:buChar char="-"/>
            </a:pPr>
            <a:r>
              <a:rPr lang="en-US" smtClean="0"/>
              <a:t>ideal case: infinite buffers,</a:t>
            </a:r>
          </a:p>
          <a:p>
            <a:pPr lvl="1">
              <a:buFontTx/>
              <a:buChar char="-"/>
            </a:pPr>
            <a:r>
              <a:rPr lang="en-US" sz="2100" smtClean="0"/>
              <a:t>Tput increases with demand &amp; saturates at network capacity </a:t>
            </a:r>
          </a:p>
        </p:txBody>
      </p:sp>
      <p:sp>
        <p:nvSpPr>
          <p:cNvPr id="514054" name="Text Box 6"/>
          <p:cNvSpPr txBox="1">
            <a:spLocks noChangeArrowheads="1"/>
          </p:cNvSpPr>
          <p:nvPr/>
        </p:nvSpPr>
        <p:spPr bwMode="auto">
          <a:xfrm>
            <a:off x="1371600" y="6400800"/>
            <a:ext cx="5753100" cy="457200"/>
          </a:xfrm>
          <a:prstGeom prst="rect">
            <a:avLst/>
          </a:prstGeom>
          <a:noFill/>
          <a:ln w="9525">
            <a:noFill/>
            <a:miter lim="800000"/>
            <a:headEnd/>
            <a:tailEnd/>
          </a:ln>
        </p:spPr>
        <p:txBody>
          <a:bodyPr wrap="none">
            <a:spAutoFit/>
          </a:bodyPr>
          <a:lstStyle/>
          <a:p>
            <a:pPr algn="l"/>
            <a:r>
              <a:rPr lang="en-US" sz="2400">
                <a:latin typeface="Times New Roman" pitchFamily="-111" charset="0"/>
              </a:rPr>
              <a:t>Representative of Tput-delay design trade-off</a:t>
            </a:r>
          </a:p>
        </p:txBody>
      </p:sp>
      <p:pic>
        <p:nvPicPr>
          <p:cNvPr id="514055" name="Picture 7"/>
          <p:cNvPicPr>
            <a:picLocks noChangeAspect="1" noChangeArrowheads="1"/>
          </p:cNvPicPr>
          <p:nvPr/>
        </p:nvPicPr>
        <p:blipFill>
          <a:blip r:embed="rId5"/>
          <a:srcRect/>
          <a:stretch>
            <a:fillRect/>
          </a:stretch>
        </p:blipFill>
        <p:spPr bwMode="auto">
          <a:xfrm>
            <a:off x="1981200" y="4338638"/>
            <a:ext cx="4724400" cy="2117725"/>
          </a:xfrm>
          <a:prstGeom prst="rect">
            <a:avLst/>
          </a:prstGeom>
          <a:noFill/>
          <a:ln w="9525">
            <a:noFill/>
            <a:miter lim="800000"/>
            <a:headEnd/>
            <a:tailEnd/>
          </a:ln>
        </p:spPr>
      </p:pic>
      <p:sp>
        <p:nvSpPr>
          <p:cNvPr id="514056" name="Text Box 8"/>
          <p:cNvSpPr txBox="1">
            <a:spLocks noChangeArrowheads="1"/>
          </p:cNvSpPr>
          <p:nvPr/>
        </p:nvSpPr>
        <p:spPr bwMode="auto">
          <a:xfrm>
            <a:off x="5181600" y="5029200"/>
            <a:ext cx="3749675" cy="457200"/>
          </a:xfrm>
          <a:prstGeom prst="rect">
            <a:avLst/>
          </a:prstGeom>
          <a:noFill/>
          <a:ln w="9525">
            <a:noFill/>
            <a:miter lim="800000"/>
            <a:headEnd/>
            <a:tailEnd/>
          </a:ln>
        </p:spPr>
        <p:txBody>
          <a:bodyPr wrap="none">
            <a:spAutoFit/>
          </a:bodyPr>
          <a:lstStyle/>
          <a:p>
            <a:pPr algn="l"/>
            <a:r>
              <a:rPr lang="en-US" sz="2400">
                <a:latin typeface="Times New Roman" pitchFamily="-111" charset="0"/>
              </a:rPr>
              <a:t>Network Power = Tput/delay</a:t>
            </a:r>
          </a:p>
        </p:txBody>
      </p:sp>
      <p:sp>
        <p:nvSpPr>
          <p:cNvPr id="130059" name="Text Box 9"/>
          <p:cNvSpPr txBox="1">
            <a:spLocks noChangeArrowheads="1"/>
          </p:cNvSpPr>
          <p:nvPr/>
        </p:nvSpPr>
        <p:spPr bwMode="auto">
          <a:xfrm>
            <a:off x="898525" y="2327275"/>
            <a:ext cx="1454150" cy="457200"/>
          </a:xfrm>
          <a:prstGeom prst="rect">
            <a:avLst/>
          </a:prstGeom>
          <a:noFill/>
          <a:ln w="9525">
            <a:noFill/>
            <a:miter lim="800000"/>
            <a:headEnd/>
            <a:tailEnd/>
          </a:ln>
        </p:spPr>
        <p:txBody>
          <a:bodyPr wrap="none">
            <a:spAutoFit/>
          </a:bodyPr>
          <a:lstStyle/>
          <a:p>
            <a:pPr algn="l"/>
            <a:r>
              <a:rPr lang="en-US" sz="2400">
                <a:latin typeface="Times New Roman" pitchFamily="-111" charset="0"/>
              </a:rPr>
              <a:t>Tput/Gput</a:t>
            </a:r>
          </a:p>
        </p:txBody>
      </p:sp>
      <p:sp>
        <p:nvSpPr>
          <p:cNvPr id="130060" name="Text Box 10"/>
          <p:cNvSpPr txBox="1">
            <a:spLocks noChangeArrowheads="1"/>
          </p:cNvSpPr>
          <p:nvPr/>
        </p:nvSpPr>
        <p:spPr bwMode="auto">
          <a:xfrm>
            <a:off x="7070725" y="2174875"/>
            <a:ext cx="911225" cy="457200"/>
          </a:xfrm>
          <a:prstGeom prst="rect">
            <a:avLst/>
          </a:prstGeom>
          <a:noFill/>
          <a:ln w="9525">
            <a:noFill/>
            <a:miter lim="800000"/>
            <a:headEnd/>
            <a:tailEnd/>
          </a:ln>
        </p:spPr>
        <p:txBody>
          <a:bodyPr wrap="none">
            <a:spAutoFit/>
          </a:bodyPr>
          <a:lstStyle/>
          <a:p>
            <a:pPr algn="l"/>
            <a:r>
              <a:rPr lang="en-US" sz="2400">
                <a:latin typeface="Times New Roman" pitchFamily="-111" charset="0"/>
              </a:rPr>
              <a:t>Delay</a:t>
            </a:r>
          </a:p>
        </p:txBody>
      </p:sp>
      <p:sp>
        <p:nvSpPr>
          <p:cNvPr id="514059" name="Oval 11"/>
          <p:cNvSpPr>
            <a:spLocks noChangeArrowheads="1"/>
          </p:cNvSpPr>
          <p:nvPr/>
        </p:nvSpPr>
        <p:spPr bwMode="auto">
          <a:xfrm>
            <a:off x="3276600" y="4343400"/>
            <a:ext cx="609600" cy="38100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4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0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4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4" grpId="0" autoUpdateAnimBg="0"/>
      <p:bldP spid="514056" grpId="0"/>
      <p:bldP spid="514059"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2099" name="Slide Number Placeholder 5"/>
          <p:cNvSpPr>
            <a:spLocks noGrp="1"/>
          </p:cNvSpPr>
          <p:nvPr>
            <p:ph type="sldNum" sz="quarter" idx="12"/>
          </p:nvPr>
        </p:nvSpPr>
        <p:spPr>
          <a:noFill/>
        </p:spPr>
        <p:txBody>
          <a:bodyPr/>
          <a:lstStyle/>
          <a:p>
            <a:r>
              <a:rPr lang="en-US"/>
              <a:t>3-</a:t>
            </a:r>
            <a:fld id="{31E2AE88-86AA-4CD2-B943-C1C35D94BE11}" type="slidenum">
              <a:rPr lang="en-US"/>
              <a:pPr/>
              <a:t>81</a:t>
            </a:fld>
            <a:endParaRPr lang="en-US"/>
          </a:p>
        </p:txBody>
      </p:sp>
      <p:sp>
        <p:nvSpPr>
          <p:cNvPr id="132100" name="Rectangle 2"/>
          <p:cNvSpPr>
            <a:spLocks noGrp="1" noChangeArrowheads="1"/>
          </p:cNvSpPr>
          <p:nvPr>
            <p:ph type="title"/>
          </p:nvPr>
        </p:nvSpPr>
        <p:spPr>
          <a:xfrm>
            <a:off x="533400" y="152400"/>
            <a:ext cx="7772400" cy="1143000"/>
          </a:xfrm>
        </p:spPr>
        <p:txBody>
          <a:bodyPr/>
          <a:lstStyle/>
          <a:p>
            <a:r>
              <a:rPr lang="en-US" smtClean="0"/>
              <a:t>practical case: finite buffers, loss</a:t>
            </a:r>
          </a:p>
        </p:txBody>
      </p:sp>
      <p:sp>
        <p:nvSpPr>
          <p:cNvPr id="132101" name="Rectangle 3"/>
          <p:cNvSpPr>
            <a:spLocks noGrp="1" noChangeArrowheads="1"/>
          </p:cNvSpPr>
          <p:nvPr>
            <p:ph type="body" idx="1"/>
          </p:nvPr>
        </p:nvSpPr>
        <p:spPr>
          <a:xfrm>
            <a:off x="304800" y="1219200"/>
            <a:ext cx="8534400" cy="4114800"/>
          </a:xfrm>
        </p:spPr>
        <p:txBody>
          <a:bodyPr/>
          <a:lstStyle/>
          <a:p>
            <a:pPr>
              <a:buFontTx/>
              <a:buChar char="-"/>
            </a:pPr>
            <a:r>
              <a:rPr lang="en-US" smtClean="0"/>
              <a:t>no congestion --&gt; near ideal performance</a:t>
            </a:r>
          </a:p>
          <a:p>
            <a:pPr>
              <a:buFontTx/>
              <a:buChar char="-"/>
            </a:pPr>
            <a:r>
              <a:rPr lang="en-US" smtClean="0"/>
              <a:t>overall moderate congestion:</a:t>
            </a:r>
          </a:p>
          <a:p>
            <a:pPr lvl="1">
              <a:buFontTx/>
              <a:buChar char="-"/>
            </a:pPr>
            <a:r>
              <a:rPr lang="en-US" smtClean="0"/>
              <a:t>severe congestion in some nodes</a:t>
            </a:r>
          </a:p>
          <a:p>
            <a:pPr lvl="1">
              <a:buFontTx/>
              <a:buChar char="-"/>
            </a:pPr>
            <a:r>
              <a:rPr lang="en-US" smtClean="0"/>
              <a:t>dynamics of the network/routing and overhead of protocol adaptation decreases the network Tput</a:t>
            </a:r>
          </a:p>
          <a:p>
            <a:pPr>
              <a:buFontTx/>
              <a:buChar char="-"/>
            </a:pPr>
            <a:r>
              <a:rPr lang="en-US" smtClean="0"/>
              <a:t>severe congestion:</a:t>
            </a:r>
          </a:p>
          <a:p>
            <a:pPr lvl="1">
              <a:buFontTx/>
              <a:buChar char="-"/>
            </a:pPr>
            <a:r>
              <a:rPr lang="en-US" smtClean="0"/>
              <a:t>loss of packets and increased discards</a:t>
            </a:r>
          </a:p>
          <a:p>
            <a:pPr lvl="1">
              <a:buFontTx/>
              <a:buChar char="-"/>
            </a:pPr>
            <a:r>
              <a:rPr lang="en-US" smtClean="0"/>
              <a:t>extended delays leading to timeouts</a:t>
            </a:r>
          </a:p>
          <a:p>
            <a:pPr lvl="1">
              <a:buFontTx/>
              <a:buChar char="-"/>
            </a:pPr>
            <a:r>
              <a:rPr lang="en-US" smtClean="0"/>
              <a:t>both factors trigger re-transmissions</a:t>
            </a:r>
          </a:p>
          <a:p>
            <a:pPr lvl="1">
              <a:buFontTx/>
              <a:buChar char="-"/>
            </a:pPr>
            <a:r>
              <a:rPr lang="en-US" smtClean="0"/>
              <a:t>leads to chain-reaction bringing the Tput down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7"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4148" name="Slide Number Placeholder 5"/>
          <p:cNvSpPr>
            <a:spLocks noGrp="1"/>
          </p:cNvSpPr>
          <p:nvPr>
            <p:ph type="sldNum" sz="quarter" idx="12"/>
          </p:nvPr>
        </p:nvSpPr>
        <p:spPr>
          <a:noFill/>
        </p:spPr>
        <p:txBody>
          <a:bodyPr/>
          <a:lstStyle/>
          <a:p>
            <a:r>
              <a:rPr lang="en-US"/>
              <a:t>3-</a:t>
            </a:r>
            <a:fld id="{F353142A-6E40-4185-9C20-C63764400871}" type="slidenum">
              <a:rPr lang="en-US"/>
              <a:pPr/>
              <a:t>82</a:t>
            </a:fld>
            <a:endParaRPr lang="en-US"/>
          </a:p>
        </p:txBody>
      </p:sp>
      <p:grpSp>
        <p:nvGrpSpPr>
          <p:cNvPr id="134149" name="Group 2"/>
          <p:cNvGrpSpPr>
            <a:grpSpLocks/>
          </p:cNvGrpSpPr>
          <p:nvPr/>
        </p:nvGrpSpPr>
        <p:grpSpPr bwMode="auto">
          <a:xfrm>
            <a:off x="368300" y="0"/>
            <a:ext cx="8229600" cy="4808538"/>
            <a:chOff x="288" y="1056"/>
            <a:chExt cx="5184" cy="3029"/>
          </a:xfrm>
        </p:grpSpPr>
        <p:graphicFrame>
          <p:nvGraphicFramePr>
            <p:cNvPr id="134146" name="Object 2"/>
            <p:cNvGraphicFramePr>
              <a:graphicFrameLocks noChangeAspect="1"/>
            </p:cNvGraphicFramePr>
            <p:nvPr/>
          </p:nvGraphicFramePr>
          <p:xfrm>
            <a:off x="288" y="1056"/>
            <a:ext cx="5184" cy="3029"/>
          </p:xfrm>
          <a:graphic>
            <a:graphicData uri="http://schemas.openxmlformats.org/presentationml/2006/ole">
              <p:oleObj spid="_x0000_s134146" name="Worksheet" r:id="rId4" imgW="5486400" imgH="3124200" progId="Excel.Sheet.8">
                <p:embed/>
              </p:oleObj>
            </a:graphicData>
          </a:graphic>
        </p:graphicFrame>
        <p:sp>
          <p:nvSpPr>
            <p:cNvPr id="134157" name="Line 4"/>
            <p:cNvSpPr>
              <a:spLocks noChangeShapeType="1"/>
            </p:cNvSpPr>
            <p:nvPr/>
          </p:nvSpPr>
          <p:spPr bwMode="auto">
            <a:xfrm>
              <a:off x="2112" y="1632"/>
              <a:ext cx="0" cy="2016"/>
            </a:xfrm>
            <a:prstGeom prst="line">
              <a:avLst/>
            </a:prstGeom>
            <a:noFill/>
            <a:ln w="9525">
              <a:solidFill>
                <a:schemeClr val="tx1"/>
              </a:solidFill>
              <a:round/>
              <a:headEnd/>
              <a:tailEnd/>
            </a:ln>
          </p:spPr>
          <p:txBody>
            <a:bodyPr wrap="none" anchor="ctr"/>
            <a:lstStyle/>
            <a:p>
              <a:endParaRPr lang="en-US"/>
            </a:p>
          </p:txBody>
        </p:sp>
        <p:sp>
          <p:nvSpPr>
            <p:cNvPr id="134158" name="Line 5"/>
            <p:cNvSpPr>
              <a:spLocks noChangeShapeType="1"/>
            </p:cNvSpPr>
            <p:nvPr/>
          </p:nvSpPr>
          <p:spPr bwMode="auto">
            <a:xfrm>
              <a:off x="2736" y="1632"/>
              <a:ext cx="0" cy="2016"/>
            </a:xfrm>
            <a:prstGeom prst="line">
              <a:avLst/>
            </a:prstGeom>
            <a:noFill/>
            <a:ln w="9525">
              <a:solidFill>
                <a:schemeClr val="tx1"/>
              </a:solidFill>
              <a:round/>
              <a:headEnd/>
              <a:tailEnd/>
            </a:ln>
          </p:spPr>
          <p:txBody>
            <a:bodyPr wrap="none" anchor="ctr"/>
            <a:lstStyle/>
            <a:p>
              <a:endParaRPr lang="en-US"/>
            </a:p>
          </p:txBody>
        </p:sp>
        <p:sp>
          <p:nvSpPr>
            <p:cNvPr id="134159" name="Oval 6"/>
            <p:cNvSpPr>
              <a:spLocks noChangeArrowheads="1"/>
            </p:cNvSpPr>
            <p:nvPr/>
          </p:nvSpPr>
          <p:spPr bwMode="auto">
            <a:xfrm>
              <a:off x="2064" y="201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4160" name="Oval 7"/>
            <p:cNvSpPr>
              <a:spLocks noChangeArrowheads="1"/>
            </p:cNvSpPr>
            <p:nvPr/>
          </p:nvSpPr>
          <p:spPr bwMode="auto">
            <a:xfrm>
              <a:off x="2688"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34150" name="Text Box 8"/>
          <p:cNvSpPr txBox="1">
            <a:spLocks noChangeArrowheads="1"/>
          </p:cNvSpPr>
          <p:nvPr/>
        </p:nvSpPr>
        <p:spPr bwMode="auto">
          <a:xfrm>
            <a:off x="1812925" y="2403475"/>
            <a:ext cx="4889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a:t>
            </a:r>
          </a:p>
        </p:txBody>
      </p:sp>
      <p:sp>
        <p:nvSpPr>
          <p:cNvPr id="134151" name="Text Box 9"/>
          <p:cNvSpPr txBox="1">
            <a:spLocks noChangeArrowheads="1"/>
          </p:cNvSpPr>
          <p:nvPr/>
        </p:nvSpPr>
        <p:spPr bwMode="auto">
          <a:xfrm>
            <a:off x="3489325" y="2327275"/>
            <a:ext cx="5905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(II)</a:t>
            </a:r>
          </a:p>
        </p:txBody>
      </p:sp>
      <p:sp>
        <p:nvSpPr>
          <p:cNvPr id="134152" name="Text Box 10"/>
          <p:cNvSpPr txBox="1">
            <a:spLocks noChangeArrowheads="1"/>
          </p:cNvSpPr>
          <p:nvPr/>
        </p:nvSpPr>
        <p:spPr bwMode="auto">
          <a:xfrm>
            <a:off x="5241925" y="2327275"/>
            <a:ext cx="6921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(III)</a:t>
            </a:r>
          </a:p>
        </p:txBody>
      </p:sp>
      <p:sp>
        <p:nvSpPr>
          <p:cNvPr id="134153" name="Text Box 11"/>
          <p:cNvSpPr txBox="1">
            <a:spLocks noChangeArrowheads="1"/>
          </p:cNvSpPr>
          <p:nvPr/>
        </p:nvSpPr>
        <p:spPr bwMode="auto">
          <a:xfrm>
            <a:off x="479425" y="4791075"/>
            <a:ext cx="4408488" cy="1187450"/>
          </a:xfrm>
          <a:prstGeom prst="rect">
            <a:avLst/>
          </a:prstGeom>
          <a:noFill/>
          <a:ln w="9525">
            <a:noFill/>
            <a:miter lim="800000"/>
            <a:headEnd/>
            <a:tailEnd/>
          </a:ln>
        </p:spPr>
        <p:txBody>
          <a:bodyPr wrap="none">
            <a:spAutoFit/>
          </a:bodyPr>
          <a:lstStyle/>
          <a:p>
            <a:pPr algn="l"/>
            <a:r>
              <a:rPr lang="en-US" sz="2400">
                <a:latin typeface="Times New Roman" pitchFamily="-111" charset="0"/>
              </a:rPr>
              <a:t>(I) No Congestion</a:t>
            </a:r>
          </a:p>
          <a:p>
            <a:pPr algn="l"/>
            <a:r>
              <a:rPr lang="en-US" sz="2400">
                <a:latin typeface="Times New Roman" pitchFamily="-111" charset="0"/>
              </a:rPr>
              <a:t>(II) Moderate Congestion</a:t>
            </a:r>
          </a:p>
          <a:p>
            <a:pPr algn="l"/>
            <a:r>
              <a:rPr lang="en-US" sz="2400">
                <a:latin typeface="Times New Roman" pitchFamily="-111" charset="0"/>
              </a:rPr>
              <a:t>(III) Severe Congestion (Collapse)</a:t>
            </a:r>
          </a:p>
        </p:txBody>
      </p:sp>
      <p:sp>
        <p:nvSpPr>
          <p:cNvPr id="518156" name="Oval 12"/>
          <p:cNvSpPr>
            <a:spLocks noChangeArrowheads="1"/>
          </p:cNvSpPr>
          <p:nvPr/>
        </p:nvSpPr>
        <p:spPr bwMode="auto">
          <a:xfrm>
            <a:off x="3073400" y="1155700"/>
            <a:ext cx="1447800" cy="457200"/>
          </a:xfrm>
          <a:prstGeom prst="ellipse">
            <a:avLst/>
          </a:prstGeom>
          <a:noFill/>
          <a:ln w="9525">
            <a:solidFill>
              <a:srgbClr val="FF0000"/>
            </a:solidFill>
            <a:round/>
            <a:headEnd/>
            <a:tailEnd/>
          </a:ln>
        </p:spPr>
        <p:txBody>
          <a:bodyPr wrap="none" anchor="ctr"/>
          <a:lstStyle/>
          <a:p>
            <a:endParaRPr lang="en-US"/>
          </a:p>
        </p:txBody>
      </p:sp>
      <p:sp>
        <p:nvSpPr>
          <p:cNvPr id="518157" name="Text Box 13"/>
          <p:cNvSpPr txBox="1">
            <a:spLocks noChangeArrowheads="1"/>
          </p:cNvSpPr>
          <p:nvPr/>
        </p:nvSpPr>
        <p:spPr bwMode="auto">
          <a:xfrm>
            <a:off x="471488" y="6059488"/>
            <a:ext cx="6945312" cy="336550"/>
          </a:xfrm>
          <a:prstGeom prst="rect">
            <a:avLst/>
          </a:prstGeom>
          <a:solidFill>
            <a:srgbClr val="00CCFF"/>
          </a:solidFill>
          <a:ln w="9525">
            <a:noFill/>
            <a:miter lim="800000"/>
            <a:headEnd/>
            <a:tailEnd/>
          </a:ln>
        </p:spPr>
        <p:txBody>
          <a:bodyPr wrap="none">
            <a:spAutoFit/>
          </a:bodyPr>
          <a:lstStyle/>
          <a:p>
            <a:r>
              <a:rPr lang="en-US">
                <a:solidFill>
                  <a:schemeClr val="bg1"/>
                </a:solidFill>
              </a:rPr>
              <a:t>What is the best operational point and how do we get (and stay) there?</a:t>
            </a:r>
          </a:p>
        </p:txBody>
      </p:sp>
      <p:sp>
        <p:nvSpPr>
          <p:cNvPr id="134156" name="Line 14"/>
          <p:cNvSpPr>
            <a:spLocks noChangeShapeType="1"/>
          </p:cNvSpPr>
          <p:nvPr/>
        </p:nvSpPr>
        <p:spPr bwMode="auto">
          <a:xfrm flipV="1">
            <a:off x="3263900" y="914400"/>
            <a:ext cx="635000" cy="698500"/>
          </a:xfrm>
          <a:prstGeom prst="line">
            <a:avLst/>
          </a:prstGeom>
          <a:noFill/>
          <a:ln w="9525">
            <a:solidFill>
              <a:schemeClr val="accent2"/>
            </a:solidFill>
            <a:prstDash val="dashDot"/>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8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6" grpId="0" animBg="1"/>
      <p:bldP spid="518157" grpId="0" animBg="1"/>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6195" name="Slide Number Placeholder 5"/>
          <p:cNvSpPr>
            <a:spLocks noGrp="1"/>
          </p:cNvSpPr>
          <p:nvPr>
            <p:ph type="sldNum" sz="quarter" idx="12"/>
          </p:nvPr>
        </p:nvSpPr>
        <p:spPr>
          <a:noFill/>
        </p:spPr>
        <p:txBody>
          <a:bodyPr/>
          <a:lstStyle/>
          <a:p>
            <a:r>
              <a:rPr lang="en-US"/>
              <a:t>3-</a:t>
            </a:r>
            <a:fld id="{EDB6BF51-D776-4EE7-B454-7ACA8F699EFF}" type="slidenum">
              <a:rPr lang="en-US"/>
              <a:pPr/>
              <a:t>83</a:t>
            </a:fld>
            <a:endParaRPr lang="en-US"/>
          </a:p>
        </p:txBody>
      </p:sp>
      <p:sp>
        <p:nvSpPr>
          <p:cNvPr id="136196" name="Rectangle 2"/>
          <p:cNvSpPr>
            <a:spLocks noGrp="1" noChangeArrowheads="1"/>
          </p:cNvSpPr>
          <p:nvPr>
            <p:ph type="title"/>
          </p:nvPr>
        </p:nvSpPr>
        <p:spPr/>
        <p:txBody>
          <a:bodyPr/>
          <a:lstStyle/>
          <a:p>
            <a:r>
              <a:rPr lang="en-US" smtClean="0"/>
              <a:t>Congestion Control (CC)</a:t>
            </a:r>
          </a:p>
        </p:txBody>
      </p:sp>
      <p:sp>
        <p:nvSpPr>
          <p:cNvPr id="136197" name="Rectangle 3"/>
          <p:cNvSpPr>
            <a:spLocks noGrp="1" noChangeArrowheads="1"/>
          </p:cNvSpPr>
          <p:nvPr>
            <p:ph type="body" idx="1"/>
          </p:nvPr>
        </p:nvSpPr>
        <p:spPr>
          <a:xfrm>
            <a:off x="165100" y="1600200"/>
            <a:ext cx="8978900" cy="4648200"/>
          </a:xfrm>
        </p:spPr>
        <p:txBody>
          <a:bodyPr/>
          <a:lstStyle/>
          <a:p>
            <a:pPr>
              <a:buFontTx/>
              <a:buChar char="-"/>
            </a:pPr>
            <a:r>
              <a:rPr lang="en-US" smtClean="0"/>
              <a:t>Congestion is a key issue in network design</a:t>
            </a:r>
          </a:p>
          <a:p>
            <a:pPr>
              <a:buFontTx/>
              <a:buChar char="-"/>
            </a:pPr>
            <a:r>
              <a:rPr lang="en-US" smtClean="0"/>
              <a:t>various techniques for CC</a:t>
            </a:r>
          </a:p>
          <a:p>
            <a:r>
              <a:rPr lang="en-US" smtClean="0"/>
              <a:t>1.Back pressure</a:t>
            </a:r>
          </a:p>
          <a:p>
            <a:pPr lvl="1">
              <a:buFontTx/>
              <a:buChar char="-"/>
            </a:pPr>
            <a:r>
              <a:rPr lang="en-US" smtClean="0"/>
              <a:t>hop-by-hop flow control (X.25, HDLC, Go back N)</a:t>
            </a:r>
          </a:p>
          <a:p>
            <a:pPr lvl="1">
              <a:buFontTx/>
              <a:buChar char="-"/>
            </a:pPr>
            <a:r>
              <a:rPr lang="en-US" smtClean="0"/>
              <a:t>May propagate congestion in the network</a:t>
            </a:r>
          </a:p>
          <a:p>
            <a:r>
              <a:rPr lang="en-US" smtClean="0"/>
              <a:t>2.Choke packet</a:t>
            </a:r>
          </a:p>
          <a:p>
            <a:pPr lvl="1">
              <a:buFontTx/>
              <a:buChar char="-"/>
            </a:pPr>
            <a:r>
              <a:rPr lang="en-US" smtClean="0"/>
              <a:t>generated by the congested node &amp; sent back to source</a:t>
            </a:r>
          </a:p>
          <a:p>
            <a:pPr lvl="1">
              <a:buFontTx/>
              <a:buChar char="-"/>
            </a:pPr>
            <a:r>
              <a:rPr lang="en-US" smtClean="0"/>
              <a:t>example: ICMP source quench</a:t>
            </a:r>
          </a:p>
          <a:p>
            <a:pPr lvl="1">
              <a:buFontTx/>
              <a:buChar char="-"/>
            </a:pPr>
            <a:r>
              <a:rPr lang="en-US" smtClean="0"/>
              <a:t>sent due to packet discard or in anticipation of congestion</a:t>
            </a:r>
          </a:p>
          <a:p>
            <a:pPr lvl="1">
              <a:buFontTx/>
              <a:buChar char="-"/>
            </a:pP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8243" name="Slide Number Placeholder 5"/>
          <p:cNvSpPr>
            <a:spLocks noGrp="1"/>
          </p:cNvSpPr>
          <p:nvPr>
            <p:ph type="sldNum" sz="quarter" idx="12"/>
          </p:nvPr>
        </p:nvSpPr>
        <p:spPr>
          <a:noFill/>
        </p:spPr>
        <p:txBody>
          <a:bodyPr/>
          <a:lstStyle/>
          <a:p>
            <a:r>
              <a:rPr lang="en-US"/>
              <a:t>3-</a:t>
            </a:r>
            <a:fld id="{53241DE2-F08B-45C3-B1DF-56A2D5B6914E}" type="slidenum">
              <a:rPr lang="en-US"/>
              <a:pPr/>
              <a:t>84</a:t>
            </a:fld>
            <a:endParaRPr lang="en-US"/>
          </a:p>
        </p:txBody>
      </p:sp>
      <p:sp>
        <p:nvSpPr>
          <p:cNvPr id="138244" name="Rectangle 2"/>
          <p:cNvSpPr>
            <a:spLocks noGrp="1" noChangeArrowheads="1"/>
          </p:cNvSpPr>
          <p:nvPr>
            <p:ph type="title"/>
          </p:nvPr>
        </p:nvSpPr>
        <p:spPr/>
        <p:txBody>
          <a:bodyPr/>
          <a:lstStyle/>
          <a:p>
            <a:r>
              <a:rPr lang="en-US" smtClean="0"/>
              <a:t>Congestion Control (CC) (contd.)</a:t>
            </a:r>
          </a:p>
        </p:txBody>
      </p:sp>
      <p:sp>
        <p:nvSpPr>
          <p:cNvPr id="138245" name="Rectangle 3"/>
          <p:cNvSpPr>
            <a:spLocks noGrp="1" noChangeArrowheads="1"/>
          </p:cNvSpPr>
          <p:nvPr>
            <p:ph type="body" idx="1"/>
          </p:nvPr>
        </p:nvSpPr>
        <p:spPr/>
        <p:txBody>
          <a:bodyPr/>
          <a:lstStyle/>
          <a:p>
            <a:r>
              <a:rPr lang="en-US" smtClean="0"/>
              <a:t>3.Implicit congestion signaling</a:t>
            </a:r>
          </a:p>
          <a:p>
            <a:pPr lvl="1">
              <a:buFontTx/>
              <a:buChar char="-"/>
            </a:pPr>
            <a:r>
              <a:rPr lang="en-US" smtClean="0"/>
              <a:t>used in TCP</a:t>
            </a:r>
          </a:p>
          <a:p>
            <a:pPr lvl="1">
              <a:buFontTx/>
              <a:buChar char="-"/>
            </a:pPr>
            <a:r>
              <a:rPr lang="en-US" smtClean="0"/>
              <a:t>delay increase or packet discard to detect congestion</a:t>
            </a:r>
          </a:p>
          <a:p>
            <a:pPr lvl="1">
              <a:buFontTx/>
              <a:buChar char="-"/>
            </a:pPr>
            <a:r>
              <a:rPr lang="en-US" smtClean="0"/>
              <a:t>may erroneously signal congestion (i.e., not always reliable) [e.g., over wireless links]</a:t>
            </a:r>
          </a:p>
          <a:p>
            <a:pPr lvl="1">
              <a:buFontTx/>
              <a:buChar char="-"/>
            </a:pPr>
            <a:r>
              <a:rPr lang="en-US" smtClean="0"/>
              <a:t>done end-to-end without network assistance</a:t>
            </a:r>
          </a:p>
          <a:p>
            <a:pPr lvl="1">
              <a:buFontTx/>
              <a:buChar char="-"/>
            </a:pPr>
            <a:r>
              <a:rPr lang="en-US" smtClean="0"/>
              <a:t>TCP cuts down its window/rate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0291" name="Slide Number Placeholder 5"/>
          <p:cNvSpPr>
            <a:spLocks noGrp="1"/>
          </p:cNvSpPr>
          <p:nvPr>
            <p:ph type="sldNum" sz="quarter" idx="12"/>
          </p:nvPr>
        </p:nvSpPr>
        <p:spPr>
          <a:noFill/>
        </p:spPr>
        <p:txBody>
          <a:bodyPr/>
          <a:lstStyle/>
          <a:p>
            <a:r>
              <a:rPr lang="en-US"/>
              <a:t>3-</a:t>
            </a:r>
            <a:fld id="{A5A6EAF4-646C-4E6C-8D17-E546B47C128D}" type="slidenum">
              <a:rPr lang="en-US"/>
              <a:pPr/>
              <a:t>85</a:t>
            </a:fld>
            <a:endParaRPr lang="en-US"/>
          </a:p>
        </p:txBody>
      </p:sp>
      <p:sp>
        <p:nvSpPr>
          <p:cNvPr id="140292" name="Rectangle 2"/>
          <p:cNvSpPr>
            <a:spLocks noGrp="1" noChangeArrowheads="1"/>
          </p:cNvSpPr>
          <p:nvPr>
            <p:ph type="title"/>
          </p:nvPr>
        </p:nvSpPr>
        <p:spPr/>
        <p:txBody>
          <a:bodyPr/>
          <a:lstStyle/>
          <a:p>
            <a:r>
              <a:rPr lang="en-US" smtClean="0"/>
              <a:t>Congestion Control (CC) (contd.)</a:t>
            </a:r>
          </a:p>
        </p:txBody>
      </p:sp>
      <p:sp>
        <p:nvSpPr>
          <p:cNvPr id="140293" name="Rectangle 3"/>
          <p:cNvSpPr>
            <a:spLocks noGrp="1" noChangeArrowheads="1"/>
          </p:cNvSpPr>
          <p:nvPr>
            <p:ph type="body" idx="1"/>
          </p:nvPr>
        </p:nvSpPr>
        <p:spPr>
          <a:xfrm>
            <a:off x="609600" y="1524000"/>
            <a:ext cx="7772400" cy="4114800"/>
          </a:xfrm>
        </p:spPr>
        <p:txBody>
          <a:bodyPr/>
          <a:lstStyle/>
          <a:p>
            <a:r>
              <a:rPr lang="en-US" smtClean="0"/>
              <a:t>4.Explicit congestion signaling</a:t>
            </a:r>
          </a:p>
          <a:p>
            <a:pPr lvl="1">
              <a:buFontTx/>
              <a:buChar char="-"/>
            </a:pPr>
            <a:r>
              <a:rPr lang="en-US" smtClean="0"/>
              <a:t>(network assisted congestion control)</a:t>
            </a:r>
          </a:p>
          <a:p>
            <a:pPr lvl="1">
              <a:buFontTx/>
              <a:buChar char="-"/>
            </a:pPr>
            <a:r>
              <a:rPr lang="en-US" smtClean="0"/>
              <a:t>gets indication from the network</a:t>
            </a:r>
          </a:p>
          <a:p>
            <a:pPr lvl="2">
              <a:buFontTx/>
              <a:buChar char="-"/>
            </a:pPr>
            <a:r>
              <a:rPr lang="en-US" smtClean="0"/>
              <a:t>forward: going to destination</a:t>
            </a:r>
          </a:p>
          <a:p>
            <a:pPr lvl="2">
              <a:buFontTx/>
              <a:buChar char="-"/>
            </a:pPr>
            <a:r>
              <a:rPr lang="en-US" smtClean="0"/>
              <a:t>backward: going to source</a:t>
            </a:r>
          </a:p>
          <a:p>
            <a:pPr lvl="1">
              <a:buFontTx/>
              <a:buChar char="-"/>
            </a:pPr>
            <a:r>
              <a:rPr lang="en-US" smtClean="0"/>
              <a:t>3 approaches</a:t>
            </a:r>
          </a:p>
          <a:p>
            <a:pPr lvl="2">
              <a:buFontTx/>
              <a:buChar char="-"/>
            </a:pPr>
            <a:r>
              <a:rPr lang="en-US" smtClean="0"/>
              <a:t>Binary: uses 1 bit (DECbit, TCP/IP ECN, ATM)</a:t>
            </a:r>
          </a:p>
          <a:p>
            <a:pPr lvl="2">
              <a:buFontTx/>
              <a:buChar char="-"/>
            </a:pPr>
            <a:r>
              <a:rPr lang="en-US" smtClean="0"/>
              <a:t>Rate based: specifying bps (ATM)</a:t>
            </a:r>
          </a:p>
          <a:p>
            <a:pPr lvl="2">
              <a:buFontTx/>
              <a:buChar char="-"/>
            </a:pPr>
            <a:r>
              <a:rPr lang="en-US" smtClean="0"/>
              <a:t>Credit based: indicates how much the source can send (in a window)</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2339" name="Slide Number Placeholder 5"/>
          <p:cNvSpPr>
            <a:spLocks noGrp="1"/>
          </p:cNvSpPr>
          <p:nvPr>
            <p:ph type="sldNum" sz="quarter" idx="12"/>
          </p:nvPr>
        </p:nvSpPr>
        <p:spPr>
          <a:noFill/>
        </p:spPr>
        <p:txBody>
          <a:bodyPr/>
          <a:lstStyle/>
          <a:p>
            <a:r>
              <a:rPr lang="en-US"/>
              <a:t>3-</a:t>
            </a:r>
            <a:fld id="{85E31AFE-24AA-48E8-B33C-04E7506F5412}" type="slidenum">
              <a:rPr lang="en-US"/>
              <a:pPr/>
              <a:t>86</a:t>
            </a:fld>
            <a:endParaRPr lang="en-US"/>
          </a:p>
        </p:txBody>
      </p:sp>
      <p:sp>
        <p:nvSpPr>
          <p:cNvPr id="142340" name="Rectangle 2"/>
          <p:cNvSpPr>
            <a:spLocks noGrp="1" noChangeArrowheads="1"/>
          </p:cNvSpPr>
          <p:nvPr>
            <p:ph type="title"/>
          </p:nvPr>
        </p:nvSpPr>
        <p:spPr/>
        <p:txBody>
          <a:bodyPr/>
          <a:lstStyle/>
          <a:p>
            <a:endParaRPr lang="en-US" smtClean="0"/>
          </a:p>
        </p:txBody>
      </p:sp>
      <p:pic>
        <p:nvPicPr>
          <p:cNvPr id="142341" name="Picture 3"/>
          <p:cNvPicPr>
            <a:picLocks noChangeAspect="1" noChangeArrowheads="1"/>
          </p:cNvPicPr>
          <p:nvPr/>
        </p:nvPicPr>
        <p:blipFill>
          <a:blip r:embed="rId3"/>
          <a:srcRect/>
          <a:stretch>
            <a:fillRect/>
          </a:stretch>
        </p:blipFill>
        <p:spPr bwMode="auto">
          <a:xfrm>
            <a:off x="1066800" y="1752600"/>
            <a:ext cx="7280275" cy="3778250"/>
          </a:xfrm>
          <a:prstGeom prst="rect">
            <a:avLst/>
          </a:prstGeom>
          <a:noFill/>
          <a:ln w="9525">
            <a:noFill/>
            <a:miter lim="800000"/>
            <a:headEnd/>
            <a:tailEnd/>
          </a:ln>
        </p:spPr>
      </p:pic>
      <p:sp>
        <p:nvSpPr>
          <p:cNvPr id="142342" name="Rectangle 4"/>
          <p:cNvSpPr>
            <a:spLocks noChangeArrowheads="1"/>
          </p:cNvSpPr>
          <p:nvPr/>
        </p:nvSpPr>
        <p:spPr bwMode="auto">
          <a:xfrm>
            <a:off x="8229600" y="1600200"/>
            <a:ext cx="304800" cy="419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2343" name="Rectangle 5"/>
          <p:cNvSpPr>
            <a:spLocks noChangeArrowheads="1"/>
          </p:cNvSpPr>
          <p:nvPr/>
        </p:nvSpPr>
        <p:spPr bwMode="auto">
          <a:xfrm>
            <a:off x="1704975" y="5135563"/>
            <a:ext cx="1760538" cy="5476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7"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4388" name="Slide Number Placeholder 5"/>
          <p:cNvSpPr>
            <a:spLocks noGrp="1"/>
          </p:cNvSpPr>
          <p:nvPr>
            <p:ph type="sldNum" sz="quarter" idx="12"/>
          </p:nvPr>
        </p:nvSpPr>
        <p:spPr>
          <a:noFill/>
        </p:spPr>
        <p:txBody>
          <a:bodyPr/>
          <a:lstStyle/>
          <a:p>
            <a:r>
              <a:rPr lang="en-US"/>
              <a:t>3-</a:t>
            </a:r>
            <a:fld id="{6765B897-0D2C-4FA0-BC48-CC0FBB008807}" type="slidenum">
              <a:rPr lang="en-US"/>
              <a:pPr/>
              <a:t>87</a:t>
            </a:fld>
            <a:endParaRPr lang="en-US"/>
          </a:p>
        </p:txBody>
      </p:sp>
      <p:sp>
        <p:nvSpPr>
          <p:cNvPr id="144389" name="Rectangle 2"/>
          <p:cNvSpPr>
            <a:spLocks noGrp="1" noChangeArrowheads="1"/>
          </p:cNvSpPr>
          <p:nvPr>
            <p:ph type="title"/>
          </p:nvPr>
        </p:nvSpPr>
        <p:spPr>
          <a:xfrm>
            <a:off x="228600" y="228600"/>
            <a:ext cx="8458200" cy="1143000"/>
          </a:xfrm>
        </p:spPr>
        <p:txBody>
          <a:bodyPr/>
          <a:lstStyle/>
          <a:p>
            <a:pPr algn="r"/>
            <a:r>
              <a:rPr lang="en-US" sz="3600" smtClean="0"/>
              <a:t>TCP congestion control: </a:t>
            </a:r>
            <a:r>
              <a:rPr lang="en-US" sz="2800" smtClean="0"/>
              <a:t>additive increase, multiplicative decrease</a:t>
            </a:r>
          </a:p>
        </p:txBody>
      </p:sp>
      <p:graphicFrame>
        <p:nvGraphicFramePr>
          <p:cNvPr id="144386" name="Object 2"/>
          <p:cNvGraphicFramePr>
            <a:graphicFrameLocks noChangeAspect="1"/>
          </p:cNvGraphicFramePr>
          <p:nvPr>
            <p:ph type="body" idx="1"/>
          </p:nvPr>
        </p:nvGraphicFramePr>
        <p:xfrm>
          <a:off x="3097213" y="3494088"/>
          <a:ext cx="5638800" cy="2560637"/>
        </p:xfrm>
        <a:graphic>
          <a:graphicData uri="http://schemas.openxmlformats.org/presentationml/2006/ole">
            <p:oleObj spid="_x0000_s144386" name="VISIO" r:id="rId4" imgW="7810500" imgH="3543300" progId="">
              <p:embed/>
            </p:oleObj>
          </a:graphicData>
        </a:graphic>
      </p:graphicFrame>
      <p:sp>
        <p:nvSpPr>
          <p:cNvPr id="144390" name="Rectangle 8"/>
          <p:cNvSpPr>
            <a:spLocks noChangeArrowheads="1"/>
          </p:cNvSpPr>
          <p:nvPr/>
        </p:nvSpPr>
        <p:spPr bwMode="auto">
          <a:xfrm>
            <a:off x="457200" y="1371600"/>
            <a:ext cx="8229600" cy="14478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400" i="1">
                <a:solidFill>
                  <a:srgbClr val="FF0000"/>
                </a:solidFill>
              </a:rPr>
              <a:t>Approach:</a:t>
            </a:r>
            <a:r>
              <a:rPr lang="en-US" sz="2400" u="sng"/>
              <a:t> </a:t>
            </a:r>
            <a:r>
              <a:rPr lang="en-US" sz="2400"/>
              <a:t>increase transmission rate (window size), probing for usable bandwidth, until loss occurs</a:t>
            </a:r>
          </a:p>
          <a:p>
            <a:pPr marL="742950" lvl="1" indent="-285750" algn="l">
              <a:spcBef>
                <a:spcPct val="20000"/>
              </a:spcBef>
              <a:buClr>
                <a:schemeClr val="accent2"/>
              </a:buClr>
              <a:buSzPct val="75000"/>
              <a:buFont typeface="ZapfDingbats" pitchFamily="82" charset="2"/>
              <a:buChar char="m"/>
            </a:pPr>
            <a:r>
              <a:rPr lang="en-US" sz="2400" i="1">
                <a:solidFill>
                  <a:srgbClr val="FF0000"/>
                </a:solidFill>
              </a:rPr>
              <a:t>additive increase:</a:t>
            </a:r>
            <a:r>
              <a:rPr lang="en-US" sz="2400"/>
              <a:t> increase  rate (or congestion window) </a:t>
            </a:r>
            <a:r>
              <a:rPr lang="en-US" sz="2400" b="1"/>
              <a:t>CongWin</a:t>
            </a:r>
            <a:r>
              <a:rPr lang="en-US" sz="2400"/>
              <a:t> until loss detected</a:t>
            </a:r>
            <a:endParaRPr lang="en-US" sz="2400" i="1"/>
          </a:p>
          <a:p>
            <a:pPr marL="742950" lvl="1" indent="-285750" algn="l">
              <a:spcBef>
                <a:spcPct val="20000"/>
              </a:spcBef>
              <a:buClr>
                <a:schemeClr val="accent2"/>
              </a:buClr>
              <a:buSzPct val="75000"/>
              <a:buFont typeface="ZapfDingbats" pitchFamily="82" charset="2"/>
              <a:buChar char="m"/>
            </a:pPr>
            <a:r>
              <a:rPr lang="en-US" sz="2400" i="1">
                <a:solidFill>
                  <a:srgbClr val="FF0000"/>
                </a:solidFill>
              </a:rPr>
              <a:t>multiplicative decrease</a:t>
            </a:r>
            <a:r>
              <a:rPr lang="en-US" sz="2400">
                <a:solidFill>
                  <a:srgbClr val="FF0000"/>
                </a:solidFill>
              </a:rPr>
              <a:t>:</a:t>
            </a:r>
            <a:r>
              <a:rPr lang="en-US" sz="2400"/>
              <a:t> cut </a:t>
            </a:r>
            <a:r>
              <a:rPr lang="en-US" sz="2400" b="1"/>
              <a:t>CongWin</a:t>
            </a:r>
            <a:r>
              <a:rPr lang="en-US" sz="2400"/>
              <a:t> in half after loss </a:t>
            </a:r>
          </a:p>
          <a:p>
            <a:pPr marL="342900" indent="-342900" algn="l">
              <a:spcBef>
                <a:spcPct val="20000"/>
              </a:spcBef>
              <a:buClr>
                <a:schemeClr val="accent2"/>
              </a:buClr>
              <a:buSzPct val="85000"/>
              <a:buFont typeface="ZapfDingbats" pitchFamily="82" charset="2"/>
              <a:buChar char="r"/>
            </a:pPr>
            <a:endParaRPr lang="en-US" sz="2400"/>
          </a:p>
        </p:txBody>
      </p:sp>
      <p:sp>
        <p:nvSpPr>
          <p:cNvPr id="144391" name="Text Box 10"/>
          <p:cNvSpPr txBox="1">
            <a:spLocks noChangeArrowheads="1"/>
          </p:cNvSpPr>
          <p:nvPr/>
        </p:nvSpPr>
        <p:spPr bwMode="auto">
          <a:xfrm>
            <a:off x="7539038" y="5757863"/>
            <a:ext cx="568325" cy="336550"/>
          </a:xfrm>
          <a:prstGeom prst="rect">
            <a:avLst/>
          </a:prstGeom>
          <a:solidFill>
            <a:schemeClr val="bg1"/>
          </a:solidFill>
          <a:ln w="9525">
            <a:noFill/>
            <a:miter lim="800000"/>
            <a:headEnd/>
            <a:tailEnd/>
          </a:ln>
        </p:spPr>
        <p:txBody>
          <a:bodyPr wrap="none">
            <a:spAutoFit/>
          </a:bodyPr>
          <a:lstStyle/>
          <a:p>
            <a:r>
              <a:rPr lang="en-US">
                <a:latin typeface="Arial" charset="0"/>
              </a:rPr>
              <a:t>time</a:t>
            </a:r>
          </a:p>
        </p:txBody>
      </p:sp>
      <p:sp>
        <p:nvSpPr>
          <p:cNvPr id="144392" name="Text Box 12"/>
          <p:cNvSpPr txBox="1">
            <a:spLocks noChangeArrowheads="1"/>
          </p:cNvSpPr>
          <p:nvPr/>
        </p:nvSpPr>
        <p:spPr bwMode="auto">
          <a:xfrm rot="-5400000">
            <a:off x="1753394" y="4755357"/>
            <a:ext cx="2319337" cy="336550"/>
          </a:xfrm>
          <a:prstGeom prst="rect">
            <a:avLst/>
          </a:prstGeom>
          <a:solidFill>
            <a:schemeClr val="bg1"/>
          </a:solidFill>
          <a:ln w="9525">
            <a:noFill/>
            <a:miter lim="800000"/>
            <a:headEnd/>
            <a:tailEnd/>
          </a:ln>
        </p:spPr>
        <p:txBody>
          <a:bodyPr wrap="none">
            <a:spAutoFit/>
          </a:bodyPr>
          <a:lstStyle/>
          <a:p>
            <a:r>
              <a:rPr lang="en-US">
                <a:latin typeface="Arial" charset="0"/>
              </a:rPr>
              <a:t>congestion window size</a:t>
            </a:r>
          </a:p>
        </p:txBody>
      </p:sp>
      <p:sp>
        <p:nvSpPr>
          <p:cNvPr id="144393" name="Text Box 13"/>
          <p:cNvSpPr txBox="1">
            <a:spLocks noChangeArrowheads="1"/>
          </p:cNvSpPr>
          <p:nvPr/>
        </p:nvSpPr>
        <p:spPr bwMode="auto">
          <a:xfrm>
            <a:off x="179388" y="4295775"/>
            <a:ext cx="2233612" cy="1006475"/>
          </a:xfrm>
          <a:prstGeom prst="rect">
            <a:avLst/>
          </a:prstGeom>
          <a:noFill/>
          <a:ln w="9525">
            <a:noFill/>
            <a:miter lim="800000"/>
            <a:headEnd/>
            <a:tailEnd/>
          </a:ln>
        </p:spPr>
        <p:txBody>
          <a:bodyPr wrap="none">
            <a:spAutoFit/>
          </a:bodyPr>
          <a:lstStyle/>
          <a:p>
            <a:r>
              <a:rPr lang="en-US" sz="2000"/>
              <a:t>Saw tooth</a:t>
            </a:r>
          </a:p>
          <a:p>
            <a:r>
              <a:rPr lang="en-US" sz="2000"/>
              <a:t>behavior: probing</a:t>
            </a:r>
          </a:p>
          <a:p>
            <a:r>
              <a:rPr lang="en-US" sz="2000"/>
              <a:t>for bandwidth</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6435" name="Slide Number Placeholder 6"/>
          <p:cNvSpPr>
            <a:spLocks noGrp="1"/>
          </p:cNvSpPr>
          <p:nvPr>
            <p:ph type="sldNum" sz="quarter" idx="12"/>
          </p:nvPr>
        </p:nvSpPr>
        <p:spPr>
          <a:noFill/>
        </p:spPr>
        <p:txBody>
          <a:bodyPr/>
          <a:lstStyle/>
          <a:p>
            <a:r>
              <a:rPr lang="en-US"/>
              <a:t>3-</a:t>
            </a:r>
            <a:fld id="{78621962-646F-41E9-A711-A2BA77DB61ED}" type="slidenum">
              <a:rPr lang="en-US"/>
              <a:pPr/>
              <a:t>88</a:t>
            </a:fld>
            <a:endParaRPr lang="en-US"/>
          </a:p>
        </p:txBody>
      </p:sp>
      <p:sp>
        <p:nvSpPr>
          <p:cNvPr id="146436" name="Rectangle 2"/>
          <p:cNvSpPr>
            <a:spLocks noGrp="1" noChangeArrowheads="1"/>
          </p:cNvSpPr>
          <p:nvPr>
            <p:ph type="title"/>
          </p:nvPr>
        </p:nvSpPr>
        <p:spPr/>
        <p:txBody>
          <a:bodyPr/>
          <a:lstStyle/>
          <a:p>
            <a:r>
              <a:rPr lang="en-US" smtClean="0"/>
              <a:t>TCP Congestion Control: details</a:t>
            </a:r>
          </a:p>
        </p:txBody>
      </p:sp>
      <p:sp>
        <p:nvSpPr>
          <p:cNvPr id="146437" name="Rectangle 3"/>
          <p:cNvSpPr>
            <a:spLocks noGrp="1" noChangeArrowheads="1"/>
          </p:cNvSpPr>
          <p:nvPr>
            <p:ph type="body" sz="half" idx="1"/>
          </p:nvPr>
        </p:nvSpPr>
        <p:spPr>
          <a:xfrm>
            <a:off x="152400" y="1600200"/>
            <a:ext cx="5029200" cy="3581400"/>
          </a:xfrm>
        </p:spPr>
        <p:txBody>
          <a:bodyPr/>
          <a:lstStyle/>
          <a:p>
            <a:r>
              <a:rPr lang="en-US" sz="2400" smtClean="0"/>
              <a:t>sender limits transmission:</a:t>
            </a:r>
          </a:p>
          <a:p>
            <a:pPr>
              <a:buFont typeface="ZapfDingbats" pitchFamily="82" charset="2"/>
              <a:buNone/>
            </a:pPr>
            <a:r>
              <a:rPr lang="en-US" sz="2000" b="1" smtClean="0">
                <a:solidFill>
                  <a:srgbClr val="FF0000"/>
                </a:solidFill>
                <a:latin typeface="Courier New" pitchFamily="-111" charset="0"/>
              </a:rPr>
              <a:t>  LastByteSent-LastByteAcked</a:t>
            </a:r>
          </a:p>
          <a:p>
            <a:pPr>
              <a:buFont typeface="ZapfDingbats" pitchFamily="82" charset="2"/>
              <a:buNone/>
            </a:pPr>
            <a:r>
              <a:rPr lang="en-US" sz="2000" b="1" smtClean="0">
                <a:solidFill>
                  <a:srgbClr val="FF0000"/>
                </a:solidFill>
                <a:latin typeface="Courier New" pitchFamily="-111" charset="0"/>
                <a:sym typeface="Symbol" pitchFamily="-111" charset="2"/>
              </a:rPr>
              <a:t>                    CongWin</a:t>
            </a:r>
          </a:p>
          <a:p>
            <a:r>
              <a:rPr lang="en-US" sz="2400" smtClean="0"/>
              <a:t>Roughly,</a:t>
            </a:r>
          </a:p>
          <a:p>
            <a:endParaRPr lang="en-US" sz="2400" smtClean="0"/>
          </a:p>
          <a:p>
            <a:endParaRPr lang="en-US" sz="2400" smtClean="0"/>
          </a:p>
          <a:p>
            <a:r>
              <a:rPr lang="en-US" sz="2400" b="1" smtClean="0">
                <a:latin typeface="Courier New" pitchFamily="-111" charset="0"/>
              </a:rPr>
              <a:t>CongWin</a:t>
            </a:r>
            <a:r>
              <a:rPr lang="en-US" sz="2400" smtClean="0"/>
              <a:t> is dynamic, function of perceived network congestion</a:t>
            </a:r>
          </a:p>
          <a:p>
            <a:endParaRPr lang="en-US" sz="2400" smtClean="0"/>
          </a:p>
        </p:txBody>
      </p:sp>
      <p:sp>
        <p:nvSpPr>
          <p:cNvPr id="146438" name="Rectangle 4"/>
          <p:cNvSpPr>
            <a:spLocks noGrp="1" noChangeArrowheads="1"/>
          </p:cNvSpPr>
          <p:nvPr>
            <p:ph type="body" sz="half" idx="2"/>
          </p:nvPr>
        </p:nvSpPr>
        <p:spPr>
          <a:xfrm>
            <a:off x="5181600" y="1600200"/>
            <a:ext cx="3810000" cy="4648200"/>
          </a:xfrm>
        </p:spPr>
        <p:txBody>
          <a:bodyPr/>
          <a:lstStyle/>
          <a:p>
            <a:pPr>
              <a:buFont typeface="ZapfDingbats" pitchFamily="82" charset="2"/>
              <a:buNone/>
            </a:pPr>
            <a:r>
              <a:rPr lang="en-US" sz="2400" u="sng" smtClean="0">
                <a:solidFill>
                  <a:srgbClr val="FF0000"/>
                </a:solidFill>
              </a:rPr>
              <a:t>How does  sender perceive congestion?</a:t>
            </a:r>
            <a:endParaRPr lang="en-US" sz="2400" smtClean="0"/>
          </a:p>
          <a:p>
            <a:r>
              <a:rPr lang="en-US" sz="2400" smtClean="0"/>
              <a:t>loss event = timeout </a:t>
            </a:r>
            <a:r>
              <a:rPr lang="en-US" sz="2400" i="1" smtClean="0"/>
              <a:t>or</a:t>
            </a:r>
            <a:r>
              <a:rPr lang="en-US" sz="2400" smtClean="0"/>
              <a:t> duplicate Acks</a:t>
            </a:r>
          </a:p>
          <a:p>
            <a:r>
              <a:rPr lang="en-US" sz="2400" smtClean="0"/>
              <a:t>TCP sender reduces rate (</a:t>
            </a:r>
            <a:r>
              <a:rPr lang="en-US" sz="2400" b="1" smtClean="0">
                <a:latin typeface="Courier New" pitchFamily="-111" charset="0"/>
              </a:rPr>
              <a:t>CongWin</a:t>
            </a:r>
            <a:r>
              <a:rPr lang="en-US" sz="2400" smtClean="0"/>
              <a:t>) after loss event</a:t>
            </a:r>
          </a:p>
          <a:p>
            <a:pPr>
              <a:buFont typeface="ZapfDingbats" pitchFamily="82" charset="2"/>
              <a:buNone/>
            </a:pPr>
            <a:r>
              <a:rPr lang="en-US" sz="2400" u="sng" smtClean="0">
                <a:solidFill>
                  <a:srgbClr val="FF0000"/>
                </a:solidFill>
              </a:rPr>
              <a:t>three mechanisms:</a:t>
            </a:r>
            <a:endParaRPr lang="en-US" sz="2400" smtClean="0"/>
          </a:p>
          <a:p>
            <a:pPr lvl="1"/>
            <a:r>
              <a:rPr lang="en-US" sz="2000" smtClean="0"/>
              <a:t>AIMD</a:t>
            </a:r>
          </a:p>
          <a:p>
            <a:pPr lvl="1"/>
            <a:r>
              <a:rPr lang="en-US" sz="2000" smtClean="0"/>
              <a:t>slow start</a:t>
            </a:r>
          </a:p>
          <a:p>
            <a:pPr lvl="1"/>
            <a:r>
              <a:rPr lang="en-US" sz="2000" smtClean="0"/>
              <a:t>conservative after timeout events</a:t>
            </a:r>
          </a:p>
        </p:txBody>
      </p:sp>
      <p:grpSp>
        <p:nvGrpSpPr>
          <p:cNvPr id="146439" name="Group 5"/>
          <p:cNvGrpSpPr>
            <a:grpSpLocks/>
          </p:cNvGrpSpPr>
          <p:nvPr/>
        </p:nvGrpSpPr>
        <p:grpSpPr bwMode="auto">
          <a:xfrm>
            <a:off x="457200" y="3276600"/>
            <a:ext cx="4410075" cy="762000"/>
            <a:chOff x="1104" y="3564"/>
            <a:chExt cx="2778" cy="510"/>
          </a:xfrm>
        </p:grpSpPr>
        <p:sp>
          <p:nvSpPr>
            <p:cNvPr id="146440" name="Text Box 6"/>
            <p:cNvSpPr txBox="1">
              <a:spLocks noChangeArrowheads="1"/>
            </p:cNvSpPr>
            <p:nvPr/>
          </p:nvSpPr>
          <p:spPr bwMode="auto">
            <a:xfrm>
              <a:off x="1363" y="3671"/>
              <a:ext cx="587" cy="266"/>
            </a:xfrm>
            <a:prstGeom prst="rect">
              <a:avLst/>
            </a:prstGeom>
            <a:noFill/>
            <a:ln w="9525">
              <a:noFill/>
              <a:miter lim="800000"/>
              <a:headEnd/>
              <a:tailEnd/>
            </a:ln>
          </p:spPr>
          <p:txBody>
            <a:bodyPr wrap="none">
              <a:spAutoFit/>
            </a:bodyPr>
            <a:lstStyle/>
            <a:p>
              <a:r>
                <a:rPr lang="en-US" sz="2000"/>
                <a:t>rate =</a:t>
              </a:r>
              <a:r>
                <a:rPr lang="en-US" sz="1000">
                  <a:latin typeface="Times New Roman" pitchFamily="-111" charset="0"/>
                </a:rPr>
                <a:t> </a:t>
              </a:r>
            </a:p>
          </p:txBody>
        </p:sp>
        <p:sp>
          <p:nvSpPr>
            <p:cNvPr id="146441" name="Text Box 7"/>
            <p:cNvSpPr txBox="1">
              <a:spLocks noChangeArrowheads="1"/>
            </p:cNvSpPr>
            <p:nvPr/>
          </p:nvSpPr>
          <p:spPr bwMode="auto">
            <a:xfrm>
              <a:off x="2216" y="3575"/>
              <a:ext cx="780" cy="265"/>
            </a:xfrm>
            <a:prstGeom prst="rect">
              <a:avLst/>
            </a:prstGeom>
            <a:noFill/>
            <a:ln w="9525">
              <a:noFill/>
              <a:miter lim="800000"/>
              <a:headEnd/>
              <a:tailEnd/>
            </a:ln>
          </p:spPr>
          <p:txBody>
            <a:bodyPr wrap="none">
              <a:spAutoFit/>
            </a:bodyPr>
            <a:lstStyle/>
            <a:p>
              <a:r>
                <a:rPr lang="en-US" sz="2000"/>
                <a:t>CongWin</a:t>
              </a:r>
              <a:r>
                <a:rPr lang="en-US" sz="1000">
                  <a:latin typeface="Times New Roman" pitchFamily="-111" charset="0"/>
                </a:rPr>
                <a:t> </a:t>
              </a:r>
            </a:p>
          </p:txBody>
        </p:sp>
        <p:sp>
          <p:nvSpPr>
            <p:cNvPr id="146442" name="Text Box 8"/>
            <p:cNvSpPr txBox="1">
              <a:spLocks noChangeArrowheads="1"/>
            </p:cNvSpPr>
            <p:nvPr/>
          </p:nvSpPr>
          <p:spPr bwMode="auto">
            <a:xfrm>
              <a:off x="2334" y="3797"/>
              <a:ext cx="454" cy="265"/>
            </a:xfrm>
            <a:prstGeom prst="rect">
              <a:avLst/>
            </a:prstGeom>
            <a:noFill/>
            <a:ln w="9525">
              <a:noFill/>
              <a:miter lim="800000"/>
              <a:headEnd/>
              <a:tailEnd/>
            </a:ln>
          </p:spPr>
          <p:txBody>
            <a:bodyPr wrap="none">
              <a:spAutoFit/>
            </a:bodyPr>
            <a:lstStyle/>
            <a:p>
              <a:r>
                <a:rPr lang="en-US" sz="2000"/>
                <a:t>RTT</a:t>
              </a:r>
              <a:r>
                <a:rPr lang="en-US" sz="1000">
                  <a:latin typeface="Times New Roman" pitchFamily="-111" charset="0"/>
                </a:rPr>
                <a:t> </a:t>
              </a:r>
            </a:p>
          </p:txBody>
        </p:sp>
        <p:sp>
          <p:nvSpPr>
            <p:cNvPr id="146443" name="Text Box 9"/>
            <p:cNvSpPr txBox="1">
              <a:spLocks noChangeArrowheads="1"/>
            </p:cNvSpPr>
            <p:nvPr/>
          </p:nvSpPr>
          <p:spPr bwMode="auto">
            <a:xfrm>
              <a:off x="2953" y="3695"/>
              <a:ext cx="871" cy="265"/>
            </a:xfrm>
            <a:prstGeom prst="rect">
              <a:avLst/>
            </a:prstGeom>
            <a:noFill/>
            <a:ln w="9525">
              <a:noFill/>
              <a:miter lim="800000"/>
              <a:headEnd/>
              <a:tailEnd/>
            </a:ln>
          </p:spPr>
          <p:txBody>
            <a:bodyPr wrap="none">
              <a:spAutoFit/>
            </a:bodyPr>
            <a:lstStyle/>
            <a:p>
              <a:r>
                <a:rPr lang="en-US" sz="2000"/>
                <a:t>Bytes/sec</a:t>
              </a:r>
              <a:endParaRPr lang="en-US" sz="1000">
                <a:latin typeface="Times New Roman" pitchFamily="-111" charset="0"/>
              </a:endParaRPr>
            </a:p>
          </p:txBody>
        </p:sp>
        <p:sp>
          <p:nvSpPr>
            <p:cNvPr id="146444" name="Line 10"/>
            <p:cNvSpPr>
              <a:spLocks noChangeShapeType="1"/>
            </p:cNvSpPr>
            <p:nvPr/>
          </p:nvSpPr>
          <p:spPr bwMode="auto">
            <a:xfrm flipV="1">
              <a:off x="2262" y="3804"/>
              <a:ext cx="636" cy="0"/>
            </a:xfrm>
            <a:prstGeom prst="line">
              <a:avLst/>
            </a:prstGeom>
            <a:noFill/>
            <a:ln w="19050">
              <a:solidFill>
                <a:schemeClr val="tx1"/>
              </a:solidFill>
              <a:round/>
              <a:headEnd/>
              <a:tailEnd/>
            </a:ln>
          </p:spPr>
          <p:txBody>
            <a:bodyPr wrap="none" anchor="ctr"/>
            <a:lstStyle/>
            <a:p>
              <a:endParaRPr lang="en-US"/>
            </a:p>
          </p:txBody>
        </p:sp>
        <p:sp>
          <p:nvSpPr>
            <p:cNvPr id="146445" name="Rectangle 11"/>
            <p:cNvSpPr>
              <a:spLocks noChangeArrowheads="1"/>
            </p:cNvSpPr>
            <p:nvPr/>
          </p:nvSpPr>
          <p:spPr bwMode="auto">
            <a:xfrm>
              <a:off x="1104" y="3564"/>
              <a:ext cx="2778" cy="510"/>
            </a:xfrm>
            <a:prstGeom prst="rect">
              <a:avLst/>
            </a:prstGeom>
            <a:noFill/>
            <a:ln w="19050">
              <a:solidFill>
                <a:srgbClr val="FF0000"/>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8483" name="Slide Number Placeholder 5"/>
          <p:cNvSpPr>
            <a:spLocks noGrp="1"/>
          </p:cNvSpPr>
          <p:nvPr>
            <p:ph type="sldNum" sz="quarter" idx="12"/>
          </p:nvPr>
        </p:nvSpPr>
        <p:spPr>
          <a:noFill/>
        </p:spPr>
        <p:txBody>
          <a:bodyPr/>
          <a:lstStyle/>
          <a:p>
            <a:r>
              <a:rPr lang="en-US"/>
              <a:t>3-</a:t>
            </a:r>
            <a:fld id="{470868E0-1770-4A70-83D2-D1FD66E9964C}" type="slidenum">
              <a:rPr lang="en-US"/>
              <a:pPr/>
              <a:t>89</a:t>
            </a:fld>
            <a:endParaRPr lang="en-US"/>
          </a:p>
        </p:txBody>
      </p:sp>
      <p:sp>
        <p:nvSpPr>
          <p:cNvPr id="148484" name="Rectangle 2"/>
          <p:cNvSpPr>
            <a:spLocks noGrp="1" noChangeArrowheads="1"/>
          </p:cNvSpPr>
          <p:nvPr>
            <p:ph type="title"/>
          </p:nvPr>
        </p:nvSpPr>
        <p:spPr/>
        <p:txBody>
          <a:bodyPr/>
          <a:lstStyle/>
          <a:p>
            <a:r>
              <a:rPr lang="en-US" smtClean="0"/>
              <a:t>TCP window management</a:t>
            </a:r>
          </a:p>
        </p:txBody>
      </p:sp>
      <p:sp>
        <p:nvSpPr>
          <p:cNvPr id="148485" name="Rectangle 3"/>
          <p:cNvSpPr>
            <a:spLocks noGrp="1" noChangeArrowheads="1"/>
          </p:cNvSpPr>
          <p:nvPr>
            <p:ph type="body" idx="1"/>
          </p:nvPr>
        </p:nvSpPr>
        <p:spPr>
          <a:xfrm>
            <a:off x="533400" y="1600200"/>
            <a:ext cx="8134350" cy="4648200"/>
          </a:xfrm>
        </p:spPr>
        <p:txBody>
          <a:bodyPr/>
          <a:lstStyle/>
          <a:p>
            <a:pPr>
              <a:buFontTx/>
              <a:buChar char="-"/>
            </a:pPr>
            <a:r>
              <a:rPr lang="en-US" smtClean="0"/>
              <a:t>At any time the allowed window (awnd): awnd=MIN[RcvWin, CongWin], </a:t>
            </a:r>
          </a:p>
          <a:p>
            <a:pPr>
              <a:buFontTx/>
              <a:buChar char="-"/>
            </a:pPr>
            <a:r>
              <a:rPr lang="en-US" smtClean="0"/>
              <a:t>where RcvWin is given by the receiver (i.e., Receive Window) and CongWin is the congestion window</a:t>
            </a:r>
          </a:p>
          <a:p>
            <a:pPr>
              <a:buFontTx/>
              <a:buChar char="-"/>
            </a:pPr>
            <a:r>
              <a:rPr lang="en-US" smtClean="0"/>
              <a:t>Slow-start algorithm:</a:t>
            </a:r>
          </a:p>
          <a:p>
            <a:pPr lvl="1">
              <a:buFontTx/>
              <a:buChar char="-"/>
            </a:pPr>
            <a:r>
              <a:rPr lang="en-US" smtClean="0"/>
              <a:t>start with CongWin=1, then CongWin=CongWin+1 with every ‘Ack’</a:t>
            </a:r>
          </a:p>
          <a:p>
            <a:pPr lvl="1">
              <a:buFontTx/>
              <a:buChar char="-"/>
            </a:pPr>
            <a:r>
              <a:rPr lang="en-US" smtClean="0"/>
              <a:t>This leads to ‘doubling’ of the CongWin with RTT; i.e., exponential increase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2771" name="Slide Number Placeholder 5"/>
          <p:cNvSpPr>
            <a:spLocks noGrp="1"/>
          </p:cNvSpPr>
          <p:nvPr>
            <p:ph type="sldNum" sz="quarter" idx="12"/>
          </p:nvPr>
        </p:nvSpPr>
        <p:spPr>
          <a:noFill/>
        </p:spPr>
        <p:txBody>
          <a:bodyPr/>
          <a:lstStyle/>
          <a:p>
            <a:r>
              <a:rPr lang="en-US"/>
              <a:t>3-</a:t>
            </a:r>
            <a:fld id="{4834CB32-20A7-4A25-80CD-C3B18406E57B}" type="slidenum">
              <a:rPr lang="en-US"/>
              <a:pPr/>
              <a:t>9</a:t>
            </a:fld>
            <a:endParaRPr lang="en-US"/>
          </a:p>
        </p:txBody>
      </p:sp>
      <p:sp>
        <p:nvSpPr>
          <p:cNvPr id="32772" name="Rectangle 2"/>
          <p:cNvSpPr>
            <a:spLocks noGrp="1" noChangeArrowheads="1"/>
          </p:cNvSpPr>
          <p:nvPr>
            <p:ph type="title"/>
          </p:nvPr>
        </p:nvSpPr>
        <p:spPr>
          <a:xfrm>
            <a:off x="685800" y="457200"/>
            <a:ext cx="7772400" cy="1143000"/>
          </a:xfrm>
        </p:spPr>
        <p:txBody>
          <a:bodyPr/>
          <a:lstStyle/>
          <a:p>
            <a:r>
              <a:rPr lang="en-US" dirty="0" smtClean="0"/>
              <a:t>Queuing </a:t>
            </a:r>
            <a:r>
              <a:rPr lang="en-US" dirty="0" smtClean="0"/>
              <a:t>Example (contd.)</a:t>
            </a:r>
            <a:endParaRPr lang="en-US" dirty="0" smtClean="0"/>
          </a:p>
        </p:txBody>
      </p:sp>
      <p:sp>
        <p:nvSpPr>
          <p:cNvPr id="32773" name="Rectangle 3"/>
          <p:cNvSpPr>
            <a:spLocks noGrp="1" noChangeArrowheads="1"/>
          </p:cNvSpPr>
          <p:nvPr>
            <p:ph type="body" idx="1"/>
          </p:nvPr>
        </p:nvSpPr>
        <p:spPr>
          <a:xfrm>
            <a:off x="533400" y="1447800"/>
            <a:ext cx="7772400" cy="4114800"/>
          </a:xfrm>
        </p:spPr>
        <p:txBody>
          <a:bodyPr/>
          <a:lstStyle/>
          <a:p>
            <a:r>
              <a:rPr lang="en-US" smtClean="0"/>
              <a:t>If N=10, R=100, </a:t>
            </a:r>
            <a:r>
              <a:rPr lang="en-US" smtClean="0">
                <a:sym typeface="Symbol" pitchFamily="-111" charset="2"/>
              </a:rPr>
              <a:t></a:t>
            </a:r>
            <a:r>
              <a:rPr lang="en-US" smtClean="0"/>
              <a:t>=0.4, M=500</a:t>
            </a:r>
          </a:p>
          <a:p>
            <a:r>
              <a:rPr lang="en-US" smtClean="0"/>
              <a:t>Or N=100, M=5000</a:t>
            </a:r>
          </a:p>
          <a:p>
            <a:r>
              <a:rPr lang="en-US" smtClean="0">
                <a:sym typeface="Symbol" pitchFamily="-111" charset="2"/>
              </a:rPr>
              <a:t></a:t>
            </a:r>
            <a:r>
              <a:rPr lang="en-US" smtClean="0"/>
              <a:t>=</a:t>
            </a:r>
            <a:r>
              <a:rPr lang="en-US" smtClean="0">
                <a:sym typeface="Symbol" pitchFamily="-111" charset="2"/>
              </a:rPr>
              <a:t></a:t>
            </a:r>
            <a:r>
              <a:rPr lang="en-US" smtClean="0"/>
              <a:t>.N.R/M=0.8, q=2.4</a:t>
            </a:r>
          </a:p>
          <a:p>
            <a:pPr>
              <a:buFontTx/>
              <a:buChar char="-"/>
            </a:pPr>
            <a:r>
              <a:rPr lang="en-US" smtClean="0"/>
              <a:t>a smaller amount of buffer space per source is needed to handle larger number of sources</a:t>
            </a:r>
          </a:p>
          <a:p>
            <a:pPr>
              <a:buFontTx/>
              <a:buChar char="-"/>
            </a:pPr>
            <a:r>
              <a:rPr lang="en-US" smtClean="0"/>
              <a:t>variance of q increases with </a:t>
            </a:r>
            <a:r>
              <a:rPr lang="en-US" smtClean="0">
                <a:sym typeface="Symbol" pitchFamily="-111" charset="2"/>
              </a:rPr>
              <a:t></a:t>
            </a:r>
            <a:endParaRPr lang="en-US" smtClean="0"/>
          </a:p>
          <a:p>
            <a:pPr>
              <a:buFontTx/>
              <a:buChar char="-"/>
            </a:pPr>
            <a:r>
              <a:rPr lang="en-US" smtClean="0"/>
              <a:t>For a finite buffer: probability of loss increases with utilization </a:t>
            </a:r>
            <a:r>
              <a:rPr lang="en-US" smtClean="0">
                <a:sym typeface="Symbol" pitchFamily="-111" charset="2"/>
              </a:rPr>
              <a:t></a:t>
            </a:r>
            <a:r>
              <a:rPr lang="en-US" smtClean="0"/>
              <a:t>&gt;0.8 undesirable</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0533" name="Slide Number Placeholder 6"/>
          <p:cNvSpPr>
            <a:spLocks noGrp="1"/>
          </p:cNvSpPr>
          <p:nvPr>
            <p:ph type="sldNum" sz="quarter" idx="12"/>
          </p:nvPr>
        </p:nvSpPr>
        <p:spPr>
          <a:noFill/>
        </p:spPr>
        <p:txBody>
          <a:bodyPr/>
          <a:lstStyle/>
          <a:p>
            <a:r>
              <a:rPr lang="en-US"/>
              <a:t>3-</a:t>
            </a:r>
            <a:fld id="{85B671F0-0AF7-41CA-8E53-B4B7D54A3433}" type="slidenum">
              <a:rPr lang="en-US"/>
              <a:pPr/>
              <a:t>90</a:t>
            </a:fld>
            <a:endParaRPr lang="en-US"/>
          </a:p>
        </p:txBody>
      </p:sp>
      <p:sp>
        <p:nvSpPr>
          <p:cNvPr id="150534" name="Rectangle 2"/>
          <p:cNvSpPr>
            <a:spLocks noGrp="1" noChangeArrowheads="1"/>
          </p:cNvSpPr>
          <p:nvPr>
            <p:ph type="title"/>
          </p:nvPr>
        </p:nvSpPr>
        <p:spPr/>
        <p:txBody>
          <a:bodyPr/>
          <a:lstStyle/>
          <a:p>
            <a:r>
              <a:rPr lang="en-US" smtClean="0"/>
              <a:t>TCP Slow Start (more)</a:t>
            </a:r>
          </a:p>
        </p:txBody>
      </p:sp>
      <p:sp>
        <p:nvSpPr>
          <p:cNvPr id="150535" name="Rectangle 3"/>
          <p:cNvSpPr>
            <a:spLocks noGrp="1" noChangeArrowheads="1"/>
          </p:cNvSpPr>
          <p:nvPr>
            <p:ph type="body" sz="half" idx="1"/>
          </p:nvPr>
        </p:nvSpPr>
        <p:spPr/>
        <p:txBody>
          <a:bodyPr/>
          <a:lstStyle/>
          <a:p>
            <a:r>
              <a:rPr lang="en-US" sz="2400" smtClean="0"/>
              <a:t>When connection begins, increase rate exponentially until first loss event:</a:t>
            </a:r>
          </a:p>
          <a:p>
            <a:pPr lvl="1"/>
            <a:r>
              <a:rPr lang="en-US" sz="2000" smtClean="0"/>
              <a:t>double </a:t>
            </a:r>
            <a:r>
              <a:rPr lang="en-US" sz="2000" b="1" smtClean="0">
                <a:latin typeface="Courier New" pitchFamily="-111" charset="0"/>
              </a:rPr>
              <a:t>CongWin</a:t>
            </a:r>
            <a:r>
              <a:rPr lang="en-US" sz="2000" smtClean="0"/>
              <a:t> every RTT</a:t>
            </a:r>
          </a:p>
          <a:p>
            <a:pPr lvl="1"/>
            <a:r>
              <a:rPr lang="en-US" sz="2000" smtClean="0"/>
              <a:t>done by incrementing </a:t>
            </a:r>
            <a:r>
              <a:rPr lang="en-US" sz="2000" b="1" smtClean="0">
                <a:latin typeface="Courier New" pitchFamily="-111" charset="0"/>
              </a:rPr>
              <a:t>CongWin</a:t>
            </a:r>
            <a:r>
              <a:rPr lang="en-US" sz="2000" smtClean="0"/>
              <a:t> for every ACK received</a:t>
            </a:r>
          </a:p>
          <a:p>
            <a:r>
              <a:rPr lang="en-US" sz="2400" u="sng" smtClean="0">
                <a:solidFill>
                  <a:srgbClr val="FF0000"/>
                </a:solidFill>
              </a:rPr>
              <a:t>Summary:</a:t>
            </a:r>
            <a:r>
              <a:rPr lang="en-US" sz="2400" smtClean="0"/>
              <a:t> initial rate is slow but ramps up exponentially fast</a:t>
            </a:r>
          </a:p>
        </p:txBody>
      </p:sp>
      <p:sp>
        <p:nvSpPr>
          <p:cNvPr id="150536" name="Line 4"/>
          <p:cNvSpPr>
            <a:spLocks noChangeShapeType="1"/>
          </p:cNvSpPr>
          <p:nvPr/>
        </p:nvSpPr>
        <p:spPr bwMode="auto">
          <a:xfrm>
            <a:off x="5360988" y="2387600"/>
            <a:ext cx="2505075" cy="352425"/>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50530" name="Object 2"/>
          <p:cNvGraphicFramePr>
            <a:graphicFrameLocks noChangeAspect="1"/>
          </p:cNvGraphicFramePr>
          <p:nvPr/>
        </p:nvGraphicFramePr>
        <p:xfrm>
          <a:off x="4953000" y="1752600"/>
          <a:ext cx="485775" cy="385763"/>
        </p:xfrm>
        <a:graphic>
          <a:graphicData uri="http://schemas.openxmlformats.org/presentationml/2006/ole">
            <p:oleObj spid="_x0000_s150530" name="Clip" r:id="rId4" imgW="1305000" imgH="1085760" progId="">
              <p:embed/>
            </p:oleObj>
          </a:graphicData>
        </a:graphic>
      </p:graphicFrame>
      <p:sp>
        <p:nvSpPr>
          <p:cNvPr id="150537" name="Text Box 6"/>
          <p:cNvSpPr txBox="1">
            <a:spLocks noChangeArrowheads="1"/>
          </p:cNvSpPr>
          <p:nvPr/>
        </p:nvSpPr>
        <p:spPr bwMode="auto">
          <a:xfrm>
            <a:off x="5362575" y="1752600"/>
            <a:ext cx="850900" cy="336550"/>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50538" name="Text Box 7"/>
          <p:cNvSpPr txBox="1">
            <a:spLocks noChangeArrowheads="1"/>
          </p:cNvSpPr>
          <p:nvPr/>
        </p:nvSpPr>
        <p:spPr bwMode="auto">
          <a:xfrm rot="408567">
            <a:off x="6365875" y="2354263"/>
            <a:ext cx="1212850" cy="304800"/>
          </a:xfrm>
          <a:prstGeom prst="rect">
            <a:avLst/>
          </a:prstGeom>
          <a:noFill/>
          <a:ln w="9525">
            <a:noFill/>
            <a:miter lim="800000"/>
            <a:headEnd/>
            <a:tailEnd/>
          </a:ln>
        </p:spPr>
        <p:txBody>
          <a:bodyPr wrap="none">
            <a:spAutoFit/>
          </a:bodyPr>
          <a:lstStyle/>
          <a:p>
            <a:r>
              <a:rPr lang="en-US" sz="1400">
                <a:latin typeface="Arial" charset="0"/>
              </a:rPr>
              <a:t>one segment</a:t>
            </a:r>
            <a:endParaRPr lang="en-US" sz="1000">
              <a:latin typeface="Times New Roman" pitchFamily="-111" charset="0"/>
            </a:endParaRPr>
          </a:p>
        </p:txBody>
      </p:sp>
      <p:sp>
        <p:nvSpPr>
          <p:cNvPr id="150539" name="Text Box 8"/>
          <p:cNvSpPr txBox="1">
            <a:spLocks noChangeArrowheads="1"/>
          </p:cNvSpPr>
          <p:nvPr/>
        </p:nvSpPr>
        <p:spPr bwMode="auto">
          <a:xfrm rot="-5400000">
            <a:off x="4915693" y="2590007"/>
            <a:ext cx="538163" cy="304800"/>
          </a:xfrm>
          <a:prstGeom prst="rect">
            <a:avLst/>
          </a:prstGeom>
          <a:noFill/>
          <a:ln w="9525">
            <a:noFill/>
            <a:miter lim="800000"/>
            <a:headEnd/>
            <a:tailEnd/>
          </a:ln>
        </p:spPr>
        <p:txBody>
          <a:bodyPr wrap="none">
            <a:spAutoFit/>
          </a:bodyPr>
          <a:lstStyle/>
          <a:p>
            <a:r>
              <a:rPr lang="en-US" sz="1400"/>
              <a:t>RTT</a:t>
            </a:r>
            <a:endParaRPr lang="en-US" sz="1000">
              <a:latin typeface="Times New Roman" pitchFamily="-111" charset="0"/>
            </a:endParaRPr>
          </a:p>
        </p:txBody>
      </p:sp>
      <p:graphicFrame>
        <p:nvGraphicFramePr>
          <p:cNvPr id="150531" name="Object 3"/>
          <p:cNvGraphicFramePr>
            <a:graphicFrameLocks noChangeAspect="1"/>
          </p:cNvGraphicFramePr>
          <p:nvPr/>
        </p:nvGraphicFramePr>
        <p:xfrm>
          <a:off x="7610475" y="1762125"/>
          <a:ext cx="485775" cy="385763"/>
        </p:xfrm>
        <a:graphic>
          <a:graphicData uri="http://schemas.openxmlformats.org/presentationml/2006/ole">
            <p:oleObj spid="_x0000_s150531" name="Clip" r:id="rId5" imgW="1305000" imgH="1085760" progId="">
              <p:embed/>
            </p:oleObj>
          </a:graphicData>
        </a:graphic>
      </p:graphicFrame>
      <p:sp>
        <p:nvSpPr>
          <p:cNvPr id="150540" name="Text Box 10"/>
          <p:cNvSpPr txBox="1">
            <a:spLocks noChangeArrowheads="1"/>
          </p:cNvSpPr>
          <p:nvPr/>
        </p:nvSpPr>
        <p:spPr bwMode="auto">
          <a:xfrm>
            <a:off x="6886575" y="1771650"/>
            <a:ext cx="830263" cy="336550"/>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50541" name="Line 11"/>
          <p:cNvSpPr>
            <a:spLocks noChangeShapeType="1"/>
          </p:cNvSpPr>
          <p:nvPr/>
        </p:nvSpPr>
        <p:spPr bwMode="auto">
          <a:xfrm>
            <a:off x="5356225" y="2201863"/>
            <a:ext cx="0" cy="3848100"/>
          </a:xfrm>
          <a:prstGeom prst="line">
            <a:avLst/>
          </a:prstGeom>
          <a:noFill/>
          <a:ln w="19050">
            <a:solidFill>
              <a:schemeClr val="tx1"/>
            </a:solidFill>
            <a:round/>
            <a:headEnd/>
            <a:tailEnd type="triangle" w="med" len="med"/>
          </a:ln>
        </p:spPr>
        <p:txBody>
          <a:bodyPr wrap="none" anchor="ctr"/>
          <a:lstStyle/>
          <a:p>
            <a:endParaRPr lang="en-US"/>
          </a:p>
        </p:txBody>
      </p:sp>
      <p:sp>
        <p:nvSpPr>
          <p:cNvPr id="150542" name="Line 12"/>
          <p:cNvSpPr>
            <a:spLocks noChangeShapeType="1"/>
          </p:cNvSpPr>
          <p:nvPr/>
        </p:nvSpPr>
        <p:spPr bwMode="auto">
          <a:xfrm>
            <a:off x="7870825" y="2239963"/>
            <a:ext cx="0" cy="3848100"/>
          </a:xfrm>
          <a:prstGeom prst="line">
            <a:avLst/>
          </a:prstGeom>
          <a:noFill/>
          <a:ln w="19050">
            <a:solidFill>
              <a:schemeClr val="tx1"/>
            </a:solidFill>
            <a:round/>
            <a:headEnd/>
            <a:tailEnd type="triangle" w="med" len="med"/>
          </a:ln>
        </p:spPr>
        <p:txBody>
          <a:bodyPr wrap="none" anchor="ctr"/>
          <a:lstStyle/>
          <a:p>
            <a:endParaRPr lang="en-US"/>
          </a:p>
        </p:txBody>
      </p:sp>
      <p:sp>
        <p:nvSpPr>
          <p:cNvPr id="150543" name="Line 13"/>
          <p:cNvSpPr>
            <a:spLocks noChangeShapeType="1"/>
          </p:cNvSpPr>
          <p:nvPr/>
        </p:nvSpPr>
        <p:spPr bwMode="auto">
          <a:xfrm flipH="1" flipV="1">
            <a:off x="5175250" y="2373313"/>
            <a:ext cx="4763" cy="219075"/>
          </a:xfrm>
          <a:prstGeom prst="line">
            <a:avLst/>
          </a:prstGeom>
          <a:noFill/>
          <a:ln w="19050">
            <a:solidFill>
              <a:schemeClr val="tx1"/>
            </a:solidFill>
            <a:round/>
            <a:headEnd/>
            <a:tailEnd type="triangle" w="med" len="med"/>
          </a:ln>
        </p:spPr>
        <p:txBody>
          <a:bodyPr wrap="none" anchor="ctr"/>
          <a:lstStyle/>
          <a:p>
            <a:endParaRPr lang="en-US"/>
          </a:p>
        </p:txBody>
      </p:sp>
      <p:sp>
        <p:nvSpPr>
          <p:cNvPr id="150544" name="Line 14"/>
          <p:cNvSpPr>
            <a:spLocks noChangeShapeType="1"/>
          </p:cNvSpPr>
          <p:nvPr/>
        </p:nvSpPr>
        <p:spPr bwMode="auto">
          <a:xfrm>
            <a:off x="5184775" y="2935288"/>
            <a:ext cx="4763" cy="223837"/>
          </a:xfrm>
          <a:prstGeom prst="line">
            <a:avLst/>
          </a:prstGeom>
          <a:noFill/>
          <a:ln w="19050">
            <a:solidFill>
              <a:schemeClr val="tx1"/>
            </a:solidFill>
            <a:round/>
            <a:headEnd/>
            <a:tailEnd type="triangle" w="med" len="med"/>
          </a:ln>
        </p:spPr>
        <p:txBody>
          <a:bodyPr wrap="none" anchor="ctr"/>
          <a:lstStyle/>
          <a:p>
            <a:endParaRPr lang="en-US"/>
          </a:p>
        </p:txBody>
      </p:sp>
      <p:sp>
        <p:nvSpPr>
          <p:cNvPr id="150545" name="Line 15"/>
          <p:cNvSpPr>
            <a:spLocks noChangeShapeType="1"/>
          </p:cNvSpPr>
          <p:nvPr/>
        </p:nvSpPr>
        <p:spPr bwMode="auto">
          <a:xfrm flipV="1">
            <a:off x="5337175" y="2792413"/>
            <a:ext cx="2505075" cy="352425"/>
          </a:xfrm>
          <a:prstGeom prst="line">
            <a:avLst/>
          </a:prstGeom>
          <a:noFill/>
          <a:ln w="28575">
            <a:solidFill>
              <a:schemeClr val="accent2"/>
            </a:solidFill>
            <a:round/>
            <a:headEnd type="triangle" w="med" len="med"/>
            <a:tailEnd/>
          </a:ln>
        </p:spPr>
        <p:txBody>
          <a:bodyPr wrap="none" anchor="ctr"/>
          <a:lstStyle/>
          <a:p>
            <a:endParaRPr lang="en-US"/>
          </a:p>
        </p:txBody>
      </p:sp>
      <p:grpSp>
        <p:nvGrpSpPr>
          <p:cNvPr id="150546" name="Group 16"/>
          <p:cNvGrpSpPr>
            <a:grpSpLocks/>
          </p:cNvGrpSpPr>
          <p:nvPr/>
        </p:nvGrpSpPr>
        <p:grpSpPr bwMode="auto">
          <a:xfrm>
            <a:off x="7564438" y="5538788"/>
            <a:ext cx="658812" cy="366712"/>
            <a:chOff x="3304" y="3530"/>
            <a:chExt cx="415" cy="231"/>
          </a:xfrm>
        </p:grpSpPr>
        <p:sp>
          <p:nvSpPr>
            <p:cNvPr id="150563" name="Rectangle 17"/>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150564" name="Text Box 18"/>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t>time</a:t>
              </a:r>
              <a:endParaRPr lang="en-US" sz="1000">
                <a:latin typeface="Times New Roman" pitchFamily="-111" charset="0"/>
              </a:endParaRPr>
            </a:p>
          </p:txBody>
        </p:sp>
      </p:grpSp>
      <p:sp>
        <p:nvSpPr>
          <p:cNvPr id="150547" name="Line 19"/>
          <p:cNvSpPr>
            <a:spLocks noChangeShapeType="1"/>
          </p:cNvSpPr>
          <p:nvPr/>
        </p:nvSpPr>
        <p:spPr bwMode="auto">
          <a:xfrm>
            <a:off x="5365750" y="3168650"/>
            <a:ext cx="2505075" cy="352425"/>
          </a:xfrm>
          <a:prstGeom prst="line">
            <a:avLst/>
          </a:prstGeom>
          <a:noFill/>
          <a:ln w="28575">
            <a:solidFill>
              <a:schemeClr val="accent2"/>
            </a:solidFill>
            <a:round/>
            <a:headEnd/>
            <a:tailEnd type="triangle" w="med" len="med"/>
          </a:ln>
        </p:spPr>
        <p:txBody>
          <a:bodyPr wrap="none" anchor="ctr"/>
          <a:lstStyle/>
          <a:p>
            <a:endParaRPr lang="en-US"/>
          </a:p>
        </p:txBody>
      </p:sp>
      <p:sp>
        <p:nvSpPr>
          <p:cNvPr id="150548" name="Line 20"/>
          <p:cNvSpPr>
            <a:spLocks noChangeShapeType="1"/>
          </p:cNvSpPr>
          <p:nvPr/>
        </p:nvSpPr>
        <p:spPr bwMode="auto">
          <a:xfrm>
            <a:off x="5360988" y="3254375"/>
            <a:ext cx="2505075" cy="352425"/>
          </a:xfrm>
          <a:prstGeom prst="line">
            <a:avLst/>
          </a:prstGeom>
          <a:noFill/>
          <a:ln w="28575">
            <a:solidFill>
              <a:schemeClr val="accent2"/>
            </a:solidFill>
            <a:round/>
            <a:headEnd/>
            <a:tailEnd type="triangle" w="med" len="med"/>
          </a:ln>
        </p:spPr>
        <p:txBody>
          <a:bodyPr wrap="none" anchor="ctr"/>
          <a:lstStyle/>
          <a:p>
            <a:endParaRPr lang="en-US"/>
          </a:p>
        </p:txBody>
      </p:sp>
      <p:sp>
        <p:nvSpPr>
          <p:cNvPr id="150549" name="Line 21"/>
          <p:cNvSpPr>
            <a:spLocks noChangeShapeType="1"/>
          </p:cNvSpPr>
          <p:nvPr/>
        </p:nvSpPr>
        <p:spPr bwMode="auto">
          <a:xfrm flipV="1">
            <a:off x="5360988" y="3778250"/>
            <a:ext cx="2528887" cy="361950"/>
          </a:xfrm>
          <a:prstGeom prst="line">
            <a:avLst/>
          </a:prstGeom>
          <a:noFill/>
          <a:ln w="28575">
            <a:solidFill>
              <a:schemeClr val="accent2"/>
            </a:solidFill>
            <a:round/>
            <a:headEnd type="triangle" w="med" len="med"/>
            <a:tailEnd/>
          </a:ln>
        </p:spPr>
        <p:txBody>
          <a:bodyPr wrap="none" anchor="ctr"/>
          <a:lstStyle/>
          <a:p>
            <a:endParaRPr lang="en-US"/>
          </a:p>
        </p:txBody>
      </p:sp>
      <p:sp>
        <p:nvSpPr>
          <p:cNvPr id="150550" name="Line 22"/>
          <p:cNvSpPr>
            <a:spLocks noChangeShapeType="1"/>
          </p:cNvSpPr>
          <p:nvPr/>
        </p:nvSpPr>
        <p:spPr bwMode="auto">
          <a:xfrm flipV="1">
            <a:off x="5334000" y="4038600"/>
            <a:ext cx="2505075" cy="352425"/>
          </a:xfrm>
          <a:prstGeom prst="line">
            <a:avLst/>
          </a:prstGeom>
          <a:noFill/>
          <a:ln w="28575">
            <a:solidFill>
              <a:schemeClr val="accent2"/>
            </a:solidFill>
            <a:round/>
            <a:headEnd type="triangle" w="med" len="med"/>
            <a:tailEnd/>
          </a:ln>
        </p:spPr>
        <p:txBody>
          <a:bodyPr wrap="none" anchor="ctr"/>
          <a:lstStyle/>
          <a:p>
            <a:endParaRPr lang="en-US"/>
          </a:p>
        </p:txBody>
      </p:sp>
      <p:sp>
        <p:nvSpPr>
          <p:cNvPr id="150551" name="Text Box 23"/>
          <p:cNvSpPr txBox="1">
            <a:spLocks noChangeArrowheads="1"/>
          </p:cNvSpPr>
          <p:nvPr/>
        </p:nvSpPr>
        <p:spPr bwMode="auto">
          <a:xfrm rot="408567">
            <a:off x="6364288" y="3140075"/>
            <a:ext cx="1281112" cy="304800"/>
          </a:xfrm>
          <a:prstGeom prst="rect">
            <a:avLst/>
          </a:prstGeom>
          <a:noFill/>
          <a:ln w="9525">
            <a:noFill/>
            <a:miter lim="800000"/>
            <a:headEnd/>
            <a:tailEnd/>
          </a:ln>
        </p:spPr>
        <p:txBody>
          <a:bodyPr wrap="none">
            <a:spAutoFit/>
          </a:bodyPr>
          <a:lstStyle/>
          <a:p>
            <a:r>
              <a:rPr lang="en-US" sz="1400">
                <a:latin typeface="Arial" charset="0"/>
              </a:rPr>
              <a:t>two segments</a:t>
            </a:r>
            <a:endParaRPr lang="en-US" sz="1000">
              <a:latin typeface="Times New Roman" pitchFamily="-111" charset="0"/>
            </a:endParaRPr>
          </a:p>
        </p:txBody>
      </p:sp>
      <p:sp>
        <p:nvSpPr>
          <p:cNvPr id="150552" name="Text Box 24"/>
          <p:cNvSpPr txBox="1">
            <a:spLocks noChangeArrowheads="1"/>
          </p:cNvSpPr>
          <p:nvPr/>
        </p:nvSpPr>
        <p:spPr bwMode="auto">
          <a:xfrm rot="408567">
            <a:off x="6456363" y="4154488"/>
            <a:ext cx="1311275" cy="304800"/>
          </a:xfrm>
          <a:prstGeom prst="rect">
            <a:avLst/>
          </a:prstGeom>
          <a:noFill/>
          <a:ln w="9525">
            <a:noFill/>
            <a:miter lim="800000"/>
            <a:headEnd/>
            <a:tailEnd/>
          </a:ln>
        </p:spPr>
        <p:txBody>
          <a:bodyPr wrap="none">
            <a:spAutoFit/>
          </a:bodyPr>
          <a:lstStyle/>
          <a:p>
            <a:r>
              <a:rPr lang="en-US" sz="1400">
                <a:latin typeface="Arial" charset="0"/>
              </a:rPr>
              <a:t>four segments</a:t>
            </a:r>
            <a:endParaRPr lang="en-US" sz="1000">
              <a:latin typeface="Times New Roman" pitchFamily="-111" charset="0"/>
            </a:endParaRPr>
          </a:p>
        </p:txBody>
      </p:sp>
      <p:grpSp>
        <p:nvGrpSpPr>
          <p:cNvPr id="150553" name="Group 25"/>
          <p:cNvGrpSpPr>
            <a:grpSpLocks/>
          </p:cNvGrpSpPr>
          <p:nvPr/>
        </p:nvGrpSpPr>
        <p:grpSpPr bwMode="auto">
          <a:xfrm>
            <a:off x="5356225" y="4173538"/>
            <a:ext cx="2519363" cy="652462"/>
            <a:chOff x="3954" y="2214"/>
            <a:chExt cx="1587" cy="411"/>
          </a:xfrm>
        </p:grpSpPr>
        <p:sp>
          <p:nvSpPr>
            <p:cNvPr id="150559" name="Line 26"/>
            <p:cNvSpPr>
              <a:spLocks noChangeShapeType="1"/>
            </p:cNvSpPr>
            <p:nvPr/>
          </p:nvSpPr>
          <p:spPr bwMode="auto">
            <a:xfrm>
              <a:off x="3963" y="2214"/>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0" name="Line 27"/>
            <p:cNvSpPr>
              <a:spLocks noChangeShapeType="1"/>
            </p:cNvSpPr>
            <p:nvPr/>
          </p:nvSpPr>
          <p:spPr bwMode="auto">
            <a:xfrm>
              <a:off x="3954" y="2274"/>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1" name="Line 28"/>
            <p:cNvSpPr>
              <a:spLocks noChangeShapeType="1"/>
            </p:cNvSpPr>
            <p:nvPr/>
          </p:nvSpPr>
          <p:spPr bwMode="auto">
            <a:xfrm>
              <a:off x="3963" y="2340"/>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2" name="Line 29"/>
            <p:cNvSpPr>
              <a:spLocks noChangeShapeType="1"/>
            </p:cNvSpPr>
            <p:nvPr/>
          </p:nvSpPr>
          <p:spPr bwMode="auto">
            <a:xfrm>
              <a:off x="3957" y="2403"/>
              <a:ext cx="1578" cy="222"/>
            </a:xfrm>
            <a:prstGeom prst="line">
              <a:avLst/>
            </a:prstGeom>
            <a:noFill/>
            <a:ln w="28575">
              <a:solidFill>
                <a:schemeClr val="accent2"/>
              </a:solidFill>
              <a:round/>
              <a:headEnd/>
              <a:tailEnd type="triangle" w="med" len="med"/>
            </a:ln>
          </p:spPr>
          <p:txBody>
            <a:bodyPr wrap="none" anchor="ctr"/>
            <a:lstStyle/>
            <a:p>
              <a:endParaRPr lang="en-US"/>
            </a:p>
          </p:txBody>
        </p:sp>
      </p:grpSp>
      <p:grpSp>
        <p:nvGrpSpPr>
          <p:cNvPr id="150554" name="Group 30"/>
          <p:cNvGrpSpPr>
            <a:grpSpLocks/>
          </p:cNvGrpSpPr>
          <p:nvPr/>
        </p:nvGrpSpPr>
        <p:grpSpPr bwMode="auto">
          <a:xfrm flipV="1">
            <a:off x="5641975" y="4554538"/>
            <a:ext cx="2228850" cy="604837"/>
            <a:chOff x="3954" y="2214"/>
            <a:chExt cx="1587" cy="411"/>
          </a:xfrm>
        </p:grpSpPr>
        <p:sp>
          <p:nvSpPr>
            <p:cNvPr id="150555" name="Line 31"/>
            <p:cNvSpPr>
              <a:spLocks noChangeShapeType="1"/>
            </p:cNvSpPr>
            <p:nvPr/>
          </p:nvSpPr>
          <p:spPr bwMode="auto">
            <a:xfrm>
              <a:off x="3963" y="2214"/>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6" name="Line 32"/>
            <p:cNvSpPr>
              <a:spLocks noChangeShapeType="1"/>
            </p:cNvSpPr>
            <p:nvPr/>
          </p:nvSpPr>
          <p:spPr bwMode="auto">
            <a:xfrm>
              <a:off x="3954" y="2274"/>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7" name="Line 33"/>
            <p:cNvSpPr>
              <a:spLocks noChangeShapeType="1"/>
            </p:cNvSpPr>
            <p:nvPr/>
          </p:nvSpPr>
          <p:spPr bwMode="auto">
            <a:xfrm>
              <a:off x="3963" y="2340"/>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8" name="Line 34"/>
            <p:cNvSpPr>
              <a:spLocks noChangeShapeType="1"/>
            </p:cNvSpPr>
            <p:nvPr/>
          </p:nvSpPr>
          <p:spPr bwMode="auto">
            <a:xfrm>
              <a:off x="3957" y="2403"/>
              <a:ext cx="1578" cy="222"/>
            </a:xfrm>
            <a:prstGeom prst="line">
              <a:avLst/>
            </a:prstGeom>
            <a:noFill/>
            <a:ln w="28575">
              <a:solidFill>
                <a:schemeClr val="accent2"/>
              </a:solidFill>
              <a:round/>
              <a:headEnd type="triangle" w="med" len="me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2579" name="Slide Number Placeholder 5"/>
          <p:cNvSpPr>
            <a:spLocks noGrp="1"/>
          </p:cNvSpPr>
          <p:nvPr>
            <p:ph type="sldNum" sz="quarter" idx="12"/>
          </p:nvPr>
        </p:nvSpPr>
        <p:spPr>
          <a:noFill/>
        </p:spPr>
        <p:txBody>
          <a:bodyPr/>
          <a:lstStyle/>
          <a:p>
            <a:r>
              <a:rPr lang="en-US"/>
              <a:t>3-</a:t>
            </a:r>
            <a:fld id="{756A347D-1E90-46FE-8846-14887EF79B91}" type="slidenum">
              <a:rPr lang="en-US"/>
              <a:pPr/>
              <a:t>91</a:t>
            </a:fld>
            <a:endParaRPr lang="en-US"/>
          </a:p>
        </p:txBody>
      </p:sp>
      <p:sp>
        <p:nvSpPr>
          <p:cNvPr id="152580" name="Rectangle 2"/>
          <p:cNvSpPr>
            <a:spLocks noGrp="1" noChangeArrowheads="1"/>
          </p:cNvSpPr>
          <p:nvPr>
            <p:ph type="title"/>
          </p:nvPr>
        </p:nvSpPr>
        <p:spPr>
          <a:xfrm>
            <a:off x="609600" y="152400"/>
            <a:ext cx="7772400" cy="1143000"/>
          </a:xfrm>
        </p:spPr>
        <p:txBody>
          <a:bodyPr/>
          <a:lstStyle/>
          <a:p>
            <a:r>
              <a:rPr lang="en-US" smtClean="0"/>
              <a:t>TCP congestion control</a:t>
            </a:r>
          </a:p>
        </p:txBody>
      </p:sp>
      <p:sp>
        <p:nvSpPr>
          <p:cNvPr id="152581" name="Rectangle 3"/>
          <p:cNvSpPr>
            <a:spLocks noGrp="1" noChangeArrowheads="1"/>
          </p:cNvSpPr>
          <p:nvPr>
            <p:ph type="body" idx="1"/>
          </p:nvPr>
        </p:nvSpPr>
        <p:spPr>
          <a:xfrm>
            <a:off x="609600" y="1219200"/>
            <a:ext cx="7772400" cy="4114800"/>
          </a:xfrm>
        </p:spPr>
        <p:txBody>
          <a:bodyPr/>
          <a:lstStyle/>
          <a:p>
            <a:r>
              <a:rPr lang="en-US" smtClean="0"/>
              <a:t>Initially we use Slow start:</a:t>
            </a:r>
          </a:p>
          <a:p>
            <a:r>
              <a:rPr lang="en-US" smtClean="0"/>
              <a:t>	</a:t>
            </a:r>
            <a:r>
              <a:rPr lang="en-US" sz="2400" smtClean="0">
                <a:solidFill>
                  <a:srgbClr val="0099FF"/>
                </a:solidFill>
              </a:rPr>
              <a:t>CongWin = CongWin + 1</a:t>
            </a:r>
            <a:r>
              <a:rPr lang="en-US" sz="2400" smtClean="0"/>
              <a:t> with every Ack</a:t>
            </a:r>
          </a:p>
          <a:p>
            <a:r>
              <a:rPr lang="en-US" smtClean="0"/>
              <a:t>When timeout occurs we enter congestion avoidance:</a:t>
            </a:r>
          </a:p>
          <a:p>
            <a:pPr lvl="1">
              <a:buFontTx/>
              <a:buChar char="-"/>
            </a:pPr>
            <a:r>
              <a:rPr lang="en-US" smtClean="0"/>
              <a:t>ssthresh=CongWin/2, CongWin=1</a:t>
            </a:r>
          </a:p>
          <a:p>
            <a:pPr lvl="1">
              <a:buFontTx/>
              <a:buChar char="-"/>
            </a:pPr>
            <a:r>
              <a:rPr lang="en-US" smtClean="0"/>
              <a:t>slow start until ssthresh, then increase ‘linearly’</a:t>
            </a:r>
          </a:p>
          <a:p>
            <a:pPr lvl="1">
              <a:buFontTx/>
              <a:buChar char="-"/>
            </a:pPr>
            <a:r>
              <a:rPr lang="en-US" smtClean="0"/>
              <a:t>CongWin=CongWin+1 with every RTT, or</a:t>
            </a:r>
          </a:p>
          <a:p>
            <a:pPr lvl="1">
              <a:buFontTx/>
              <a:buChar char="-"/>
            </a:pPr>
            <a:r>
              <a:rPr lang="en-US" smtClean="0"/>
              <a:t>CongWin=CongWin+1/CongWin for every Ack</a:t>
            </a:r>
          </a:p>
          <a:p>
            <a:pPr>
              <a:buFontTx/>
              <a:buChar char="-"/>
            </a:pPr>
            <a:r>
              <a:rPr lang="en-US" smtClean="0"/>
              <a:t>additive increase, multiplicative decrease (AIMD)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4627" name="Slide Number Placeholder 5"/>
          <p:cNvSpPr>
            <a:spLocks noGrp="1"/>
          </p:cNvSpPr>
          <p:nvPr>
            <p:ph type="sldNum" sz="quarter" idx="12"/>
          </p:nvPr>
        </p:nvSpPr>
        <p:spPr>
          <a:noFill/>
        </p:spPr>
        <p:txBody>
          <a:bodyPr/>
          <a:lstStyle/>
          <a:p>
            <a:r>
              <a:rPr lang="en-US"/>
              <a:t>3-</a:t>
            </a:r>
            <a:fld id="{A0445B02-558B-4D59-B9E8-37F073345C0F}" type="slidenum">
              <a:rPr lang="en-US"/>
              <a:pPr/>
              <a:t>92</a:t>
            </a:fld>
            <a:endParaRPr lang="en-US"/>
          </a:p>
        </p:txBody>
      </p:sp>
      <p:sp>
        <p:nvSpPr>
          <p:cNvPr id="154628" name="Rectangle 2"/>
          <p:cNvSpPr>
            <a:spLocks noGrp="1" noChangeArrowheads="1"/>
          </p:cNvSpPr>
          <p:nvPr>
            <p:ph type="title"/>
          </p:nvPr>
        </p:nvSpPr>
        <p:spPr/>
        <p:txBody>
          <a:bodyPr/>
          <a:lstStyle/>
          <a:p>
            <a:endParaRPr lang="en-US" smtClean="0"/>
          </a:p>
        </p:txBody>
      </p:sp>
      <p:sp>
        <p:nvSpPr>
          <p:cNvPr id="154629" name="Rectangle 3"/>
          <p:cNvSpPr>
            <a:spLocks noGrp="1" noChangeArrowheads="1"/>
          </p:cNvSpPr>
          <p:nvPr>
            <p:ph type="body" idx="1"/>
          </p:nvPr>
        </p:nvSpPr>
        <p:spPr/>
        <p:txBody>
          <a:bodyPr/>
          <a:lstStyle/>
          <a:p>
            <a:endParaRPr lang="en-US" smtClean="0"/>
          </a:p>
        </p:txBody>
      </p:sp>
      <p:pic>
        <p:nvPicPr>
          <p:cNvPr id="154630" name="Picture 4"/>
          <p:cNvPicPr>
            <a:picLocks noChangeAspect="1" noChangeArrowheads="1"/>
          </p:cNvPicPr>
          <p:nvPr/>
        </p:nvPicPr>
        <p:blipFill>
          <a:blip r:embed="rId3"/>
          <a:srcRect/>
          <a:stretch>
            <a:fillRect/>
          </a:stretch>
        </p:blipFill>
        <p:spPr bwMode="auto">
          <a:xfrm>
            <a:off x="768350" y="-152400"/>
            <a:ext cx="8115300" cy="7010400"/>
          </a:xfrm>
          <a:prstGeom prst="rect">
            <a:avLst/>
          </a:prstGeom>
          <a:noFill/>
          <a:ln w="9525">
            <a:noFill/>
            <a:miter lim="800000"/>
            <a:headEnd/>
            <a:tailEnd/>
          </a:ln>
        </p:spPr>
      </p:pic>
      <p:sp>
        <p:nvSpPr>
          <p:cNvPr id="154631" name="Rectangle 5"/>
          <p:cNvSpPr>
            <a:spLocks noChangeArrowheads="1"/>
          </p:cNvSpPr>
          <p:nvPr/>
        </p:nvSpPr>
        <p:spPr bwMode="auto">
          <a:xfrm>
            <a:off x="8305800" y="0"/>
            <a:ext cx="381000" cy="6858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4632" name="Rectangle 6"/>
          <p:cNvSpPr>
            <a:spLocks noChangeArrowheads="1"/>
          </p:cNvSpPr>
          <p:nvPr/>
        </p:nvSpPr>
        <p:spPr bwMode="auto">
          <a:xfrm>
            <a:off x="1389063" y="6310313"/>
            <a:ext cx="1760537" cy="5476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6675" name="Slide Number Placeholder 5"/>
          <p:cNvSpPr>
            <a:spLocks noGrp="1"/>
          </p:cNvSpPr>
          <p:nvPr>
            <p:ph type="sldNum" sz="quarter" idx="12"/>
          </p:nvPr>
        </p:nvSpPr>
        <p:spPr>
          <a:noFill/>
        </p:spPr>
        <p:txBody>
          <a:bodyPr/>
          <a:lstStyle/>
          <a:p>
            <a:r>
              <a:rPr lang="en-US"/>
              <a:t>3-</a:t>
            </a:r>
            <a:fld id="{3692C218-FAAD-49BE-8B50-5D4F2337051F}" type="slidenum">
              <a:rPr lang="en-US"/>
              <a:pPr/>
              <a:t>93</a:t>
            </a:fld>
            <a:endParaRPr lang="en-US"/>
          </a:p>
        </p:txBody>
      </p:sp>
      <p:sp>
        <p:nvSpPr>
          <p:cNvPr id="156676" name="Rectangle 2"/>
          <p:cNvSpPr>
            <a:spLocks noGrp="1" noChangeArrowheads="1"/>
          </p:cNvSpPr>
          <p:nvPr>
            <p:ph type="title"/>
          </p:nvPr>
        </p:nvSpPr>
        <p:spPr/>
        <p:txBody>
          <a:bodyPr/>
          <a:lstStyle/>
          <a:p>
            <a:endParaRPr lang="en-US" smtClean="0"/>
          </a:p>
        </p:txBody>
      </p:sp>
      <p:sp>
        <p:nvSpPr>
          <p:cNvPr id="156677" name="Rectangle 3"/>
          <p:cNvSpPr>
            <a:spLocks noGrp="1" noChangeArrowheads="1"/>
          </p:cNvSpPr>
          <p:nvPr>
            <p:ph type="body" idx="1"/>
          </p:nvPr>
        </p:nvSpPr>
        <p:spPr/>
        <p:txBody>
          <a:bodyPr/>
          <a:lstStyle/>
          <a:p>
            <a:endParaRPr lang="en-US" smtClean="0"/>
          </a:p>
        </p:txBody>
      </p:sp>
      <p:pic>
        <p:nvPicPr>
          <p:cNvPr id="156678" name="Picture 4"/>
          <p:cNvPicPr>
            <a:picLocks noChangeAspect="1" noChangeArrowheads="1"/>
          </p:cNvPicPr>
          <p:nvPr/>
        </p:nvPicPr>
        <p:blipFill>
          <a:blip r:embed="rId3"/>
          <a:srcRect/>
          <a:stretch>
            <a:fillRect/>
          </a:stretch>
        </p:blipFill>
        <p:spPr bwMode="auto">
          <a:xfrm>
            <a:off x="533400" y="150813"/>
            <a:ext cx="8305800" cy="6376987"/>
          </a:xfrm>
          <a:prstGeom prst="rect">
            <a:avLst/>
          </a:prstGeom>
          <a:noFill/>
          <a:ln w="9525">
            <a:noFill/>
            <a:miter lim="800000"/>
            <a:headEnd/>
            <a:tailEnd/>
          </a:ln>
        </p:spPr>
      </p:pic>
      <p:sp>
        <p:nvSpPr>
          <p:cNvPr id="156679" name="Rectangle 5"/>
          <p:cNvSpPr>
            <a:spLocks noChangeArrowheads="1"/>
          </p:cNvSpPr>
          <p:nvPr/>
        </p:nvSpPr>
        <p:spPr bwMode="auto">
          <a:xfrm>
            <a:off x="8686800" y="0"/>
            <a:ext cx="228600" cy="6629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6680" name="Rectangle 6"/>
          <p:cNvSpPr>
            <a:spLocks noChangeArrowheads="1"/>
          </p:cNvSpPr>
          <p:nvPr/>
        </p:nvSpPr>
        <p:spPr bwMode="auto">
          <a:xfrm>
            <a:off x="701675" y="5938838"/>
            <a:ext cx="1760538" cy="547687"/>
          </a:xfrm>
          <a:prstGeom prst="rect">
            <a:avLst/>
          </a:prstGeom>
          <a:solidFill>
            <a:schemeClr val="bg1"/>
          </a:solidFill>
          <a:ln w="9525">
            <a:noFill/>
            <a:miter lim="800000"/>
            <a:headEnd/>
            <a:tailEnd/>
          </a:ln>
        </p:spPr>
        <p:txBody>
          <a:bodyPr wrap="none" anchor="ctr"/>
          <a:lstStyle/>
          <a:p>
            <a:endParaRPr lang="en-US"/>
          </a:p>
        </p:txBody>
      </p:sp>
      <p:sp>
        <p:nvSpPr>
          <p:cNvPr id="156681" name="Text Box 7"/>
          <p:cNvSpPr txBox="1">
            <a:spLocks noChangeArrowheads="1"/>
          </p:cNvSpPr>
          <p:nvPr/>
        </p:nvSpPr>
        <p:spPr bwMode="auto">
          <a:xfrm>
            <a:off x="1543050" y="493713"/>
            <a:ext cx="2135188" cy="581025"/>
          </a:xfrm>
          <a:prstGeom prst="rect">
            <a:avLst/>
          </a:prstGeom>
          <a:noFill/>
          <a:ln w="9525">
            <a:noFill/>
            <a:miter lim="800000"/>
            <a:headEnd/>
            <a:tailEnd/>
          </a:ln>
        </p:spPr>
        <p:txBody>
          <a:bodyPr wrap="none">
            <a:spAutoFit/>
          </a:bodyPr>
          <a:lstStyle/>
          <a:p>
            <a:r>
              <a:rPr lang="en-US"/>
              <a:t>Slow start</a:t>
            </a:r>
          </a:p>
          <a:p>
            <a:r>
              <a:rPr lang="en-US"/>
              <a:t>Exponential increase</a:t>
            </a:r>
          </a:p>
        </p:txBody>
      </p:sp>
      <p:sp>
        <p:nvSpPr>
          <p:cNvPr id="156682" name="Text Box 8"/>
          <p:cNvSpPr txBox="1">
            <a:spLocks noChangeArrowheads="1"/>
          </p:cNvSpPr>
          <p:nvPr/>
        </p:nvSpPr>
        <p:spPr bwMode="auto">
          <a:xfrm>
            <a:off x="5165725" y="544513"/>
            <a:ext cx="2220913" cy="581025"/>
          </a:xfrm>
          <a:prstGeom prst="rect">
            <a:avLst/>
          </a:prstGeom>
          <a:noFill/>
          <a:ln w="9525">
            <a:noFill/>
            <a:miter lim="800000"/>
            <a:headEnd/>
            <a:tailEnd/>
          </a:ln>
        </p:spPr>
        <p:txBody>
          <a:bodyPr wrap="none">
            <a:spAutoFit/>
          </a:bodyPr>
          <a:lstStyle/>
          <a:p>
            <a:r>
              <a:rPr lang="en-US"/>
              <a:t>Congestion Avoidance</a:t>
            </a:r>
          </a:p>
          <a:p>
            <a:r>
              <a:rPr lang="en-US"/>
              <a:t>Linear increase</a:t>
            </a:r>
          </a:p>
        </p:txBody>
      </p:sp>
      <p:sp>
        <p:nvSpPr>
          <p:cNvPr id="156683" name="Text Box 9"/>
          <p:cNvSpPr txBox="1">
            <a:spLocks noChangeArrowheads="1"/>
          </p:cNvSpPr>
          <p:nvPr/>
        </p:nvSpPr>
        <p:spPr bwMode="auto">
          <a:xfrm rot="10800000">
            <a:off x="725488" y="2409825"/>
            <a:ext cx="428625" cy="909638"/>
          </a:xfrm>
          <a:prstGeom prst="rect">
            <a:avLst/>
          </a:prstGeom>
          <a:solidFill>
            <a:schemeClr val="bg1"/>
          </a:solidFill>
          <a:ln w="9525">
            <a:noFill/>
            <a:miter lim="800000"/>
            <a:headEnd/>
            <a:tailEnd/>
          </a:ln>
        </p:spPr>
        <p:txBody>
          <a:bodyPr vert="eaVert" wrap="none">
            <a:spAutoFit/>
          </a:bodyPr>
          <a:lstStyle/>
          <a:p>
            <a:r>
              <a:rPr lang="en-US"/>
              <a:t>CongWin</a:t>
            </a:r>
          </a:p>
        </p:txBody>
      </p:sp>
      <p:sp>
        <p:nvSpPr>
          <p:cNvPr id="156684" name="Text Box 10"/>
          <p:cNvSpPr txBox="1">
            <a:spLocks noChangeArrowheads="1"/>
          </p:cNvSpPr>
          <p:nvPr/>
        </p:nvSpPr>
        <p:spPr bwMode="auto">
          <a:xfrm>
            <a:off x="5507038" y="5318125"/>
            <a:ext cx="736600" cy="336550"/>
          </a:xfrm>
          <a:prstGeom prst="rect">
            <a:avLst/>
          </a:prstGeom>
          <a:noFill/>
          <a:ln w="9525">
            <a:noFill/>
            <a:miter lim="800000"/>
            <a:headEnd/>
            <a:tailEnd/>
          </a:ln>
        </p:spPr>
        <p:txBody>
          <a:bodyPr wrap="none">
            <a:spAutoFit/>
          </a:bodyPr>
          <a:lstStyle/>
          <a:p>
            <a:r>
              <a:rPr lang="en-US"/>
              <a:t>(RTT)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8723" name="Slide Number Placeholder 5"/>
          <p:cNvSpPr>
            <a:spLocks noGrp="1"/>
          </p:cNvSpPr>
          <p:nvPr>
            <p:ph type="sldNum" sz="quarter" idx="12"/>
          </p:nvPr>
        </p:nvSpPr>
        <p:spPr>
          <a:noFill/>
        </p:spPr>
        <p:txBody>
          <a:bodyPr/>
          <a:lstStyle/>
          <a:p>
            <a:r>
              <a:rPr lang="en-US"/>
              <a:t>3-</a:t>
            </a:r>
            <a:fld id="{615666E3-3EBE-4E39-A203-8980AC53B113}" type="slidenum">
              <a:rPr lang="en-US"/>
              <a:pPr/>
              <a:t>94</a:t>
            </a:fld>
            <a:endParaRPr lang="en-US"/>
          </a:p>
        </p:txBody>
      </p:sp>
      <p:sp>
        <p:nvSpPr>
          <p:cNvPr id="158724" name="Rectangle 2"/>
          <p:cNvSpPr>
            <a:spLocks noGrp="1" noChangeArrowheads="1"/>
          </p:cNvSpPr>
          <p:nvPr>
            <p:ph type="body" idx="1"/>
          </p:nvPr>
        </p:nvSpPr>
        <p:spPr>
          <a:xfrm>
            <a:off x="0" y="977900"/>
            <a:ext cx="8801100" cy="5614988"/>
          </a:xfrm>
        </p:spPr>
        <p:txBody>
          <a:bodyPr/>
          <a:lstStyle/>
          <a:p>
            <a:r>
              <a:rPr lang="en-US" smtClean="0"/>
              <a:t>Fast retransmit:</a:t>
            </a:r>
          </a:p>
          <a:p>
            <a:pPr lvl="1">
              <a:buFontTx/>
              <a:buChar char="-"/>
            </a:pPr>
            <a:r>
              <a:rPr lang="en-US" smtClean="0"/>
              <a:t>receiver sends Ack with last in-order segment for every out-of-order segment received</a:t>
            </a:r>
          </a:p>
          <a:p>
            <a:pPr lvl="1">
              <a:buFontTx/>
              <a:buChar char="-"/>
            </a:pPr>
            <a:r>
              <a:rPr lang="en-US" smtClean="0"/>
              <a:t>when sender receives 3 duplicate Acks it retransmits the missing/expected segment</a:t>
            </a:r>
          </a:p>
          <a:p>
            <a:r>
              <a:rPr lang="en-US" smtClean="0"/>
              <a:t>Fast recovery: when 3rd dup Ack arrives</a:t>
            </a:r>
          </a:p>
          <a:p>
            <a:pPr lvl="1">
              <a:buFontTx/>
              <a:buChar char="-"/>
            </a:pPr>
            <a:r>
              <a:rPr lang="en-US" smtClean="0"/>
              <a:t>ssthresh=CongWin/2</a:t>
            </a:r>
          </a:p>
          <a:p>
            <a:pPr lvl="1">
              <a:buFontTx/>
              <a:buChar char="-"/>
            </a:pPr>
            <a:r>
              <a:rPr lang="en-US" smtClean="0"/>
              <a:t>retransmit segment, set CongWin=ssthresh+3</a:t>
            </a:r>
          </a:p>
          <a:p>
            <a:pPr lvl="1">
              <a:buFontTx/>
              <a:buChar char="-"/>
            </a:pPr>
            <a:r>
              <a:rPr lang="en-US" smtClean="0"/>
              <a:t>for every duplicate Ack: </a:t>
            </a:r>
            <a:r>
              <a:rPr lang="en-US" smtClean="0">
                <a:solidFill>
                  <a:srgbClr val="0099FF"/>
                </a:solidFill>
              </a:rPr>
              <a:t>CongWin=CongWin+1</a:t>
            </a:r>
          </a:p>
          <a:p>
            <a:pPr lvl="1">
              <a:buFontTx/>
              <a:buNone/>
            </a:pPr>
            <a:r>
              <a:rPr lang="en-US" smtClean="0"/>
              <a:t>	(note: beginning of window is ‘frozen’)</a:t>
            </a:r>
          </a:p>
          <a:p>
            <a:pPr lvl="1">
              <a:buFontTx/>
              <a:buChar char="-"/>
            </a:pPr>
            <a:r>
              <a:rPr lang="en-US" smtClean="0"/>
              <a:t>after receiver gets cumulative Ack: CongWin=ssthresh</a:t>
            </a:r>
          </a:p>
          <a:p>
            <a:pPr lvl="1">
              <a:buFontTx/>
              <a:buNone/>
            </a:pPr>
            <a:r>
              <a:rPr lang="en-US" smtClean="0"/>
              <a:t>	(beginning of window advances to last Ack’ed segment)</a:t>
            </a:r>
          </a:p>
        </p:txBody>
      </p:sp>
      <p:sp>
        <p:nvSpPr>
          <p:cNvPr id="158725" name="Rectangle 3"/>
          <p:cNvSpPr>
            <a:spLocks noGrp="1" noChangeArrowheads="1"/>
          </p:cNvSpPr>
          <p:nvPr>
            <p:ph type="title"/>
          </p:nvPr>
        </p:nvSpPr>
        <p:spPr>
          <a:xfrm>
            <a:off x="533400" y="185738"/>
            <a:ext cx="7772400" cy="750887"/>
          </a:xfrm>
          <a:noFill/>
        </p:spPr>
        <p:txBody>
          <a:bodyPr/>
          <a:lstStyle/>
          <a:p>
            <a:r>
              <a:rPr lang="en-US" smtClean="0"/>
              <a:t>Fast Retransmit &amp; Recovery</a:t>
            </a:r>
            <a:endParaRPr lang="en-US" u="none" smtClean="0"/>
          </a:p>
        </p:txBody>
      </p:sp>
      <p:sp>
        <p:nvSpPr>
          <p:cNvPr id="158726" name="Rectangle 4"/>
          <p:cNvSpPr>
            <a:spLocks noChangeArrowheads="1"/>
          </p:cNvSpPr>
          <p:nvPr/>
        </p:nvSpPr>
        <p:spPr bwMode="auto">
          <a:xfrm>
            <a:off x="7329488" y="3600450"/>
            <a:ext cx="1162050" cy="4206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8727" name="Line 5"/>
          <p:cNvSpPr>
            <a:spLocks noChangeShapeType="1"/>
          </p:cNvSpPr>
          <p:nvPr/>
        </p:nvSpPr>
        <p:spPr bwMode="auto">
          <a:xfrm>
            <a:off x="7518400" y="3603625"/>
            <a:ext cx="0" cy="422275"/>
          </a:xfrm>
          <a:prstGeom prst="line">
            <a:avLst/>
          </a:prstGeom>
          <a:noFill/>
          <a:ln w="9525">
            <a:solidFill>
              <a:schemeClr val="tx1"/>
            </a:solidFill>
            <a:round/>
            <a:headEnd/>
            <a:tailEnd/>
          </a:ln>
        </p:spPr>
        <p:txBody>
          <a:bodyPr wrap="none"/>
          <a:lstStyle/>
          <a:p>
            <a:endParaRPr lang="en-US"/>
          </a:p>
        </p:txBody>
      </p:sp>
      <p:sp>
        <p:nvSpPr>
          <p:cNvPr id="158728" name="Line 6"/>
          <p:cNvSpPr>
            <a:spLocks noChangeShapeType="1"/>
          </p:cNvSpPr>
          <p:nvPr/>
        </p:nvSpPr>
        <p:spPr bwMode="auto">
          <a:xfrm>
            <a:off x="7700963" y="3602038"/>
            <a:ext cx="0" cy="422275"/>
          </a:xfrm>
          <a:prstGeom prst="line">
            <a:avLst/>
          </a:prstGeom>
          <a:noFill/>
          <a:ln w="9525">
            <a:solidFill>
              <a:schemeClr val="tx1"/>
            </a:solidFill>
            <a:round/>
            <a:headEnd/>
            <a:tailEnd/>
          </a:ln>
        </p:spPr>
        <p:txBody>
          <a:bodyPr wrap="none"/>
          <a:lstStyle/>
          <a:p>
            <a:endParaRPr lang="en-US"/>
          </a:p>
        </p:txBody>
      </p:sp>
      <p:sp>
        <p:nvSpPr>
          <p:cNvPr id="158729" name="Line 7"/>
          <p:cNvSpPr>
            <a:spLocks noChangeShapeType="1"/>
          </p:cNvSpPr>
          <p:nvPr/>
        </p:nvSpPr>
        <p:spPr bwMode="auto">
          <a:xfrm>
            <a:off x="7845425" y="3608388"/>
            <a:ext cx="0" cy="412750"/>
          </a:xfrm>
          <a:prstGeom prst="line">
            <a:avLst/>
          </a:prstGeom>
          <a:noFill/>
          <a:ln w="9525">
            <a:solidFill>
              <a:schemeClr val="tx1"/>
            </a:solidFill>
            <a:round/>
            <a:headEnd/>
            <a:tailEnd/>
          </a:ln>
        </p:spPr>
        <p:txBody>
          <a:bodyPr wrap="none"/>
          <a:lstStyle/>
          <a:p>
            <a:endParaRPr lang="en-US"/>
          </a:p>
        </p:txBody>
      </p:sp>
      <p:sp>
        <p:nvSpPr>
          <p:cNvPr id="158730" name="Line 8"/>
          <p:cNvSpPr>
            <a:spLocks noChangeShapeType="1"/>
          </p:cNvSpPr>
          <p:nvPr/>
        </p:nvSpPr>
        <p:spPr bwMode="auto">
          <a:xfrm>
            <a:off x="8004175" y="3602038"/>
            <a:ext cx="0" cy="422275"/>
          </a:xfrm>
          <a:prstGeom prst="line">
            <a:avLst/>
          </a:prstGeom>
          <a:noFill/>
          <a:ln w="9525">
            <a:solidFill>
              <a:schemeClr val="tx1"/>
            </a:solidFill>
            <a:round/>
            <a:headEnd/>
            <a:tailEnd/>
          </a:ln>
        </p:spPr>
        <p:txBody>
          <a:bodyPr wrap="none"/>
          <a:lstStyle/>
          <a:p>
            <a:endParaRPr lang="en-US"/>
          </a:p>
        </p:txBody>
      </p:sp>
      <p:sp>
        <p:nvSpPr>
          <p:cNvPr id="158731" name="Line 9"/>
          <p:cNvSpPr>
            <a:spLocks noChangeShapeType="1"/>
          </p:cNvSpPr>
          <p:nvPr/>
        </p:nvSpPr>
        <p:spPr bwMode="auto">
          <a:xfrm>
            <a:off x="8178800" y="3602038"/>
            <a:ext cx="0" cy="422275"/>
          </a:xfrm>
          <a:prstGeom prst="line">
            <a:avLst/>
          </a:prstGeom>
          <a:noFill/>
          <a:ln w="9525">
            <a:solidFill>
              <a:schemeClr val="tx1"/>
            </a:solidFill>
            <a:round/>
            <a:headEnd/>
            <a:tailEnd/>
          </a:ln>
        </p:spPr>
        <p:txBody>
          <a:bodyPr wrap="none"/>
          <a:lstStyle/>
          <a:p>
            <a:endParaRPr lang="en-US"/>
          </a:p>
        </p:txBody>
      </p:sp>
      <p:sp>
        <p:nvSpPr>
          <p:cNvPr id="158732" name="Line 10"/>
          <p:cNvSpPr>
            <a:spLocks noChangeShapeType="1"/>
          </p:cNvSpPr>
          <p:nvPr/>
        </p:nvSpPr>
        <p:spPr bwMode="auto">
          <a:xfrm>
            <a:off x="8353425" y="3602038"/>
            <a:ext cx="0" cy="422275"/>
          </a:xfrm>
          <a:prstGeom prst="line">
            <a:avLst/>
          </a:prstGeom>
          <a:noFill/>
          <a:ln w="9525">
            <a:solidFill>
              <a:schemeClr val="tx1"/>
            </a:solidFill>
            <a:round/>
            <a:headEnd/>
            <a:tailEnd/>
          </a:ln>
        </p:spPr>
        <p:txBody>
          <a:bodyPr wrap="none"/>
          <a:lstStyle/>
          <a:p>
            <a:endParaRPr lang="en-US"/>
          </a:p>
        </p:txBody>
      </p:sp>
      <p:sp>
        <p:nvSpPr>
          <p:cNvPr id="158733" name="Rectangle 11"/>
          <p:cNvSpPr>
            <a:spLocks noChangeArrowheads="1"/>
          </p:cNvSpPr>
          <p:nvPr/>
        </p:nvSpPr>
        <p:spPr bwMode="auto">
          <a:xfrm>
            <a:off x="7329488" y="3614738"/>
            <a:ext cx="88900" cy="406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1165" name="Line 13"/>
          <p:cNvSpPr>
            <a:spLocks noChangeShapeType="1"/>
          </p:cNvSpPr>
          <p:nvPr/>
        </p:nvSpPr>
        <p:spPr bwMode="auto">
          <a:xfrm flipV="1">
            <a:off x="7388225" y="4005263"/>
            <a:ext cx="0" cy="523875"/>
          </a:xfrm>
          <a:prstGeom prst="line">
            <a:avLst/>
          </a:prstGeom>
          <a:noFill/>
          <a:ln w="9525">
            <a:solidFill>
              <a:schemeClr val="tx1"/>
            </a:solidFill>
            <a:round/>
            <a:headEnd/>
            <a:tailEnd type="triangle" w="med" len="med"/>
          </a:ln>
        </p:spPr>
        <p:txBody>
          <a:bodyPr wrap="none"/>
          <a:lstStyle/>
          <a:p>
            <a:endParaRPr lang="en-US"/>
          </a:p>
        </p:txBody>
      </p:sp>
      <p:grpSp>
        <p:nvGrpSpPr>
          <p:cNvPr id="2" name="Group 16"/>
          <p:cNvGrpSpPr>
            <a:grpSpLocks/>
          </p:cNvGrpSpPr>
          <p:nvPr/>
        </p:nvGrpSpPr>
        <p:grpSpPr bwMode="auto">
          <a:xfrm>
            <a:off x="7391400" y="4087813"/>
            <a:ext cx="1154113" cy="611187"/>
            <a:chOff x="4656" y="2575"/>
            <a:chExt cx="727" cy="385"/>
          </a:xfrm>
        </p:grpSpPr>
        <p:sp>
          <p:nvSpPr>
            <p:cNvPr id="158736" name="Text Box 14"/>
            <p:cNvSpPr txBox="1">
              <a:spLocks noChangeArrowheads="1"/>
            </p:cNvSpPr>
            <p:nvPr/>
          </p:nvSpPr>
          <p:spPr bwMode="auto">
            <a:xfrm>
              <a:off x="4752" y="2748"/>
              <a:ext cx="631" cy="212"/>
            </a:xfrm>
            <a:prstGeom prst="rect">
              <a:avLst/>
            </a:prstGeom>
            <a:noFill/>
            <a:ln w="9525">
              <a:noFill/>
              <a:miter lim="800000"/>
              <a:headEnd/>
              <a:tailEnd/>
            </a:ln>
          </p:spPr>
          <p:txBody>
            <a:bodyPr wrap="none">
              <a:spAutoFit/>
            </a:bodyPr>
            <a:lstStyle/>
            <a:p>
              <a:r>
                <a:rPr lang="en-US"/>
                <a:t>CongWin</a:t>
              </a:r>
            </a:p>
          </p:txBody>
        </p:sp>
        <p:sp>
          <p:nvSpPr>
            <p:cNvPr id="158737" name="AutoShape 15"/>
            <p:cNvSpPr>
              <a:spLocks/>
            </p:cNvSpPr>
            <p:nvPr/>
          </p:nvSpPr>
          <p:spPr bwMode="auto">
            <a:xfrm rot="-5400000">
              <a:off x="4901" y="2330"/>
              <a:ext cx="188" cy="678"/>
            </a:xfrm>
            <a:prstGeom prst="leftBrace">
              <a:avLst>
                <a:gd name="adj1" fmla="val 30053"/>
                <a:gd name="adj2" fmla="val 50000"/>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61165"/>
                                        </p:tgtEl>
                                        <p:attrNameLst>
                                          <p:attrName>style.visibility</p:attrName>
                                        </p:attrNameLst>
                                      </p:cBhvr>
                                      <p:to>
                                        <p:strVal val="visible"/>
                                      </p:to>
                                    </p:set>
                                    <p:animEffect transition="in" filter="wipe(down)">
                                      <p:cBhvr>
                                        <p:cTn id="11" dur="500"/>
                                        <p:tgtEl>
                                          <p:spTgt spid="56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5" grpId="0" animBg="1"/>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0771" name="Slide Number Placeholder 5"/>
          <p:cNvSpPr>
            <a:spLocks noGrp="1"/>
          </p:cNvSpPr>
          <p:nvPr>
            <p:ph type="sldNum" sz="quarter" idx="12"/>
          </p:nvPr>
        </p:nvSpPr>
        <p:spPr>
          <a:noFill/>
        </p:spPr>
        <p:txBody>
          <a:bodyPr/>
          <a:lstStyle/>
          <a:p>
            <a:r>
              <a:rPr lang="en-US"/>
              <a:t>3-</a:t>
            </a:r>
            <a:fld id="{FEBD5A8B-D904-426E-94C5-BB6CDF6B931A}" type="slidenum">
              <a:rPr lang="en-US"/>
              <a:pPr/>
              <a:t>95</a:t>
            </a:fld>
            <a:endParaRPr lang="en-US"/>
          </a:p>
        </p:txBody>
      </p:sp>
      <p:sp>
        <p:nvSpPr>
          <p:cNvPr id="160772" name="Rectangle 2"/>
          <p:cNvSpPr>
            <a:spLocks noGrp="1" noChangeArrowheads="1"/>
          </p:cNvSpPr>
          <p:nvPr>
            <p:ph type="title"/>
          </p:nvPr>
        </p:nvSpPr>
        <p:spPr/>
        <p:txBody>
          <a:bodyPr/>
          <a:lstStyle/>
          <a:p>
            <a:endParaRPr lang="en-US" smtClean="0"/>
          </a:p>
        </p:txBody>
      </p:sp>
      <p:sp>
        <p:nvSpPr>
          <p:cNvPr id="160773" name="Rectangle 3"/>
          <p:cNvSpPr>
            <a:spLocks noGrp="1" noChangeArrowheads="1"/>
          </p:cNvSpPr>
          <p:nvPr>
            <p:ph type="body" idx="1"/>
          </p:nvPr>
        </p:nvSpPr>
        <p:spPr/>
        <p:txBody>
          <a:bodyPr/>
          <a:lstStyle/>
          <a:p>
            <a:endParaRPr lang="en-US" smtClean="0"/>
          </a:p>
        </p:txBody>
      </p:sp>
      <p:pic>
        <p:nvPicPr>
          <p:cNvPr id="160774" name="Picture 4"/>
          <p:cNvPicPr>
            <a:picLocks noChangeAspect="1" noChangeArrowheads="1"/>
          </p:cNvPicPr>
          <p:nvPr/>
        </p:nvPicPr>
        <p:blipFill>
          <a:blip r:embed="rId3"/>
          <a:srcRect/>
          <a:stretch>
            <a:fillRect/>
          </a:stretch>
        </p:blipFill>
        <p:spPr bwMode="auto">
          <a:xfrm>
            <a:off x="1316038" y="0"/>
            <a:ext cx="4964112" cy="6858000"/>
          </a:xfrm>
          <a:prstGeom prst="rect">
            <a:avLst/>
          </a:prstGeom>
          <a:noFill/>
          <a:ln w="9525">
            <a:noFill/>
            <a:miter lim="800000"/>
            <a:headEnd/>
            <a:tailEnd/>
          </a:ln>
        </p:spPr>
      </p:pic>
      <p:sp>
        <p:nvSpPr>
          <p:cNvPr id="160775" name="Rectangle 5"/>
          <p:cNvSpPr>
            <a:spLocks noChangeArrowheads="1"/>
          </p:cNvSpPr>
          <p:nvPr/>
        </p:nvSpPr>
        <p:spPr bwMode="auto">
          <a:xfrm>
            <a:off x="2155825" y="6592888"/>
            <a:ext cx="1603375" cy="265112"/>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2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2821" name="Slide Number Placeholder 6"/>
          <p:cNvSpPr>
            <a:spLocks noGrp="1"/>
          </p:cNvSpPr>
          <p:nvPr>
            <p:ph type="sldNum" sz="quarter" idx="12"/>
          </p:nvPr>
        </p:nvSpPr>
        <p:spPr>
          <a:noFill/>
        </p:spPr>
        <p:txBody>
          <a:bodyPr/>
          <a:lstStyle/>
          <a:p>
            <a:r>
              <a:rPr lang="en-US"/>
              <a:t>3-</a:t>
            </a:r>
            <a:fld id="{8D03D222-FC8B-474A-8CD2-3EC604B84113}" type="slidenum">
              <a:rPr lang="en-US"/>
              <a:pPr/>
              <a:t>96</a:t>
            </a:fld>
            <a:endParaRPr lang="en-US"/>
          </a:p>
        </p:txBody>
      </p:sp>
      <p:sp>
        <p:nvSpPr>
          <p:cNvPr id="162822" name="Rectangle 4"/>
          <p:cNvSpPr>
            <a:spLocks noGrp="1" noChangeArrowheads="1"/>
          </p:cNvSpPr>
          <p:nvPr>
            <p:ph type="body" sz="half" idx="1"/>
          </p:nvPr>
        </p:nvSpPr>
        <p:spPr>
          <a:xfrm>
            <a:off x="544513" y="1412875"/>
            <a:ext cx="7620000" cy="2190750"/>
          </a:xfrm>
        </p:spPr>
        <p:txBody>
          <a:bodyPr/>
          <a:lstStyle/>
          <a:p>
            <a:pPr>
              <a:buFont typeface="ZapfDingbats" pitchFamily="82" charset="2"/>
              <a:buNone/>
            </a:pPr>
            <a:r>
              <a:rPr lang="en-US" sz="2400" smtClean="0">
                <a:solidFill>
                  <a:srgbClr val="FF0000"/>
                </a:solidFill>
              </a:rPr>
              <a:t>Fairness goal:</a:t>
            </a:r>
            <a:r>
              <a:rPr lang="en-US" sz="2400" smtClean="0"/>
              <a:t> if K TCP sessions share same bottleneck link of bandwidth R, each should have average rate of R/K</a:t>
            </a:r>
          </a:p>
        </p:txBody>
      </p:sp>
      <p:grpSp>
        <p:nvGrpSpPr>
          <p:cNvPr id="162823" name="Group 44"/>
          <p:cNvGrpSpPr>
            <a:grpSpLocks/>
          </p:cNvGrpSpPr>
          <p:nvPr/>
        </p:nvGrpSpPr>
        <p:grpSpPr bwMode="auto">
          <a:xfrm>
            <a:off x="1676400" y="3048000"/>
            <a:ext cx="5016500" cy="2344738"/>
            <a:chOff x="2510" y="2444"/>
            <a:chExt cx="3160" cy="1477"/>
          </a:xfrm>
        </p:grpSpPr>
        <p:sp>
          <p:nvSpPr>
            <p:cNvPr id="162825" name="Line 2"/>
            <p:cNvSpPr>
              <a:spLocks noChangeShapeType="1"/>
            </p:cNvSpPr>
            <p:nvPr/>
          </p:nvSpPr>
          <p:spPr bwMode="auto">
            <a:xfrm>
              <a:off x="4422" y="3180"/>
              <a:ext cx="1218" cy="6"/>
            </a:xfrm>
            <a:prstGeom prst="line">
              <a:avLst/>
            </a:prstGeom>
            <a:noFill/>
            <a:ln w="38100">
              <a:solidFill>
                <a:schemeClr val="tx1"/>
              </a:solidFill>
              <a:round/>
              <a:headEnd/>
              <a:tailEnd/>
            </a:ln>
          </p:spPr>
          <p:txBody>
            <a:bodyPr wrap="none" anchor="ctr"/>
            <a:lstStyle/>
            <a:p>
              <a:endParaRPr lang="en-US"/>
            </a:p>
          </p:txBody>
        </p:sp>
        <p:graphicFrame>
          <p:nvGraphicFramePr>
            <p:cNvPr id="162818" name="Object 2"/>
            <p:cNvGraphicFramePr>
              <a:graphicFrameLocks noChangeAspect="1"/>
            </p:cNvGraphicFramePr>
            <p:nvPr/>
          </p:nvGraphicFramePr>
          <p:xfrm>
            <a:off x="2846" y="3284"/>
            <a:ext cx="407" cy="336"/>
          </p:xfrm>
          <a:graphic>
            <a:graphicData uri="http://schemas.openxmlformats.org/presentationml/2006/ole">
              <p:oleObj spid="_x0000_s162818" name="Clip" r:id="rId4" imgW="1305000" imgH="1085760" progId="">
                <p:embed/>
              </p:oleObj>
            </a:graphicData>
          </a:graphic>
        </p:graphicFrame>
        <p:sp>
          <p:nvSpPr>
            <p:cNvPr id="162826" name="Oval 8"/>
            <p:cNvSpPr>
              <a:spLocks noChangeArrowheads="1"/>
            </p:cNvSpPr>
            <p:nvPr/>
          </p:nvSpPr>
          <p:spPr bwMode="auto">
            <a:xfrm>
              <a:off x="3670" y="3144"/>
              <a:ext cx="755" cy="233"/>
            </a:xfrm>
            <a:prstGeom prst="ellipse">
              <a:avLst/>
            </a:prstGeom>
            <a:solidFill>
              <a:schemeClr val="hlink"/>
            </a:solidFill>
            <a:ln w="12700">
              <a:noFill/>
              <a:round/>
              <a:headEnd/>
              <a:tailEnd/>
            </a:ln>
          </p:spPr>
          <p:txBody>
            <a:bodyPr wrap="none" anchor="ctr"/>
            <a:lstStyle/>
            <a:p>
              <a:endParaRPr lang="en-US"/>
            </a:p>
          </p:txBody>
        </p:sp>
        <p:sp>
          <p:nvSpPr>
            <p:cNvPr id="162827" name="Rectangle 9"/>
            <p:cNvSpPr>
              <a:spLocks noChangeArrowheads="1"/>
            </p:cNvSpPr>
            <p:nvPr/>
          </p:nvSpPr>
          <p:spPr bwMode="auto">
            <a:xfrm>
              <a:off x="3670" y="3101"/>
              <a:ext cx="755" cy="166"/>
            </a:xfrm>
            <a:prstGeom prst="rect">
              <a:avLst/>
            </a:prstGeom>
            <a:solidFill>
              <a:schemeClr val="hlink"/>
            </a:solidFill>
            <a:ln w="12700">
              <a:noFill/>
              <a:miter lim="800000"/>
              <a:headEnd/>
              <a:tailEnd/>
            </a:ln>
          </p:spPr>
          <p:txBody>
            <a:bodyPr wrap="none" anchor="ctr"/>
            <a:lstStyle/>
            <a:p>
              <a:endParaRPr lang="en-US" sz="2400">
                <a:latin typeface="Times New Roman" pitchFamily="-111" charset="0"/>
              </a:endParaRPr>
            </a:p>
          </p:txBody>
        </p:sp>
        <p:sp>
          <p:nvSpPr>
            <p:cNvPr id="162828" name="Oval 10"/>
            <p:cNvSpPr>
              <a:spLocks noChangeArrowheads="1"/>
            </p:cNvSpPr>
            <p:nvPr/>
          </p:nvSpPr>
          <p:spPr bwMode="auto">
            <a:xfrm>
              <a:off x="3676" y="2957"/>
              <a:ext cx="755" cy="271"/>
            </a:xfrm>
            <a:prstGeom prst="ellipse">
              <a:avLst/>
            </a:prstGeom>
            <a:solidFill>
              <a:schemeClr val="hlink"/>
            </a:solidFill>
            <a:ln w="12700">
              <a:noFill/>
              <a:round/>
              <a:headEnd/>
              <a:tailEnd/>
            </a:ln>
          </p:spPr>
          <p:txBody>
            <a:bodyPr wrap="none" anchor="ctr"/>
            <a:lstStyle/>
            <a:p>
              <a:endParaRPr lang="en-US"/>
            </a:p>
          </p:txBody>
        </p:sp>
        <p:grpSp>
          <p:nvGrpSpPr>
            <p:cNvPr id="162829" name="Group 11"/>
            <p:cNvGrpSpPr>
              <a:grpSpLocks/>
            </p:cNvGrpSpPr>
            <p:nvPr/>
          </p:nvGrpSpPr>
          <p:grpSpPr bwMode="auto">
            <a:xfrm>
              <a:off x="3894" y="2976"/>
              <a:ext cx="314" cy="75"/>
              <a:chOff x="2208" y="2184"/>
              <a:chExt cx="176" cy="69"/>
            </a:xfrm>
          </p:grpSpPr>
          <p:grpSp>
            <p:nvGrpSpPr>
              <p:cNvPr id="162852" name="Group 12"/>
              <p:cNvGrpSpPr>
                <a:grpSpLocks/>
              </p:cNvGrpSpPr>
              <p:nvPr/>
            </p:nvGrpSpPr>
            <p:grpSpPr bwMode="auto">
              <a:xfrm>
                <a:off x="2208" y="2185"/>
                <a:ext cx="176" cy="68"/>
                <a:chOff x="2848" y="848"/>
                <a:chExt cx="140" cy="98"/>
              </a:xfrm>
            </p:grpSpPr>
            <p:sp>
              <p:nvSpPr>
                <p:cNvPr id="162857" name="Line 1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8" name="Line 1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9" name="Line 1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2853" name="Group 16"/>
              <p:cNvGrpSpPr>
                <a:grpSpLocks/>
              </p:cNvGrpSpPr>
              <p:nvPr/>
            </p:nvGrpSpPr>
            <p:grpSpPr bwMode="auto">
              <a:xfrm flipV="1">
                <a:off x="2208" y="2184"/>
                <a:ext cx="176" cy="68"/>
                <a:chOff x="2848" y="848"/>
                <a:chExt cx="140" cy="98"/>
              </a:xfrm>
            </p:grpSpPr>
            <p:sp>
              <p:nvSpPr>
                <p:cNvPr id="162854" name="Line 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5" name="Line 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6" name="Line 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62830" name="Oval 20"/>
            <p:cNvSpPr>
              <a:spLocks noChangeArrowheads="1"/>
            </p:cNvSpPr>
            <p:nvPr/>
          </p:nvSpPr>
          <p:spPr bwMode="auto">
            <a:xfrm>
              <a:off x="4846" y="3150"/>
              <a:ext cx="755" cy="233"/>
            </a:xfrm>
            <a:prstGeom prst="ellipse">
              <a:avLst/>
            </a:prstGeom>
            <a:solidFill>
              <a:schemeClr val="hlink"/>
            </a:solidFill>
            <a:ln w="12700">
              <a:noFill/>
              <a:round/>
              <a:headEnd/>
              <a:tailEnd/>
            </a:ln>
          </p:spPr>
          <p:txBody>
            <a:bodyPr wrap="none" anchor="ctr"/>
            <a:lstStyle/>
            <a:p>
              <a:endParaRPr lang="en-US"/>
            </a:p>
          </p:txBody>
        </p:sp>
        <p:sp>
          <p:nvSpPr>
            <p:cNvPr id="162831" name="Line 21"/>
            <p:cNvSpPr>
              <a:spLocks noChangeShapeType="1"/>
            </p:cNvSpPr>
            <p:nvPr/>
          </p:nvSpPr>
          <p:spPr bwMode="auto">
            <a:xfrm>
              <a:off x="4852" y="3137"/>
              <a:ext cx="0" cy="144"/>
            </a:xfrm>
            <a:prstGeom prst="line">
              <a:avLst/>
            </a:prstGeom>
            <a:noFill/>
            <a:ln w="12700">
              <a:solidFill>
                <a:schemeClr val="tx1"/>
              </a:solidFill>
              <a:round/>
              <a:headEnd/>
              <a:tailEnd/>
            </a:ln>
          </p:spPr>
          <p:txBody>
            <a:bodyPr wrap="none" anchor="ctr"/>
            <a:lstStyle/>
            <a:p>
              <a:endParaRPr lang="en-US"/>
            </a:p>
          </p:txBody>
        </p:sp>
        <p:sp>
          <p:nvSpPr>
            <p:cNvPr id="162832" name="Rectangle 22"/>
            <p:cNvSpPr>
              <a:spLocks noChangeArrowheads="1"/>
            </p:cNvSpPr>
            <p:nvPr/>
          </p:nvSpPr>
          <p:spPr bwMode="auto">
            <a:xfrm>
              <a:off x="4852" y="3113"/>
              <a:ext cx="755" cy="166"/>
            </a:xfrm>
            <a:prstGeom prst="rect">
              <a:avLst/>
            </a:prstGeom>
            <a:solidFill>
              <a:schemeClr val="hlink"/>
            </a:solidFill>
            <a:ln w="12700">
              <a:noFill/>
              <a:miter lim="800000"/>
              <a:headEnd/>
              <a:tailEnd/>
            </a:ln>
          </p:spPr>
          <p:txBody>
            <a:bodyPr wrap="none" anchor="ctr"/>
            <a:lstStyle/>
            <a:p>
              <a:endParaRPr lang="en-US" sz="2400">
                <a:latin typeface="Times New Roman" pitchFamily="-111" charset="0"/>
              </a:endParaRPr>
            </a:p>
          </p:txBody>
        </p:sp>
        <p:sp>
          <p:nvSpPr>
            <p:cNvPr id="162833" name="Oval 23"/>
            <p:cNvSpPr>
              <a:spLocks noChangeArrowheads="1"/>
            </p:cNvSpPr>
            <p:nvPr/>
          </p:nvSpPr>
          <p:spPr bwMode="auto">
            <a:xfrm>
              <a:off x="4858" y="2969"/>
              <a:ext cx="755" cy="271"/>
            </a:xfrm>
            <a:prstGeom prst="ellipse">
              <a:avLst/>
            </a:prstGeom>
            <a:solidFill>
              <a:schemeClr val="hlink"/>
            </a:solidFill>
            <a:ln w="12700">
              <a:noFill/>
              <a:round/>
              <a:headEnd/>
              <a:tailEnd/>
            </a:ln>
          </p:spPr>
          <p:txBody>
            <a:bodyPr wrap="none" anchor="ctr"/>
            <a:lstStyle/>
            <a:p>
              <a:endParaRPr lang="en-US"/>
            </a:p>
          </p:txBody>
        </p:sp>
        <p:graphicFrame>
          <p:nvGraphicFramePr>
            <p:cNvPr id="162819" name="Object 3"/>
            <p:cNvGraphicFramePr>
              <a:graphicFrameLocks noChangeAspect="1"/>
            </p:cNvGraphicFramePr>
            <p:nvPr/>
          </p:nvGraphicFramePr>
          <p:xfrm>
            <a:off x="2816" y="2660"/>
            <a:ext cx="407" cy="336"/>
          </p:xfrm>
          <a:graphic>
            <a:graphicData uri="http://schemas.openxmlformats.org/presentationml/2006/ole">
              <p:oleObj spid="_x0000_s162819" name="Clip" r:id="rId5" imgW="1305000" imgH="1085760" progId="">
                <p:embed/>
              </p:oleObj>
            </a:graphicData>
          </a:graphic>
        </p:graphicFrame>
        <p:sp>
          <p:nvSpPr>
            <p:cNvPr id="162834" name="Rectangle 25"/>
            <p:cNvSpPr>
              <a:spLocks noChangeArrowheads="1"/>
            </p:cNvSpPr>
            <p:nvPr/>
          </p:nvSpPr>
          <p:spPr bwMode="auto">
            <a:xfrm>
              <a:off x="4647" y="3060"/>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5" name="Rectangle 26"/>
            <p:cNvSpPr>
              <a:spLocks noChangeArrowheads="1"/>
            </p:cNvSpPr>
            <p:nvPr/>
          </p:nvSpPr>
          <p:spPr bwMode="auto">
            <a:xfrm>
              <a:off x="4212" y="3099"/>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6" name="Rectangle 27"/>
            <p:cNvSpPr>
              <a:spLocks noChangeArrowheads="1"/>
            </p:cNvSpPr>
            <p:nvPr/>
          </p:nvSpPr>
          <p:spPr bwMode="auto">
            <a:xfrm>
              <a:off x="4395" y="3060"/>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7" name="Text Box 28"/>
            <p:cNvSpPr txBox="1">
              <a:spLocks noChangeArrowheads="1"/>
            </p:cNvSpPr>
            <p:nvPr/>
          </p:nvSpPr>
          <p:spPr bwMode="auto">
            <a:xfrm>
              <a:off x="2798" y="2444"/>
              <a:ext cx="1239" cy="231"/>
            </a:xfrm>
            <a:prstGeom prst="rect">
              <a:avLst/>
            </a:prstGeom>
            <a:noFill/>
            <a:ln w="9525">
              <a:noFill/>
              <a:miter lim="800000"/>
              <a:headEnd/>
              <a:tailEnd/>
            </a:ln>
          </p:spPr>
          <p:txBody>
            <a:bodyPr wrap="none">
              <a:spAutoFit/>
            </a:bodyPr>
            <a:lstStyle/>
            <a:p>
              <a:pPr algn="l"/>
              <a:r>
                <a:rPr lang="en-US" sz="1800"/>
                <a:t>TCP connection 1</a:t>
              </a:r>
              <a:endParaRPr lang="en-US" sz="1800">
                <a:latin typeface="Times New Roman" pitchFamily="-111" charset="0"/>
              </a:endParaRPr>
            </a:p>
          </p:txBody>
        </p:sp>
        <p:sp>
          <p:nvSpPr>
            <p:cNvPr id="162838" name="Text Box 29"/>
            <p:cNvSpPr txBox="1">
              <a:spLocks noChangeArrowheads="1"/>
            </p:cNvSpPr>
            <p:nvPr/>
          </p:nvSpPr>
          <p:spPr bwMode="auto">
            <a:xfrm>
              <a:off x="3653" y="3344"/>
              <a:ext cx="837" cy="577"/>
            </a:xfrm>
            <a:prstGeom prst="rect">
              <a:avLst/>
            </a:prstGeom>
            <a:noFill/>
            <a:ln w="9525">
              <a:noFill/>
              <a:miter lim="800000"/>
              <a:headEnd/>
              <a:tailEnd/>
            </a:ln>
          </p:spPr>
          <p:txBody>
            <a:bodyPr wrap="none">
              <a:spAutoFit/>
            </a:bodyPr>
            <a:lstStyle/>
            <a:p>
              <a:r>
                <a:rPr lang="en-US" sz="1800"/>
                <a:t>bottleneck</a:t>
              </a:r>
            </a:p>
            <a:p>
              <a:r>
                <a:rPr lang="en-US" sz="1800"/>
                <a:t>router</a:t>
              </a:r>
            </a:p>
            <a:p>
              <a:r>
                <a:rPr lang="en-US" sz="1800"/>
                <a:t>capacity R</a:t>
              </a:r>
              <a:endParaRPr lang="en-US" sz="1800">
                <a:latin typeface="Times New Roman" pitchFamily="-111" charset="0"/>
              </a:endParaRPr>
            </a:p>
          </p:txBody>
        </p:sp>
        <p:grpSp>
          <p:nvGrpSpPr>
            <p:cNvPr id="162839" name="Group 30"/>
            <p:cNvGrpSpPr>
              <a:grpSpLocks/>
            </p:cNvGrpSpPr>
            <p:nvPr/>
          </p:nvGrpSpPr>
          <p:grpSpPr bwMode="auto">
            <a:xfrm>
              <a:off x="5064" y="3006"/>
              <a:ext cx="314" cy="75"/>
              <a:chOff x="2208" y="2184"/>
              <a:chExt cx="176" cy="69"/>
            </a:xfrm>
          </p:grpSpPr>
          <p:grpSp>
            <p:nvGrpSpPr>
              <p:cNvPr id="162844" name="Group 31"/>
              <p:cNvGrpSpPr>
                <a:grpSpLocks/>
              </p:cNvGrpSpPr>
              <p:nvPr/>
            </p:nvGrpSpPr>
            <p:grpSpPr bwMode="auto">
              <a:xfrm>
                <a:off x="2208" y="2185"/>
                <a:ext cx="176" cy="68"/>
                <a:chOff x="2848" y="848"/>
                <a:chExt cx="140" cy="98"/>
              </a:xfrm>
            </p:grpSpPr>
            <p:sp>
              <p:nvSpPr>
                <p:cNvPr id="162849"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0"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1"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2845" name="Group 35"/>
              <p:cNvGrpSpPr>
                <a:grpSpLocks/>
              </p:cNvGrpSpPr>
              <p:nvPr/>
            </p:nvGrpSpPr>
            <p:grpSpPr bwMode="auto">
              <a:xfrm flipV="1">
                <a:off x="2208" y="2184"/>
                <a:ext cx="176" cy="68"/>
                <a:chOff x="2848" y="848"/>
                <a:chExt cx="140" cy="98"/>
              </a:xfrm>
            </p:grpSpPr>
            <p:sp>
              <p:nvSpPr>
                <p:cNvPr id="162846" name="Line 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47" name="Line 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48" name="Line 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62840" name="Text Box 39"/>
            <p:cNvSpPr txBox="1">
              <a:spLocks noChangeArrowheads="1"/>
            </p:cNvSpPr>
            <p:nvPr/>
          </p:nvSpPr>
          <p:spPr bwMode="auto">
            <a:xfrm>
              <a:off x="2510" y="3422"/>
              <a:ext cx="960" cy="404"/>
            </a:xfrm>
            <a:prstGeom prst="rect">
              <a:avLst/>
            </a:prstGeom>
            <a:noFill/>
            <a:ln w="9525">
              <a:noFill/>
              <a:miter lim="800000"/>
              <a:headEnd/>
              <a:tailEnd/>
            </a:ln>
          </p:spPr>
          <p:txBody>
            <a:bodyPr wrap="none">
              <a:spAutoFit/>
            </a:bodyPr>
            <a:lstStyle/>
            <a:p>
              <a:pPr algn="l"/>
              <a:r>
                <a:rPr lang="en-US" sz="1800"/>
                <a:t>TCP </a:t>
              </a:r>
            </a:p>
            <a:p>
              <a:pPr algn="l"/>
              <a:r>
                <a:rPr lang="en-US" sz="1800"/>
                <a:t>connection 2</a:t>
              </a:r>
              <a:endParaRPr lang="en-US" sz="1800">
                <a:latin typeface="Times New Roman" pitchFamily="-111" charset="0"/>
              </a:endParaRPr>
            </a:p>
          </p:txBody>
        </p:sp>
        <p:sp>
          <p:nvSpPr>
            <p:cNvPr id="162841" name="Freeform 40"/>
            <p:cNvSpPr>
              <a:spLocks/>
            </p:cNvSpPr>
            <p:nvPr/>
          </p:nvSpPr>
          <p:spPr bwMode="auto">
            <a:xfrm>
              <a:off x="3258" y="2730"/>
              <a:ext cx="2412" cy="453"/>
            </a:xfrm>
            <a:custGeom>
              <a:avLst/>
              <a:gdLst>
                <a:gd name="T0" fmla="*/ 0 w 2412"/>
                <a:gd name="T1" fmla="*/ 0 h 453"/>
                <a:gd name="T2" fmla="*/ 558 w 2412"/>
                <a:gd name="T3" fmla="*/ 390 h 453"/>
                <a:gd name="T4" fmla="*/ 2412 w 2412"/>
                <a:gd name="T5" fmla="*/ 432 h 453"/>
                <a:gd name="T6" fmla="*/ 0 60000 65536"/>
                <a:gd name="T7" fmla="*/ 0 60000 65536"/>
                <a:gd name="T8" fmla="*/ 0 60000 65536"/>
                <a:gd name="T9" fmla="*/ 0 w 2412"/>
                <a:gd name="T10" fmla="*/ 0 h 453"/>
                <a:gd name="T11" fmla="*/ 2412 w 2412"/>
                <a:gd name="T12" fmla="*/ 453 h 453"/>
              </a:gdLst>
              <a:ahLst/>
              <a:cxnLst>
                <a:cxn ang="T6">
                  <a:pos x="T0" y="T1"/>
                </a:cxn>
                <a:cxn ang="T7">
                  <a:pos x="T2" y="T3"/>
                </a:cxn>
                <a:cxn ang="T8">
                  <a:pos x="T4" y="T5"/>
                </a:cxn>
              </a:cxnLst>
              <a:rect l="T9" t="T10" r="T11" b="T12"/>
              <a:pathLst>
                <a:path w="2412" h="453">
                  <a:moveTo>
                    <a:pt x="0" y="0"/>
                  </a:moveTo>
                  <a:cubicBezTo>
                    <a:pt x="93" y="65"/>
                    <a:pt x="156" y="318"/>
                    <a:pt x="558" y="390"/>
                  </a:cubicBezTo>
                  <a:cubicBezTo>
                    <a:pt x="959" y="453"/>
                    <a:pt x="2026" y="423"/>
                    <a:pt x="2412" y="432"/>
                  </a:cubicBezTo>
                </a:path>
              </a:pathLst>
            </a:custGeom>
            <a:noFill/>
            <a:ln w="38100">
              <a:solidFill>
                <a:srgbClr val="009900"/>
              </a:solidFill>
              <a:round/>
              <a:headEnd/>
              <a:tailEnd type="triangle" w="med" len="med"/>
            </a:ln>
          </p:spPr>
          <p:txBody>
            <a:bodyPr wrap="none" anchor="ctr"/>
            <a:lstStyle/>
            <a:p>
              <a:endParaRPr lang="en-US"/>
            </a:p>
          </p:txBody>
        </p:sp>
        <p:sp>
          <p:nvSpPr>
            <p:cNvPr id="162842" name="Rectangle 41"/>
            <p:cNvSpPr>
              <a:spLocks noChangeArrowheads="1"/>
            </p:cNvSpPr>
            <p:nvPr/>
          </p:nvSpPr>
          <p:spPr bwMode="auto">
            <a:xfrm>
              <a:off x="4314" y="3099"/>
              <a:ext cx="93" cy="12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62843" name="Freeform 42"/>
            <p:cNvSpPr>
              <a:spLocks/>
            </p:cNvSpPr>
            <p:nvPr/>
          </p:nvSpPr>
          <p:spPr bwMode="auto">
            <a:xfrm>
              <a:off x="3222" y="3193"/>
              <a:ext cx="2412" cy="453"/>
            </a:xfrm>
            <a:custGeom>
              <a:avLst/>
              <a:gdLst>
                <a:gd name="T0" fmla="*/ 0 w 2412"/>
                <a:gd name="T1" fmla="*/ 453 h 453"/>
                <a:gd name="T2" fmla="*/ 558 w 2412"/>
                <a:gd name="T3" fmla="*/ 63 h 453"/>
                <a:gd name="T4" fmla="*/ 2412 w 2412"/>
                <a:gd name="T5" fmla="*/ 29 h 453"/>
                <a:gd name="T6" fmla="*/ 0 60000 65536"/>
                <a:gd name="T7" fmla="*/ 0 60000 65536"/>
                <a:gd name="T8" fmla="*/ 0 60000 65536"/>
                <a:gd name="T9" fmla="*/ 0 w 2412"/>
                <a:gd name="T10" fmla="*/ 0 h 453"/>
                <a:gd name="T11" fmla="*/ 2412 w 2412"/>
                <a:gd name="T12" fmla="*/ 453 h 453"/>
              </a:gdLst>
              <a:ahLst/>
              <a:cxnLst>
                <a:cxn ang="T6">
                  <a:pos x="T0" y="T1"/>
                </a:cxn>
                <a:cxn ang="T7">
                  <a:pos x="T2" y="T3"/>
                </a:cxn>
                <a:cxn ang="T8">
                  <a:pos x="T4" y="T5"/>
                </a:cxn>
              </a:cxnLst>
              <a:rect l="T9" t="T10" r="T11" b="T12"/>
              <a:pathLst>
                <a:path w="2412" h="453">
                  <a:moveTo>
                    <a:pt x="0" y="453"/>
                  </a:moveTo>
                  <a:cubicBezTo>
                    <a:pt x="93" y="388"/>
                    <a:pt x="156" y="134"/>
                    <a:pt x="558" y="63"/>
                  </a:cubicBezTo>
                  <a:cubicBezTo>
                    <a:pt x="959" y="0"/>
                    <a:pt x="2026" y="36"/>
                    <a:pt x="2412" y="29"/>
                  </a:cubicBezTo>
                </a:path>
              </a:pathLst>
            </a:custGeom>
            <a:noFill/>
            <a:ln w="38100">
              <a:solidFill>
                <a:schemeClr val="accent2"/>
              </a:solidFill>
              <a:round/>
              <a:headEnd/>
              <a:tailEnd type="triangle" w="med" len="med"/>
            </a:ln>
          </p:spPr>
          <p:txBody>
            <a:bodyPr wrap="none" anchor="ctr"/>
            <a:lstStyle/>
            <a:p>
              <a:endParaRPr lang="en-US"/>
            </a:p>
          </p:txBody>
        </p:sp>
      </p:grpSp>
      <p:sp>
        <p:nvSpPr>
          <p:cNvPr id="162824" name="Rectangle 43"/>
          <p:cNvSpPr>
            <a:spLocks noGrp="1" noChangeArrowheads="1"/>
          </p:cNvSpPr>
          <p:nvPr>
            <p:ph type="title"/>
          </p:nvPr>
        </p:nvSpPr>
        <p:spPr>
          <a:xfrm>
            <a:off x="533400" y="152400"/>
            <a:ext cx="7772400" cy="1143000"/>
          </a:xfrm>
        </p:spPr>
        <p:txBody>
          <a:bodyPr/>
          <a:lstStyle/>
          <a:p>
            <a:r>
              <a:rPr lang="en-US" smtClean="0"/>
              <a:t>TCP Fairness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4867" name="Slide Number Placeholder 6"/>
          <p:cNvSpPr>
            <a:spLocks noGrp="1"/>
          </p:cNvSpPr>
          <p:nvPr>
            <p:ph type="sldNum" sz="quarter" idx="12"/>
          </p:nvPr>
        </p:nvSpPr>
        <p:spPr>
          <a:noFill/>
        </p:spPr>
        <p:txBody>
          <a:bodyPr/>
          <a:lstStyle/>
          <a:p>
            <a:r>
              <a:rPr lang="en-US"/>
              <a:t>3-</a:t>
            </a:r>
            <a:fld id="{1CD857F0-F745-425B-8D2C-406B9A640ADF}" type="slidenum">
              <a:rPr lang="en-US"/>
              <a:pPr/>
              <a:t>97</a:t>
            </a:fld>
            <a:endParaRPr lang="en-US"/>
          </a:p>
        </p:txBody>
      </p:sp>
      <p:sp>
        <p:nvSpPr>
          <p:cNvPr id="164868" name="Rectangle 2"/>
          <p:cNvSpPr>
            <a:spLocks noGrp="1" noChangeArrowheads="1"/>
          </p:cNvSpPr>
          <p:nvPr>
            <p:ph type="title"/>
          </p:nvPr>
        </p:nvSpPr>
        <p:spPr>
          <a:xfrm>
            <a:off x="533400" y="0"/>
            <a:ext cx="7772400" cy="1143000"/>
          </a:xfrm>
        </p:spPr>
        <p:txBody>
          <a:bodyPr/>
          <a:lstStyle/>
          <a:p>
            <a:r>
              <a:rPr lang="en-US" smtClean="0"/>
              <a:t>Fairness (more)</a:t>
            </a:r>
          </a:p>
        </p:txBody>
      </p:sp>
      <p:sp>
        <p:nvSpPr>
          <p:cNvPr id="164869" name="Rectangle 3"/>
          <p:cNvSpPr>
            <a:spLocks noGrp="1" noChangeArrowheads="1"/>
          </p:cNvSpPr>
          <p:nvPr>
            <p:ph type="body" sz="half" idx="1"/>
          </p:nvPr>
        </p:nvSpPr>
        <p:spPr>
          <a:xfrm>
            <a:off x="533400" y="1219200"/>
            <a:ext cx="3810000" cy="4648200"/>
          </a:xfrm>
        </p:spPr>
        <p:txBody>
          <a:bodyPr/>
          <a:lstStyle/>
          <a:p>
            <a:pPr>
              <a:lnSpc>
                <a:spcPct val="90000"/>
              </a:lnSpc>
              <a:buFont typeface="ZapfDingbats" pitchFamily="82" charset="2"/>
              <a:buNone/>
            </a:pPr>
            <a:r>
              <a:rPr lang="en-US" sz="2400" u="sng" smtClean="0">
                <a:solidFill>
                  <a:srgbClr val="FF0000"/>
                </a:solidFill>
              </a:rPr>
              <a:t>Fairness and UDP</a:t>
            </a:r>
            <a:endParaRPr lang="en-US" sz="2400" smtClean="0"/>
          </a:p>
          <a:p>
            <a:pPr>
              <a:lnSpc>
                <a:spcPct val="90000"/>
              </a:lnSpc>
            </a:pPr>
            <a:r>
              <a:rPr lang="en-US" sz="2400" smtClean="0"/>
              <a:t>Multimedia apps often do not use TCP</a:t>
            </a:r>
          </a:p>
          <a:p>
            <a:pPr lvl="1">
              <a:lnSpc>
                <a:spcPct val="90000"/>
              </a:lnSpc>
            </a:pPr>
            <a:r>
              <a:rPr lang="en-US" sz="2000" smtClean="0"/>
              <a:t>do not want rate throttled by congestion control</a:t>
            </a:r>
          </a:p>
          <a:p>
            <a:pPr>
              <a:lnSpc>
                <a:spcPct val="90000"/>
              </a:lnSpc>
            </a:pPr>
            <a:r>
              <a:rPr lang="en-US" sz="2400" smtClean="0"/>
              <a:t>Instead use UDP:</a:t>
            </a:r>
          </a:p>
          <a:p>
            <a:pPr lvl="1">
              <a:lnSpc>
                <a:spcPct val="90000"/>
              </a:lnSpc>
            </a:pPr>
            <a:r>
              <a:rPr lang="en-US" sz="2000" smtClean="0"/>
              <a:t>pump audio/video at constant rate, tolerate packet loss</a:t>
            </a:r>
          </a:p>
          <a:p>
            <a:pPr>
              <a:lnSpc>
                <a:spcPct val="90000"/>
              </a:lnSpc>
            </a:pPr>
            <a:r>
              <a:rPr lang="en-US" sz="2400" smtClean="0"/>
              <a:t>Research area: TCP friendly protocols!</a:t>
            </a:r>
          </a:p>
          <a:p>
            <a:pPr>
              <a:lnSpc>
                <a:spcPct val="90000"/>
              </a:lnSpc>
            </a:pPr>
            <a:endParaRPr lang="en-US" sz="2400" smtClean="0"/>
          </a:p>
        </p:txBody>
      </p:sp>
      <p:sp>
        <p:nvSpPr>
          <p:cNvPr id="164870" name="Rectangle 4"/>
          <p:cNvSpPr>
            <a:spLocks noGrp="1" noChangeArrowheads="1"/>
          </p:cNvSpPr>
          <p:nvPr>
            <p:ph type="body" sz="half" idx="2"/>
          </p:nvPr>
        </p:nvSpPr>
        <p:spPr>
          <a:xfrm>
            <a:off x="4419600" y="1143000"/>
            <a:ext cx="4343400" cy="4648200"/>
          </a:xfrm>
        </p:spPr>
        <p:txBody>
          <a:bodyPr/>
          <a:lstStyle/>
          <a:p>
            <a:pPr>
              <a:lnSpc>
                <a:spcPct val="90000"/>
              </a:lnSpc>
              <a:buFont typeface="ZapfDingbats" pitchFamily="82" charset="2"/>
              <a:buNone/>
            </a:pPr>
            <a:r>
              <a:rPr lang="en-US" sz="2400" u="sng" smtClean="0">
                <a:solidFill>
                  <a:srgbClr val="FF0000"/>
                </a:solidFill>
              </a:rPr>
              <a:t>Fairness and parallel TCP connections</a:t>
            </a:r>
            <a:endParaRPr lang="en-US" sz="2400" smtClean="0"/>
          </a:p>
          <a:p>
            <a:pPr>
              <a:lnSpc>
                <a:spcPct val="90000"/>
              </a:lnSpc>
            </a:pPr>
            <a:r>
              <a:rPr lang="en-US" sz="2400" smtClean="0"/>
              <a:t>nothing prevents app from opening parallel connections between 2 hosts.</a:t>
            </a:r>
          </a:p>
          <a:p>
            <a:pPr>
              <a:lnSpc>
                <a:spcPct val="90000"/>
              </a:lnSpc>
            </a:pPr>
            <a:r>
              <a:rPr lang="en-US" sz="2400" smtClean="0"/>
              <a:t>Web browsers do this </a:t>
            </a:r>
          </a:p>
          <a:p>
            <a:pPr>
              <a:lnSpc>
                <a:spcPct val="90000"/>
              </a:lnSpc>
            </a:pPr>
            <a:r>
              <a:rPr lang="en-US" sz="2400" smtClean="0"/>
              <a:t>Example: link of rate R supporting 9 connections; </a:t>
            </a:r>
          </a:p>
          <a:p>
            <a:pPr lvl="1">
              <a:lnSpc>
                <a:spcPct val="90000"/>
              </a:lnSpc>
            </a:pPr>
            <a:r>
              <a:rPr lang="en-US" sz="2000" smtClean="0"/>
              <a:t>new app asks for 1 TCP, gets rate R/10</a:t>
            </a:r>
          </a:p>
          <a:p>
            <a:pPr lvl="1">
              <a:lnSpc>
                <a:spcPct val="90000"/>
              </a:lnSpc>
            </a:pPr>
            <a:r>
              <a:rPr lang="en-US" sz="2000" smtClean="0"/>
              <a:t>new app asks for 11 TCPs, gets R/2 !</a:t>
            </a:r>
          </a:p>
          <a:p>
            <a:pPr>
              <a:lnSpc>
                <a:spcPct val="90000"/>
              </a:lnSpc>
            </a:pPr>
            <a:endParaRPr lang="en-US" sz="2400"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6915" name="Slide Number Placeholder 5"/>
          <p:cNvSpPr>
            <a:spLocks noGrp="1"/>
          </p:cNvSpPr>
          <p:nvPr>
            <p:ph type="sldNum" sz="quarter" idx="12"/>
          </p:nvPr>
        </p:nvSpPr>
        <p:spPr>
          <a:noFill/>
        </p:spPr>
        <p:txBody>
          <a:bodyPr/>
          <a:lstStyle/>
          <a:p>
            <a:r>
              <a:rPr lang="en-US"/>
              <a:t>3-</a:t>
            </a:r>
            <a:fld id="{CFD54FE7-A0A4-4F94-B53D-3502CCD4BE2B}" type="slidenum">
              <a:rPr lang="en-US"/>
              <a:pPr/>
              <a:t>98</a:t>
            </a:fld>
            <a:endParaRPr lang="en-US"/>
          </a:p>
        </p:txBody>
      </p:sp>
      <p:sp>
        <p:nvSpPr>
          <p:cNvPr id="166916" name="Rectangle 2"/>
          <p:cNvSpPr>
            <a:spLocks noGrp="1" noChangeArrowheads="1"/>
          </p:cNvSpPr>
          <p:nvPr>
            <p:ph type="title"/>
          </p:nvPr>
        </p:nvSpPr>
        <p:spPr>
          <a:xfrm>
            <a:off x="311150" y="228600"/>
            <a:ext cx="8832850" cy="1143000"/>
          </a:xfrm>
        </p:spPr>
        <p:txBody>
          <a:bodyPr/>
          <a:lstStyle/>
          <a:p>
            <a:r>
              <a:rPr lang="en-US" sz="3200" smtClean="0"/>
              <a:t>Congestion Control with Explicit Notification</a:t>
            </a:r>
          </a:p>
        </p:txBody>
      </p:sp>
      <p:sp>
        <p:nvSpPr>
          <p:cNvPr id="166917" name="Rectangle 3"/>
          <p:cNvSpPr>
            <a:spLocks noGrp="1" noChangeArrowheads="1"/>
          </p:cNvSpPr>
          <p:nvPr>
            <p:ph type="body" idx="1"/>
          </p:nvPr>
        </p:nvSpPr>
        <p:spPr>
          <a:xfrm>
            <a:off x="685800" y="1447800"/>
            <a:ext cx="8135938" cy="4114800"/>
          </a:xfrm>
        </p:spPr>
        <p:txBody>
          <a:bodyPr/>
          <a:lstStyle/>
          <a:p>
            <a:pPr>
              <a:buFontTx/>
              <a:buChar char="-"/>
            </a:pPr>
            <a:r>
              <a:rPr lang="en-US" smtClean="0"/>
              <a:t>TCP uses implicit signaling</a:t>
            </a:r>
          </a:p>
          <a:p>
            <a:pPr>
              <a:buFontTx/>
              <a:buChar char="-"/>
            </a:pPr>
            <a:r>
              <a:rPr lang="en-US" smtClean="0"/>
              <a:t>ATM (ABR) uses explicit signaling using RM (resource management) cells</a:t>
            </a:r>
          </a:p>
          <a:p>
            <a:pPr>
              <a:buFontTx/>
              <a:buChar char="-"/>
            </a:pPr>
            <a:r>
              <a:rPr lang="en-US" sz="2000" smtClean="0"/>
              <a:t>ATM: Asynchronous Transfer Mode, ABR: Available Bit Rate</a:t>
            </a:r>
          </a:p>
          <a:p>
            <a:r>
              <a:rPr lang="en-US" smtClean="0"/>
              <a:t>ABR Congestion notification and congestion avoidance</a:t>
            </a:r>
          </a:p>
          <a:p>
            <a:pPr>
              <a:buFontTx/>
              <a:buChar char="-"/>
            </a:pPr>
            <a:r>
              <a:rPr lang="en-US" smtClean="0"/>
              <a:t>parameters: </a:t>
            </a:r>
          </a:p>
          <a:p>
            <a:pPr lvl="1">
              <a:buFontTx/>
              <a:buChar char="-"/>
            </a:pPr>
            <a:r>
              <a:rPr lang="en-US" smtClean="0"/>
              <a:t>peak cell rate (PCR)</a:t>
            </a:r>
          </a:p>
          <a:p>
            <a:pPr lvl="1">
              <a:buFontTx/>
              <a:buChar char="-"/>
            </a:pPr>
            <a:r>
              <a:rPr lang="en-US" smtClean="0"/>
              <a:t>minimum cell rate (MCR)</a:t>
            </a:r>
          </a:p>
          <a:p>
            <a:pPr lvl="1">
              <a:buFontTx/>
              <a:buChar char="-"/>
            </a:pPr>
            <a:r>
              <a:rPr lang="en-US" smtClean="0"/>
              <a:t>initial cell rate(ICR)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8963" name="Slide Number Placeholder 5"/>
          <p:cNvSpPr>
            <a:spLocks noGrp="1"/>
          </p:cNvSpPr>
          <p:nvPr>
            <p:ph type="sldNum" sz="quarter" idx="12"/>
          </p:nvPr>
        </p:nvSpPr>
        <p:spPr>
          <a:noFill/>
        </p:spPr>
        <p:txBody>
          <a:bodyPr/>
          <a:lstStyle/>
          <a:p>
            <a:r>
              <a:rPr lang="en-US"/>
              <a:t>3-</a:t>
            </a:r>
            <a:fld id="{37DCFFC6-B7B9-4481-93AD-D7A6E54303CF}" type="slidenum">
              <a:rPr lang="en-US"/>
              <a:pPr/>
              <a:t>99</a:t>
            </a:fld>
            <a:endParaRPr lang="en-US"/>
          </a:p>
        </p:txBody>
      </p:sp>
      <p:sp>
        <p:nvSpPr>
          <p:cNvPr id="168964" name="Rectangle 2"/>
          <p:cNvSpPr>
            <a:spLocks noGrp="1" noChangeArrowheads="1"/>
          </p:cNvSpPr>
          <p:nvPr>
            <p:ph type="body" idx="1"/>
          </p:nvPr>
        </p:nvSpPr>
        <p:spPr>
          <a:xfrm>
            <a:off x="685800" y="1524000"/>
            <a:ext cx="7772400" cy="4114800"/>
          </a:xfrm>
        </p:spPr>
        <p:txBody>
          <a:bodyPr/>
          <a:lstStyle/>
          <a:p>
            <a:pPr>
              <a:buFontTx/>
              <a:buChar char="-"/>
            </a:pPr>
            <a:r>
              <a:rPr lang="en-US" smtClean="0"/>
              <a:t>ABR uses </a:t>
            </a:r>
            <a:r>
              <a:rPr lang="en-US" i="1" smtClean="0"/>
              <a:t>resource management</a:t>
            </a:r>
            <a:r>
              <a:rPr lang="en-US" smtClean="0"/>
              <a:t> cell (RM cell) with fields:</a:t>
            </a:r>
          </a:p>
          <a:p>
            <a:pPr lvl="1">
              <a:buFontTx/>
              <a:buChar char="-"/>
            </a:pPr>
            <a:r>
              <a:rPr lang="en-US" smtClean="0"/>
              <a:t>CI (congestion indication)</a:t>
            </a:r>
          </a:p>
          <a:p>
            <a:pPr lvl="1">
              <a:buFontTx/>
              <a:buChar char="-"/>
            </a:pPr>
            <a:r>
              <a:rPr lang="en-US" smtClean="0"/>
              <a:t>NI (no increase)</a:t>
            </a:r>
          </a:p>
          <a:p>
            <a:pPr lvl="1">
              <a:buFontTx/>
              <a:buChar char="-"/>
            </a:pPr>
            <a:r>
              <a:rPr lang="en-US" smtClean="0"/>
              <a:t>ER (explicit rate)</a:t>
            </a:r>
          </a:p>
          <a:p>
            <a:r>
              <a:rPr lang="en-US" smtClean="0"/>
              <a:t>Types of RM cells: 	</a:t>
            </a:r>
          </a:p>
          <a:p>
            <a:pPr lvl="1">
              <a:buFontTx/>
              <a:buChar char="-"/>
            </a:pPr>
            <a:r>
              <a:rPr lang="en-US" smtClean="0"/>
              <a:t>Forward RM (FRM)</a:t>
            </a:r>
          </a:p>
          <a:p>
            <a:pPr lvl="1">
              <a:buFontTx/>
              <a:buChar char="-"/>
            </a:pPr>
            <a:r>
              <a:rPr lang="en-US" smtClean="0"/>
              <a:t>Backward RM (BRM)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20214</TotalTime>
  <Words>6196</Words>
  <Application>Microsoft Macintosh PowerPoint</Application>
  <PresentationFormat>On-screen Show (4:3)</PresentationFormat>
  <Paragraphs>1255</Paragraphs>
  <Slides>104</Slides>
  <Notes>83</Notes>
  <HiddenSlides>0</HiddenSlides>
  <MMClips>0</MMClips>
  <ScaleCrop>false</ScaleCrop>
  <HeadingPairs>
    <vt:vector size="6" baseType="variant">
      <vt:variant>
        <vt:lpstr>Design Template</vt:lpstr>
      </vt:variant>
      <vt:variant>
        <vt:i4>1</vt:i4>
      </vt:variant>
      <vt:variant>
        <vt:lpstr>Embedded OLE Servers</vt:lpstr>
      </vt:variant>
      <vt:variant>
        <vt:i4>5</vt:i4>
      </vt:variant>
      <vt:variant>
        <vt:lpstr>Slide Titles</vt:lpstr>
      </vt:variant>
      <vt:variant>
        <vt:i4>104</vt:i4>
      </vt:variant>
    </vt:vector>
  </HeadingPairs>
  <TitlesOfParts>
    <vt:vector size="110" baseType="lpstr">
      <vt:lpstr>Default Design</vt:lpstr>
      <vt:lpstr>Clip</vt:lpstr>
      <vt:lpstr>Picture</vt:lpstr>
      <vt:lpstr>VISIO</vt:lpstr>
      <vt:lpstr>Acrobat Document</vt:lpstr>
      <vt:lpstr>Worksheet</vt:lpstr>
      <vt:lpstr>Modeling &amp; Analysis</vt:lpstr>
      <vt:lpstr>Simulation tools</vt:lpstr>
      <vt:lpstr>Slide 3</vt:lpstr>
      <vt:lpstr>Slide 4</vt:lpstr>
      <vt:lpstr>Slide 5</vt:lpstr>
      <vt:lpstr>Slide 6</vt:lpstr>
      <vt:lpstr>Slide 7</vt:lpstr>
      <vt:lpstr>Queuing Example</vt:lpstr>
      <vt:lpstr>Queuing Example (contd.)</vt:lpstr>
      <vt:lpstr>Slide 10</vt:lpstr>
      <vt:lpstr>Chapter 3: Transport Layer</vt:lpstr>
      <vt:lpstr>Chapter 3 outline</vt:lpstr>
      <vt:lpstr>Transport services and protocols</vt:lpstr>
      <vt:lpstr>Internet transport-layer protocols</vt:lpstr>
      <vt:lpstr>Chapter 3 outline</vt:lpstr>
      <vt:lpstr>Multiplexing/demultiplexing</vt:lpstr>
      <vt:lpstr>How demultiplexing works:  General for TCP and UDP</vt:lpstr>
      <vt:lpstr>Connectionless demultiplexing</vt:lpstr>
      <vt:lpstr>Connectionless demux (cont)</vt:lpstr>
      <vt:lpstr>Connection-oriented demux</vt:lpstr>
      <vt:lpstr>Connection-oriented demux (cont)</vt:lpstr>
      <vt:lpstr>Chapter 3 outline</vt:lpstr>
      <vt:lpstr>UDP: User Datagram Protocol [RFC 768]</vt:lpstr>
      <vt:lpstr>UDP: more</vt:lpstr>
      <vt:lpstr>Chapter 3 outline</vt:lpstr>
      <vt:lpstr>Principles of Reliable data transfer</vt:lpstr>
      <vt:lpstr>Principles of Reliable data transfer</vt:lpstr>
      <vt:lpstr>Principles of Reliable data transfer</vt:lpstr>
      <vt:lpstr>Reliable data transfer: getting started</vt:lpstr>
      <vt:lpstr>Flow Control </vt:lpstr>
      <vt:lpstr>Hop-by-hop flow control</vt:lpstr>
      <vt:lpstr>Stop-and-wait: reliable transfer over a reliable channel</vt:lpstr>
      <vt:lpstr>channel with bit errors</vt:lpstr>
      <vt:lpstr>Stop-and-wait operation Summary</vt:lpstr>
      <vt:lpstr>Stop-and-wait with lost packet/frame</vt:lpstr>
      <vt:lpstr>Slide 36</vt:lpstr>
      <vt:lpstr>Slide 37</vt:lpstr>
      <vt:lpstr>Slide 38</vt:lpstr>
      <vt:lpstr>Performance of stop-and-wait</vt:lpstr>
      <vt:lpstr>stop-and-wait operation</vt:lpstr>
      <vt:lpstr>Sliding window techniques</vt:lpstr>
      <vt:lpstr>Pipelined (sliding window) protocols</vt:lpstr>
      <vt:lpstr>Pipelining: increased utilization</vt:lpstr>
      <vt:lpstr>Go-Back-N</vt:lpstr>
      <vt:lpstr>GBN: receiver side</vt:lpstr>
      <vt:lpstr>GBN in action</vt:lpstr>
      <vt:lpstr>Selective Repeat</vt:lpstr>
      <vt:lpstr>Selective repeat: sender, receiver windows</vt:lpstr>
      <vt:lpstr>Selective repeat in action</vt:lpstr>
      <vt:lpstr>Slide 50</vt:lpstr>
      <vt:lpstr>TCP: Overview   RFCs: 793, 1122, 1323, 2018, 2581</vt:lpstr>
      <vt:lpstr>TCP segment structure</vt:lpstr>
      <vt:lpstr>Slide 53</vt:lpstr>
      <vt:lpstr>credit allocation scheme</vt:lpstr>
      <vt:lpstr>TCP seq. #’s and ACKs</vt:lpstr>
      <vt:lpstr>TCP retransmission strategy:</vt:lpstr>
      <vt:lpstr>Slide 57</vt:lpstr>
      <vt:lpstr>Reliability in TCP</vt:lpstr>
      <vt:lpstr>TCP Round Trip Time and Timeout</vt:lpstr>
      <vt:lpstr>TCP Round Trip Time and Timeout</vt:lpstr>
      <vt:lpstr>Example RTT estimation:</vt:lpstr>
      <vt:lpstr>Slide 62</vt:lpstr>
      <vt:lpstr>Slide 63</vt:lpstr>
      <vt:lpstr>TCP Round Trip Time and Timeout</vt:lpstr>
      <vt:lpstr>TCP reliable data transfer</vt:lpstr>
      <vt:lpstr>TCP: retransmission scenarios</vt:lpstr>
      <vt:lpstr>TCP retransmission scenarios (more)</vt:lpstr>
      <vt:lpstr>Fast  Retransmit</vt:lpstr>
      <vt:lpstr>Slide 69</vt:lpstr>
      <vt:lpstr>TCP Flow Control</vt:lpstr>
      <vt:lpstr>Principles of Congestion Control</vt:lpstr>
      <vt:lpstr>Congestion Control &amp; Traffic Management</vt:lpstr>
      <vt:lpstr>Network Congestion</vt:lpstr>
      <vt:lpstr>Slide 74</vt:lpstr>
      <vt:lpstr>Notes on congestion and delay</vt:lpstr>
      <vt:lpstr>Using the fluid flow model to reason about relative flow delays in the Internet</vt:lpstr>
      <vt:lpstr>Slide 77</vt:lpstr>
      <vt:lpstr>Slide 78</vt:lpstr>
      <vt:lpstr>Propagation of congestion</vt:lpstr>
      <vt:lpstr>congestion phases and effects</vt:lpstr>
      <vt:lpstr>practical case: finite buffers, loss</vt:lpstr>
      <vt:lpstr>Slide 82</vt:lpstr>
      <vt:lpstr>Congestion Control (CC)</vt:lpstr>
      <vt:lpstr>Congestion Control (CC) (contd.)</vt:lpstr>
      <vt:lpstr>Congestion Control (CC) (contd.)</vt:lpstr>
      <vt:lpstr>Slide 86</vt:lpstr>
      <vt:lpstr>TCP congestion control: additive increase, multiplicative decrease</vt:lpstr>
      <vt:lpstr>TCP Congestion Control: details</vt:lpstr>
      <vt:lpstr>TCP window management</vt:lpstr>
      <vt:lpstr>TCP Slow Start (more)</vt:lpstr>
      <vt:lpstr>TCP congestion control</vt:lpstr>
      <vt:lpstr>Slide 92</vt:lpstr>
      <vt:lpstr>Slide 93</vt:lpstr>
      <vt:lpstr>Fast Retransmit &amp; Recovery</vt:lpstr>
      <vt:lpstr>Slide 95</vt:lpstr>
      <vt:lpstr>TCP Fairness</vt:lpstr>
      <vt:lpstr>Fairness (more)</vt:lpstr>
      <vt:lpstr>Congestion Control with Explicit Notification</vt:lpstr>
      <vt:lpstr>Slide 99</vt:lpstr>
      <vt:lpstr>Slide 100</vt:lpstr>
      <vt:lpstr>Congestion Control in ABR</vt:lpstr>
      <vt:lpstr>Slide 102</vt:lpstr>
      <vt:lpstr>Slide 103</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3</dc:title>
  <dc:creator>Jim Kurose &amp; Keith Ross</dc:creator>
  <cp:lastModifiedBy>Ahmed Helmy</cp:lastModifiedBy>
  <cp:revision>199</cp:revision>
  <cp:lastPrinted>2000-04-27T09:23:27Z</cp:lastPrinted>
  <dcterms:created xsi:type="dcterms:W3CDTF">2015-09-22T17:47:50Z</dcterms:created>
  <dcterms:modified xsi:type="dcterms:W3CDTF">2015-09-24T03:20:03Z</dcterms:modified>
</cp:coreProperties>
</file>