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88.xml" ContentType="application/vnd.openxmlformats-officedocument.presentationml.slide+xml"/>
  <Override PartName="/ppt/notesSlides/notesSlide69.xml" ContentType="application/vnd.openxmlformats-officedocument.presentationml.notesSlide+xml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74.bin" ContentType="application/vnd.openxmlformats-officedocument.oleObject"/>
  <Override PartName="/ppt/slides/slide72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66.xml" ContentType="application/vnd.openxmlformats-officedocument.presentationml.slide+xml"/>
  <Override PartName="/ppt/embeddings/oleObject139.bin" ContentType="application/vnd.openxmlformats-officedocument.oleObject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embeddings/oleObject48.bin" ContentType="application/vnd.openxmlformats-officedocument.oleObject"/>
  <Override PartName="/ppt/slides/slide44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oleObject117.bin" ContentType="application/vnd.openxmlformats-officedocument.oleObject"/>
  <Override PartName="/ppt/notesSlides/notesSlide67.xml" ContentType="application/vnd.openxmlformats-officedocument.presentationml.notesSlide+xml"/>
  <Override PartName="/ppt/slides/slide86.xml" ContentType="application/vnd.openxmlformats-officedocument.presentationml.slide+xml"/>
  <Override PartName="/ppt/embeddings/oleObject26.bin" ContentType="application/vnd.openxmlformats-officedocument.oleObject"/>
  <Override PartName="/ppt/slides/slide22.xml" ContentType="application/vnd.openxmlformats-officedocument.presentationml.slide+xml"/>
  <Override PartName="/ppt/embeddings/oleObject159.bin" ContentType="application/vnd.openxmlformats-officedocument.oleObject"/>
  <Override PartName="/ppt/embeddings/oleObject172.bin" ContentType="application/vnd.openxmlformats-officedocument.oleObject"/>
  <Override PartName="/ppt/notesSlides/notesSlide45.xml" ContentType="application/vnd.openxmlformats-officedocument.presentationml.notesSlide+xml"/>
  <Override PartName="/ppt/embeddings/oleObject68.bin" ContentType="application/vnd.openxmlformats-officedocument.oleObject"/>
  <Override PartName="/ppt/slides/slide64.xml" ContentType="application/vnd.openxmlformats-officedocument.presentationml.slide+xml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15.bin" ContentType="application/vnd.openxmlformats-officedocument.oleObject"/>
  <Override PartName="/ppt/embeddings/oleObject88.bin" ContentType="application/vnd.openxmlformats-officedocument.oleObject"/>
  <Override PartName="/ppt/slides/slide84.xml" ContentType="application/vnd.openxmlformats-officedocument.presentationml.slide+xml"/>
  <Override PartName="/ppt/notesSlides/notesSlide65.xml" ContentType="application/vnd.openxmlformats-officedocument.presentationml.notesSlide+xml"/>
  <Override PartName="/ppt/embeddings/oleObject109.bin" ContentType="application/vnd.openxmlformats-officedocument.oleObject"/>
  <Override PartName="/ppt/embeddings/oleObject24.bin" ContentType="application/vnd.openxmlformats-officedocument.oleObject"/>
  <Override PartName="/ppt/slides/slide20.xml" ContentType="application/vnd.openxmlformats-officedocument.presentationml.slide+xml"/>
  <Override PartName="/ppt/notesSlides/notesSlide59.xml" ContentType="application/vnd.openxmlformats-officedocument.presentationml.notesSlide+xml"/>
  <Override PartName="/ppt/embeddings/oleObject157.bin" ContentType="application/vnd.openxmlformats-officedocument.oleObject"/>
  <Override PartName="/ppt/embeddings/oleObject170.bin" ContentType="application/vnd.openxmlformats-officedocument.oleObject"/>
  <Override PartName="/ppt/embeddings/oleObject66.bin" ContentType="application/vnd.openxmlformats-officedocument.oleObject"/>
  <Override PartName="/ppt/slides/slide62.xml" ContentType="application/vnd.openxmlformats-officedocument.presentationml.slide+xml"/>
  <Override PartName="/ppt/notesSlides/notesSlide43.xml" ContentType="application/vnd.openxmlformats-officedocument.presentationml.notesSlide+xml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notesSlides/notesSlide21.xml" ContentType="application/vnd.openxmlformats-officedocument.presentationml.notesSlide+xml"/>
  <Override PartName="/ppt/embeddings/oleObject44.bin" ContentType="application/vnd.openxmlformats-officedocument.oleObject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177.bin" ContentType="application/vnd.openxmlformats-officedocument.oleObject"/>
  <Override PartName="/ppt/notesSlides/notesSlide79.xml" ContentType="application/vnd.openxmlformats-officedocument.presentationml.notesSlide+xml"/>
  <Override PartName="/ppt/embeddings/oleObject86.bin" ContentType="application/vnd.openxmlformats-officedocument.oleObject"/>
  <Override PartName="/ppt/slides/slide82.xml" ContentType="application/vnd.openxmlformats-officedocument.presentationml.slide+xml"/>
  <Override PartName="/ppt/notesSlides/notesSlide63.xml" ContentType="application/vnd.openxmlformats-officedocument.presentationml.notesSlide+xml"/>
  <Override PartName="/ppt/embeddings/oleObject107.bin" ContentType="application/vnd.openxmlformats-officedocument.oleObject"/>
  <Override PartName="/ppt/embeddings/oleObject22.bin" ContentType="application/vnd.openxmlformats-officedocument.oleObject"/>
  <Override PartName="/ppt/notesSlides/notesSlide57.xml" ContentType="application/vnd.openxmlformats-officedocument.presentationml.notesSlide+xml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embeddings/oleObject64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notesSlides/notesSlide35.xml" ContentType="application/vnd.openxmlformats-officedocument.presentationml.notesSlide+xml"/>
  <Override PartName="/ppt/embeddings/oleObject127.bin" ContentType="application/vnd.openxmlformats-officedocument.oleObject"/>
  <Override PartName="/ppt/embeddings/oleObject42.bin" ContentType="application/vnd.openxmlformats-officedocument.oleObject"/>
  <Override PartName="/ppt/notesSlides/notesSlide5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11.bin" ContentType="application/vnd.openxmlformats-officedocument.oleObject"/>
  <Override PartName="/ppt/embeddings/oleObject169.bin" ContentType="application/vnd.openxmlformats-officedocument.oleObject"/>
  <Override PartName="/ppt/embeddings/oleObject84.bin" ContentType="application/vnd.openxmlformats-officedocument.oleObject"/>
  <Override PartName="/ppt/slides/slide80.xml" ContentType="application/vnd.openxmlformats-officedocument.presentationml.slide+xml"/>
  <Override PartName="/ppt/notesSlides/notesSlide61.xml" ContentType="application/vnd.openxmlformats-officedocument.presentationml.notesSlide+xml"/>
  <Override PartName="/ppt/embeddings/oleObject105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notesSlides/notesSlide55.xml" ContentType="application/vnd.openxmlformats-officedocument.presentationml.notesSlide+xml"/>
  <Override PartName="/ppt/embeddings/oleObject153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3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embeddings/oleObject56.bin" ContentType="application/vnd.openxmlformats-officedocument.oleObject"/>
  <Override PartName="/ppt/embeddings/oleObject125.bin" ContentType="application/vnd.openxmlformats-officedocument.oleObject"/>
  <Override PartName="/ppt/notesSlides/notesSlide81.xml" ContentType="application/vnd.openxmlformats-officedocument.presentationml.notesSlide+xml"/>
  <Override PartName="/ppt/embeddings/oleObject40.bin" ContentType="application/vnd.openxmlformats-officedocument.oleObject"/>
  <Override PartName="/ppt/notesSlides/notesSlide3.xml" ContentType="application/vnd.openxmlformats-officedocument.presentationml.notesSlide+xml"/>
  <Override PartName="/ppt/embeddings/oleObject98.bin" ContentType="application/vnd.openxmlformats-officedocument.oleObject"/>
  <Override PartName="/ppt/notesSlides/notesSlide75.xml" ContentType="application/vnd.openxmlformats-officedocument.presentationml.notesSlide+xml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slides/slide17.xml" ContentType="application/vnd.openxmlformats-officedocument.presentationml.slide+xml"/>
  <Override PartName="/ppt/embeddings/oleObject167.bin" ContentType="application/vnd.openxmlformats-officedocument.oleObject"/>
  <Override PartName="/ppt/embeddings/oleObject82.bin" ContentType="application/vnd.openxmlformats-officedocument.oleObject"/>
  <Override PartName="/ppt/embeddings/oleObject103.bin" ContentType="application/vnd.openxmlformats-officedocument.oleObject"/>
  <Override PartName="/ppt/slides/slide59.xml" ContentType="application/vnd.openxmlformats-officedocument.presentationml.slide+xml"/>
  <Override PartName="/ppt/notesSlides/notesSlide53.xml" ContentType="application/vnd.openxmlformats-officedocument.presentationml.notesSlide+xml"/>
  <Override PartName="/ppt/embeddings/oleObject76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23.bin" ContentType="application/vnd.openxmlformats-officedocument.oleObject"/>
  <Override PartName="/ppt/slides/slide79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96.bin" ContentType="application/vnd.openxmlformats-officedocument.oleObject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slides/slide3.xml" ContentType="application/vnd.openxmlformats-officedocument.presentationml.slide+xml"/>
  <Override PartName="/ppt/embeddings/oleObject165.bin" ContentType="application/vnd.openxmlformats-officedocument.oleObject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notesSlides/notesSlide73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notesSlides/notesSlide51.xml" ContentType="application/vnd.openxmlformats-officedocument.presentationml.notesSlide+xml"/>
  <Override PartName="/ppt/embeddings/oleObject74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2.bin" ContentType="application/vnd.openxmlformats-officedocument.oleObject"/>
  <Override PartName="/ppt/embeddings/oleObject39.bin" ContentType="application/vnd.openxmlformats-officedocument.oleObject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embeddings/oleObject121.bin" ContentType="application/vnd.openxmlformats-officedocument.oleObject"/>
  <Override PartName="/ppt/slides/slide29.xml" ContentType="application/vnd.openxmlformats-officedocument.presentationml.slide+xml"/>
  <Override PartName="/ppt/slides/slide77.xml" ContentType="application/vnd.openxmlformats-officedocument.presentationml.slide+xml"/>
  <Override PartName="/ppt/embeddings/oleObject94.bin" ContentType="application/vnd.openxmlformats-officedocument.oleObject"/>
  <Override PartName="/ppt/notesSlides/notesSlide71.xml" ContentType="application/vnd.openxmlformats-officedocument.presentationml.notes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7.bin" ContentType="application/vnd.openxmlformats-officedocument.oleObject"/>
  <Override PartName="/ppt/embeddings/oleObject163.bin" ContentType="application/vnd.openxmlformats-officedocument.oleObject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embeddings/oleObject72.bin" ContentType="application/vnd.openxmlformats-officedocument.oleObject"/>
  <Override PartName="/ppt/embeddings/oleObject141.bin" ContentType="application/vnd.openxmlformats-officedocument.oleObject"/>
  <Override PartName="/ppt/slides/slide49.xml" ContentType="application/vnd.openxmlformats-officedocument.presentationml.slide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embeddings/oleObject50.bin" ContentType="application/vnd.openxmlformats-officedocument.oleObject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ppt/embeddings/oleObject92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embeddings/oleObject161.bin" ContentType="application/vnd.openxmlformats-officedocument.oleObject"/>
  <Override PartName="/ppt/embeddings/oleObject70.bin" ContentType="application/vnd.openxmlformats-officedocument.oleObject"/>
  <Override PartName="/ppt/slides/slide53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89.xml" ContentType="application/vnd.openxmlformats-officedocument.presentationml.slide+xml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175.bin" ContentType="application/vnd.openxmlformats-officedocument.oleObject"/>
  <Override PartName="/ppt/slides/slide73.xml" ContentType="application/vnd.openxmlformats-officedocument.presentationml.slide+xml"/>
  <Override PartName="/ppt/embeddings/oleObject90.bin" ContentType="application/vnd.openxmlformats-officedocument.oleObject"/>
  <Override PartName="/ppt/embeddings/oleObject13.bin" ContentType="application/vnd.openxmlformats-officedocument.oleObject"/>
  <Override PartName="/ppt/notesSlides/notesSlide48.xml" ContentType="application/vnd.openxmlformats-officedocument.presentationml.notesSlide+xml"/>
  <Override PartName="/ppt/slides/slide67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embeddings/oleObject49.bin" ContentType="application/vnd.openxmlformats-officedocument.oleObject"/>
  <Override PartName="/ppt/slides/slide45.xml" ContentType="application/vnd.openxmlformats-officedocument.presentationml.slide+xml"/>
  <Override PartName="/ppt/embeddings/oleObject118.bin" ContentType="application/vnd.openxmlformats-officedocument.oleObject"/>
  <Override PartName="/ppt/notesSlides/notesSlide68.xml" ContentType="application/vnd.openxmlformats-officedocument.presentationml.notesSlide+xml"/>
  <Override PartName="/ppt/slides/slide87.xml" ContentType="application/vnd.openxmlformats-officedocument.presentationml.slide+xml"/>
  <Override PartName="/ppt/embeddings/oleObject27.bin" ContentType="application/vnd.openxmlformats-officedocument.oleObject"/>
  <Override PartName="/ppt/slides/slide23.xml" ContentType="application/vnd.openxmlformats-officedocument.presentationml.slide+xml"/>
  <Override PartName="/ppt/embeddings/oleObject173.bin" ContentType="application/vnd.openxmlformats-officedocument.oleObject"/>
  <Override PartName="/ppt/notesSlides/notesSlide46.xml" ContentType="application/vnd.openxmlformats-officedocument.presentationml.notesSlide+xml"/>
  <Override PartName="/ppt/embeddings/oleObject69.bin" ContentType="application/vnd.openxmlformats-officedocument.oleObject"/>
  <Override PartName="/ppt/slides/slide65.xml" ContentType="application/vnd.openxmlformats-officedocument.presentationml.slide+xml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47.bin" ContentType="application/vnd.openxmlformats-officedocument.oleObject"/>
  <Override PartName="/ppt/slides/slide43.xml" ContentType="application/vnd.openxmlformats-officedocument.presentationml.slide+xml"/>
  <Override PartName="/ppt/notesSlides/notesSlide24.xml" ContentType="application/vnd.openxmlformats-officedocument.presentationml.notesSlide+xml"/>
  <Override PartName="/ppt/embeddings/oleObject116.bin" ContentType="application/vnd.openxmlformats-officedocument.oleObject"/>
  <Override PartName="/ppt/embeddings/oleObject89.bin" ContentType="application/vnd.openxmlformats-officedocument.oleObject"/>
  <Override PartName="/ppt/slides/slide85.xml" ContentType="application/vnd.openxmlformats-officedocument.presentationml.slide+xml"/>
  <Override PartName="/ppt/notesSlides/notesSlide66.xml" ContentType="application/vnd.openxmlformats-officedocument.presentationml.notesSlide+xml"/>
  <Override PartName="/ppt/embeddings/oleObject25.bin" ContentType="application/vnd.openxmlformats-officedocument.oleObject"/>
  <Override PartName="/ppt/slides/slide21.xml" ContentType="application/vnd.openxmlformats-officedocument.presentationml.slide+xml"/>
  <Override PartName="/ppt/embeddings/oleObject158.bin" ContentType="application/vnd.openxmlformats-officedocument.oleObject"/>
  <Override PartName="/ppt/embeddings/oleObject17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slides/slide63.xml" ContentType="application/vnd.openxmlformats-officedocument.presentationml.slide+xml"/>
  <Override PartName="/ppt/notesSlides/notesSlide44.xml" ContentType="application/vnd.openxmlformats-officedocument.presentationml.notesSlide+xml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embeddings/oleObject45.bin" ContentType="application/vnd.openxmlformats-officedocument.oleObject"/>
  <Override PartName="/ppt/presentation.xml" ContentType="application/vnd.openxmlformats-officedocument.presentationml.presentation.main+xml"/>
  <Override PartName="/ppt/embeddings/oleObject114.bin" ContentType="application/vnd.openxmlformats-officedocument.oleObject"/>
  <Override PartName="/ppt/embeddings/oleObject178.bin" ContentType="application/vnd.openxmlformats-officedocument.oleObject"/>
  <Override PartName="/ppt/embeddings/oleObject87.bin" ContentType="application/vnd.openxmlformats-officedocument.oleObject"/>
  <Override PartName="/ppt/slides/slide83.xml" ContentType="application/vnd.openxmlformats-officedocument.presentationml.slide+xml"/>
  <Override PartName="/ppt/notesSlides/notesSlide64.xml" ContentType="application/vnd.openxmlformats-officedocument.presentationml.notesSlide+xml"/>
  <Override PartName="/ppt/embeddings/oleObject108.bin" ContentType="application/vnd.openxmlformats-officedocument.oleObject"/>
  <Override PartName="/ppt/embeddings/oleObject23.bin" ContentType="application/vnd.openxmlformats-officedocument.oleObject"/>
  <Override PartName="/ppt/notesSlides/notesSlide58.xml" ContentType="application/vnd.openxmlformats-officedocument.presentationml.notesSlide+xml"/>
  <Override PartName="/ppt/embeddings/oleObject156.bin" ContentType="application/vnd.openxmlformats-officedocument.oleObject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embeddings/oleObject65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8.xml" ContentType="application/vnd.openxmlformats-officedocument.presentationml.slide+xml"/>
  <Override PartName="/ppt/embeddings/oleObject37.bin" ContentType="application/vnd.openxmlformats-officedocument.oleObject"/>
  <Override PartName="/ppt/embeddings/oleObject112.bin" ContentType="application/vnd.openxmlformats-officedocument.oleObject"/>
  <Override PartName="/ppt/embeddings/oleObject85.bin" ContentType="application/vnd.openxmlformats-officedocument.oleObject"/>
  <Override PartName="/ppt/slides/slide81.xml" ContentType="application/vnd.openxmlformats-officedocument.presentationml.slide+xml"/>
  <Override PartName="/ppt/notesSlides/notesSlide62.xml" ContentType="application/vnd.openxmlformats-officedocument.presentationml.notesSlide+xml"/>
  <Override PartName="/ppt/embeddings/oleObject106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notesSlides/notesSlide56.xml" ContentType="application/vnd.openxmlformats-officedocument.presentationml.notesSlide+xml"/>
  <Override PartName="/ppt/embeddings/oleObject154.bin" ContentType="application/vnd.openxmlformats-officedocument.oleObject"/>
  <Override PartName="/ppt/embeddings/oleObject148.bin" ContentType="application/vnd.openxmlformats-officedocument.oleObject"/>
  <Override PartName="/ppt/notesSlides/notesSlide40.xml" ContentType="application/vnd.openxmlformats-officedocument.presentationml.notesSlide+xml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notesSlides/notesSlide34.xml" ContentType="application/vnd.openxmlformats-officedocument.presentationml.notesSlide+xml"/>
  <Override PartName="/ppt/embeddings/oleObject126.bin" ContentType="application/vnd.openxmlformats-officedocument.oleObject"/>
  <Override PartName="/ppt/embeddings/oleObject41.bin" ContentType="application/vnd.openxmlformats-officedocument.oleObject"/>
  <Override PartName="/ppt/notesSlides/notesSlide4.xml" ContentType="application/vnd.openxmlformats-officedocument.presentationml.notesSlide+xml"/>
  <Override PartName="/ppt/embeddings/oleObject99.bin" ContentType="application/vnd.openxmlformats-officedocument.oleObject"/>
  <Override PartName="/ppt/notesSlides/notesSlide76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10.bin" ContentType="application/vnd.openxmlformats-officedocument.oleObject"/>
  <Override PartName="/ppt/embeddings/oleObject168.bin" ContentType="application/vnd.openxmlformats-officedocument.oleObject"/>
  <Override PartName="/ppt/embeddings/oleObject83.bin" ContentType="application/vnd.openxmlformats-officedocument.oleObject"/>
  <Override PartName="/ppt/notesSlides/notesSlide60.xml" ContentType="application/vnd.openxmlformats-officedocument.presentationml.notesSlide+xml"/>
  <Override PartName="/ppt/embeddings/oleObject104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notesSlides/notesSlide54.xml" ContentType="application/vnd.openxmlformats-officedocument.presentationml.notesSlide+xml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oleObject55.bin" ContentType="application/vnd.openxmlformats-officedocument.oleObject"/>
  <Override PartName="/ppt/embeddings/oleObject124.bin" ContentType="application/vnd.openxmlformats-officedocument.oleObject"/>
  <Override PartName="/ppt/embeddings/oleObject130.bin" ContentType="application/vnd.openxmlformats-officedocument.oleObject"/>
  <Override PartName="/ppt/notesSlides/notesSlide80.xml" ContentType="application/vnd.openxmlformats-officedocument.presentationml.notes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embeddings/oleObject97.bin" ContentType="application/vnd.openxmlformats-officedocument.oleObject"/>
  <Override PartName="/ppt/notesSlides/notesSlide74.xml" ContentType="application/vnd.openxmlformats-officedocument.presentationml.notesSlide+xml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oleObject166.bin" ContentType="application/vnd.openxmlformats-officedocument.oleObject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notesSlides/notesSlide52.xml" ContentType="application/vnd.openxmlformats-officedocument.presentationml.notesSlide+xml"/>
  <Override PartName="/ppt/embeddings/oleObject75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embeddings/oleObject122.bin" ContentType="application/vnd.openxmlformats-officedocument.oleObject"/>
  <Override PartName="/ppt/slides/slide78.xml" ContentType="application/vnd.openxmlformats-officedocument.presentationml.slide+xml"/>
  <Override PartName="/ppt/embeddings/oleObject95.bin" ContentType="application/vnd.openxmlformats-officedocument.oleObject"/>
  <Override PartName="/ppt/notesSlides/notesSlide72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8.bin" ContentType="application/vnd.openxmlformats-officedocument.oleObject"/>
  <Override PartName="/ppt/embeddings/oleObject164.bin" ContentType="application/vnd.openxmlformats-officedocument.oleObject"/>
  <Override PartName="/ppt/embeddings/oleObject100.bin" ContentType="application/vnd.openxmlformats-officedocument.oleObject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0.xml" ContentType="application/vnd.openxmlformats-officedocument.presentationml.notesSlide+xml"/>
  <Override PartName="/ppt/embeddings/oleObject73.bin" ContentType="application/vnd.openxmlformats-officedocument.oleObject"/>
  <Override PartName="/ppt/embeddings/oleObject142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51.bin" ContentType="application/vnd.openxmlformats-officedocument.oleObject"/>
  <Override PartName="/ppt/embeddings/oleObject120.bin" ContentType="application/vnd.openxmlformats-officedocument.oleObject"/>
  <Override PartName="/ppt/slides/slide28.xml" ContentType="application/vnd.openxmlformats-officedocument.presentationml.slide+xml"/>
  <Override PartName="/ppt/slides/slide76.xml" ContentType="application/vnd.openxmlformats-officedocument.presentationml.slide+xml"/>
  <Override PartName="/ppt/embeddings/oleObject93.bin" ContentType="application/vnd.openxmlformats-officedocument.oleObject"/>
  <Override PartName="/ppt/notesSlides/notesSlide70.xml" ContentType="application/vnd.openxmlformats-officedocument.presentationml.notesSlide+xml"/>
  <Override PartName="/ppt/embeddings/oleObject16.bin" ContentType="application/vnd.openxmlformats-officedocument.oleObject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oleObject162.bin" ContentType="application/vnd.openxmlformats-officedocument.oleObject"/>
  <Default Extension="emf" ContentType="image/x-emf"/>
  <Override PartName="/ppt/slides/slide54.xml" ContentType="application/vnd.openxmlformats-officedocument.presentationml.slide+xml"/>
  <Override PartName="/ppt/embeddings/oleObject71.bin" ContentType="application/vnd.openxmlformats-officedocument.oleObject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embeddings/oleObject140.bin" ContentType="application/vnd.openxmlformats-officedocument.oleObject"/>
  <Override PartName="/ppt/theme/theme2.xml" ContentType="application/vnd.openxmlformats-officedocument.theme+xml"/>
  <Default Extension="xls" ContentType="application/vnd.ms-exce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embeddings/oleObject176.bin" ContentType="application/vnd.openxmlformats-officedocument.oleObject"/>
  <Override PartName="/ppt/slides/slide74.xml" ContentType="application/vnd.openxmlformats-officedocument.presentationml.slide+xml"/>
  <Override PartName="/ppt/embeddings/oleObject91.bin" ContentType="application/vnd.openxmlformats-officedocument.oleObject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notesSlides/notesSlide49.xml" ContentType="application/vnd.openxmlformats-officedocument.presentationml.notesSlide+xml"/>
  <Override PartName="/ppt/embeddings/oleObject160.bin" ContentType="application/vnd.openxmlformats-officedocument.oleObject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embeddings/oleObject119.bin" ContentType="application/vnd.openxmlformats-officedocument.oleObject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15" r:id="rId2"/>
    <p:sldId id="325" r:id="rId3"/>
    <p:sldId id="402" r:id="rId4"/>
    <p:sldId id="379" r:id="rId5"/>
    <p:sldId id="425" r:id="rId6"/>
    <p:sldId id="426" r:id="rId7"/>
    <p:sldId id="427" r:id="rId8"/>
    <p:sldId id="381" r:id="rId9"/>
    <p:sldId id="382" r:id="rId10"/>
    <p:sldId id="383" r:id="rId11"/>
    <p:sldId id="291" r:id="rId12"/>
    <p:sldId id="327" r:id="rId13"/>
    <p:sldId id="428" r:id="rId14"/>
    <p:sldId id="429" r:id="rId15"/>
    <p:sldId id="430" r:id="rId16"/>
    <p:sldId id="431" r:id="rId17"/>
    <p:sldId id="432" r:id="rId18"/>
    <p:sldId id="433" r:id="rId19"/>
    <p:sldId id="360" r:id="rId20"/>
    <p:sldId id="434" r:id="rId21"/>
    <p:sldId id="263" r:id="rId22"/>
    <p:sldId id="264" r:id="rId23"/>
    <p:sldId id="331" r:id="rId24"/>
    <p:sldId id="435" r:id="rId25"/>
    <p:sldId id="266" r:id="rId26"/>
    <p:sldId id="330" r:id="rId27"/>
    <p:sldId id="436" r:id="rId28"/>
    <p:sldId id="437" r:id="rId29"/>
    <p:sldId id="438" r:id="rId30"/>
    <p:sldId id="439" r:id="rId31"/>
    <p:sldId id="440" r:id="rId32"/>
    <p:sldId id="374" r:id="rId33"/>
    <p:sldId id="375" r:id="rId34"/>
    <p:sldId id="376" r:id="rId35"/>
    <p:sldId id="378" r:id="rId36"/>
    <p:sldId id="399" r:id="rId37"/>
    <p:sldId id="281" r:id="rId38"/>
    <p:sldId id="283" r:id="rId39"/>
    <p:sldId id="285" r:id="rId40"/>
    <p:sldId id="404" r:id="rId41"/>
    <p:sldId id="296" r:id="rId42"/>
    <p:sldId id="297" r:id="rId43"/>
    <p:sldId id="389" r:id="rId44"/>
    <p:sldId id="298" r:id="rId45"/>
    <p:sldId id="405" r:id="rId46"/>
    <p:sldId id="406" r:id="rId47"/>
    <p:sldId id="390" r:id="rId48"/>
    <p:sldId id="391" r:id="rId49"/>
    <p:sldId id="302" r:id="rId50"/>
    <p:sldId id="441" r:id="rId51"/>
    <p:sldId id="303" r:id="rId52"/>
    <p:sldId id="304" r:id="rId53"/>
    <p:sldId id="305" r:id="rId54"/>
    <p:sldId id="407" r:id="rId55"/>
    <p:sldId id="363" r:id="rId56"/>
    <p:sldId id="442" r:id="rId57"/>
    <p:sldId id="365" r:id="rId58"/>
    <p:sldId id="366" r:id="rId59"/>
    <p:sldId id="367" r:id="rId60"/>
    <p:sldId id="384" r:id="rId61"/>
    <p:sldId id="385" r:id="rId62"/>
    <p:sldId id="386" r:id="rId63"/>
    <p:sldId id="368" r:id="rId64"/>
    <p:sldId id="416" r:id="rId65"/>
    <p:sldId id="418" r:id="rId66"/>
    <p:sldId id="419" r:id="rId67"/>
    <p:sldId id="417" r:id="rId68"/>
    <p:sldId id="420" r:id="rId69"/>
    <p:sldId id="421" r:id="rId70"/>
    <p:sldId id="422" r:id="rId71"/>
    <p:sldId id="423" r:id="rId72"/>
    <p:sldId id="424" r:id="rId73"/>
    <p:sldId id="447" r:id="rId74"/>
    <p:sldId id="443" r:id="rId75"/>
    <p:sldId id="444" r:id="rId76"/>
    <p:sldId id="445" r:id="rId77"/>
    <p:sldId id="446" r:id="rId78"/>
    <p:sldId id="409" r:id="rId79"/>
    <p:sldId id="306" r:id="rId80"/>
    <p:sldId id="307" r:id="rId81"/>
    <p:sldId id="308" r:id="rId82"/>
    <p:sldId id="310" r:id="rId83"/>
    <p:sldId id="309" r:id="rId84"/>
    <p:sldId id="410" r:id="rId85"/>
    <p:sldId id="315" r:id="rId86"/>
    <p:sldId id="316" r:id="rId87"/>
    <p:sldId id="317" r:id="rId88"/>
    <p:sldId id="321" r:id="rId89"/>
    <p:sldId id="322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CCFFFF"/>
    <a:srgbClr val="33CCCC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99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2200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handoutMaster" Target="handoutMasters/handout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30BAD06-659F-4964-8118-97FAB95BF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08D07EE-867D-4FC3-8DDB-98D3E587A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82439-DBB2-4BEA-B11F-AE182E1937F9}" type="slidenum">
              <a:rPr lang="en-US"/>
              <a:pPr/>
              <a:t>1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93F27-43BE-4F0B-805D-AB8114C333BC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B501C-AC2E-4A1D-85F2-E5E5421FB3FD}" type="slidenum">
              <a:rPr lang="en-US"/>
              <a:pPr/>
              <a:t>11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24E11-3C13-40F0-973E-013AD0402337}" type="slidenum">
              <a:rPr lang="en-US"/>
              <a:pPr/>
              <a:t>12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2D76B-A2A8-4A07-97B4-ADCA3E553E55}" type="slidenum">
              <a:rPr lang="en-US"/>
              <a:pPr/>
              <a:t>13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6600E-2926-4542-897F-AA622DF5002D}" type="slidenum">
              <a:rPr lang="en-US"/>
              <a:pPr/>
              <a:t>14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8961C-0C25-494A-8133-144A76613D1F}" type="slidenum">
              <a:rPr lang="en-US"/>
              <a:pPr/>
              <a:t>15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06864-AD9D-4D35-AA93-C61F676B707D}" type="slidenum">
              <a:rPr lang="en-US"/>
              <a:pPr/>
              <a:t>16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7BA06-401C-440D-93D0-800C8486C7F7}" type="slidenum">
              <a:rPr lang="en-US"/>
              <a:pPr/>
              <a:t>17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9D9B-6C16-4288-AEFA-F0695937B1DF}" type="slidenum">
              <a:rPr lang="en-US"/>
              <a:pPr/>
              <a:t>18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B057F-6B1E-46A5-BF99-88F493C07E11}" type="slidenum">
              <a:rPr lang="en-US"/>
              <a:pPr/>
              <a:t>19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5B52F-FE17-48C8-81CA-2176F5546309}" type="slidenum">
              <a:rPr lang="en-US"/>
              <a:pPr/>
              <a:t>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0BF46-75CE-4E1B-A708-47266A35444C}" type="slidenum">
              <a:rPr lang="en-US"/>
              <a:pPr/>
              <a:t>20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99132-8CCD-4897-ABA8-BFD80871B10B}" type="slidenum">
              <a:rPr lang="en-US"/>
              <a:pPr/>
              <a:t>21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C181-7E6C-4148-BDF7-4DB557AD91D0}" type="slidenum">
              <a:rPr lang="en-US"/>
              <a:pPr/>
              <a:t>22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4A482-E2B0-4D70-A18C-9574D5E6499C}" type="slidenum">
              <a:rPr lang="en-US"/>
              <a:pPr/>
              <a:t>23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AFCD5-BF11-4374-86F1-B315D321C12A}" type="slidenum">
              <a:rPr lang="en-US"/>
              <a:pPr/>
              <a:t>24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400B7-FCC0-4ACB-9FF0-E7D17676B365}" type="slidenum">
              <a:rPr lang="en-US"/>
              <a:pPr/>
              <a:t>25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00909-F66C-40F8-8FB9-BCCEBC4AC156}" type="slidenum">
              <a:rPr lang="en-US"/>
              <a:pPr/>
              <a:t>26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0849-A5D3-4B62-99FA-16EECC3B78AC}" type="slidenum">
              <a:rPr lang="en-US"/>
              <a:pPr/>
              <a:t>27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7312D-A2BD-4755-862C-7FC0B6D7A189}" type="slidenum">
              <a:rPr lang="en-US"/>
              <a:pPr/>
              <a:t>29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E2783-FFED-4E85-8F20-B2D81893A229}" type="slidenum">
              <a:rPr lang="en-US"/>
              <a:pPr/>
              <a:t>30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71D65-0723-4A3B-9360-3CCCD261B7D7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C7A18-FD4F-4B84-92C4-CBE40921B3BF}" type="slidenum">
              <a:rPr lang="en-US"/>
              <a:pPr/>
              <a:t>31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CC5E-62AE-4936-B6AD-BB812813BD39}" type="slidenum">
              <a:rPr lang="en-US"/>
              <a:pPr/>
              <a:t>32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F4FFF-22B4-44BA-BF25-1226E70C0C16}" type="slidenum">
              <a:rPr lang="en-US"/>
              <a:pPr/>
              <a:t>33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A949A-D987-45B6-BC5E-764B93791F79}" type="slidenum">
              <a:rPr lang="en-US"/>
              <a:pPr/>
              <a:t>34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DDF83-D15E-4BD0-8822-CFAD6A4C2B13}" type="slidenum">
              <a:rPr lang="en-US"/>
              <a:pPr/>
              <a:t>35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A59B5-0E3A-4EEC-9A2C-22B624519D15}" type="slidenum">
              <a:rPr lang="en-US"/>
              <a:pPr/>
              <a:t>36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49132-F209-40F1-8984-49DAC5A07E36}" type="slidenum">
              <a:rPr lang="en-US"/>
              <a:pPr/>
              <a:t>37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31362-9C9E-40DD-9599-CB3DE8CE1E7C}" type="slidenum">
              <a:rPr lang="en-US"/>
              <a:pPr/>
              <a:t>38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B6BB7-617E-4CDE-8A6B-6E7AABE309BF}" type="slidenum">
              <a:rPr lang="en-US"/>
              <a:pPr/>
              <a:t>39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776A-5E8E-4695-B335-7333D881FCB0}" type="slidenum">
              <a:rPr lang="en-US"/>
              <a:pPr/>
              <a:t>40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D04DF-1223-4BD3-A69A-B7D5C9C7514B}" type="slidenum">
              <a:rPr lang="en-US"/>
              <a:pPr/>
              <a:t>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C8D93-1749-4AD4-89D4-CE6123B4CDFD}" type="slidenum">
              <a:rPr lang="en-US"/>
              <a:pPr/>
              <a:t>41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968F2-3D42-4DFB-B174-EFF161A9F138}" type="slidenum">
              <a:rPr lang="en-US"/>
              <a:pPr/>
              <a:t>42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FE648-DEDB-45C7-8EE1-E57C2AD9E09D}" type="slidenum">
              <a:rPr lang="en-US"/>
              <a:pPr/>
              <a:t>43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E887B-442B-45FC-950B-0BBDC6B4B105}" type="slidenum">
              <a:rPr lang="en-US"/>
              <a:pPr/>
              <a:t>44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0A04A-E98D-40F2-B292-7A6142DF6E17}" type="slidenum">
              <a:rPr lang="en-US"/>
              <a:pPr/>
              <a:t>45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9297-D928-4C20-AE6A-E751ECDCEE1B}" type="slidenum">
              <a:rPr lang="en-US"/>
              <a:pPr/>
              <a:t>46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56C26-F413-45D1-9CDE-C37AFA90B500}" type="slidenum">
              <a:rPr lang="en-US"/>
              <a:pPr/>
              <a:t>47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31E66-CAB6-4AA4-A6F2-3402356C7553}" type="slidenum">
              <a:rPr lang="en-US"/>
              <a:pPr/>
              <a:t>48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A4FB9-5800-4D32-AC0B-65949C0804AD}" type="slidenum">
              <a:rPr lang="en-US"/>
              <a:pPr/>
              <a:t>49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44343-B80E-4628-B95A-CC317ACF5937}" type="slidenum">
              <a:rPr lang="en-US"/>
              <a:pPr/>
              <a:t>51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F4AE-5245-42F0-A16A-21112922455B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5A67D-F4F6-4062-BD7F-7DE704540EA0}" type="slidenum">
              <a:rPr lang="en-US"/>
              <a:pPr/>
              <a:t>52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E2B58-451D-48CB-A39A-87C33A9D6AC5}" type="slidenum">
              <a:rPr lang="en-US"/>
              <a:pPr/>
              <a:t>53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D002-208D-4F02-BFEA-DED8C26F60A0}" type="slidenum">
              <a:rPr lang="en-US"/>
              <a:pPr/>
              <a:t>54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CD4AE-D31B-4BC4-9344-DEE839459C0A}" type="slidenum">
              <a:rPr lang="en-US"/>
              <a:pPr/>
              <a:t>55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E330-1346-43CF-8195-3A883757F0ED}" type="slidenum">
              <a:rPr lang="en-US"/>
              <a:pPr/>
              <a:t>57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052D4-C600-4311-A93B-7C7C4FF2A7E4}" type="slidenum">
              <a:rPr lang="en-US"/>
              <a:pPr/>
              <a:t>58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9CD4-2FD5-4CA3-9DAB-FAEFAEFD4425}" type="slidenum">
              <a:rPr lang="en-US"/>
              <a:pPr/>
              <a:t>59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88564-07C1-466F-96E9-4B5A770DEECE}" type="slidenum">
              <a:rPr lang="en-US"/>
              <a:pPr/>
              <a:t>60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F9C41-4591-4612-9AE0-F5C15533D835}" type="slidenum">
              <a:rPr lang="en-US"/>
              <a:pPr/>
              <a:t>61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DCE2-B5B7-4F39-B733-44BDD80087CA}" type="slidenum">
              <a:rPr lang="en-US"/>
              <a:pPr/>
              <a:t>62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1014C-2C90-4DC5-9F97-DF85C93DC27E}" type="slidenum">
              <a:rPr lang="en-US"/>
              <a:pPr/>
              <a:t>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F038C-354C-4965-94D0-E85A5B773B55}" type="slidenum">
              <a:rPr lang="en-US"/>
              <a:pPr/>
              <a:t>63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B1248-BBA4-4A3C-9F3F-C284C2FE00E2}" type="slidenum">
              <a:rPr lang="en-US"/>
              <a:pPr/>
              <a:t>64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45FF4-2916-41AC-AF82-DCD63302A608}" type="slidenum">
              <a:rPr lang="en-US"/>
              <a:pPr/>
              <a:t>65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7F4F7-A12D-414A-BCAD-5960E9EC5586}" type="slidenum">
              <a:rPr lang="en-US"/>
              <a:pPr/>
              <a:t>66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C0E48-8A3D-4AB4-BA8E-07D95FC9D2A6}" type="slidenum">
              <a:rPr lang="en-US"/>
              <a:pPr/>
              <a:t>67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44B0C-448A-495F-9EDD-2B9C3EB6C553}" type="slidenum">
              <a:rPr lang="en-US"/>
              <a:pPr/>
              <a:t>68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A0534-D6A3-47BF-823D-22FE8C9061B4}" type="slidenum">
              <a:rPr lang="en-US"/>
              <a:pPr/>
              <a:t>69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13DC-BD4C-4D02-9D12-3AA40786B987}" type="slidenum">
              <a:rPr lang="en-US"/>
              <a:pPr/>
              <a:t>70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BD6E4-A31D-4E09-9EBB-B18E296CEE08}" type="slidenum">
              <a:rPr lang="en-US"/>
              <a:pPr/>
              <a:t>71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05EAD-098E-4CFE-AE32-37D42FBCC0F4}" type="slidenum">
              <a:rPr lang="en-US"/>
              <a:pPr/>
              <a:t>72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1546F-4A0D-403E-AD28-4C3502E44065}" type="slidenum">
              <a:rPr lang="en-US"/>
              <a:pPr/>
              <a:t>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85AED-19FD-4472-806B-2F4AB47695C9}" type="slidenum">
              <a:rPr lang="en-US"/>
              <a:pPr/>
              <a:t>78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D9086-CDB7-47F8-ABE1-F0CCE64DDF5C}" type="slidenum">
              <a:rPr lang="en-US"/>
              <a:pPr/>
              <a:t>79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79B5D-A5BA-4677-AABD-FBCFB1C97757}" type="slidenum">
              <a:rPr lang="en-US"/>
              <a:pPr/>
              <a:t>80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84541-B150-42C8-89EF-92EF2469F02E}" type="slidenum">
              <a:rPr lang="en-US"/>
              <a:pPr/>
              <a:t>81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6A3C2-7607-4BE4-9F38-341FDDFA8BCB}" type="slidenum">
              <a:rPr lang="en-US"/>
              <a:pPr/>
              <a:t>82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1DC5A-6381-458B-B367-EF86CE4BE038}" type="slidenum">
              <a:rPr lang="en-US"/>
              <a:pPr/>
              <a:t>83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F03DF-A629-4A5B-B7B6-0D25B2CFB87B}" type="slidenum">
              <a:rPr lang="en-US"/>
              <a:pPr/>
              <a:t>84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4307E-93BA-44A2-B803-C861C3223FAB}" type="slidenum">
              <a:rPr lang="en-US"/>
              <a:pPr/>
              <a:t>85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5B6A4-1357-47ED-B32E-20EC5BAC81FB}" type="slidenum">
              <a:rPr lang="en-US"/>
              <a:pPr/>
              <a:t>86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0978C-A514-4F79-B9FC-B300099791BE}" type="slidenum">
              <a:rPr lang="en-US"/>
              <a:pPr/>
              <a:t>87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8DC54-E5ED-4F02-AD93-2736B0BBA14E}" type="slidenum">
              <a:rPr lang="en-US"/>
              <a:pPr/>
              <a:t>8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2D707-EE69-4A4E-8BEB-9B83D6091318}" type="slidenum">
              <a:rPr lang="en-US"/>
              <a:pPr/>
              <a:t>88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81E0D-DE0F-4F51-955F-8892AE6E5734}" type="slidenum">
              <a:rPr lang="en-US"/>
              <a:pPr/>
              <a:t>89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74B7-6893-4646-B333-8F03AF56DB47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7DEF-C58F-4BD3-B10F-AB1FFCCA1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8A4E-6267-48B8-9085-F6DBEFB25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AECA-8B28-4DD5-9A69-B4D5EFD8C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AA5FB921-3AE2-45D5-8E5D-D7B12A289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3AEBCC6-5C4E-42C7-8FD3-18DDFF23D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EC88493-9958-4A52-B73B-30FAD30F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3BA72E7-529B-498A-96E5-0536A8F5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07EA-D11A-4EE4-893C-7D41D102C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2CAAF-561C-4FF7-A838-F93F75DE4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468B-6F89-48FC-9B9E-18ABF9783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048B-55AE-44E9-A5CF-C6162E629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5270-A8D6-4ED9-8065-7F69F78C8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B8661-67CF-46AF-B72F-D5BEE9A4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325-647B-4966-BF63-990452DAC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94C8-720C-464B-BC4E-B6FF7BDFB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97E65FCF-B88E-44E1-8958-761D93B67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0.bin"/><Relationship Id="rId5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6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47.bin"/><Relationship Id="rId5" Type="http://schemas.openxmlformats.org/officeDocument/2006/relationships/oleObject" Target="../embeddings/oleObject48.bin"/><Relationship Id="rId6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55.bin"/><Relationship Id="rId5" Type="http://schemas.openxmlformats.org/officeDocument/2006/relationships/oleObject" Target="../embeddings/oleObject56.bin"/><Relationship Id="rId6" Type="http://schemas.openxmlformats.org/officeDocument/2006/relationships/image" Target="../media/image11.png"/><Relationship Id="rId7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58.bin"/><Relationship Id="rId5" Type="http://schemas.openxmlformats.org/officeDocument/2006/relationships/oleObject" Target="../embeddings/oleObject59.bin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68.bin"/><Relationship Id="rId5" Type="http://schemas.openxmlformats.org/officeDocument/2006/relationships/oleObject" Target="../embeddings/oleObject6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8.bin"/><Relationship Id="rId12" Type="http://schemas.openxmlformats.org/officeDocument/2006/relationships/oleObject" Target="../embeddings/oleObject79.bin"/><Relationship Id="rId13" Type="http://schemas.openxmlformats.org/officeDocument/2006/relationships/oleObject" Target="../embeddings/oleObject80.bin"/><Relationship Id="rId14" Type="http://schemas.openxmlformats.org/officeDocument/2006/relationships/oleObject" Target="../embeddings/oleObject81.bin"/><Relationship Id="rId15" Type="http://schemas.openxmlformats.org/officeDocument/2006/relationships/oleObject" Target="../embeddings/oleObject82.bin"/><Relationship Id="rId16" Type="http://schemas.openxmlformats.org/officeDocument/2006/relationships/oleObject" Target="../embeddings/oleObject83.bin"/><Relationship Id="rId17" Type="http://schemas.openxmlformats.org/officeDocument/2006/relationships/oleObject" Target="../embeddings/oleObject84.bin"/><Relationship Id="rId18" Type="http://schemas.openxmlformats.org/officeDocument/2006/relationships/image" Target="../media/image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8" Type="http://schemas.openxmlformats.org/officeDocument/2006/relationships/oleObject" Target="../embeddings/oleObject75.bin"/><Relationship Id="rId9" Type="http://schemas.openxmlformats.org/officeDocument/2006/relationships/oleObject" Target="../embeddings/oleObject76.bin"/><Relationship Id="rId10" Type="http://schemas.openxmlformats.org/officeDocument/2006/relationships/oleObject" Target="../embeddings/oleObject77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85.bin"/><Relationship Id="rId5" Type="http://schemas.openxmlformats.org/officeDocument/2006/relationships/oleObject" Target="../embeddings/oleObject86.bin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image" Target="../media/image12.png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89.bin"/><Relationship Id="rId5" Type="http://schemas.openxmlformats.org/officeDocument/2006/relationships/oleObject" Target="../embeddings/oleObject90.bin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9" Type="http://schemas.openxmlformats.org/officeDocument/2006/relationships/oleObject" Target="../embeddings/oleObject9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95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96.bin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oleObject" Target="../embeddings/oleObject113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05.bin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oleObject" Target="../embeddings/oleObject109.bin"/><Relationship Id="rId9" Type="http://schemas.openxmlformats.org/officeDocument/2006/relationships/oleObject" Target="../embeddings/oleObject110.bin"/><Relationship Id="rId10" Type="http://schemas.openxmlformats.org/officeDocument/2006/relationships/oleObject" Target="../embeddings/oleObject111.bin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oleObject" Target="../embeddings/oleObject122.bin"/><Relationship Id="rId13" Type="http://schemas.openxmlformats.org/officeDocument/2006/relationships/image" Target="../media/image11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14.bin"/><Relationship Id="rId5" Type="http://schemas.openxmlformats.org/officeDocument/2006/relationships/oleObject" Target="../embeddings/oleObject115.bin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8" Type="http://schemas.openxmlformats.org/officeDocument/2006/relationships/oleObject" Target="../embeddings/oleObject118.bin"/><Relationship Id="rId9" Type="http://schemas.openxmlformats.org/officeDocument/2006/relationships/oleObject" Target="../embeddings/oleObject119.bin"/><Relationship Id="rId10" Type="http://schemas.openxmlformats.org/officeDocument/2006/relationships/oleObject" Target="../embeddings/oleObject12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7.bin"/><Relationship Id="rId20" Type="http://schemas.openxmlformats.org/officeDocument/2006/relationships/oleObject" Target="../embeddings/oleObject138.bin"/><Relationship Id="rId21" Type="http://schemas.openxmlformats.org/officeDocument/2006/relationships/oleObject" Target="../embeddings/oleObject139.bin"/><Relationship Id="rId22" Type="http://schemas.openxmlformats.org/officeDocument/2006/relationships/oleObject" Target="../embeddings/oleObject140.bin"/><Relationship Id="rId10" Type="http://schemas.openxmlformats.org/officeDocument/2006/relationships/oleObject" Target="../embeddings/oleObject128.bin"/><Relationship Id="rId11" Type="http://schemas.openxmlformats.org/officeDocument/2006/relationships/oleObject" Target="../embeddings/oleObject129.bin"/><Relationship Id="rId12" Type="http://schemas.openxmlformats.org/officeDocument/2006/relationships/oleObject" Target="../embeddings/oleObject130.bin"/><Relationship Id="rId13" Type="http://schemas.openxmlformats.org/officeDocument/2006/relationships/oleObject" Target="../embeddings/oleObject131.bin"/><Relationship Id="rId14" Type="http://schemas.openxmlformats.org/officeDocument/2006/relationships/oleObject" Target="../embeddings/oleObject132.bin"/><Relationship Id="rId15" Type="http://schemas.openxmlformats.org/officeDocument/2006/relationships/oleObject" Target="../embeddings/oleObject133.bin"/><Relationship Id="rId16" Type="http://schemas.openxmlformats.org/officeDocument/2006/relationships/oleObject" Target="../embeddings/oleObject134.bin"/><Relationship Id="rId17" Type="http://schemas.openxmlformats.org/officeDocument/2006/relationships/oleObject" Target="../embeddings/oleObject135.bin"/><Relationship Id="rId18" Type="http://schemas.openxmlformats.org/officeDocument/2006/relationships/oleObject" Target="../embeddings/oleObject136.bin"/><Relationship Id="rId19" Type="http://schemas.openxmlformats.org/officeDocument/2006/relationships/oleObject" Target="../embeddings/oleObject13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8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23.bin"/><Relationship Id="rId6" Type="http://schemas.openxmlformats.org/officeDocument/2006/relationships/oleObject" Target="../embeddings/oleObject124.bin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5.bin"/><Relationship Id="rId20" Type="http://schemas.openxmlformats.org/officeDocument/2006/relationships/oleObject" Target="../embeddings/oleObject156.bin"/><Relationship Id="rId21" Type="http://schemas.openxmlformats.org/officeDocument/2006/relationships/oleObject" Target="../embeddings/oleObject157.bin"/><Relationship Id="rId22" Type="http://schemas.openxmlformats.org/officeDocument/2006/relationships/oleObject" Target="../embeddings/oleObject158.bin"/><Relationship Id="rId10" Type="http://schemas.openxmlformats.org/officeDocument/2006/relationships/oleObject" Target="../embeddings/oleObject146.bin"/><Relationship Id="rId11" Type="http://schemas.openxmlformats.org/officeDocument/2006/relationships/oleObject" Target="../embeddings/oleObject147.bin"/><Relationship Id="rId12" Type="http://schemas.openxmlformats.org/officeDocument/2006/relationships/oleObject" Target="../embeddings/oleObject148.bin"/><Relationship Id="rId13" Type="http://schemas.openxmlformats.org/officeDocument/2006/relationships/oleObject" Target="../embeddings/oleObject149.bin"/><Relationship Id="rId14" Type="http://schemas.openxmlformats.org/officeDocument/2006/relationships/oleObject" Target="../embeddings/oleObject150.bin"/><Relationship Id="rId15" Type="http://schemas.openxmlformats.org/officeDocument/2006/relationships/oleObject" Target="../embeddings/oleObject151.bin"/><Relationship Id="rId16" Type="http://schemas.openxmlformats.org/officeDocument/2006/relationships/oleObject" Target="../embeddings/oleObject152.bin"/><Relationship Id="rId17" Type="http://schemas.openxmlformats.org/officeDocument/2006/relationships/oleObject" Target="../embeddings/oleObject153.bin"/><Relationship Id="rId18" Type="http://schemas.openxmlformats.org/officeDocument/2006/relationships/oleObject" Target="../embeddings/oleObject154.bin"/><Relationship Id="rId19" Type="http://schemas.openxmlformats.org/officeDocument/2006/relationships/oleObject" Target="../embeddings/oleObject155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9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41.bin"/><Relationship Id="rId6" Type="http://schemas.openxmlformats.org/officeDocument/2006/relationships/oleObject" Target="../embeddings/oleObject142.bin"/><Relationship Id="rId7" Type="http://schemas.openxmlformats.org/officeDocument/2006/relationships/oleObject" Target="../embeddings/oleObject143.bin"/><Relationship Id="rId8" Type="http://schemas.openxmlformats.org/officeDocument/2006/relationships/oleObject" Target="../embeddings/oleObject144.bin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4.bin"/><Relationship Id="rId20" Type="http://schemas.openxmlformats.org/officeDocument/2006/relationships/oleObject" Target="../embeddings/oleObject175.bin"/><Relationship Id="rId10" Type="http://schemas.openxmlformats.org/officeDocument/2006/relationships/oleObject" Target="../embeddings/oleObject165.bin"/><Relationship Id="rId11" Type="http://schemas.openxmlformats.org/officeDocument/2006/relationships/oleObject" Target="../embeddings/oleObject166.bin"/><Relationship Id="rId12" Type="http://schemas.openxmlformats.org/officeDocument/2006/relationships/oleObject" Target="../embeddings/oleObject167.bin"/><Relationship Id="rId13" Type="http://schemas.openxmlformats.org/officeDocument/2006/relationships/oleObject" Target="../embeddings/oleObject168.bin"/><Relationship Id="rId14" Type="http://schemas.openxmlformats.org/officeDocument/2006/relationships/oleObject" Target="../embeddings/oleObject169.bin"/><Relationship Id="rId15" Type="http://schemas.openxmlformats.org/officeDocument/2006/relationships/oleObject" Target="../embeddings/oleObject170.bin"/><Relationship Id="rId16" Type="http://schemas.openxmlformats.org/officeDocument/2006/relationships/oleObject" Target="../embeddings/oleObject171.bin"/><Relationship Id="rId17" Type="http://schemas.openxmlformats.org/officeDocument/2006/relationships/oleObject" Target="../embeddings/oleObject172.bin"/><Relationship Id="rId18" Type="http://schemas.openxmlformats.org/officeDocument/2006/relationships/oleObject" Target="../embeddings/oleObject173.bin"/><Relationship Id="rId19" Type="http://schemas.openxmlformats.org/officeDocument/2006/relationships/oleObject" Target="../embeddings/oleObject174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4" Type="http://schemas.openxmlformats.org/officeDocument/2006/relationships/oleObject" Target="../embeddings/oleObject159.bin"/><Relationship Id="rId5" Type="http://schemas.openxmlformats.org/officeDocument/2006/relationships/oleObject" Target="../embeddings/oleObject160.bin"/><Relationship Id="rId6" Type="http://schemas.openxmlformats.org/officeDocument/2006/relationships/oleObject" Target="../embeddings/oleObject161.bin"/><Relationship Id="rId7" Type="http://schemas.openxmlformats.org/officeDocument/2006/relationships/oleObject" Target="../embeddings/oleObject162.bin"/><Relationship Id="rId8" Type="http://schemas.openxmlformats.org/officeDocument/2006/relationships/oleObject" Target="../embeddings/oleObject163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13" Type="http://schemas.openxmlformats.org/officeDocument/2006/relationships/oleObject" Target="../embeddings/oleObject21.bin"/><Relationship Id="rId14" Type="http://schemas.openxmlformats.org/officeDocument/2006/relationships/oleObject" Target="../embeddings/oleObject22.bin"/><Relationship Id="rId15" Type="http://schemas.openxmlformats.org/officeDocument/2006/relationships/oleObject" Target="../embeddings/oleObject23.bin"/><Relationship Id="rId16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18" Type="http://schemas.openxmlformats.org/officeDocument/2006/relationships/oleObject" Target="../embeddings/oleObject26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oleObject" Target="../embeddings/oleObject1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176.bin"/><Relationship Id="rId5" Type="http://schemas.openxmlformats.org/officeDocument/2006/relationships/oleObject" Target="../embeddings/oleObject177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4" Type="http://schemas.openxmlformats.org/officeDocument/2006/relationships/oleObject" Target="../embeddings/oleObject178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79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5" Type="http://schemas.openxmlformats.org/officeDocument/2006/relationships/oleObject" Target="../embeddings/oleObject36.bin"/><Relationship Id="rId16" Type="http://schemas.openxmlformats.org/officeDocument/2006/relationships/oleObject" Target="../embeddings/oleObject37.bin"/><Relationship Id="rId17" Type="http://schemas.openxmlformats.org/officeDocument/2006/relationships/oleObject" Target="../embeddings/oleObject38.bin"/><Relationship Id="rId18" Type="http://schemas.openxmlformats.org/officeDocument/2006/relationships/oleObject" Target="../embeddings/oleObject39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A531-7CE3-477A-B232-378056002BC7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54879" y="285895"/>
            <a:ext cx="360752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Chapter 2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Application Layer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3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14" name="Picture 13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E05F-B276-460E-A125-8ABE1137697B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 of client-server and P2P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66838"/>
            <a:ext cx="8475663" cy="50085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Skype</a:t>
            </a:r>
          </a:p>
          <a:p>
            <a:pPr lvl="1"/>
            <a:r>
              <a:rPr lang="en-US" dirty="0"/>
              <a:t>voice-over-IP </a:t>
            </a:r>
            <a:r>
              <a:rPr lang="en-US" dirty="0" err="1"/>
              <a:t>P2P</a:t>
            </a:r>
            <a:r>
              <a:rPr lang="en-US" dirty="0"/>
              <a:t> application</a:t>
            </a:r>
          </a:p>
          <a:p>
            <a:pPr lvl="1"/>
            <a:r>
              <a:rPr lang="en-US" dirty="0"/>
              <a:t>centralized server: finding address of remote party </a:t>
            </a:r>
          </a:p>
          <a:p>
            <a:pPr lvl="1"/>
            <a:r>
              <a:rPr lang="en-US" dirty="0"/>
              <a:t>client-client connection: direct (not through server) 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Instant messaging</a:t>
            </a:r>
          </a:p>
          <a:p>
            <a:pPr lvl="1"/>
            <a:r>
              <a:rPr lang="en-US" dirty="0"/>
              <a:t>chatting between two users is </a:t>
            </a:r>
            <a:r>
              <a:rPr lang="en-US" dirty="0" err="1"/>
              <a:t>P2P</a:t>
            </a:r>
            <a:endParaRPr lang="en-US" dirty="0"/>
          </a:p>
          <a:p>
            <a:pPr lvl="1"/>
            <a:r>
              <a:rPr lang="en-US" dirty="0"/>
              <a:t>centralized service: client </a:t>
            </a:r>
            <a:r>
              <a:rPr lang="en-US" dirty="0" smtClean="0"/>
              <a:t>presence detection </a:t>
            </a:r>
            <a:r>
              <a:rPr lang="en-US" dirty="0"/>
              <a:t>&amp; location</a:t>
            </a:r>
          </a:p>
          <a:p>
            <a:pPr lvl="2"/>
            <a:r>
              <a:rPr lang="en-US" sz="2400" dirty="0"/>
              <a:t>user registers IP address with central </a:t>
            </a:r>
            <a:r>
              <a:rPr lang="en-US" sz="2400" dirty="0" smtClean="0"/>
              <a:t>server when it comes online</a:t>
            </a:r>
            <a:endParaRPr lang="en-US" sz="2400" dirty="0"/>
          </a:p>
          <a:p>
            <a:pPr lvl="2"/>
            <a:r>
              <a:rPr lang="en-US" sz="2400" dirty="0"/>
              <a:t>u</a:t>
            </a:r>
            <a:r>
              <a:rPr lang="en-US" sz="2400" dirty="0" smtClean="0"/>
              <a:t>ser contacts </a:t>
            </a:r>
            <a:r>
              <a:rPr lang="en-US" sz="2400" dirty="0"/>
              <a:t>central server to find </a:t>
            </a:r>
            <a:r>
              <a:rPr lang="en-US" sz="2400" dirty="0" smtClean="0"/>
              <a:t>IP addresses </a:t>
            </a:r>
            <a:r>
              <a:rPr lang="en-US" sz="2400" dirty="0"/>
              <a:t>of buddies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5F4F-4014-481C-905B-4F2AA5DF8F08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communicating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8" y="1335088"/>
            <a:ext cx="8048625" cy="20716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Process:</a:t>
            </a:r>
            <a:r>
              <a:rPr lang="en-US" sz="2400" dirty="0"/>
              <a:t> program running within a host.</a:t>
            </a:r>
            <a:endParaRPr lang="en-US" sz="2000" dirty="0"/>
          </a:p>
          <a:p>
            <a:r>
              <a:rPr lang="en-US" sz="2400" dirty="0"/>
              <a:t>within same host, two processes communicate using  </a:t>
            </a:r>
            <a:r>
              <a:rPr lang="en-US" sz="2400" dirty="0">
                <a:solidFill>
                  <a:srgbClr val="FF0000"/>
                </a:solidFill>
              </a:rPr>
              <a:t>inter-process communication</a:t>
            </a:r>
            <a:r>
              <a:rPr lang="en-US" sz="2400" dirty="0"/>
              <a:t> (defined by </a:t>
            </a:r>
            <a:r>
              <a:rPr lang="en-US" sz="2400" dirty="0" smtClean="0"/>
              <a:t>the operating system; OS</a:t>
            </a:r>
            <a:r>
              <a:rPr lang="en-US" sz="2400" dirty="0"/>
              <a:t>).</a:t>
            </a:r>
          </a:p>
          <a:p>
            <a:r>
              <a:rPr lang="en-US" sz="2400" dirty="0"/>
              <a:t>processes in different hosts communicate by exchanging </a:t>
            </a:r>
            <a:r>
              <a:rPr lang="en-US" sz="2400" dirty="0">
                <a:solidFill>
                  <a:srgbClr val="FF0000"/>
                </a:solidFill>
              </a:rPr>
              <a:t>messages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9088" y="3783013"/>
            <a:ext cx="8326437" cy="1008062"/>
          </a:xfrm>
          <a:noFill/>
          <a:ln w="2540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Client process:</a:t>
            </a:r>
            <a:r>
              <a:rPr lang="en-US" sz="2400" dirty="0"/>
              <a:t> process that initiates communication</a:t>
            </a: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Server process:</a:t>
            </a:r>
            <a:r>
              <a:rPr lang="en-US" sz="2400" dirty="0"/>
              <a:t> process that waits to be contacted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dirty="0"/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711200" y="5019675"/>
            <a:ext cx="7724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Note: applications with </a:t>
            </a:r>
            <a:r>
              <a:rPr lang="en-US" dirty="0" err="1"/>
              <a:t>P2P</a:t>
            </a:r>
            <a:r>
              <a:rPr lang="en-US" dirty="0"/>
              <a:t> architectures have client processes &amp; server </a:t>
            </a:r>
            <a:r>
              <a:rPr lang="en-US" dirty="0" smtClean="0"/>
              <a:t>processes in the same host/end-system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2E93-5DFA-4A80-8222-67FED2CFBC95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/>
              <a:t>Sockets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563688"/>
            <a:ext cx="4202112" cy="3929062"/>
          </a:xfrm>
        </p:spPr>
        <p:txBody>
          <a:bodyPr/>
          <a:lstStyle/>
          <a:p>
            <a:r>
              <a:rPr lang="en-US" sz="2400"/>
              <a:t>process sends/receives messages to/from its </a:t>
            </a:r>
            <a:r>
              <a:rPr lang="en-US" sz="2400">
                <a:solidFill>
                  <a:srgbClr val="FF0000"/>
                </a:solidFill>
              </a:rPr>
              <a:t>socket</a:t>
            </a: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5930900" y="3522663"/>
            <a:ext cx="1808163" cy="103187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9" name="Group 37"/>
          <p:cNvGrpSpPr>
            <a:grpSpLocks/>
          </p:cNvGrpSpPr>
          <p:nvPr/>
        </p:nvGrpSpPr>
        <p:grpSpPr bwMode="auto">
          <a:xfrm>
            <a:off x="4692650" y="1492250"/>
            <a:ext cx="1062038" cy="3606800"/>
            <a:chOff x="2933" y="616"/>
            <a:chExt cx="669" cy="2272"/>
          </a:xfrm>
        </p:grpSpPr>
        <p:sp>
          <p:nvSpPr>
            <p:cNvPr id="110606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597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597" name="Clip" r:id="rId4" imgW="1305000" imgH="1085760" progId="">
                <p:embed/>
              </p:oleObj>
            </a:graphicData>
          </a:graphic>
        </p:graphicFrame>
        <p:grpSp>
          <p:nvGrpSpPr>
            <p:cNvPr id="110602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00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1" name="Text Box 9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09" name="Group 17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07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08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10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25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8" name="Text Box 36"/>
            <p:cNvSpPr txBox="1">
              <a:spLocks noChangeArrowheads="1"/>
            </p:cNvSpPr>
            <p:nvPr/>
          </p:nvSpPr>
          <p:spPr bwMode="auto">
            <a:xfrm>
              <a:off x="3028" y="616"/>
              <a:ext cx="4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grpSp>
        <p:nvGrpSpPr>
          <p:cNvPr id="110630" name="Group 38"/>
          <p:cNvGrpSpPr>
            <a:grpSpLocks/>
          </p:cNvGrpSpPr>
          <p:nvPr/>
        </p:nvGrpSpPr>
        <p:grpSpPr bwMode="auto">
          <a:xfrm>
            <a:off x="7850188" y="1471613"/>
            <a:ext cx="1062037" cy="3606800"/>
            <a:chOff x="2933" y="616"/>
            <a:chExt cx="669" cy="2272"/>
          </a:xfrm>
        </p:grpSpPr>
        <p:sp>
          <p:nvSpPr>
            <p:cNvPr id="110631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110632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10632" name="Clip" r:id="rId5" imgW="1305000" imgH="1085760" progId="">
                <p:embed/>
              </p:oleObj>
            </a:graphicData>
          </a:graphic>
        </p:graphicFrame>
        <p:grpSp>
          <p:nvGrpSpPr>
            <p:cNvPr id="110633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0634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5" name="Text Box 43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110636" name="Group 44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110637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8" name="Text Box 4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110639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2" name="Text Box 50"/>
            <p:cNvSpPr txBox="1">
              <a:spLocks noChangeArrowheads="1"/>
            </p:cNvSpPr>
            <p:nvPr/>
          </p:nvSpPr>
          <p:spPr bwMode="auto">
            <a:xfrm>
              <a:off x="3028" y="616"/>
              <a:ext cx="4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6397625" y="365442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Times New Roman" pitchFamily="18" charset="0"/>
              </a:rPr>
              <a:t>Internet</a:t>
            </a:r>
          </a:p>
        </p:txBody>
      </p:sp>
      <p:sp>
        <p:nvSpPr>
          <p:cNvPr id="110644" name="Line 52"/>
          <p:cNvSpPr>
            <a:spLocks noChangeShapeType="1"/>
          </p:cNvSpPr>
          <p:nvPr/>
        </p:nvSpPr>
        <p:spPr bwMode="auto">
          <a:xfrm>
            <a:off x="5689600" y="4065588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5519738" y="4667250"/>
            <a:ext cx="1008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by OS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110647" name="Line 55"/>
          <p:cNvSpPr>
            <a:spLocks noChangeShapeType="1"/>
          </p:cNvSpPr>
          <p:nvPr/>
        </p:nvSpPr>
        <p:spPr bwMode="auto">
          <a:xfrm flipH="1" flipV="1">
            <a:off x="5470525" y="4445000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>
            <a:off x="5907088" y="2306638"/>
            <a:ext cx="1328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app developer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10650" name="Line 58"/>
          <p:cNvSpPr>
            <a:spLocks noChangeShapeType="1"/>
          </p:cNvSpPr>
          <p:nvPr/>
        </p:nvSpPr>
        <p:spPr bwMode="auto">
          <a:xfrm flipH="1">
            <a:off x="5678488" y="2589213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51" name="Rectangle 59"/>
          <p:cNvSpPr>
            <a:spLocks noChangeArrowheads="1"/>
          </p:cNvSpPr>
          <p:nvPr/>
        </p:nvSpPr>
        <p:spPr bwMode="auto">
          <a:xfrm>
            <a:off x="320675" y="5354638"/>
            <a:ext cx="8304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API: (1) choice of transport protocol; (2) ability to fix a few parameters </a:t>
            </a:r>
            <a:r>
              <a:rPr lang="en-US">
                <a:solidFill>
                  <a:schemeClr val="accent2"/>
                </a:solidFill>
              </a:rPr>
              <a:t>(more on  this later)</a:t>
            </a:r>
            <a:endParaRPr lang="en-US"/>
          </a:p>
          <a:p>
            <a:pPr marL="342900" indent="-342900"/>
            <a:r>
              <a:rPr lang="en-US"/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BA4A-F482-4667-B483-5C42D0346A29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Addressing processes</a:t>
            </a: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1988" y="1233488"/>
            <a:ext cx="3921125" cy="4648200"/>
          </a:xfrm>
        </p:spPr>
        <p:txBody>
          <a:bodyPr/>
          <a:lstStyle/>
          <a:p>
            <a:r>
              <a:rPr lang="en-US" sz="2400"/>
              <a:t>to receive messages, process  must have </a:t>
            </a:r>
            <a:r>
              <a:rPr lang="en-US" sz="2400" i="1">
                <a:solidFill>
                  <a:srgbClr val="FF0000"/>
                </a:solidFill>
              </a:rPr>
              <a:t>identifier</a:t>
            </a:r>
          </a:p>
          <a:p>
            <a:r>
              <a:rPr lang="en-US" sz="2400"/>
              <a:t>host device has unique 32-bit IP address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</a:p>
          <a:p>
            <a:pPr lvl="1"/>
            <a:r>
              <a:rPr lang="en-US" i="1" u="sng">
                <a:solidFill>
                  <a:srgbClr val="FF0000"/>
                </a:solidFill>
              </a:rPr>
              <a:t>A:</a:t>
            </a:r>
            <a:r>
              <a:rPr lang="en-US"/>
              <a:t> No, </a:t>
            </a:r>
            <a:r>
              <a:rPr lang="en-US" i="1"/>
              <a:t>many</a:t>
            </a:r>
            <a:r>
              <a:rPr lang="en-US"/>
              <a:t> processes can be running on same host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246188"/>
            <a:ext cx="4125912" cy="5218112"/>
          </a:xfrm>
          <a:noFill/>
          <a:ln/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identifier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includes both </a:t>
            </a:r>
            <a:r>
              <a:rPr lang="en-US" sz="2400">
                <a:solidFill>
                  <a:srgbClr val="FF0000"/>
                </a:solidFill>
              </a:rPr>
              <a:t>IP address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port numbers</a:t>
            </a:r>
            <a:r>
              <a:rPr lang="en-US" sz="2400"/>
              <a:t> associated with process on host.</a:t>
            </a:r>
          </a:p>
          <a:p>
            <a:r>
              <a:rPr lang="en-US" sz="2400"/>
              <a:t>Example port numbers:</a:t>
            </a:r>
          </a:p>
          <a:p>
            <a:pPr lvl="1"/>
            <a:r>
              <a:rPr lang="en-US" sz="2000"/>
              <a:t>HTTP server: 80</a:t>
            </a:r>
          </a:p>
          <a:p>
            <a:pPr lvl="1"/>
            <a:r>
              <a:rPr lang="en-US" sz="2000"/>
              <a:t>Mail server: 25</a:t>
            </a:r>
          </a:p>
          <a:p>
            <a:r>
              <a:rPr lang="en-US" sz="2400"/>
              <a:t>to send HTTP message to gaia.cs.umass.edu web server: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IP address: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128.119.245.12</a:t>
            </a:r>
          </a:p>
          <a:p>
            <a:pPr lvl="1"/>
            <a:r>
              <a:rPr lang="en-US" sz="2000">
                <a:solidFill>
                  <a:srgbClr val="FF0000"/>
                </a:solidFill>
              </a:rPr>
              <a:t>Port number: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80</a:t>
            </a:r>
          </a:p>
          <a:p>
            <a:r>
              <a:rPr lang="en-US" sz="2400"/>
              <a:t>more shortly…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C8D2-6D05-4185-8445-4B5790538562}" type="slidenum">
              <a:rPr lang="en-US"/>
              <a:pPr/>
              <a:t>14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App-layer protocol defines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3513" cy="4648200"/>
          </a:xfrm>
        </p:spPr>
        <p:txBody>
          <a:bodyPr/>
          <a:lstStyle/>
          <a:p>
            <a:r>
              <a:rPr lang="en-US" sz="2400"/>
              <a:t>Types of messages exchanged, </a:t>
            </a:r>
          </a:p>
          <a:p>
            <a:pPr lvl="1"/>
            <a:r>
              <a:rPr lang="en-US" sz="2000"/>
              <a:t>e.g., request, response </a:t>
            </a:r>
          </a:p>
          <a:p>
            <a:r>
              <a:rPr lang="en-US" sz="2400"/>
              <a:t>Message syntax:</a:t>
            </a:r>
          </a:p>
          <a:p>
            <a:pPr lvl="1"/>
            <a:r>
              <a:rPr lang="en-US" sz="2000"/>
              <a:t>what fields in messages &amp; how fields are delineated</a:t>
            </a:r>
          </a:p>
          <a:p>
            <a:r>
              <a:rPr lang="en-US" sz="2400"/>
              <a:t>Message semantics </a:t>
            </a:r>
          </a:p>
          <a:p>
            <a:pPr lvl="1"/>
            <a:r>
              <a:rPr lang="en-US" sz="2000"/>
              <a:t>meaning of information in fields</a:t>
            </a:r>
          </a:p>
          <a:p>
            <a:r>
              <a:rPr lang="en-US" sz="2400"/>
              <a:t>Rules for when and how processes send &amp; respond to messages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0438" y="159067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Public-domain protocols:</a:t>
            </a:r>
          </a:p>
          <a:p>
            <a:r>
              <a:rPr lang="en-US" sz="2400"/>
              <a:t>defined in RFCs</a:t>
            </a:r>
          </a:p>
          <a:p>
            <a:r>
              <a:rPr lang="en-US" sz="2400"/>
              <a:t>allows for interoperability</a:t>
            </a:r>
          </a:p>
          <a:p>
            <a:r>
              <a:rPr lang="en-US" sz="2400"/>
              <a:t>e.g., HTTP, SMTP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Proprietary protocols:</a:t>
            </a:r>
            <a:endParaRPr lang="en-US" sz="2400"/>
          </a:p>
          <a:p>
            <a:r>
              <a:rPr lang="en-US" sz="2400"/>
              <a:t>e.g., 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740D-0232-4027-8888-77CB0FAC311E}" type="slidenum">
              <a:rPr lang="en-US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sz="3200"/>
              <a:t>What transport service does an app need?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4316413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Data loss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sz="2400"/>
              <a:t>other apps (e.g., file transfer, telnet) require 100% reliable data transfer</a:t>
            </a:r>
            <a:r>
              <a:rPr lang="en-US"/>
              <a:t>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4016375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Timing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some apps (e.g., Internet telephony, interactive games) require low delay to be “effective”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26025" y="1423988"/>
            <a:ext cx="38862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Throughput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some apps (e.g., multimedia) require minimum amount of </a:t>
            </a:r>
            <a:r>
              <a:rPr lang="en-US" dirty="0" smtClean="0"/>
              <a:t>throughput </a:t>
            </a:r>
            <a:r>
              <a:rPr lang="en-US" dirty="0"/>
              <a:t>to be “effective”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other apps (“elastic apps”) make use of whatever </a:t>
            </a:r>
            <a:r>
              <a:rPr lang="en-US" dirty="0" smtClean="0"/>
              <a:t>throughput they get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 smtClean="0"/>
              <a:t>encryption, data integrity, …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E208-C7AF-437B-B2B7-B76B45085488}" type="slidenum">
              <a:rPr lang="en-US"/>
              <a:pPr/>
              <a:t>16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03213"/>
            <a:ext cx="8201025" cy="1143000"/>
          </a:xfrm>
        </p:spPr>
        <p:txBody>
          <a:bodyPr/>
          <a:lstStyle/>
          <a:p>
            <a:r>
              <a:rPr lang="en-US" sz="2800"/>
              <a:t>Transport service requirements of common apps</a:t>
            </a: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563" y="1727200"/>
            <a:ext cx="25415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instant messaging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Data loss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02150" y="1751013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Bandwidth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935788" y="1697038"/>
            <a:ext cx="206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Arial" charset="0"/>
              </a:rPr>
              <a:t>Time Sensitive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</a:t>
            </a:r>
            <a:r>
              <a:rPr lang="en-US" sz="2000" dirty="0" err="1">
                <a:latin typeface="Arial" charset="0"/>
              </a:rPr>
              <a:t>100’s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msec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few </a:t>
            </a:r>
            <a:r>
              <a:rPr lang="en-US" sz="2000" dirty="0" err="1">
                <a:latin typeface="Arial" charset="0"/>
              </a:rPr>
              <a:t>secs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yes, </a:t>
            </a:r>
            <a:r>
              <a:rPr lang="en-US" sz="2000" dirty="0" err="1">
                <a:latin typeface="Arial" charset="0"/>
              </a:rPr>
              <a:t>100’s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msec</a:t>
            </a:r>
            <a:endParaRPr lang="en-US" sz="2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yes and no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4804-DC52-4C24-A403-E3ABF79E3849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Internet transport protocols services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TCP service:</a:t>
            </a:r>
            <a:endParaRPr lang="en-US" sz="2400"/>
          </a:p>
          <a:p>
            <a:r>
              <a:rPr lang="en-US" sz="2000" i="1">
                <a:solidFill>
                  <a:schemeClr val="accent2"/>
                </a:solidFill>
              </a:rPr>
              <a:t>connection-oriented:</a:t>
            </a:r>
            <a:r>
              <a:rPr lang="en-US" sz="2000"/>
              <a:t> setup required between client and server processes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reliable transport </a:t>
            </a:r>
            <a:r>
              <a:rPr lang="en-US" sz="2000"/>
              <a:t>between sending and receiving process</a:t>
            </a:r>
            <a:endParaRPr lang="en-US" sz="2000">
              <a:solidFill>
                <a:schemeClr val="accent2"/>
              </a:solidFill>
            </a:endParaRPr>
          </a:p>
          <a:p>
            <a:r>
              <a:rPr lang="en-US" sz="2000" i="1">
                <a:solidFill>
                  <a:schemeClr val="accent2"/>
                </a:solidFill>
              </a:rPr>
              <a:t>flow control:</a:t>
            </a:r>
            <a:r>
              <a:rPr lang="en-US" sz="2000"/>
              <a:t> sender won’t overwhelm receiver </a:t>
            </a:r>
          </a:p>
          <a:p>
            <a:r>
              <a:rPr lang="en-US" sz="2000" i="1">
                <a:solidFill>
                  <a:schemeClr val="accent2"/>
                </a:solidFill>
              </a:rPr>
              <a:t>congestion control:</a:t>
            </a:r>
            <a:r>
              <a:rPr lang="en-US" sz="2000"/>
              <a:t> throttle sender when network overloaded</a:t>
            </a:r>
          </a:p>
          <a:p>
            <a:r>
              <a:rPr lang="en-US" sz="2000" i="1">
                <a:solidFill>
                  <a:schemeClr val="accent2"/>
                </a:solidFill>
              </a:rPr>
              <a:t>does not provide:</a:t>
            </a:r>
            <a:r>
              <a:rPr lang="en-US" sz="2000"/>
              <a:t> timing, minimum bandwidth guarantees</a:t>
            </a:r>
            <a:endParaRPr lang="en-US" sz="24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562100"/>
            <a:ext cx="36671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UDP service:</a:t>
            </a:r>
            <a:endParaRPr lang="en-US" sz="2400"/>
          </a:p>
          <a:p>
            <a:r>
              <a:rPr lang="en-US" sz="2000"/>
              <a:t>unreliable data transfer between sending and receiving process</a:t>
            </a:r>
          </a:p>
          <a:p>
            <a:r>
              <a:rPr lang="en-US" sz="2000"/>
              <a:t>does not provide: connection setup, reliability, flow control, congestion control, timing, or bandwidth guarantee </a:t>
            </a:r>
          </a:p>
          <a:p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Q:</a:t>
            </a:r>
            <a:r>
              <a:rPr lang="en-US" sz="2000"/>
              <a:t> why bother?  Why is there a UDP?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AE3-1B8F-461B-A596-E9499CC073B8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47125" cy="1143000"/>
          </a:xfrm>
        </p:spPr>
        <p:txBody>
          <a:bodyPr/>
          <a:lstStyle/>
          <a:p>
            <a:r>
              <a:rPr lang="en-US" sz="2800"/>
              <a:t>Internet apps:  application, transport protocols</a:t>
            </a: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5913" y="1773238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302000" y="1458913"/>
            <a:ext cx="27241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layer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 RealNetworks)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(e.g., Vonage,Dialpad)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transport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typically UDP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1162050" y="3657600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962025" y="5181600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C509-8866-41D8-AC8B-7D378D7BCD54}" type="slidenum">
              <a:rPr lang="en-US"/>
              <a:pPr/>
              <a:t>19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>
                <a:solidFill>
                  <a:srgbClr val="FF0000"/>
                </a:solidFill>
              </a:rPr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CF42-A02F-4CAA-865E-0D5F7005E5D3}" type="slidenum">
              <a:rPr lang="en-US"/>
              <a:pPr/>
              <a:t>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</a:t>
            </a:r>
            <a:r>
              <a:rPr lang="en-US" sz="2400">
                <a:solidFill>
                  <a:srgbClr val="FF0000"/>
                </a:solidFill>
              </a:rPr>
              <a:t>DNS</a:t>
            </a:r>
          </a:p>
          <a:p>
            <a:endParaRPr lang="en-US" sz="240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</a:t>
            </a:r>
            <a:r>
              <a:rPr lang="en-US" sz="2400">
                <a:solidFill>
                  <a:srgbClr val="FF0000"/>
                </a:solidFill>
              </a:rPr>
              <a:t>P2P Applications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1873-CD24-425C-AF23-C9DC45DDBC90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and HTTP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First, a review…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Web page</a:t>
            </a:r>
            <a:r>
              <a:rPr lang="en-US" sz="2400" dirty="0"/>
              <a:t> consists of </a:t>
            </a:r>
            <a:r>
              <a:rPr lang="en-US" sz="2400" dirty="0">
                <a:solidFill>
                  <a:srgbClr val="FF0000"/>
                </a:solidFill>
              </a:rPr>
              <a:t>objects</a:t>
            </a:r>
            <a:endParaRPr lang="en-US" sz="2400" dirty="0"/>
          </a:p>
          <a:p>
            <a:r>
              <a:rPr lang="en-US" sz="2400" dirty="0"/>
              <a:t>Object can be HTML file, JPEG image, Java applet, audio file,…</a:t>
            </a:r>
          </a:p>
          <a:p>
            <a:r>
              <a:rPr lang="en-US" sz="2400" dirty="0"/>
              <a:t>Web page consists of </a:t>
            </a:r>
            <a:r>
              <a:rPr lang="en-US" sz="2400" dirty="0">
                <a:solidFill>
                  <a:srgbClr val="FF0000"/>
                </a:solidFill>
              </a:rPr>
              <a:t>base HTML-file</a:t>
            </a:r>
            <a:r>
              <a:rPr lang="en-US" sz="2400" dirty="0"/>
              <a:t> which includes several referenced objects</a:t>
            </a:r>
          </a:p>
          <a:p>
            <a:r>
              <a:rPr lang="en-US" sz="2400" dirty="0"/>
              <a:t>Each object is addressable by a </a:t>
            </a:r>
            <a:r>
              <a:rPr lang="en-US" sz="2400" dirty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01738" y="5008563"/>
            <a:ext cx="6835775" cy="1144587"/>
            <a:chOff x="788" y="2955"/>
            <a:chExt cx="4306" cy="721"/>
          </a:xfrm>
        </p:grpSpPr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12646" name="AutoShape 6"/>
            <p:cNvSpPr>
              <a:spLocks/>
            </p:cNvSpPr>
            <p:nvPr/>
          </p:nvSpPr>
          <p:spPr bwMode="auto">
            <a:xfrm rot="162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7" name="AutoShape 7"/>
            <p:cNvSpPr>
              <a:spLocks/>
            </p:cNvSpPr>
            <p:nvPr/>
          </p:nvSpPr>
          <p:spPr bwMode="auto">
            <a:xfrm rot="162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593D-F0FE-49E8-9CBE-691EEA3C39BF}" type="slidenum">
              <a:rPr lang="en-US"/>
              <a:pPr/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HTTP overview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3" y="1508125"/>
            <a:ext cx="4949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HTTP: hypertext transfer protocol</a:t>
            </a:r>
            <a:endParaRPr lang="en-US" sz="2400" dirty="0"/>
          </a:p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client:</a:t>
            </a:r>
            <a:r>
              <a:rPr lang="en-US" sz="2000" dirty="0"/>
              <a:t> browser </a:t>
            </a:r>
            <a:r>
              <a:rPr lang="en-US" sz="2000" dirty="0" smtClean="0"/>
              <a:t>that requests, receives, displays </a:t>
            </a:r>
            <a:r>
              <a:rPr lang="en-US" sz="2000" dirty="0"/>
              <a:t>Web objects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server:</a:t>
            </a:r>
            <a:r>
              <a:rPr lang="en-US" sz="2000" dirty="0"/>
              <a:t> Web server sends objects in response to requests</a:t>
            </a:r>
          </a:p>
          <a:p>
            <a:r>
              <a:rPr lang="en-US" sz="2000" dirty="0"/>
              <a:t>HTTP 1.0: </a:t>
            </a:r>
            <a:r>
              <a:rPr lang="en-US" sz="2000" dirty="0" err="1"/>
              <a:t>RFC</a:t>
            </a:r>
            <a:r>
              <a:rPr lang="en-US" sz="2000" dirty="0"/>
              <a:t> 1945</a:t>
            </a:r>
          </a:p>
          <a:p>
            <a:r>
              <a:rPr lang="en-US" sz="2000" dirty="0"/>
              <a:t>HTTP 1.1: </a:t>
            </a:r>
            <a:r>
              <a:rPr lang="en-US" sz="2000" dirty="0" err="1"/>
              <a:t>RFC</a:t>
            </a:r>
            <a:r>
              <a:rPr lang="en-US" sz="2000" dirty="0"/>
              <a:t> 2068 (persistent TCP)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5194300" y="1801813"/>
          <a:ext cx="752475" cy="596900"/>
        </p:xfrm>
        <a:graphic>
          <a:graphicData uri="http://schemas.openxmlformats.org/presentationml/2006/ole">
            <p:oleObj spid="_x0000_s39942" name="Clip" r:id="rId4" imgW="1305000" imgH="1085760" progId="">
              <p:embed/>
            </p:oleObj>
          </a:graphicData>
        </a:graphic>
      </p:graphicFrame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45075" y="23971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89550" y="4497388"/>
          <a:ext cx="752475" cy="596900"/>
        </p:xfrm>
        <a:graphic>
          <a:graphicData uri="http://schemas.openxmlformats.org/presentationml/2006/ole">
            <p:oleObj spid="_x0000_s39944" name="Clip" r:id="rId5" imgW="1305000" imgH="1085760" progId="">
              <p:embed/>
            </p:oleObj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761288" y="3778250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180388" y="2667000"/>
            <a:ext cx="504825" cy="1071563"/>
            <a:chOff x="4180" y="783"/>
            <a:chExt cx="150" cy="307"/>
          </a:xfrm>
        </p:grpSpPr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013450" y="2074863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 flipV="1">
            <a:off x="6070600" y="2274888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V="1">
            <a:off x="6003925" y="3446463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6080125" y="3570288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972912" y="5159375"/>
            <a:ext cx="1758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err="1" smtClean="0"/>
              <a:t>FireFox</a:t>
            </a:r>
            <a:r>
              <a:rPr lang="en-US" sz="1600" dirty="0" smtClean="0"/>
              <a:t>/Chrome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1422049">
            <a:off x="6367463" y="2235200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 rot="-1692639">
            <a:off x="6157913" y="3730625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 rot="1411598">
            <a:off x="6180138" y="2682875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 rot="-1737783">
            <a:off x="6361113" y="4064000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38A5-BCBD-464D-8A0F-C9CAD2BFB736}" type="slidenum">
              <a:rPr lang="en-US"/>
              <a:pPr/>
              <a:t>22</a:t>
            </a:fld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54925" y="3024188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overview (continued)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279525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Uses TCP:</a:t>
            </a:r>
            <a:endParaRPr lang="en-US" sz="2400"/>
          </a:p>
          <a:p>
            <a:r>
              <a:rPr lang="en-US" sz="2000"/>
              <a:t>1. client initiates TCP connection to server,port 80</a:t>
            </a:r>
          </a:p>
          <a:p>
            <a:r>
              <a:rPr lang="en-US" sz="2000"/>
              <a:t>2. server accepts TCP connection from client</a:t>
            </a:r>
          </a:p>
          <a:p>
            <a:r>
              <a:rPr lang="en-US" sz="2000"/>
              <a:t>3. HTTP (application-layer) messages exchanged between HTTP client and HTTP server</a:t>
            </a:r>
          </a:p>
          <a:p>
            <a:r>
              <a:rPr lang="en-US" sz="2000"/>
              <a:t>4. TCP connection closed</a:t>
            </a:r>
            <a:endParaRPr lang="en-US" sz="24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2065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HTTP is “stateless”</a:t>
            </a:r>
            <a:endParaRPr lang="en-US" sz="2400"/>
          </a:p>
          <a:p>
            <a:r>
              <a:rPr lang="en-US" sz="2000"/>
              <a:t>server maintains no information about past client requests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01845" y="2630488"/>
            <a:ext cx="4344035" cy="26425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</a:rPr>
              <a:t>Protocols that maintain “state” are complex!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 smtClean="0"/>
              <a:t>Past history </a:t>
            </a:r>
            <a:r>
              <a:rPr lang="en-US" sz="2000" dirty="0"/>
              <a:t>(state) </a:t>
            </a:r>
            <a:r>
              <a:rPr lang="en-US" sz="2000" dirty="0" smtClean="0"/>
              <a:t>must be </a:t>
            </a:r>
            <a:r>
              <a:rPr lang="en-US" sz="2000" dirty="0"/>
              <a:t>maintained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if server/client crashes,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/>
              <a:t>state is added via ‘cookies’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538252" y="5356116"/>
            <a:ext cx="4605748" cy="113877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Design Issues:</a:t>
            </a: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</a:t>
            </a:r>
            <a:r>
              <a:rPr lang="en-US" sz="2000" dirty="0" err="1">
                <a:solidFill>
                  <a:schemeClr val="accent2"/>
                </a:solidFill>
              </a:rPr>
              <a:t>Stateful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vs</a:t>
            </a:r>
            <a:r>
              <a:rPr lang="en-US" sz="2000" dirty="0">
                <a:solidFill>
                  <a:schemeClr val="accent2"/>
                </a:solidFill>
              </a:rPr>
              <a:t> Stateless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dirty="0">
                <a:solidFill>
                  <a:schemeClr val="accent2"/>
                </a:solidFill>
              </a:rPr>
              <a:t>	- Hard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Soft State </a:t>
            </a:r>
            <a:r>
              <a:rPr lang="en-US" sz="2000" dirty="0" err="1" smtClean="0">
                <a:solidFill>
                  <a:schemeClr val="accent2"/>
                </a:solidFill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</a:rPr>
              <a:t> Hybrid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7163" y="4960938"/>
            <a:ext cx="4379912" cy="13668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800"/>
              <a:t>A ‘state’ is information kept in memory</a:t>
            </a:r>
          </a:p>
          <a:p>
            <a:pPr marL="342900" indent="-342900"/>
            <a:r>
              <a:rPr lang="en-US" sz="1800"/>
              <a:t>of a host, server or router to reflect</a:t>
            </a:r>
          </a:p>
          <a:p>
            <a:pPr marL="342900" indent="-342900"/>
            <a:r>
              <a:rPr lang="en-US" sz="1800"/>
              <a:t>past events: such as routing tables,</a:t>
            </a:r>
          </a:p>
          <a:p>
            <a:pPr marL="342900" indent="-342900"/>
            <a:r>
              <a:rPr lang="en-US" sz="1800"/>
              <a:t>data structures or database entries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765B-856A-470D-A5D4-4DA73FB70AE8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I. </a:t>
            </a:r>
            <a:r>
              <a:rPr lang="en-US" sz="2400" u="sng" dirty="0" err="1">
                <a:solidFill>
                  <a:srgbClr val="FF0000"/>
                </a:solidFill>
              </a:rPr>
              <a:t>Nonpersistent</a:t>
            </a:r>
            <a:r>
              <a:rPr lang="en-US" sz="2400" u="sng" dirty="0">
                <a:solidFill>
                  <a:srgbClr val="FF0000"/>
                </a:solidFill>
              </a:rPr>
              <a:t> HTTP</a:t>
            </a:r>
            <a:endParaRPr lang="en-US" sz="2400" dirty="0"/>
          </a:p>
          <a:p>
            <a:r>
              <a:rPr lang="en-US" sz="2400" dirty="0"/>
              <a:t>At most one object is sent over a TCP connection. </a:t>
            </a:r>
            <a:endParaRPr lang="en-US" sz="2400" dirty="0" smtClean="0"/>
          </a:p>
          <a:p>
            <a:r>
              <a:rPr lang="en-US" sz="2400" dirty="0" smtClean="0"/>
              <a:t>HTTP/1.0 uses </a:t>
            </a:r>
            <a:r>
              <a:rPr lang="en-US" sz="2400" dirty="0" err="1" smtClean="0"/>
              <a:t>nonpersistent</a:t>
            </a:r>
            <a:r>
              <a:rPr lang="en-US" sz="2400" dirty="0" smtClean="0"/>
              <a:t> HTTP</a:t>
            </a:r>
          </a:p>
          <a:p>
            <a:endParaRPr lang="en-US" sz="24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987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II. Persistent HTTP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Multiple objects can be sent over single TCP </a:t>
            </a:r>
            <a:r>
              <a:rPr lang="en-US" sz="2400" dirty="0" smtClean="0"/>
              <a:t>connection between client and server. 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in HTTP/1.1 by default:</a:t>
            </a:r>
          </a:p>
          <a:p>
            <a:pPr lvl="1"/>
            <a:r>
              <a:rPr lang="en-US" sz="2000" dirty="0"/>
              <a:t>A. persistent with pipelining</a:t>
            </a:r>
          </a:p>
          <a:p>
            <a:pPr lvl="1"/>
            <a:r>
              <a:rPr lang="en-US" sz="2000" dirty="0"/>
              <a:t>B. persistent without pipelining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F6C7D-C5C3-44B3-AEDC-F8620EF0261E}" type="slidenum">
              <a:rPr lang="en-US"/>
              <a:pPr/>
              <a:t>24</a:t>
            </a:fld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 dirty="0" smtClean="0"/>
              <a:t>I. </a:t>
            </a:r>
            <a:r>
              <a:rPr lang="en-US" sz="3600" dirty="0" err="1" smtClean="0"/>
              <a:t>Nonpersistent</a:t>
            </a:r>
            <a:r>
              <a:rPr lang="en-US" sz="3600" dirty="0" smtClean="0"/>
              <a:t> </a:t>
            </a:r>
            <a:r>
              <a:rPr lang="en-US" sz="3600" dirty="0"/>
              <a:t>HTTP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4425"/>
            <a:ext cx="8343900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Suppose user enters URL </a:t>
            </a:r>
            <a:r>
              <a:rPr lang="en-US" sz="2000">
                <a:latin typeface="Courier New" pitchFamily="49" charset="0"/>
              </a:rPr>
              <a:t>www.someSchool.edu/someDepartment/home.index</a:t>
            </a:r>
            <a:endParaRPr lang="en-US" sz="24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1a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initiates TCP connection to HTTP server (process) at </a:t>
            </a:r>
            <a:r>
              <a:rPr lang="en-US" sz="1800">
                <a:latin typeface="Arial" charset="0"/>
              </a:rPr>
              <a:t>www.someSchool.edu on port </a:t>
            </a:r>
            <a:r>
              <a:rPr lang="en-US" sz="1800"/>
              <a:t>80</a:t>
            </a:r>
            <a:endParaRPr lang="en-US" sz="20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2.</a:t>
            </a:r>
            <a:r>
              <a:rPr lang="en-US" sz="2000"/>
              <a:t> HTTP</a:t>
            </a:r>
            <a:r>
              <a:rPr lang="en-US" sz="1800"/>
              <a:t> client sends HTTP </a:t>
            </a:r>
            <a:r>
              <a:rPr lang="en-US" sz="1800" i="1">
                <a:solidFill>
                  <a:schemeClr val="accent2"/>
                </a:solidFill>
              </a:rPr>
              <a:t>request message</a:t>
            </a:r>
            <a:r>
              <a:rPr lang="en-US" sz="1800"/>
              <a:t> (containing URL) into TCP connection socket. Message indicates that client wants object </a:t>
            </a:r>
            <a:r>
              <a:rPr lang="en-US" sz="1800">
                <a:latin typeface="Arial" charset="0"/>
              </a:rPr>
              <a:t>someDepartment/home.index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1b.</a:t>
            </a:r>
            <a:r>
              <a:rPr lang="en-US" sz="2000"/>
              <a:t> HTTP</a:t>
            </a:r>
            <a:r>
              <a:rPr lang="en-US" sz="1800"/>
              <a:t> server at host </a:t>
            </a:r>
            <a:r>
              <a:rPr lang="en-US" sz="1800">
                <a:latin typeface="Arial" charset="0"/>
              </a:rPr>
              <a:t>www.someSchool.edu </a:t>
            </a:r>
            <a:r>
              <a:rPr lang="en-US" sz="1800"/>
              <a:t>waiting for TCP connection at port 80.  “accepts” connection, notifying client</a:t>
            </a:r>
            <a:endParaRPr lang="en-US" sz="200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3.</a:t>
            </a:r>
            <a:r>
              <a:rPr lang="en-US" sz="2000"/>
              <a:t> HTTP</a:t>
            </a:r>
            <a:r>
              <a:rPr lang="en-US" sz="1800"/>
              <a:t> server receives request message, forms </a:t>
            </a:r>
            <a:r>
              <a:rPr lang="en-US" sz="1800" i="1">
                <a:solidFill>
                  <a:schemeClr val="accent2"/>
                </a:solidFill>
              </a:rPr>
              <a:t>response message</a:t>
            </a:r>
            <a:r>
              <a:rPr lang="en-US" sz="1800"/>
              <a:t> containing requested object, and sends message into its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6213" y="5942013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245350" y="968375"/>
            <a:ext cx="189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jpeg images)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46D1-5FF9-4479-8333-30B43FBEDDD7}" type="slidenum">
              <a:rPr lang="en-US"/>
              <a:pPr/>
              <a:t>25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/>
              <a:t>I. Nonpersistent HTTP (cont.)</a:t>
            </a: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47875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5</a:t>
            </a:r>
            <a:r>
              <a:rPr lang="en-US" sz="1800">
                <a:solidFill>
                  <a:srgbClr val="FF0000"/>
                </a:solidFill>
              </a:rPr>
              <a:t>.</a:t>
            </a:r>
            <a:r>
              <a:rPr lang="en-US" sz="1800"/>
              <a:t> HTTP client receives response message containing html file, displays html.  Parsing html file, finds 10 referenced jpeg  objects</a:t>
            </a:r>
            <a:endParaRPr lang="en-US" sz="20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6.</a:t>
            </a:r>
            <a:r>
              <a:rPr lang="en-US" sz="2000"/>
              <a:t> </a:t>
            </a:r>
            <a:r>
              <a:rPr lang="en-US" sz="1800"/>
              <a:t>Steps 1-5 repeated for each of 10 jpeg objects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4.</a:t>
            </a:r>
            <a:r>
              <a:rPr lang="en-US" sz="2000"/>
              <a:t> HTTP</a:t>
            </a:r>
            <a:r>
              <a:rPr lang="en-US" sz="1800"/>
              <a:t> server closes TCP connection. </a:t>
            </a:r>
            <a:endParaRPr lang="en-US" sz="2000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9225" y="3382963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time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10F0-FE20-4D3E-BFCE-11B5579CE939}" type="slidenum">
              <a:rPr lang="en-US"/>
              <a:pPr/>
              <a:t>26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0"/>
            <a:ext cx="8756650" cy="1143000"/>
          </a:xfrm>
        </p:spPr>
        <p:txBody>
          <a:bodyPr/>
          <a:lstStyle/>
          <a:p>
            <a:r>
              <a:rPr lang="en-US" sz="3600"/>
              <a:t>I. Non-Persistent HTTP: Response time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Definition of RTT:</a:t>
            </a:r>
            <a:r>
              <a:rPr lang="en-US" sz="2400"/>
              <a:t> time to send request from client to server and back.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Response time:</a:t>
            </a:r>
            <a:endParaRPr lang="en-US" sz="2400"/>
          </a:p>
          <a:p>
            <a:r>
              <a:rPr lang="en-US" sz="2400"/>
              <a:t>one RTT to initiate TCP connection</a:t>
            </a:r>
          </a:p>
          <a:p>
            <a:r>
              <a:rPr lang="en-US" sz="2400"/>
              <a:t>one RTT for HTTP request and first few bytes of HTTP response to return</a:t>
            </a:r>
          </a:p>
          <a:p>
            <a:r>
              <a:rPr lang="en-US" sz="2400"/>
              <a:t>file transmission time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total = 2RTT+transmit time</a:t>
            </a:r>
            <a:endParaRPr lang="en-US" sz="2400"/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grpSp>
        <p:nvGrpSpPr>
          <p:cNvPr id="114728" name="Group 40"/>
          <p:cNvGrpSpPr>
            <a:grpSpLocks/>
          </p:cNvGrpSpPr>
          <p:nvPr/>
        </p:nvGrpSpPr>
        <p:grpSpPr bwMode="auto">
          <a:xfrm>
            <a:off x="4584700" y="1260475"/>
            <a:ext cx="4379913" cy="4413250"/>
            <a:chOff x="2888" y="794"/>
            <a:chExt cx="2759" cy="2780"/>
          </a:xfrm>
        </p:grpSpPr>
        <p:graphicFrame>
          <p:nvGraphicFramePr>
            <p:cNvPr id="114693" name="Object 5"/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p:oleObj spid="_x0000_s114693" name="Clip" r:id="rId4" imgW="1305000" imgH="1085760" progId="">
                <p:embed/>
              </p:oleObj>
            </a:graphicData>
          </a:graphic>
        </p:graphicFrame>
        <p:grpSp>
          <p:nvGrpSpPr>
            <p:cNvPr id="114694" name="Group 6"/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11469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Line 17"/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Line 18"/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Line 19"/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AutoShape 21"/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0" name="Text Box 22"/>
            <p:cNvSpPr txBox="1">
              <a:spLocks noChangeArrowheads="1"/>
            </p:cNvSpPr>
            <p:nvPr/>
          </p:nvSpPr>
          <p:spPr bwMode="auto">
            <a:xfrm>
              <a:off x="4980" y="2371"/>
              <a:ext cx="66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time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transmit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1" name="Line 23"/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2888" y="151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initiate 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connection</a:t>
              </a:r>
              <a:endParaRPr lang="en-US" sz="1600"/>
            </a:p>
          </p:txBody>
        </p:sp>
        <p:sp>
          <p:nvSpPr>
            <p:cNvPr id="114713" name="AutoShape 25"/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3381" y="1864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15" name="Line 27"/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3158" y="2080"/>
              <a:ext cx="57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request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114717" name="AutoShape 29"/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Text Box 30"/>
            <p:cNvSpPr txBox="1">
              <a:spLocks noChangeArrowheads="1"/>
            </p:cNvSpPr>
            <p:nvPr/>
          </p:nvSpPr>
          <p:spPr bwMode="auto">
            <a:xfrm>
              <a:off x="3393" y="2445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114723" name="Line 35"/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4" name="Text Box 36"/>
            <p:cNvSpPr txBox="1">
              <a:spLocks noChangeArrowheads="1"/>
            </p:cNvSpPr>
            <p:nvPr/>
          </p:nvSpPr>
          <p:spPr bwMode="auto">
            <a:xfrm>
              <a:off x="3296" y="2796"/>
              <a:ext cx="6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received</a:t>
              </a:r>
              <a:endParaRPr lang="en-US" sz="1600"/>
            </a:p>
          </p:txBody>
        </p:sp>
        <p:sp>
          <p:nvSpPr>
            <p:cNvPr id="114725" name="Text Box 37"/>
            <p:cNvSpPr txBox="1">
              <a:spLocks noChangeArrowheads="1"/>
            </p:cNvSpPr>
            <p:nvPr/>
          </p:nvSpPr>
          <p:spPr bwMode="auto">
            <a:xfrm>
              <a:off x="3704" y="3362"/>
              <a:ext cx="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14726" name="Text Box 38"/>
            <p:cNvSpPr txBox="1">
              <a:spLocks noChangeArrowheads="1"/>
            </p:cNvSpPr>
            <p:nvPr/>
          </p:nvSpPr>
          <p:spPr bwMode="auto">
            <a:xfrm>
              <a:off x="4761" y="3351"/>
              <a:ext cx="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B041-538B-4951-A7F0-2E6AADDE3A93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/>
              <a:t>Persistent HTTP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Nonpersistent HTTP issues:</a:t>
            </a:r>
            <a:endParaRPr lang="en-US" sz="2000"/>
          </a:p>
          <a:p>
            <a:r>
              <a:rPr lang="en-US" sz="2000"/>
              <a:t>requires 2 RTTs per object</a:t>
            </a:r>
          </a:p>
          <a:p>
            <a:r>
              <a:rPr lang="en-US" sz="2000"/>
              <a:t>OS overhead for </a:t>
            </a:r>
            <a:r>
              <a:rPr lang="en-US" sz="2000" i="1"/>
              <a:t>each</a:t>
            </a:r>
            <a:r>
              <a:rPr lang="en-US" sz="2000"/>
              <a:t> TCP connection</a:t>
            </a:r>
          </a:p>
          <a:p>
            <a:r>
              <a:rPr lang="en-US" sz="200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 HTTP</a:t>
            </a:r>
            <a:endParaRPr lang="en-US" sz="2000"/>
          </a:p>
          <a:p>
            <a:r>
              <a:rPr lang="en-US" sz="2000"/>
              <a:t>server leaves connection open after sending response</a:t>
            </a:r>
          </a:p>
          <a:p>
            <a:r>
              <a:rPr lang="en-US" sz="2000"/>
              <a:t>subsequent HTTP messages  between same client/server sent over open connection</a:t>
            </a:r>
          </a:p>
          <a:p>
            <a:endParaRPr lang="en-US" sz="20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8888" y="139223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without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client issues new request only when previous response has been received</a:t>
            </a:r>
          </a:p>
          <a:p>
            <a:r>
              <a:rPr lang="en-US" sz="2000"/>
              <a:t>one RTT for each referenced object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Persistent </a:t>
            </a:r>
            <a:r>
              <a:rPr lang="en-US" sz="2000" b="1" i="1" u="sng">
                <a:solidFill>
                  <a:srgbClr val="FF0000"/>
                </a:solidFill>
              </a:rPr>
              <a:t>with</a:t>
            </a:r>
            <a:r>
              <a:rPr lang="en-US" sz="2000" u="sng">
                <a:solidFill>
                  <a:srgbClr val="FF0000"/>
                </a:solidFill>
              </a:rPr>
              <a:t> pipelining:</a:t>
            </a:r>
            <a:endParaRPr lang="en-US" sz="2000"/>
          </a:p>
          <a:p>
            <a:r>
              <a:rPr lang="en-US" sz="2000"/>
              <a:t>default in HTTP/1.1</a:t>
            </a:r>
          </a:p>
          <a:p>
            <a:r>
              <a:rPr lang="en-US" sz="2000"/>
              <a:t>client sends requests as soon as it encounters a referenced object</a:t>
            </a:r>
          </a:p>
          <a:p>
            <a:r>
              <a:rPr lang="en-US" sz="2000"/>
              <a:t>as little as one RTT for all the referenced objects</a:t>
            </a:r>
          </a:p>
          <a:p>
            <a:endParaRPr lang="en-US" sz="2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44775" y="1609725"/>
            <a:ext cx="2398713" cy="4097338"/>
            <a:chOff x="1666" y="1014"/>
            <a:chExt cx="1511" cy="2581"/>
          </a:xfrm>
        </p:grpSpPr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/>
              <a:ahLst/>
              <a:cxnLst>
                <a:cxn ang="0">
                  <a:pos x="0" y="222"/>
                </a:cxn>
                <a:cxn ang="0">
                  <a:pos x="1075" y="222"/>
                </a:cxn>
                <a:cxn ang="0">
                  <a:pos x="1075" y="0"/>
                </a:cxn>
                <a:cxn ang="0">
                  <a:pos x="1367" y="0"/>
                </a:cxn>
              </a:cxnLst>
              <a:rect l="0" t="0" r="r" b="b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4914900" y="3396343"/>
            <a:ext cx="3820886" cy="249827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5025" cy="1143000"/>
          </a:xfrm>
        </p:spPr>
        <p:txBody>
          <a:bodyPr/>
          <a:lstStyle/>
          <a:p>
            <a:r>
              <a:rPr lang="en-US" sz="3200" smtClean="0"/>
              <a:t>Trying out HTTP (client side) for yourself</a:t>
            </a:r>
            <a:endParaRPr lang="en-US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590675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72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telnet cis.poly.edu 80</a:t>
            </a:r>
            <a:endParaRPr lang="en-US" sz="2800">
              <a:latin typeface="Arial" charset="0"/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Host: cis.poly.edu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297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3. look at response message sent by HTTP server!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06D4022-0958-491E-9AD3-FDBACA46989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09575" y="6032500"/>
            <a:ext cx="294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(or use Wireshark!)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50C2-4CF0-4067-A033-82B26C7E89EF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User-server state: cookies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/>
              <a:t>Many major Web sites use 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Four components: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1) cookie header line of HTTP </a:t>
            </a:r>
            <a:r>
              <a:rPr lang="en-US" sz="2000" i="1"/>
              <a:t>response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2) cookie header line in HTTP </a:t>
            </a:r>
            <a:r>
              <a:rPr lang="en-US" sz="2000" i="1"/>
              <a:t>request</a:t>
            </a:r>
            <a:r>
              <a:rPr lang="en-US" sz="200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3) cookie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4) back-end database at Web site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</a:p>
          <a:p>
            <a:r>
              <a:rPr lang="en-US" sz="2400"/>
              <a:t>Susan always access Internet always from PC</a:t>
            </a:r>
          </a:p>
          <a:p>
            <a:r>
              <a:rPr lang="en-US" sz="2400"/>
              <a:t>visits specific e-commerce site for first time</a:t>
            </a:r>
          </a:p>
          <a:p>
            <a:r>
              <a:rPr lang="en-US" sz="2400"/>
              <a:t>when initial HTTP requests arrives at site, site creates: </a:t>
            </a:r>
          </a:p>
          <a:p>
            <a:pPr lvl="1"/>
            <a:r>
              <a:rPr lang="en-US"/>
              <a:t>unique ID</a:t>
            </a:r>
          </a:p>
          <a:p>
            <a:pPr lvl="1"/>
            <a:r>
              <a:rPr lang="en-US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E4D4-B728-4B88-A74D-9AE082C34DF8}" type="slidenum">
              <a:rPr lang="en-US"/>
              <a:pPr/>
              <a:t>3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Our goals:</a:t>
            </a:r>
            <a:r>
              <a:rPr lang="en-US" sz="2400"/>
              <a:t> </a:t>
            </a:r>
          </a:p>
          <a:p>
            <a:r>
              <a:rPr lang="en-US" sz="2400"/>
              <a:t>conceptual, architectural aspects of network application protocols</a:t>
            </a:r>
          </a:p>
          <a:p>
            <a:pPr lvl="1"/>
            <a:r>
              <a:rPr lang="en-US"/>
              <a:t>transport-layer service models</a:t>
            </a:r>
          </a:p>
          <a:p>
            <a:pPr lvl="1"/>
            <a:r>
              <a:rPr lang="en-US"/>
              <a:t>client-server paradigm</a:t>
            </a:r>
          </a:p>
          <a:p>
            <a:pPr lvl="1"/>
            <a:r>
              <a:rPr lang="en-US"/>
              <a:t>peer-to-peer paradigm</a:t>
            </a:r>
            <a:endParaRPr lang="en-US" sz="200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 dirty="0"/>
              <a:t>learn about protocols</a:t>
            </a:r>
          </a:p>
          <a:p>
            <a:pPr lvl="1"/>
            <a:r>
              <a:rPr lang="en-US" sz="2000" dirty="0"/>
              <a:t>HTTP</a:t>
            </a:r>
          </a:p>
          <a:p>
            <a:pPr lvl="1"/>
            <a:r>
              <a:rPr lang="en-US" sz="2000" dirty="0"/>
              <a:t>FTP</a:t>
            </a:r>
          </a:p>
          <a:p>
            <a:pPr lvl="1"/>
            <a:r>
              <a:rPr lang="en-US" sz="2000" dirty="0"/>
              <a:t>SMTP / </a:t>
            </a:r>
            <a:r>
              <a:rPr lang="en-US" sz="2000" dirty="0" err="1"/>
              <a:t>POP3</a:t>
            </a:r>
            <a:r>
              <a:rPr lang="en-US" sz="2000" dirty="0"/>
              <a:t> / </a:t>
            </a:r>
            <a:r>
              <a:rPr lang="en-US" sz="2000" dirty="0" err="1"/>
              <a:t>IMAP</a:t>
            </a:r>
            <a:endParaRPr lang="en-US" sz="2000" dirty="0"/>
          </a:p>
          <a:p>
            <a:pPr lvl="1"/>
            <a:r>
              <a:rPr lang="en-US" sz="2000" dirty="0" smtClean="0"/>
              <a:t>DNS</a:t>
            </a:r>
          </a:p>
          <a:p>
            <a:r>
              <a:rPr lang="en-US" sz="2400" dirty="0" smtClean="0"/>
              <a:t>Intro to programming network applications</a:t>
            </a:r>
          </a:p>
          <a:p>
            <a:pPr lvl="1"/>
            <a:r>
              <a:rPr lang="en-US" dirty="0" smtClean="0"/>
              <a:t>socket API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85C-A488-4778-B5E7-50855834A13C}" type="slidenum">
              <a:rPr lang="en-US"/>
              <a:pPr/>
              <a:t>30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/>
              <a:t>Cookies: keeping “state” (cont.)</a:t>
            </a:r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50194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50202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6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07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50216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50250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50254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217-E6D7-4C77-BB67-CB394B021DF9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 (continued)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What cookies can bring:</a:t>
            </a:r>
            <a:endParaRPr lang="en-US" sz="2400"/>
          </a:p>
          <a:p>
            <a:r>
              <a:rPr lang="en-US" sz="2400"/>
              <a:t>authorization</a:t>
            </a:r>
          </a:p>
          <a:p>
            <a:r>
              <a:rPr lang="en-US" sz="2400"/>
              <a:t>shopping carts</a:t>
            </a:r>
          </a:p>
          <a:p>
            <a:r>
              <a:rPr lang="en-US" sz="2400"/>
              <a:t>recommendations</a:t>
            </a:r>
          </a:p>
          <a:p>
            <a:r>
              <a:rPr lang="en-US" sz="2400"/>
              <a:t>user session state (Web e-mail)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Cookies and privacy: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you may supply name and e-mail to sites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11163" y="4090988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How to keep “state”:</a:t>
            </a:r>
            <a:endParaRPr lang="en-US"/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protocol endpoints: maintain state at sender/receiver over multiple transactions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0494-2B86-43E0-BE05-EBE72A722F23}" type="slidenum">
              <a:rPr lang="en-US"/>
              <a:pPr/>
              <a:t>32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Web caches </a:t>
            </a:r>
            <a:r>
              <a:rPr lang="en-US" sz="3600" dirty="0" smtClean="0"/>
              <a:t>&amp; proxy servers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662113"/>
            <a:ext cx="4104322" cy="3916362"/>
          </a:xfrm>
        </p:spPr>
        <p:txBody>
          <a:bodyPr/>
          <a:lstStyle/>
          <a:p>
            <a:r>
              <a:rPr lang="en-US" sz="2400" dirty="0"/>
              <a:t>user sets browser:  Web accesses via  cache</a:t>
            </a:r>
          </a:p>
          <a:p>
            <a:r>
              <a:rPr lang="en-US" sz="2400" dirty="0"/>
              <a:t>browser sends all HTTP requests to cache</a:t>
            </a:r>
          </a:p>
          <a:p>
            <a:pPr lvl="1"/>
            <a:r>
              <a:rPr lang="en-US" sz="2000" dirty="0"/>
              <a:t>object in </a:t>
            </a:r>
            <a:r>
              <a:rPr lang="en-US" sz="2000" dirty="0" smtClean="0"/>
              <a:t>cache (cache hit): </a:t>
            </a:r>
            <a:r>
              <a:rPr lang="en-US" sz="2000" dirty="0"/>
              <a:t>cache returns </a:t>
            </a:r>
            <a:r>
              <a:rPr lang="en-US" sz="2000" dirty="0" smtClean="0"/>
              <a:t>object</a:t>
            </a:r>
            <a:endParaRPr lang="en-US" sz="2000" dirty="0"/>
          </a:p>
          <a:p>
            <a:pPr lvl="1"/>
            <a:r>
              <a:rPr lang="en-US" sz="2000" dirty="0"/>
              <a:t>else </a:t>
            </a:r>
            <a:r>
              <a:rPr lang="en-US" sz="2000" dirty="0" smtClean="0"/>
              <a:t>(cache miss) cache </a:t>
            </a:r>
            <a:r>
              <a:rPr lang="en-US" sz="2000" dirty="0"/>
              <a:t>requests object from origin server, then returns object to client</a:t>
            </a:r>
          </a:p>
          <a:p>
            <a:pPr lvl="1"/>
            <a:r>
              <a:rPr lang="en-US" sz="2000" dirty="0"/>
              <a:t>Cache keeps copy of object for future use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393700" y="1135063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>
                <a:solidFill>
                  <a:srgbClr val="FF0000"/>
                </a:solidFill>
              </a:rPr>
              <a:t>Goal:</a:t>
            </a:r>
            <a:r>
              <a:rPr lang="en-US"/>
              <a:t> satisfy client request without involving origin server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71013" name="Clip" r:id="rId4" imgW="1305000" imgH="1085760" progId="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171015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71015" name="Clip" r:id="rId5" imgW="1305000" imgH="1085760" progId="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6026150" y="2774950"/>
            <a:ext cx="954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171018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9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71061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1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4773613" y="4183063"/>
            <a:ext cx="1622425" cy="785812"/>
            <a:chOff x="3007" y="2635"/>
            <a:chExt cx="1022" cy="495"/>
          </a:xfrm>
        </p:grpSpPr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3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171035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8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43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171044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7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9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05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11" y="460"/>
                </a:cxn>
                <a:cxn ang="0">
                  <a:pos x="2048" y="0"/>
                </a:cxn>
              </a:cxnLst>
              <a:rect l="0" t="0" r="r" b="b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0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3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171055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56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1064" name="Picture 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71068" name="Group 60"/>
          <p:cNvGrpSpPr>
            <a:grpSpLocks/>
          </p:cNvGrpSpPr>
          <p:nvPr/>
        </p:nvGrpSpPr>
        <p:grpSpPr bwMode="auto">
          <a:xfrm>
            <a:off x="3992563" y="2678113"/>
            <a:ext cx="4187825" cy="1814512"/>
            <a:chOff x="2515" y="1687"/>
            <a:chExt cx="2638" cy="1143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/>
              <a:ahLst/>
              <a:cxnLst>
                <a:cxn ang="0">
                  <a:pos x="2119" y="0"/>
                </a:cxn>
                <a:cxn ang="0">
                  <a:pos x="1020" y="476"/>
                </a:cxn>
                <a:cxn ang="0">
                  <a:pos x="0" y="8"/>
                </a:cxn>
              </a:cxnLst>
              <a:rect l="0" t="0" r="r" b="b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2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7105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171065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71067" name="Picture 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1070" name="Text Box 62"/>
          <p:cNvSpPr txBox="1">
            <a:spLocks noChangeArrowheads="1"/>
          </p:cNvSpPr>
          <p:nvPr/>
        </p:nvSpPr>
        <p:spPr bwMode="auto">
          <a:xfrm>
            <a:off x="180975" y="5962650"/>
            <a:ext cx="4548188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- Can all objects be cached? </a:t>
            </a:r>
          </a:p>
          <a:p>
            <a:pPr marL="342900" indent="-342900"/>
            <a:r>
              <a:rPr lang="en-US"/>
              <a:t>- Proxy vs. local browser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7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6C6C-6E32-40C4-AFDE-22CA0D26D0DC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Web caching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361238" cy="4648200"/>
          </a:xfrm>
        </p:spPr>
        <p:txBody>
          <a:bodyPr/>
          <a:lstStyle/>
          <a:p>
            <a:r>
              <a:rPr lang="en-US" sz="2400"/>
              <a:t>cache acts as both client and server</a:t>
            </a:r>
          </a:p>
          <a:p>
            <a:r>
              <a:rPr lang="en-US" sz="2400"/>
              <a:t>typically cache is installed by ISP (university, company, residential ISP)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9288" y="3489325"/>
            <a:ext cx="7467600" cy="24145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Why Web caching?</a:t>
            </a:r>
            <a:endParaRPr lang="en-US" sz="2400" dirty="0"/>
          </a:p>
          <a:p>
            <a:r>
              <a:rPr lang="en-US" sz="2400" dirty="0"/>
              <a:t>1. reduce response time for client request</a:t>
            </a:r>
          </a:p>
          <a:p>
            <a:r>
              <a:rPr lang="en-US" sz="2400" dirty="0"/>
              <a:t>2. reduce traffic on an institution’s access </a:t>
            </a:r>
            <a:r>
              <a:rPr lang="en-US" sz="2400" dirty="0" smtClean="0"/>
              <a:t>link</a:t>
            </a:r>
          </a:p>
          <a:p>
            <a:r>
              <a:rPr lang="en-US" sz="2400" dirty="0" smtClean="0"/>
              <a:t>3. other: hiding original requester!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AC02-19E1-4519-8526-556BEBE29029}" type="slidenum">
              <a:rPr lang="en-US"/>
              <a:pPr/>
              <a:t>34</a:t>
            </a:fld>
            <a:endParaRPr lang="en-US"/>
          </a:p>
        </p:txBody>
      </p:sp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</a:t>
            </a: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1913"/>
            <a:ext cx="4664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Assumptions</a:t>
            </a:r>
            <a:endParaRPr lang="en-US" sz="2400"/>
          </a:p>
          <a:p>
            <a:r>
              <a:rPr lang="en-US" sz="2000"/>
              <a:t>average object size = 100k bits</a:t>
            </a:r>
          </a:p>
          <a:p>
            <a:r>
              <a:rPr lang="en-US" sz="2000"/>
              <a:t>avg. request rate from institution’s browsers = 15 req/sec</a:t>
            </a:r>
          </a:p>
          <a:p>
            <a:r>
              <a:rPr lang="en-US" sz="2000"/>
              <a:t>delay from institutional router to any origin server and back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Consequences</a:t>
            </a:r>
            <a:endParaRPr lang="en-US" sz="2400"/>
          </a:p>
          <a:p>
            <a:r>
              <a:rPr lang="en-US" sz="1800"/>
              <a:t>utilization on LAN = 15%</a:t>
            </a:r>
          </a:p>
          <a:p>
            <a:r>
              <a:rPr lang="en-US" sz="1800"/>
              <a:t>utilization on access link = 100%</a:t>
            </a:r>
          </a:p>
          <a:p>
            <a:r>
              <a:rPr lang="en-US" sz="1800"/>
              <a:t>total delay  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/>
              <a:t>  =  2 sec + minutes + milliseconds</a:t>
            </a:r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3071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4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79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3080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3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5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6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87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3089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0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1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2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3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4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5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6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097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3098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99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2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3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06" name="Text Box 50"/>
          <p:cNvSpPr txBox="1">
            <a:spLocks noChangeArrowheads="1"/>
          </p:cNvSpPr>
          <p:nvPr/>
        </p:nvSpPr>
        <p:spPr bwMode="auto">
          <a:xfrm>
            <a:off x="7607300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310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1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311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1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1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2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2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2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26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27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12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3128" name="Clip" r:id="rId4" imgW="1305000" imgH="1085760" progId="">
              <p:embed/>
            </p:oleObj>
          </a:graphicData>
        </a:graphic>
      </p:graphicFrame>
      <p:graphicFrame>
        <p:nvGraphicFramePr>
          <p:cNvPr id="17312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3129" name="Clip" r:id="rId5" imgW="1305000" imgH="1085760" progId="">
              <p:embed/>
            </p:oleObj>
          </a:graphicData>
        </a:graphic>
      </p:graphicFrame>
      <p:graphicFrame>
        <p:nvGraphicFramePr>
          <p:cNvPr id="17313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3130" name="Clip" r:id="rId6" imgW="1305000" imgH="1085760" progId="">
              <p:embed/>
            </p:oleObj>
          </a:graphicData>
        </a:graphic>
      </p:graphicFrame>
      <p:graphicFrame>
        <p:nvGraphicFramePr>
          <p:cNvPr id="17313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3131" name="Clip" r:id="rId7" imgW="1305000" imgH="1085760" progId="">
              <p:embed/>
            </p:oleObj>
          </a:graphicData>
        </a:graphic>
      </p:graphicFrame>
      <p:sp>
        <p:nvSpPr>
          <p:cNvPr id="173132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137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3138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14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314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147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3148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9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50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4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3155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F4AD-BC2E-4917-8BE1-D1232DB0B897}" type="slidenum">
              <a:rPr lang="en-US"/>
              <a:pPr/>
              <a:t>35</a:t>
            </a:fld>
            <a:endParaRPr lang="en-US"/>
          </a:p>
        </p:txBody>
      </p:sp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Caching example (cont)</a:t>
            </a: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one solution: install cache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suppose </a:t>
            </a:r>
            <a:r>
              <a:rPr lang="en-US" sz="2000" dirty="0" smtClean="0"/>
              <a:t>cache hit </a:t>
            </a:r>
            <a:r>
              <a:rPr lang="en-US" sz="2000" dirty="0"/>
              <a:t>rate is 0.4</a:t>
            </a: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consequence</a:t>
            </a:r>
            <a:endParaRPr lang="en-US" sz="24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utilization of access link reduced to 60%, resulting in negligible  delays (say 10 </a:t>
            </a:r>
            <a:r>
              <a:rPr lang="en-US" sz="2000" dirty="0" err="1"/>
              <a:t>msec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total </a:t>
            </a:r>
            <a:r>
              <a:rPr lang="en-US" sz="2000" dirty="0" err="1"/>
              <a:t>avg</a:t>
            </a:r>
            <a:r>
              <a:rPr lang="en-US" sz="2000" dirty="0"/>
              <a:t> delay   = Internet delay + access delay + LAN delay   =  .6*(2.01) </a:t>
            </a:r>
            <a:r>
              <a:rPr lang="en-US" sz="2000" dirty="0" err="1"/>
              <a:t>secs</a:t>
            </a:r>
            <a:r>
              <a:rPr lang="en-US" sz="2000" dirty="0"/>
              <a:t>  + .4*milliseconds &lt; 1.4 </a:t>
            </a:r>
            <a:r>
              <a:rPr lang="en-US" sz="2000" dirty="0" err="1"/>
              <a:t>secs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8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7511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75128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1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5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6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7513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4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75146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7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8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9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54" name="Text Box 50"/>
          <p:cNvSpPr txBox="1">
            <a:spLocks noChangeArrowheads="1"/>
          </p:cNvSpPr>
          <p:nvPr/>
        </p:nvSpPr>
        <p:spPr bwMode="auto">
          <a:xfrm>
            <a:off x="7616825" y="1208088"/>
            <a:ext cx="1077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5155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6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7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8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59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60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75161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2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3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4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165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66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167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8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9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17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17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74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8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175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/>
            <a:ahLst/>
            <a:cxnLst>
              <a:cxn ang="0">
                <a:pos x="31" y="327"/>
              </a:cxn>
              <a:cxn ang="0">
                <a:pos x="103" y="137"/>
              </a:cxn>
              <a:cxn ang="0">
                <a:pos x="649" y="17"/>
              </a:cxn>
              <a:cxn ang="0">
                <a:pos x="1141" y="35"/>
              </a:cxn>
              <a:cxn ang="0">
                <a:pos x="1763" y="121"/>
              </a:cxn>
              <a:cxn ang="0">
                <a:pos x="1774" y="741"/>
              </a:cxn>
              <a:cxn ang="0">
                <a:pos x="1369" y="845"/>
              </a:cxn>
              <a:cxn ang="0">
                <a:pos x="781" y="851"/>
              </a:cxn>
              <a:cxn ang="0">
                <a:pos x="447" y="847"/>
              </a:cxn>
              <a:cxn ang="0">
                <a:pos x="168" y="676"/>
              </a:cxn>
              <a:cxn ang="0">
                <a:pos x="31" y="327"/>
              </a:cxn>
            </a:cxnLst>
            <a:rect l="0" t="0" r="r" b="b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5176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75176" name="Clip" r:id="rId4" imgW="1305000" imgH="1085760" progId="">
              <p:embed/>
            </p:oleObj>
          </a:graphicData>
        </a:graphic>
      </p:graphicFrame>
      <p:graphicFrame>
        <p:nvGraphicFramePr>
          <p:cNvPr id="175177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75177" name="Clip" r:id="rId5" imgW="1305000" imgH="1085760" progId="">
              <p:embed/>
            </p:oleObj>
          </a:graphicData>
        </a:graphic>
      </p:graphicFrame>
      <p:graphicFrame>
        <p:nvGraphicFramePr>
          <p:cNvPr id="175178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75178" name="Clip" r:id="rId6" imgW="1305000" imgH="1085760" progId="">
              <p:embed/>
            </p:oleObj>
          </a:graphicData>
        </a:graphic>
      </p:graphicFrame>
      <p:graphicFrame>
        <p:nvGraphicFramePr>
          <p:cNvPr id="175179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75179" name="Clip" r:id="rId7" imgW="1305000" imgH="1085760" progId="">
              <p:embed/>
            </p:oleObj>
          </a:graphicData>
        </a:graphic>
      </p:graphicFrame>
      <p:sp>
        <p:nvSpPr>
          <p:cNvPr id="175180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1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2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3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4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85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86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75187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/>
              <a:ahLst/>
              <a:cxnLst>
                <a:cxn ang="0">
                  <a:pos x="16" y="109"/>
                </a:cxn>
                <a:cxn ang="0">
                  <a:pos x="94" y="7"/>
                </a:cxn>
                <a:cxn ang="0">
                  <a:pos x="178" y="67"/>
                </a:cxn>
                <a:cxn ang="0">
                  <a:pos x="196" y="379"/>
                </a:cxn>
                <a:cxn ang="0">
                  <a:pos x="40" y="421"/>
                </a:cxn>
                <a:cxn ang="0">
                  <a:pos x="4" y="313"/>
                </a:cxn>
                <a:cxn ang="0">
                  <a:pos x="16" y="109"/>
                </a:cxn>
              </a:cxnLst>
              <a:rect l="0" t="0" r="r" b="b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188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7518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197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75198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9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0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1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75202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20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75204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5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6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207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75208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9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0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211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2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213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4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10 Mbps LAN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EE3-FC09-4A68-8616-C830F88CE781}" type="slidenum">
              <a:rPr lang="en-US"/>
              <a:pPr/>
              <a:t>36</a:t>
            </a:fld>
            <a:endParaRPr lang="en-US"/>
          </a:p>
        </p:txBody>
      </p:sp>
      <p:sp>
        <p:nvSpPr>
          <p:cNvPr id="213039" name="AutoShape 47"/>
          <p:cNvSpPr>
            <a:spLocks noChangeArrowheads="1"/>
          </p:cNvSpPr>
          <p:nvPr/>
        </p:nvSpPr>
        <p:spPr bwMode="auto">
          <a:xfrm>
            <a:off x="3228975" y="2582863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AutoShape 46"/>
          <p:cNvSpPr>
            <a:spLocks noChangeArrowheads="1"/>
          </p:cNvSpPr>
          <p:nvPr/>
        </p:nvSpPr>
        <p:spPr bwMode="auto">
          <a:xfrm>
            <a:off x="6483350" y="2517775"/>
            <a:ext cx="465138" cy="536575"/>
          </a:xfrm>
          <a:prstGeom prst="can">
            <a:avLst>
              <a:gd name="adj" fmla="val 28840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0"/>
            <a:ext cx="7772400" cy="1143000"/>
          </a:xfrm>
        </p:spPr>
        <p:txBody>
          <a:bodyPr/>
          <a:lstStyle/>
          <a:p>
            <a:r>
              <a:rPr lang="en-US" sz="3600"/>
              <a:t>FTP: the file transfer protocol</a:t>
            </a: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863" y="3419475"/>
            <a:ext cx="8305800" cy="2543175"/>
          </a:xfrm>
        </p:spPr>
        <p:txBody>
          <a:bodyPr/>
          <a:lstStyle/>
          <a:p>
            <a:r>
              <a:rPr lang="en-US" sz="2000" dirty="0"/>
              <a:t>client/server model</a:t>
            </a:r>
          </a:p>
          <a:p>
            <a:pPr lvl="1"/>
            <a:r>
              <a:rPr lang="en-US" sz="2000" i="1" dirty="0">
                <a:solidFill>
                  <a:srgbClr val="FF3300"/>
                </a:solidFill>
              </a:rPr>
              <a:t>client:</a:t>
            </a:r>
            <a:r>
              <a:rPr lang="en-US" sz="2000" dirty="0"/>
              <a:t> side initiating transfer, </a:t>
            </a:r>
            <a:r>
              <a:rPr lang="en-US" sz="2000" i="1" dirty="0">
                <a:solidFill>
                  <a:srgbClr val="FF3300"/>
                </a:solidFill>
              </a:rPr>
              <a:t>server:</a:t>
            </a:r>
            <a:r>
              <a:rPr lang="en-US" sz="2000" dirty="0"/>
              <a:t> remote host</a:t>
            </a:r>
          </a:p>
          <a:p>
            <a:r>
              <a:rPr lang="en-US" sz="2000" dirty="0"/>
              <a:t>ftp: </a:t>
            </a:r>
            <a:r>
              <a:rPr lang="en-US" sz="2000" dirty="0" err="1"/>
              <a:t>RFC</a:t>
            </a:r>
            <a:r>
              <a:rPr lang="en-US" sz="2000" dirty="0"/>
              <a:t> 959, ftp server: port 21</a:t>
            </a:r>
          </a:p>
          <a:p>
            <a:r>
              <a:rPr lang="en-US" sz="2000" dirty="0"/>
              <a:t>Separate data and control </a:t>
            </a:r>
            <a:r>
              <a:rPr lang="en-US" sz="2000" dirty="0" smtClean="0"/>
              <a:t>connections</a:t>
            </a:r>
          </a:p>
          <a:p>
            <a:pPr lvl="1"/>
            <a:r>
              <a:rPr lang="en-US" sz="1600" dirty="0" smtClean="0"/>
              <a:t>Control connection </a:t>
            </a:r>
            <a:r>
              <a:rPr lang="en-US" sz="1600" dirty="0" smtClean="0">
                <a:solidFill>
                  <a:srgbClr val="FF0000"/>
                </a:solidFill>
              </a:rPr>
              <a:t>“out of band”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FTP server maintains “state”: </a:t>
            </a:r>
          </a:p>
          <a:p>
            <a:pPr lvl="1"/>
            <a:r>
              <a:rPr lang="en-US" sz="1600" dirty="0"/>
              <a:t>current directory, earlier authentication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21299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2996" name="Clip" r:id="rId4" imgW="0" imgH="0" progId="">
              <p:embed/>
            </p:oleObj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3117850" y="1174750"/>
          <a:ext cx="776288" cy="623888"/>
        </p:xfrm>
        <a:graphic>
          <a:graphicData uri="http://schemas.openxmlformats.org/presentationml/2006/ole">
            <p:oleObj spid="_x0000_s212997" name="Clip" r:id="rId5" imgW="1305000" imgH="1085760" progId="">
              <p:embed/>
            </p:oleObj>
          </a:graphicData>
        </a:graphic>
      </p:graphicFrame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6569075" y="1012825"/>
            <a:ext cx="355600" cy="933450"/>
            <a:chOff x="4180" y="783"/>
            <a:chExt cx="150" cy="307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0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07" name="Line 15"/>
          <p:cNvSpPr>
            <a:spLocks noChangeShapeType="1"/>
          </p:cNvSpPr>
          <p:nvPr/>
        </p:nvSpPr>
        <p:spPr bwMode="auto">
          <a:xfrm>
            <a:off x="4157663" y="179070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4079875" y="1474788"/>
            <a:ext cx="240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file transfer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6316663" y="1466850"/>
            <a:ext cx="800100" cy="828675"/>
            <a:chOff x="3898" y="1386"/>
            <a:chExt cx="504" cy="522"/>
          </a:xfrm>
        </p:grpSpPr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213012" name="Group 20"/>
          <p:cNvGrpSpPr>
            <a:grpSpLocks/>
          </p:cNvGrpSpPr>
          <p:nvPr/>
        </p:nvGrpSpPr>
        <p:grpSpPr bwMode="auto">
          <a:xfrm>
            <a:off x="2387600" y="1457325"/>
            <a:ext cx="1790700" cy="852488"/>
            <a:chOff x="1645" y="1326"/>
            <a:chExt cx="1128" cy="537"/>
          </a:xfrm>
        </p:grpSpPr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3686175" y="2578100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>
            <a:off x="3024188" y="2295525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 flipH="1">
            <a:off x="3519488" y="228600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6965950" y="2389188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>
            <a:off x="6719888" y="229552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3035" name="Picture 43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509713"/>
            <a:ext cx="561975" cy="693737"/>
          </a:xfrm>
          <a:prstGeom prst="rect">
            <a:avLst/>
          </a:prstGeom>
          <a:noFill/>
        </p:spPr>
      </p:pic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184275" y="2217738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>
            <a:off x="1833563" y="190500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40" name="Group 48"/>
          <p:cNvGrpSpPr>
            <a:grpSpLocks/>
          </p:cNvGrpSpPr>
          <p:nvPr/>
        </p:nvGrpSpPr>
        <p:grpSpPr bwMode="auto">
          <a:xfrm>
            <a:off x="5145088" y="4506913"/>
            <a:ext cx="3998912" cy="1882775"/>
            <a:chOff x="3011" y="1511"/>
            <a:chExt cx="2519" cy="1186"/>
          </a:xfrm>
        </p:grpSpPr>
        <p:graphicFrame>
          <p:nvGraphicFramePr>
            <p:cNvPr id="213041" name="Object 49"/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p:oleObj spid="_x0000_s213041" name="Clip" r:id="rId7" imgW="1305000" imgH="1085760" progId="">
                <p:embed/>
              </p:oleObj>
            </a:graphicData>
          </a:graphic>
        </p:graphicFrame>
        <p:grpSp>
          <p:nvGrpSpPr>
            <p:cNvPr id="213042" name="Group 50"/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213043" name="AutoShape 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4" name="Rectangle 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5" name="Rectangle 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6" name="AutoShape 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7" name="Line 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8" name="Line 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49" name="Rectangle 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50" name="Rectangle 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51" name="Text Box 59"/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2" name="Text Box 60"/>
            <p:cNvSpPr txBox="1">
              <a:spLocks noChangeArrowheads="1"/>
            </p:cNvSpPr>
            <p:nvPr/>
          </p:nvSpPr>
          <p:spPr bwMode="auto">
            <a:xfrm>
              <a:off x="4929" y="2255"/>
              <a:ext cx="6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server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4" name="Line 62"/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control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TCP data connection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port 20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5BB2-2DD2-40A9-8902-90B7A077E4DF}" type="slidenum">
              <a:rPr lang="en-US"/>
              <a:pPr/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Electronic </a:t>
            </a:r>
            <a:r>
              <a:rPr lang="en-US" sz="3600" dirty="0" smtClean="0"/>
              <a:t>Mail -SMTP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8" y="1109663"/>
            <a:ext cx="4962525" cy="3079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Three components:</a:t>
            </a:r>
            <a:r>
              <a:rPr lang="en-US" sz="2400"/>
              <a:t> </a:t>
            </a:r>
          </a:p>
          <a:p>
            <a:r>
              <a:rPr lang="en-US" sz="2000"/>
              <a:t>1. user agents, 2. mail servers </a:t>
            </a:r>
          </a:p>
          <a:p>
            <a:pPr>
              <a:spcAft>
                <a:spcPct val="75000"/>
              </a:spcAft>
            </a:pPr>
            <a:r>
              <a:rPr lang="en-US" sz="2000"/>
              <a:t>3. SMTP </a:t>
            </a:r>
            <a:r>
              <a:rPr lang="en-US" sz="1800"/>
              <a:t>(simple mail transfer protocol)</a:t>
            </a:r>
          </a:p>
          <a:p>
            <a:pPr>
              <a:buFont typeface="ZapfDingbats" pitchFamily="82" charset="2"/>
              <a:buNone/>
            </a:pPr>
            <a:r>
              <a:rPr lang="en-US" sz="2000" u="sng">
                <a:solidFill>
                  <a:srgbClr val="FF0000"/>
                </a:solidFill>
              </a:rPr>
              <a:t>User Agent</a:t>
            </a:r>
          </a:p>
          <a:p>
            <a:r>
              <a:rPr lang="en-US" sz="2000"/>
              <a:t>“mail reader”: editing, reading mail</a:t>
            </a:r>
          </a:p>
          <a:p>
            <a:r>
              <a:rPr lang="en-US" sz="2000"/>
              <a:t>e.g., Outlook, Mozilla Thunderbird</a:t>
            </a:r>
          </a:p>
          <a:p>
            <a:r>
              <a:rPr lang="en-US" sz="2000"/>
              <a:t>Out/incoming msgs stored on server</a:t>
            </a:r>
          </a:p>
        </p:txBody>
      </p:sp>
      <p:sp>
        <p:nvSpPr>
          <p:cNvPr id="58648" name="Rectangle 280"/>
          <p:cNvSpPr>
            <a:spLocks noChangeArrowheads="1"/>
          </p:cNvSpPr>
          <p:nvPr/>
        </p:nvSpPr>
        <p:spPr bwMode="auto">
          <a:xfrm>
            <a:off x="7059613" y="4508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47" name="Group 279"/>
          <p:cNvGrpSpPr>
            <a:grpSpLocks/>
          </p:cNvGrpSpPr>
          <p:nvPr/>
        </p:nvGrpSpPr>
        <p:grpSpPr bwMode="auto">
          <a:xfrm>
            <a:off x="7135813" y="420688"/>
            <a:ext cx="1747837" cy="955675"/>
            <a:chOff x="4458" y="3335"/>
            <a:chExt cx="1101" cy="602"/>
          </a:xfrm>
        </p:grpSpPr>
        <p:sp>
          <p:nvSpPr>
            <p:cNvPr id="58631" name="Text Box 263"/>
            <p:cNvSpPr txBox="1">
              <a:spLocks noChangeArrowheads="1"/>
            </p:cNvSpPr>
            <p:nvPr/>
          </p:nvSpPr>
          <p:spPr bwMode="auto">
            <a:xfrm>
              <a:off x="4667" y="3725"/>
              <a:ext cx="8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646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8632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3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4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5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6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7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8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639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640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45" name="Text Box 277"/>
            <p:cNvSpPr txBox="1">
              <a:spLocks noChangeArrowheads="1"/>
            </p:cNvSpPr>
            <p:nvPr/>
          </p:nvSpPr>
          <p:spPr bwMode="auto">
            <a:xfrm>
              <a:off x="4567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785" name="Line 417"/>
          <p:cNvSpPr>
            <a:spLocks noChangeShapeType="1"/>
          </p:cNvSpPr>
          <p:nvPr/>
        </p:nvSpPr>
        <p:spPr bwMode="auto">
          <a:xfrm>
            <a:off x="6330950" y="2655888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786" name="Group 418"/>
          <p:cNvGrpSpPr>
            <a:grpSpLocks/>
          </p:cNvGrpSpPr>
          <p:nvPr/>
        </p:nvGrpSpPr>
        <p:grpSpPr bwMode="auto">
          <a:xfrm>
            <a:off x="7723188" y="2582863"/>
            <a:ext cx="355600" cy="933450"/>
            <a:chOff x="4180" y="783"/>
            <a:chExt cx="150" cy="307"/>
          </a:xfrm>
        </p:grpSpPr>
        <p:sp>
          <p:nvSpPr>
            <p:cNvPr id="58787" name="AutoShape 41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8" name="Rectangle 42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9" name="Rectangle 42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0" name="AutoShape 42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1" name="Line 42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2" name="Line 42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3" name="Rectangle 42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4" name="Rectangle 42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795" name="Group 427"/>
          <p:cNvGrpSpPr>
            <a:grpSpLocks/>
          </p:cNvGrpSpPr>
          <p:nvPr/>
        </p:nvGrpSpPr>
        <p:grpSpPr bwMode="auto">
          <a:xfrm>
            <a:off x="7480300" y="3035300"/>
            <a:ext cx="822325" cy="1049338"/>
            <a:chOff x="4288" y="2627"/>
            <a:chExt cx="518" cy="661"/>
          </a:xfrm>
        </p:grpSpPr>
        <p:sp>
          <p:nvSpPr>
            <p:cNvPr id="58796" name="Rectangle 428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7" name="Text Box 429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8798" name="Rectangle 430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99" name="Line 431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0" name="Line 432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1" name="Line 433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2" name="Line 434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3" name="Line 435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4" name="Line 436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5" name="Line 437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6" name="Rectangle 438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7" name="Rectangle 439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8" name="Rectangle 440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09" name="Rectangle 441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10" name="Rectangle 442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811" name="Group 443"/>
          <p:cNvGrpSpPr>
            <a:grpSpLocks/>
          </p:cNvGrpSpPr>
          <p:nvPr/>
        </p:nvGrpSpPr>
        <p:grpSpPr bwMode="auto">
          <a:xfrm>
            <a:off x="8205788" y="2173288"/>
            <a:ext cx="709612" cy="703262"/>
            <a:chOff x="4337" y="290"/>
            <a:chExt cx="447" cy="443"/>
          </a:xfrm>
        </p:grpSpPr>
        <p:graphicFrame>
          <p:nvGraphicFramePr>
            <p:cNvPr id="58812" name="Object 44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2" name="Clip" r:id="rId4" imgW="1305000" imgH="1085760" progId="">
                <p:embed/>
              </p:oleObj>
            </a:graphicData>
          </a:graphic>
        </p:graphicFrame>
        <p:grpSp>
          <p:nvGrpSpPr>
            <p:cNvPr id="58813" name="Group 44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4" name="Rectangle 44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15" name="Text Box 44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16" name="Group 448"/>
          <p:cNvGrpSpPr>
            <a:grpSpLocks/>
          </p:cNvGrpSpPr>
          <p:nvPr/>
        </p:nvGrpSpPr>
        <p:grpSpPr bwMode="auto">
          <a:xfrm>
            <a:off x="8434388" y="3182938"/>
            <a:ext cx="709612" cy="703262"/>
            <a:chOff x="4337" y="290"/>
            <a:chExt cx="447" cy="443"/>
          </a:xfrm>
        </p:grpSpPr>
        <p:graphicFrame>
          <p:nvGraphicFramePr>
            <p:cNvPr id="58817" name="Object 449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17" name="Clip" r:id="rId5" imgW="1305000" imgH="1085760" progId="">
                <p:embed/>
              </p:oleObj>
            </a:graphicData>
          </a:graphic>
        </p:graphicFrame>
        <p:grpSp>
          <p:nvGrpSpPr>
            <p:cNvPr id="58818" name="Group 450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19" name="Rectangle 451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0" name="Text Box 452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1" name="Group 453"/>
          <p:cNvGrpSpPr>
            <a:grpSpLocks/>
          </p:cNvGrpSpPr>
          <p:nvPr/>
        </p:nvGrpSpPr>
        <p:grpSpPr bwMode="auto">
          <a:xfrm>
            <a:off x="8205788" y="4230688"/>
            <a:ext cx="709612" cy="703262"/>
            <a:chOff x="4337" y="290"/>
            <a:chExt cx="447" cy="443"/>
          </a:xfrm>
        </p:grpSpPr>
        <p:graphicFrame>
          <p:nvGraphicFramePr>
            <p:cNvPr id="58822" name="Object 454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22" name="Clip" r:id="rId6" imgW="1305000" imgH="1085760" progId="">
                <p:embed/>
              </p:oleObj>
            </a:graphicData>
          </a:graphic>
        </p:graphicFrame>
        <p:grpSp>
          <p:nvGrpSpPr>
            <p:cNvPr id="58823" name="Group 455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24" name="Rectangle 456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5" name="Text Box 457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26" name="Group 458"/>
          <p:cNvGrpSpPr>
            <a:grpSpLocks/>
          </p:cNvGrpSpPr>
          <p:nvPr/>
        </p:nvGrpSpPr>
        <p:grpSpPr bwMode="auto">
          <a:xfrm>
            <a:off x="5480050" y="3992563"/>
            <a:ext cx="822325" cy="1501775"/>
            <a:chOff x="3484" y="2522"/>
            <a:chExt cx="518" cy="946"/>
          </a:xfrm>
        </p:grpSpPr>
        <p:grpSp>
          <p:nvGrpSpPr>
            <p:cNvPr id="58827" name="Group 459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28" name="AutoShape 46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29" name="Rectangle 46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0" name="Rectangle 46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1" name="AutoShape 46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2" name="Line 46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3" name="Line 46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4" name="Rectangle 46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5" name="Rectangle 46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36" name="Group 468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37" name="Rectangle 469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38" name="Text Box 470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39" name="Rectangle 471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0" name="Line 472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1" name="Line 473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2" name="Line 474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3" name="Line 475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4" name="Line 476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5" name="Line 477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6" name="Line 478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7" name="Rectangle 479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8" name="Rectangle 480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49" name="Rectangle 481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0" name="Rectangle 482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1" name="Rectangle 483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52" name="Group 484"/>
          <p:cNvGrpSpPr>
            <a:grpSpLocks/>
          </p:cNvGrpSpPr>
          <p:nvPr/>
        </p:nvGrpSpPr>
        <p:grpSpPr bwMode="auto">
          <a:xfrm>
            <a:off x="6434138" y="5097463"/>
            <a:ext cx="709612" cy="703262"/>
            <a:chOff x="4337" y="290"/>
            <a:chExt cx="447" cy="443"/>
          </a:xfrm>
        </p:grpSpPr>
        <p:graphicFrame>
          <p:nvGraphicFramePr>
            <p:cNvPr id="58853" name="Object 48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3" name="Clip" r:id="rId7" imgW="1305000" imgH="1085760" progId="">
                <p:embed/>
              </p:oleObj>
            </a:graphicData>
          </a:graphic>
        </p:graphicFrame>
        <p:grpSp>
          <p:nvGrpSpPr>
            <p:cNvPr id="58854" name="Group 48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55" name="Rectangle 48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56" name="Text Box 48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57" name="Group 489"/>
          <p:cNvGrpSpPr>
            <a:grpSpLocks/>
          </p:cNvGrpSpPr>
          <p:nvPr/>
        </p:nvGrpSpPr>
        <p:grpSpPr bwMode="auto">
          <a:xfrm>
            <a:off x="5595938" y="5602288"/>
            <a:ext cx="709612" cy="703262"/>
            <a:chOff x="4337" y="290"/>
            <a:chExt cx="447" cy="443"/>
          </a:xfrm>
        </p:grpSpPr>
        <p:graphicFrame>
          <p:nvGraphicFramePr>
            <p:cNvPr id="58858" name="Object 49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58" name="Clip" r:id="rId8" imgW="1305000" imgH="1085760" progId="">
                <p:embed/>
              </p:oleObj>
            </a:graphicData>
          </a:graphic>
        </p:graphicFrame>
        <p:grpSp>
          <p:nvGrpSpPr>
            <p:cNvPr id="58859" name="Group 49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60" name="Rectangle 49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1" name="Text Box 49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8862" name="Group 494"/>
          <p:cNvGrpSpPr>
            <a:grpSpLocks/>
          </p:cNvGrpSpPr>
          <p:nvPr/>
        </p:nvGrpSpPr>
        <p:grpSpPr bwMode="auto">
          <a:xfrm>
            <a:off x="5480050" y="1735138"/>
            <a:ext cx="822325" cy="1501775"/>
            <a:chOff x="3484" y="2522"/>
            <a:chExt cx="518" cy="946"/>
          </a:xfrm>
        </p:grpSpPr>
        <p:grpSp>
          <p:nvGrpSpPr>
            <p:cNvPr id="58863" name="Group 495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58864" name="AutoShape 49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5" name="Rectangle 49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6" name="Rectangle 49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7" name="AutoShape 49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8" name="Line 50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69" name="Line 50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0" name="Rectangle 50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1" name="Rectangle 50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872" name="Group 504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58873" name="Rectangle 505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4" name="Text Box 506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8875" name="Rectangle 507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6" name="Line 508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7" name="Line 509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8" name="Line 510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79" name="Line 511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0" name="Line 512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1" name="Line 513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2" name="Line 514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3" name="Rectangle 515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4" name="Rectangle 516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5" name="Rectangle 517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6" name="Rectangle 518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87" name="Rectangle 519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888" name="Group 520"/>
          <p:cNvGrpSpPr>
            <a:grpSpLocks/>
          </p:cNvGrpSpPr>
          <p:nvPr/>
        </p:nvGrpSpPr>
        <p:grpSpPr bwMode="auto">
          <a:xfrm>
            <a:off x="6224588" y="1477963"/>
            <a:ext cx="709612" cy="703262"/>
            <a:chOff x="4337" y="290"/>
            <a:chExt cx="447" cy="443"/>
          </a:xfrm>
        </p:grpSpPr>
        <p:graphicFrame>
          <p:nvGraphicFramePr>
            <p:cNvPr id="58889" name="Object 52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58889" name="Clip" r:id="rId9" imgW="1305000" imgH="1085760" progId="">
                <p:embed/>
              </p:oleObj>
            </a:graphicData>
          </a:graphic>
        </p:graphicFrame>
        <p:grpSp>
          <p:nvGrpSpPr>
            <p:cNvPr id="58890" name="Group 52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58891" name="Rectangle 52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892" name="Text Box 52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8893" name="Line 525"/>
          <p:cNvSpPr>
            <a:spLocks noChangeShapeType="1"/>
          </p:cNvSpPr>
          <p:nvPr/>
        </p:nvSpPr>
        <p:spPr bwMode="auto">
          <a:xfrm flipV="1">
            <a:off x="6330950" y="3779838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94" name="Line 526"/>
          <p:cNvSpPr>
            <a:spLocks noChangeShapeType="1"/>
          </p:cNvSpPr>
          <p:nvPr/>
        </p:nvSpPr>
        <p:spPr bwMode="auto">
          <a:xfrm flipH="1" flipV="1">
            <a:off x="5588000" y="3255963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895" name="Group 527"/>
          <p:cNvGrpSpPr>
            <a:grpSpLocks/>
          </p:cNvGrpSpPr>
          <p:nvPr/>
        </p:nvGrpSpPr>
        <p:grpSpPr bwMode="auto">
          <a:xfrm>
            <a:off x="6429375" y="4073525"/>
            <a:ext cx="1030288" cy="457200"/>
            <a:chOff x="3746" y="2537"/>
            <a:chExt cx="649" cy="288"/>
          </a:xfrm>
        </p:grpSpPr>
        <p:sp>
          <p:nvSpPr>
            <p:cNvPr id="58896" name="Rectangle 528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97" name="Text Box 529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898" name="Group 530"/>
          <p:cNvGrpSpPr>
            <a:grpSpLocks/>
          </p:cNvGrpSpPr>
          <p:nvPr/>
        </p:nvGrpSpPr>
        <p:grpSpPr bwMode="auto">
          <a:xfrm>
            <a:off x="6391275" y="2816225"/>
            <a:ext cx="1030288" cy="457200"/>
            <a:chOff x="3746" y="2537"/>
            <a:chExt cx="649" cy="288"/>
          </a:xfrm>
        </p:grpSpPr>
        <p:sp>
          <p:nvSpPr>
            <p:cNvPr id="58899" name="Rectangle 531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0" name="Text Box 532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8901" name="Group 533"/>
          <p:cNvGrpSpPr>
            <a:grpSpLocks/>
          </p:cNvGrpSpPr>
          <p:nvPr/>
        </p:nvGrpSpPr>
        <p:grpSpPr bwMode="auto">
          <a:xfrm>
            <a:off x="5067300" y="3530600"/>
            <a:ext cx="1030288" cy="457200"/>
            <a:chOff x="3746" y="2537"/>
            <a:chExt cx="649" cy="288"/>
          </a:xfrm>
        </p:grpSpPr>
        <p:sp>
          <p:nvSpPr>
            <p:cNvPr id="58902" name="Rectangle 534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03" name="Text Box 535"/>
            <p:cNvSpPr txBox="1">
              <a:spLocks noChangeArrowheads="1"/>
            </p:cNvSpPr>
            <p:nvPr/>
          </p:nvSpPr>
          <p:spPr bwMode="auto">
            <a:xfrm>
              <a:off x="3746" y="2537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SMTP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8904" name="Rectangle 536"/>
          <p:cNvSpPr>
            <a:spLocks noChangeArrowheads="1"/>
          </p:cNvSpPr>
          <p:nvPr/>
        </p:nvSpPr>
        <p:spPr bwMode="auto">
          <a:xfrm>
            <a:off x="280988" y="4071938"/>
            <a:ext cx="4643437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>
                <a:solidFill>
                  <a:srgbClr val="FF0000"/>
                </a:solidFill>
              </a:rPr>
              <a:t>Mail Servers</a:t>
            </a:r>
            <a:r>
              <a:rPr lang="en-US" sz="2000"/>
              <a:t>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Mailbox: </a:t>
            </a:r>
            <a:r>
              <a:rPr lang="en-US" sz="1800"/>
              <a:t>incoming messages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message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queue</a:t>
            </a:r>
            <a:r>
              <a:rPr lang="en-US" sz="1800"/>
              <a:t> outgoing msgs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</a:rPr>
              <a:t>SMTP protocol</a:t>
            </a:r>
            <a:r>
              <a:rPr lang="en-US" sz="1800"/>
              <a:t> between mail servers to send email messages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client: sending mail server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1800"/>
              <a:t>“server”: receiving mail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5173-C270-4F3A-AAE6-8E170D2B1940}" type="slidenum">
              <a:rPr lang="en-US"/>
              <a:pPr/>
              <a:t>38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Electronic Mail: SMTP </a:t>
            </a:r>
            <a:r>
              <a:rPr lang="en-US" sz="3200"/>
              <a:t>[RFC 2821]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36650"/>
            <a:ext cx="7491413" cy="3579813"/>
          </a:xfrm>
        </p:spPr>
        <p:txBody>
          <a:bodyPr/>
          <a:lstStyle/>
          <a:p>
            <a:r>
              <a:rPr lang="en-US" sz="2000" dirty="0"/>
              <a:t>uses TCP to reliably transfer email message from client to server, port 25</a:t>
            </a:r>
          </a:p>
          <a:p>
            <a:r>
              <a:rPr lang="en-US" sz="2000" dirty="0"/>
              <a:t>direct transfer: sending server to receiving server</a:t>
            </a:r>
          </a:p>
          <a:p>
            <a:r>
              <a:rPr lang="en-US" sz="2000" dirty="0"/>
              <a:t>three phases of transfer</a:t>
            </a:r>
          </a:p>
          <a:p>
            <a:pPr lvl="1"/>
            <a:r>
              <a:rPr lang="en-US" sz="2000" dirty="0"/>
              <a:t>1. handshake, 2. transfer of messages, 3. closure</a:t>
            </a:r>
          </a:p>
          <a:p>
            <a:r>
              <a:rPr lang="en-US" sz="2000" dirty="0"/>
              <a:t>SMTP uses persistent connections: sending mail server sends all its messages to the receiving mail server over one TCP connection</a:t>
            </a:r>
          </a:p>
          <a:p>
            <a:r>
              <a:rPr lang="en-US" sz="2400" dirty="0"/>
              <a:t>Email Scenario: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403225" y="4785043"/>
            <a:ext cx="8066088" cy="1739900"/>
            <a:chOff x="403225" y="4449763"/>
            <a:chExt cx="8066088" cy="1739900"/>
          </a:xfrm>
        </p:grpSpPr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270000" y="5062538"/>
              <a:ext cx="709613" cy="703262"/>
              <a:chOff x="4337" y="290"/>
              <a:chExt cx="447" cy="443"/>
            </a:xfrm>
          </p:grpSpPr>
          <p:graphicFrame>
            <p:nvGraphicFramePr>
              <p:cNvPr id="60423" name="Object 7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23" name="Clip" r:id="rId4" imgW="1305000" imgH="1085760" progId="">
                  <p:embed/>
                </p:oleObj>
              </a:graphicData>
            </a:graphic>
          </p:graphicFrame>
          <p:grpSp>
            <p:nvGrpSpPr>
              <p:cNvPr id="60424" name="Group 8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25" name="Rectangle 9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agent</a:t>
                  </a:r>
                  <a:endParaRPr lang="en-US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0427" name="Group 11"/>
            <p:cNvGrpSpPr>
              <a:grpSpLocks/>
            </p:cNvGrpSpPr>
            <p:nvPr/>
          </p:nvGrpSpPr>
          <p:grpSpPr bwMode="auto">
            <a:xfrm>
              <a:off x="2795588" y="4503738"/>
              <a:ext cx="822325" cy="1501775"/>
              <a:chOff x="3484" y="2522"/>
              <a:chExt cx="518" cy="946"/>
            </a:xfrm>
          </p:grpSpPr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29" name="AutoShape 13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0" name="Rectangle 14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2" name="AutoShape 16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3" name="Line 17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37" name="Group 21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40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1" name="Line 25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2" name="Line 26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3" name="Line 27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4" name="Line 28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5" name="Line 29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6" name="Line 30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7" name="Line 31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8" name="Rectangle 32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1" name="Rectangle 35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2" name="Rectangle 36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60453" name="Picture 37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25" y="5121275"/>
              <a:ext cx="561975" cy="693738"/>
            </a:xfrm>
            <a:prstGeom prst="rect">
              <a:avLst/>
            </a:prstGeom>
            <a:noFill/>
          </p:spPr>
        </p:pic>
        <p:pic>
          <p:nvPicPr>
            <p:cNvPr id="60454" name="Picture 38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93038" y="5026025"/>
              <a:ext cx="676275" cy="690563"/>
            </a:xfrm>
            <a:prstGeom prst="rect">
              <a:avLst/>
            </a:prstGeom>
            <a:noFill/>
          </p:spPr>
        </p:pic>
        <p:grpSp>
          <p:nvGrpSpPr>
            <p:cNvPr id="60455" name="Group 39"/>
            <p:cNvGrpSpPr>
              <a:grpSpLocks/>
            </p:cNvGrpSpPr>
            <p:nvPr/>
          </p:nvGrpSpPr>
          <p:grpSpPr bwMode="auto">
            <a:xfrm>
              <a:off x="4986338" y="4449763"/>
              <a:ext cx="822325" cy="1501775"/>
              <a:chOff x="3484" y="2522"/>
              <a:chExt cx="518" cy="946"/>
            </a:xfrm>
          </p:grpSpPr>
          <p:grpSp>
            <p:nvGrpSpPr>
              <p:cNvPr id="60456" name="Group 40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60457" name="AutoShape 41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8" name="Rectangle 42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0" name="AutoShape 44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1" name="Line 45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3" name="Rectangle 47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4" name="Rectangle 48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465" name="Group 49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60466" name="Rectangle 50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/>
                    <a:t>server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0468" name="Rectangle 52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69" name="Line 53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0" name="Line 54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1" name="Line 55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2" name="Line 56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3" name="Line 57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4" name="Line 58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5" name="Line 59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7" name="Rectangle 61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8" name="Rectangle 62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79" name="Rectangle 63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0" name="Rectangle 64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481" name="Group 65"/>
            <p:cNvGrpSpPr>
              <a:grpSpLocks/>
            </p:cNvGrpSpPr>
            <p:nvPr/>
          </p:nvGrpSpPr>
          <p:grpSpPr bwMode="auto">
            <a:xfrm>
              <a:off x="6819900" y="4946650"/>
              <a:ext cx="709613" cy="703263"/>
              <a:chOff x="4337" y="290"/>
              <a:chExt cx="447" cy="443"/>
            </a:xfrm>
          </p:grpSpPr>
          <p:graphicFrame>
            <p:nvGraphicFramePr>
              <p:cNvPr id="60482" name="Object 66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482" name="Clip" r:id="rId7" imgW="1305000" imgH="1085760" progId="">
                  <p:embed/>
                </p:oleObj>
              </a:graphicData>
            </a:graphic>
          </p:graphicFrame>
          <p:grpSp>
            <p:nvGrpSpPr>
              <p:cNvPr id="60483" name="Group 67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60484" name="Rectangle 68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4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600" dirty="0"/>
                    <a:t>agent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928813" y="5494338"/>
              <a:ext cx="892175" cy="146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3614738" y="5629275"/>
              <a:ext cx="1379537" cy="2190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Line 72"/>
            <p:cNvSpPr>
              <a:spLocks noChangeShapeType="1"/>
            </p:cNvSpPr>
            <p:nvPr/>
          </p:nvSpPr>
          <p:spPr bwMode="auto">
            <a:xfrm flipV="1">
              <a:off x="5811838" y="5408613"/>
              <a:ext cx="1027112" cy="4270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Oval 73"/>
            <p:cNvSpPr>
              <a:spLocks noChangeArrowheads="1"/>
            </p:cNvSpPr>
            <p:nvPr/>
          </p:nvSpPr>
          <p:spPr bwMode="auto">
            <a:xfrm>
              <a:off x="1441450" y="4870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1</a:t>
              </a:r>
              <a:endParaRPr lang="en-US"/>
            </a:p>
          </p:txBody>
        </p:sp>
        <p:sp>
          <p:nvSpPr>
            <p:cNvPr id="60490" name="Oval 74"/>
            <p:cNvSpPr>
              <a:spLocks noChangeArrowheads="1"/>
            </p:cNvSpPr>
            <p:nvPr/>
          </p:nvSpPr>
          <p:spPr bwMode="auto">
            <a:xfrm>
              <a:off x="2168525" y="54387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2</a:t>
              </a:r>
              <a:endParaRPr lang="en-US"/>
            </a:p>
          </p:txBody>
        </p:sp>
        <p:sp>
          <p:nvSpPr>
            <p:cNvPr id="60491" name="Oval 75"/>
            <p:cNvSpPr>
              <a:spLocks noChangeArrowheads="1"/>
            </p:cNvSpPr>
            <p:nvPr/>
          </p:nvSpPr>
          <p:spPr bwMode="auto">
            <a:xfrm>
              <a:off x="3040063" y="55181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3</a:t>
              </a:r>
              <a:endParaRPr lang="en-US"/>
            </a:p>
          </p:txBody>
        </p:sp>
        <p:sp>
          <p:nvSpPr>
            <p:cNvPr id="60492" name="Oval 76"/>
            <p:cNvSpPr>
              <a:spLocks noChangeArrowheads="1"/>
            </p:cNvSpPr>
            <p:nvPr/>
          </p:nvSpPr>
          <p:spPr bwMode="auto">
            <a:xfrm>
              <a:off x="4151313" y="5603875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4</a:t>
              </a:r>
              <a:endParaRPr lang="en-US"/>
            </a:p>
          </p:txBody>
        </p:sp>
        <p:sp>
          <p:nvSpPr>
            <p:cNvPr id="60493" name="Oval 77"/>
            <p:cNvSpPr>
              <a:spLocks noChangeArrowheads="1"/>
            </p:cNvSpPr>
            <p:nvPr/>
          </p:nvSpPr>
          <p:spPr bwMode="auto">
            <a:xfrm>
              <a:off x="5300663" y="570230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5</a:t>
              </a:r>
              <a:endParaRPr lang="en-US"/>
            </a:p>
          </p:txBody>
        </p:sp>
        <p:sp>
          <p:nvSpPr>
            <p:cNvPr id="60494" name="Oval 78"/>
            <p:cNvSpPr>
              <a:spLocks noChangeArrowheads="1"/>
            </p:cNvSpPr>
            <p:nvPr/>
          </p:nvSpPr>
          <p:spPr bwMode="auto">
            <a:xfrm>
              <a:off x="6178550" y="5505450"/>
              <a:ext cx="292100" cy="2444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6</a:t>
              </a:r>
              <a:endParaRPr lang="en-US"/>
            </a:p>
          </p:txBody>
        </p:sp>
        <p:sp>
          <p:nvSpPr>
            <p:cNvPr id="60495" name="Line 79"/>
            <p:cNvSpPr>
              <a:spLocks noChangeShapeType="1"/>
            </p:cNvSpPr>
            <p:nvPr/>
          </p:nvSpPr>
          <p:spPr bwMode="auto">
            <a:xfrm>
              <a:off x="1947863" y="5724525"/>
              <a:ext cx="854075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96" name="Text Box 80"/>
            <p:cNvSpPr txBox="1">
              <a:spLocks noChangeArrowheads="1"/>
            </p:cNvSpPr>
            <p:nvPr/>
          </p:nvSpPr>
          <p:spPr bwMode="auto">
            <a:xfrm>
              <a:off x="1606550" y="5853113"/>
              <a:ext cx="109696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Send mail</a:t>
              </a:r>
            </a:p>
          </p:txBody>
        </p:sp>
        <p:sp>
          <p:nvSpPr>
            <p:cNvPr id="60497" name="Text Box 81"/>
            <p:cNvSpPr txBox="1">
              <a:spLocks noChangeArrowheads="1"/>
            </p:cNvSpPr>
            <p:nvPr/>
          </p:nvSpPr>
          <p:spPr bwMode="auto">
            <a:xfrm>
              <a:off x="6010275" y="5803900"/>
              <a:ext cx="9493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Rcv mail</a:t>
              </a:r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 flipH="1">
              <a:off x="5865813" y="5581650"/>
              <a:ext cx="996950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915728" y="3534169"/>
            <a:ext cx="4466272" cy="1077943"/>
            <a:chOff x="3915728" y="3534169"/>
            <a:chExt cx="4466272" cy="1077943"/>
          </a:xfrm>
        </p:grpSpPr>
        <p:sp>
          <p:nvSpPr>
            <p:cNvPr id="157" name="Line 6"/>
            <p:cNvSpPr>
              <a:spLocks noChangeShapeType="1"/>
            </p:cNvSpPr>
            <p:nvPr/>
          </p:nvSpPr>
          <p:spPr bwMode="auto">
            <a:xfrm>
              <a:off x="4753836" y="3777843"/>
              <a:ext cx="48593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" name="Group 32"/>
            <p:cNvGrpSpPr>
              <a:grpSpLocks/>
            </p:cNvGrpSpPr>
            <p:nvPr/>
          </p:nvGrpSpPr>
          <p:grpSpPr bwMode="auto">
            <a:xfrm>
              <a:off x="7406485" y="3625451"/>
              <a:ext cx="582399" cy="521709"/>
              <a:chOff x="4241" y="290"/>
              <a:chExt cx="640" cy="671"/>
            </a:xfrm>
          </p:grpSpPr>
          <p:graphicFrame>
            <p:nvGraphicFramePr>
              <p:cNvPr id="225" name="Object 33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1" name="Clip" r:id="rId8" imgW="1305000" imgH="1085760" progId="">
                  <p:embed/>
                </p:oleObj>
              </a:graphicData>
            </a:graphic>
          </p:graphicFrame>
          <p:grpSp>
            <p:nvGrpSpPr>
              <p:cNvPr id="226" name="Group 34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9" name="Group 84"/>
            <p:cNvGrpSpPr>
              <a:grpSpLocks/>
            </p:cNvGrpSpPr>
            <p:nvPr/>
          </p:nvGrpSpPr>
          <p:grpSpPr bwMode="auto">
            <a:xfrm>
              <a:off x="5267986" y="3672102"/>
              <a:ext cx="203840" cy="457176"/>
              <a:chOff x="4180" y="783"/>
              <a:chExt cx="150" cy="307"/>
            </a:xfrm>
          </p:grpSpPr>
          <p:sp>
            <p:nvSpPr>
              <p:cNvPr id="217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158"/>
            <p:cNvGrpSpPr>
              <a:grpSpLocks/>
            </p:cNvGrpSpPr>
            <p:nvPr/>
          </p:nvGrpSpPr>
          <p:grpSpPr bwMode="auto">
            <a:xfrm>
              <a:off x="4782046" y="3857149"/>
              <a:ext cx="1152968" cy="754963"/>
              <a:chOff x="1615" y="1206"/>
              <a:chExt cx="1267" cy="971"/>
            </a:xfrm>
          </p:grpSpPr>
          <p:sp>
            <p:nvSpPr>
              <p:cNvPr id="201" name="Text Box 95"/>
              <p:cNvSpPr txBox="1">
                <a:spLocks noChangeArrowheads="1"/>
              </p:cNvSpPr>
              <p:nvPr/>
            </p:nvSpPr>
            <p:spPr bwMode="auto">
              <a:xfrm>
                <a:off x="1615" y="1583"/>
                <a:ext cx="1267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sender’s mail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 dirty="0"/>
                  <a:t>server</a:t>
                </a:r>
                <a:endParaRPr lang="en-US" sz="1200" dirty="0">
                  <a:latin typeface="Times New Roman" pitchFamily="18" charset="0"/>
                </a:endParaRPr>
              </a:p>
            </p:txBody>
          </p:sp>
          <p:grpSp>
            <p:nvGrpSpPr>
              <p:cNvPr id="202" name="Group 157"/>
              <p:cNvGrpSpPr>
                <a:grpSpLocks/>
              </p:cNvGrpSpPr>
              <p:nvPr/>
            </p:nvGrpSpPr>
            <p:grpSpPr bwMode="auto">
              <a:xfrm>
                <a:off x="1992" y="1206"/>
                <a:ext cx="510" cy="354"/>
                <a:chOff x="2070" y="2004"/>
                <a:chExt cx="510" cy="354"/>
              </a:xfrm>
            </p:grpSpPr>
            <p:sp>
              <p:nvSpPr>
                <p:cNvPr id="203" name="Rectangle 94"/>
                <p:cNvSpPr>
                  <a:spLocks noChangeArrowheads="1"/>
                </p:cNvSpPr>
                <p:nvPr/>
              </p:nvSpPr>
              <p:spPr bwMode="auto">
                <a:xfrm>
                  <a:off x="2070" y="2004"/>
                  <a:ext cx="510" cy="354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94" y="207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97"/>
                <p:cNvSpPr>
                  <a:spLocks noChangeShapeType="1"/>
                </p:cNvSpPr>
                <p:nvPr/>
              </p:nvSpPr>
              <p:spPr bwMode="auto">
                <a:xfrm>
                  <a:off x="2143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Line 98"/>
                <p:cNvSpPr>
                  <a:spLocks noChangeShapeType="1"/>
                </p:cNvSpPr>
                <p:nvPr/>
              </p:nvSpPr>
              <p:spPr bwMode="auto">
                <a:xfrm>
                  <a:off x="2252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Line 99"/>
                <p:cNvSpPr>
                  <a:spLocks noChangeShapeType="1"/>
                </p:cNvSpPr>
                <p:nvPr/>
              </p:nvSpPr>
              <p:spPr bwMode="auto">
                <a:xfrm>
                  <a:off x="2307" y="210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Line 100"/>
                <p:cNvSpPr>
                  <a:spLocks noChangeShapeType="1"/>
                </p:cNvSpPr>
                <p:nvPr/>
              </p:nvSpPr>
              <p:spPr bwMode="auto">
                <a:xfrm>
                  <a:off x="2364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101"/>
                <p:cNvSpPr>
                  <a:spLocks noChangeShapeType="1"/>
                </p:cNvSpPr>
                <p:nvPr/>
              </p:nvSpPr>
              <p:spPr bwMode="auto">
                <a:xfrm>
                  <a:off x="2425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102"/>
                <p:cNvSpPr>
                  <a:spLocks noChangeShapeType="1"/>
                </p:cNvSpPr>
                <p:nvPr/>
              </p:nvSpPr>
              <p:spPr bwMode="auto">
                <a:xfrm>
                  <a:off x="2481" y="210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103"/>
                <p:cNvSpPr>
                  <a:spLocks noChangeShapeType="1"/>
                </p:cNvSpPr>
                <p:nvPr/>
              </p:nvSpPr>
              <p:spPr bwMode="auto">
                <a:xfrm>
                  <a:off x="2196" y="210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102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188" y="224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74" y="224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71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67" y="224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1" name="Group 109"/>
            <p:cNvGrpSpPr>
              <a:grpSpLocks/>
            </p:cNvGrpSpPr>
            <p:nvPr/>
          </p:nvGrpSpPr>
          <p:grpSpPr bwMode="auto">
            <a:xfrm>
              <a:off x="4283370" y="3676767"/>
              <a:ext cx="582399" cy="521709"/>
              <a:chOff x="4241" y="290"/>
              <a:chExt cx="640" cy="671"/>
            </a:xfrm>
          </p:grpSpPr>
          <p:graphicFrame>
            <p:nvGraphicFramePr>
              <p:cNvPr id="197" name="Object 11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p:oleObj spid="_x0000_s60502" name="Clip" r:id="rId9" imgW="1305000" imgH="1085760" progId="">
                  <p:embed/>
                </p:oleObj>
              </a:graphicData>
            </a:graphic>
          </p:graphicFrame>
          <p:grpSp>
            <p:nvGrpSpPr>
              <p:cNvPr id="198" name="Group 111"/>
              <p:cNvGrpSpPr>
                <a:grpSpLocks/>
              </p:cNvGrpSpPr>
              <p:nvPr/>
            </p:nvGrpSpPr>
            <p:grpSpPr bwMode="auto">
              <a:xfrm>
                <a:off x="4241" y="367"/>
                <a:ext cx="640" cy="594"/>
                <a:chOff x="4077" y="817"/>
                <a:chExt cx="746" cy="594"/>
              </a:xfrm>
            </p:grpSpPr>
            <p:sp>
              <p:nvSpPr>
                <p:cNvPr id="199" name="Rectangle 11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077" y="817"/>
                  <a:ext cx="746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/>
                    <a:t>agent</a:t>
                  </a:r>
                  <a:endParaRPr lang="en-US" sz="1200" dirty="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62" name="Group 119"/>
            <p:cNvGrpSpPr>
              <a:grpSpLocks/>
            </p:cNvGrpSpPr>
            <p:nvPr/>
          </p:nvGrpSpPr>
          <p:grpSpPr bwMode="auto">
            <a:xfrm>
              <a:off x="4634627" y="3553144"/>
              <a:ext cx="755299" cy="338217"/>
              <a:chOff x="3655" y="2537"/>
              <a:chExt cx="830" cy="435"/>
            </a:xfrm>
          </p:grpSpPr>
          <p:sp>
            <p:nvSpPr>
              <p:cNvPr id="195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21"/>
              <p:cNvSpPr txBox="1">
                <a:spLocks noChangeArrowheads="1"/>
              </p:cNvSpPr>
              <p:nvPr/>
            </p:nvSpPr>
            <p:spPr bwMode="auto">
              <a:xfrm>
                <a:off x="3655" y="2537"/>
                <a:ext cx="830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SMTP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3" name="Group 126"/>
            <p:cNvGrpSpPr>
              <a:grpSpLocks/>
            </p:cNvGrpSpPr>
            <p:nvPr/>
          </p:nvGrpSpPr>
          <p:grpSpPr bwMode="auto">
            <a:xfrm>
              <a:off x="6338144" y="3672102"/>
              <a:ext cx="203840" cy="457176"/>
              <a:chOff x="4180" y="783"/>
              <a:chExt cx="150" cy="307"/>
            </a:xfrm>
          </p:grpSpPr>
          <p:sp>
            <p:nvSpPr>
              <p:cNvPr id="187" name="AutoShape 1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AutoShape 1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" name="Line 151"/>
            <p:cNvSpPr>
              <a:spLocks noChangeShapeType="1"/>
            </p:cNvSpPr>
            <p:nvPr/>
          </p:nvSpPr>
          <p:spPr bwMode="auto">
            <a:xfrm>
              <a:off x="5490935" y="3787173"/>
              <a:ext cx="797159" cy="46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153"/>
            <p:cNvSpPr>
              <a:spLocks noChangeArrowheads="1"/>
            </p:cNvSpPr>
            <p:nvPr/>
          </p:nvSpPr>
          <p:spPr bwMode="auto">
            <a:xfrm>
              <a:off x="5638355" y="3586576"/>
              <a:ext cx="491399" cy="149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54"/>
            <p:cNvSpPr txBox="1">
              <a:spLocks noChangeArrowheads="1"/>
            </p:cNvSpPr>
            <p:nvPr/>
          </p:nvSpPr>
          <p:spPr bwMode="auto">
            <a:xfrm>
              <a:off x="5508207" y="3553143"/>
              <a:ext cx="7553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SMTP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7" name="Line 155"/>
            <p:cNvSpPr>
              <a:spLocks noChangeShapeType="1"/>
            </p:cNvSpPr>
            <p:nvPr/>
          </p:nvSpPr>
          <p:spPr bwMode="auto">
            <a:xfrm>
              <a:off x="6566553" y="3782508"/>
              <a:ext cx="9445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Text Box 156"/>
            <p:cNvSpPr txBox="1">
              <a:spLocks noChangeArrowheads="1"/>
            </p:cNvSpPr>
            <p:nvPr/>
          </p:nvSpPr>
          <p:spPr bwMode="auto">
            <a:xfrm>
              <a:off x="6589481" y="3534169"/>
              <a:ext cx="9733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access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protocol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169" name="Text Box 160"/>
            <p:cNvSpPr txBox="1">
              <a:spLocks noChangeArrowheads="1"/>
            </p:cNvSpPr>
            <p:nvPr/>
          </p:nvSpPr>
          <p:spPr bwMode="auto">
            <a:xfrm>
              <a:off x="5786025" y="4145606"/>
              <a:ext cx="1263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receiver’s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/>
                <a:t>server</a:t>
              </a:r>
              <a:endParaRPr lang="en-US" sz="1200" dirty="0">
                <a:latin typeface="Times New Roman" pitchFamily="18" charset="0"/>
              </a:endParaRPr>
            </a:p>
          </p:txBody>
        </p:sp>
        <p:grpSp>
          <p:nvGrpSpPr>
            <p:cNvPr id="170" name="Group 161"/>
            <p:cNvGrpSpPr>
              <a:grpSpLocks/>
            </p:cNvGrpSpPr>
            <p:nvPr/>
          </p:nvGrpSpPr>
          <p:grpSpPr bwMode="auto">
            <a:xfrm>
              <a:off x="6184354" y="3852484"/>
              <a:ext cx="464099" cy="275239"/>
              <a:chOff x="2070" y="2004"/>
              <a:chExt cx="510" cy="354"/>
            </a:xfrm>
          </p:grpSpPr>
          <p:sp>
            <p:nvSpPr>
              <p:cNvPr id="173" name="Rectangle 162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63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64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65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166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67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168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69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170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71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72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73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74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75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1" name="Picture 176" descr="Ali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5728" y="3672880"/>
              <a:ext cx="322139" cy="339772"/>
            </a:xfrm>
            <a:prstGeom prst="rect">
              <a:avLst/>
            </a:prstGeom>
            <a:noFill/>
          </p:spPr>
        </p:pic>
        <p:pic>
          <p:nvPicPr>
            <p:cNvPr id="172" name="Picture 179" descr="Bo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94341" y="3642556"/>
              <a:ext cx="387659" cy="338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EF99-A43F-4E6D-8E66-6CAFB6FF9D87}" type="slidenum">
              <a:rPr lang="en-US"/>
              <a:pPr/>
              <a:t>39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SMTP: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1196975"/>
            <a:ext cx="7872413" cy="3294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000"/>
              <a:t>HTTP: pull</a:t>
            </a:r>
          </a:p>
          <a:p>
            <a:pPr>
              <a:spcAft>
                <a:spcPct val="50000"/>
              </a:spcAft>
            </a:pPr>
            <a:r>
              <a:rPr lang="en-US" sz="2000"/>
              <a:t>SMTP: push</a:t>
            </a:r>
          </a:p>
          <a:p>
            <a:pPr>
              <a:spcAft>
                <a:spcPct val="50000"/>
              </a:spcAft>
            </a:pPr>
            <a:r>
              <a:rPr lang="en-US" sz="2000"/>
              <a:t>both have ASCII command/response interaction, status codes</a:t>
            </a:r>
          </a:p>
          <a:p>
            <a:r>
              <a:rPr lang="en-US" sz="2000"/>
              <a:t>HTTP: each object encapsulated in its own response msg</a:t>
            </a:r>
          </a:p>
          <a:p>
            <a:r>
              <a:rPr lang="en-US" sz="2000"/>
              <a:t>SMTP: multiple objects sent in multipart msg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68338" y="4213225"/>
            <a:ext cx="6815137" cy="2219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accent2"/>
                </a:solidFill>
              </a:rPr>
              <a:t>Protocol Design Issue: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Pull vs. Push vs. Hybrid (spectrum)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how far do we push/pull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Issues &amp; factors to analyze: </a:t>
            </a:r>
          </a:p>
          <a:p>
            <a:pPr lvl="1">
              <a:buFontTx/>
              <a:buChar char="-"/>
            </a:pPr>
            <a:r>
              <a:rPr lang="en-US">
                <a:solidFill>
                  <a:schemeClr val="accent2"/>
                </a:solidFill>
              </a:rPr>
              <a:t> access pattern, delay, object dynamics,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6314-7BA2-4C2E-933D-A32A8DA8C6C1}" type="slidenum">
              <a:rPr lang="en-US"/>
              <a:pPr/>
              <a:t>4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7772400" cy="1143000"/>
          </a:xfrm>
        </p:spPr>
        <p:txBody>
          <a:bodyPr/>
          <a:lstStyle/>
          <a:p>
            <a:r>
              <a:rPr lang="en-US"/>
              <a:t>Some network apps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866775"/>
            <a:ext cx="3810000" cy="4648200"/>
          </a:xfrm>
        </p:spPr>
        <p:txBody>
          <a:bodyPr/>
          <a:lstStyle/>
          <a:p>
            <a:r>
              <a:rPr lang="en-US" sz="2400" dirty="0"/>
              <a:t>e-mail</a:t>
            </a:r>
          </a:p>
          <a:p>
            <a:r>
              <a:rPr lang="en-US" sz="2400" dirty="0"/>
              <a:t>web</a:t>
            </a:r>
          </a:p>
          <a:p>
            <a:r>
              <a:rPr lang="en-US" sz="2400" dirty="0"/>
              <a:t>instant messaging</a:t>
            </a:r>
          </a:p>
          <a:p>
            <a:r>
              <a:rPr lang="en-US" sz="2400" dirty="0"/>
              <a:t>remote login</a:t>
            </a:r>
          </a:p>
          <a:p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multi-user network games</a:t>
            </a:r>
          </a:p>
          <a:p>
            <a:r>
              <a:rPr lang="en-US" sz="2400" dirty="0"/>
              <a:t>streaming stored video </a:t>
            </a:r>
            <a:r>
              <a:rPr lang="en-US" sz="2400" dirty="0" smtClean="0"/>
              <a:t>clips (YouTube)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960438"/>
            <a:ext cx="3810000" cy="4648200"/>
          </a:xfrm>
        </p:spPr>
        <p:txBody>
          <a:bodyPr/>
          <a:lstStyle/>
          <a:p>
            <a:r>
              <a:rPr lang="en-US" sz="2400" dirty="0"/>
              <a:t>voice over IP</a:t>
            </a:r>
          </a:p>
          <a:p>
            <a:r>
              <a:rPr lang="en-US" sz="2400" dirty="0"/>
              <a:t>real-time video conferencing</a:t>
            </a:r>
          </a:p>
          <a:p>
            <a:r>
              <a:rPr lang="en-US" sz="2400" dirty="0" smtClean="0"/>
              <a:t>Cloud/Grid </a:t>
            </a:r>
            <a:r>
              <a:rPr lang="en-US" sz="2400" dirty="0"/>
              <a:t>computing</a:t>
            </a:r>
          </a:p>
          <a:p>
            <a:r>
              <a:rPr lang="en-US" sz="2400" dirty="0"/>
              <a:t> …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50825" y="4784725"/>
            <a:ext cx="8886825" cy="149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>
                <a:solidFill>
                  <a:schemeClr val="accent2"/>
                </a:solidFill>
              </a:rPr>
              <a:t>Note: different applications may have different</a:t>
            </a:r>
          </a:p>
          <a:p>
            <a:pPr marL="342900" indent="-342900"/>
            <a:r>
              <a:rPr lang="en-US" sz="2000">
                <a:solidFill>
                  <a:schemeClr val="accent2"/>
                </a:solidFill>
              </a:rPr>
              <a:t>- Requirements </a:t>
            </a:r>
            <a:r>
              <a:rPr lang="en-US" sz="1800">
                <a:solidFill>
                  <a:schemeClr val="accent2"/>
                </a:solidFill>
              </a:rPr>
              <a:t>(delay, loss, Tput, jitter bounds, security)</a:t>
            </a:r>
          </a:p>
          <a:p>
            <a:pPr marL="342900" indent="-342900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- Number of participants </a:t>
            </a:r>
            <a:r>
              <a:rPr lang="en-US" sz="1800">
                <a:solidFill>
                  <a:schemeClr val="accent2"/>
                </a:solidFill>
              </a:rPr>
              <a:t>(unicast, multicast, broadcast, manycast, profilecast)</a:t>
            </a:r>
          </a:p>
          <a:p>
            <a:pPr marL="342900" indent="-342900"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- Architecture </a:t>
            </a:r>
            <a:r>
              <a:rPr lang="en-US" sz="1800">
                <a:solidFill>
                  <a:schemeClr val="accent2"/>
                </a:solidFill>
              </a:rPr>
              <a:t>(client-server, p2p, flat, hierarchical, hybrid, self-configuring)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A52B-D385-4DF1-8771-934475F827A1}" type="slidenum">
              <a:rPr lang="en-US"/>
              <a:pPr/>
              <a:t>40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>
                <a:solidFill>
                  <a:srgbClr val="FF0000"/>
                </a:solidFill>
              </a:rPr>
              <a:t>2.5 DNS</a:t>
            </a:r>
          </a:p>
          <a:p>
            <a:endParaRPr lang="en-US" sz="2400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4F0F-46C5-4469-B980-E1968AF8B675}" type="slidenum">
              <a:rPr lang="en-US"/>
              <a:pPr/>
              <a:t>41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Domain Name System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647825"/>
            <a:ext cx="410686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Internet identifiers for hosts, routers:</a:t>
            </a:r>
            <a:endParaRPr lang="en-US" sz="2400" dirty="0"/>
          </a:p>
          <a:p>
            <a:pPr lvl="1"/>
            <a:r>
              <a:rPr lang="en-US" sz="2000" dirty="0"/>
              <a:t>IP address used for addressing </a:t>
            </a:r>
            <a:r>
              <a:rPr lang="en-US" sz="2000" dirty="0" err="1"/>
              <a:t>datagrams</a:t>
            </a:r>
            <a:endParaRPr lang="en-US" sz="2000" dirty="0"/>
          </a:p>
          <a:p>
            <a:pPr lvl="1"/>
            <a:r>
              <a:rPr lang="en-US" sz="2000" dirty="0"/>
              <a:t>“name”, e.g., ww.yahoo.com - used by humans</a:t>
            </a:r>
          </a:p>
          <a:p>
            <a:pPr>
              <a:buNone/>
            </a:pPr>
            <a:r>
              <a:rPr lang="en-US" sz="2400" u="sng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map between IP addresses and </a:t>
            </a:r>
            <a:r>
              <a:rPr lang="en-US" sz="2400" dirty="0" smtClean="0"/>
              <a:t>name, and vice versa </a:t>
            </a:r>
            <a:r>
              <a:rPr lang="en-US" sz="2400" dirty="0"/>
              <a:t>?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Domain Name System:</a:t>
            </a:r>
            <a:endParaRPr lang="en-US" sz="2400"/>
          </a:p>
          <a:p>
            <a:r>
              <a:rPr lang="en-US" sz="2000" i="1">
                <a:solidFill>
                  <a:srgbClr val="FF3300"/>
                </a:solidFill>
              </a:rPr>
              <a:t>distributed database</a:t>
            </a:r>
            <a:r>
              <a:rPr lang="en-US" sz="2000"/>
              <a:t> implemented in hierarchy of many </a:t>
            </a:r>
            <a:r>
              <a:rPr lang="en-US" sz="2000" i="1">
                <a:solidFill>
                  <a:srgbClr val="FF3300"/>
                </a:solidFill>
              </a:rPr>
              <a:t>name servers</a:t>
            </a:r>
            <a:endParaRPr lang="en-US" sz="2000">
              <a:solidFill>
                <a:srgbClr val="FF3300"/>
              </a:solidFill>
            </a:endParaRPr>
          </a:p>
          <a:p>
            <a:r>
              <a:rPr lang="en-US" sz="2000" i="1">
                <a:solidFill>
                  <a:srgbClr val="FF3300"/>
                </a:solidFill>
              </a:rPr>
              <a:t>application-layer protocol</a:t>
            </a:r>
            <a:r>
              <a:rPr lang="en-US" sz="2000"/>
              <a:t> host, routers, name servers to communicate to </a:t>
            </a:r>
            <a:r>
              <a:rPr lang="en-US" sz="2000" i="1">
                <a:solidFill>
                  <a:srgbClr val="FF3300"/>
                </a:solidFill>
              </a:rPr>
              <a:t>resolve</a:t>
            </a:r>
            <a:r>
              <a:rPr lang="en-US" sz="2000">
                <a:solidFill>
                  <a:srgbClr val="FF3300"/>
                </a:solidFill>
              </a:rPr>
              <a:t> </a:t>
            </a:r>
            <a:r>
              <a:rPr lang="en-US" sz="2000"/>
              <a:t>names (address/name translation)</a:t>
            </a:r>
          </a:p>
          <a:p>
            <a:pPr lvl="1"/>
            <a:r>
              <a:rPr lang="en-US" sz="2000"/>
              <a:t>note: core Internet function, implemented as application-layer protocol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complexity at network’s “edge”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C89D-696D-4C72-ACE6-2F1A6DDFFCB8}" type="slidenum">
              <a:rPr lang="en-US"/>
              <a:pPr/>
              <a:t>42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5313" y="1427163"/>
            <a:ext cx="4191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Why not centralize DNS?</a:t>
            </a:r>
          </a:p>
          <a:p>
            <a:r>
              <a:rPr lang="en-US" sz="2400">
                <a:solidFill>
                  <a:schemeClr val="accent2"/>
                </a:solidFill>
              </a:rPr>
              <a:t>single point of failure</a:t>
            </a:r>
          </a:p>
          <a:p>
            <a:r>
              <a:rPr lang="en-US" sz="2400"/>
              <a:t>traffic volume</a:t>
            </a:r>
          </a:p>
          <a:p>
            <a:r>
              <a:rPr lang="en-US" sz="2400"/>
              <a:t>distant centralized database = delays</a:t>
            </a:r>
          </a:p>
          <a:p>
            <a:r>
              <a:rPr lang="en-US" sz="2400"/>
              <a:t>maintenance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doesn’t </a:t>
            </a:r>
            <a:r>
              <a:rPr lang="en-US" sz="2400" i="1">
                <a:solidFill>
                  <a:schemeClr val="accent2"/>
                </a:solidFill>
              </a:rPr>
              <a:t>scale!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5125" y="150018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DNS services</a:t>
            </a:r>
          </a:p>
          <a:p>
            <a:r>
              <a:rPr lang="en-US" sz="2400"/>
              <a:t>hostname to IP address translation</a:t>
            </a:r>
          </a:p>
          <a:p>
            <a:r>
              <a:rPr lang="en-US" sz="2400"/>
              <a:t>host aliasing</a:t>
            </a:r>
          </a:p>
          <a:p>
            <a:pPr lvl="1"/>
            <a:r>
              <a:rPr lang="en-US" sz="2000"/>
              <a:t>Canonical, alias names</a:t>
            </a:r>
          </a:p>
          <a:p>
            <a:r>
              <a:rPr lang="en-US" sz="2400"/>
              <a:t>mail server aliasing</a:t>
            </a:r>
          </a:p>
          <a:p>
            <a:r>
              <a:rPr lang="en-US" sz="2400"/>
              <a:t>load distribution</a:t>
            </a:r>
          </a:p>
          <a:p>
            <a:pPr lvl="1"/>
            <a:r>
              <a:rPr lang="en-US" sz="2000"/>
              <a:t>replicated Web servers: set of IP addresses for one canonical name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225-B146-480B-AEA8-3F231A63CC47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01751" name="Group 23"/>
          <p:cNvGrpSpPr>
            <a:grpSpLocks/>
          </p:cNvGrpSpPr>
          <p:nvPr/>
        </p:nvGrpSpPr>
        <p:grpSpPr bwMode="auto">
          <a:xfrm>
            <a:off x="438150" y="1093788"/>
            <a:ext cx="8205788" cy="2444750"/>
            <a:chOff x="230" y="576"/>
            <a:chExt cx="5504" cy="1757"/>
          </a:xfrm>
        </p:grpSpPr>
        <p:sp>
          <p:nvSpPr>
            <p:cNvPr id="201730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201733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201734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38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0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1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3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4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5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201747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4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sz="3600"/>
              <a:t>Distributed, Hierarchical Database</a:t>
            </a:r>
          </a:p>
        </p:txBody>
      </p:sp>
      <p:sp>
        <p:nvSpPr>
          <p:cNvPr id="201750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>
                <a:solidFill>
                  <a:srgbClr val="FF0000"/>
                </a:solidFill>
              </a:rPr>
              <a:t>st</a:t>
            </a:r>
            <a:r>
              <a:rPr lang="en-US" sz="2400" u="sng">
                <a:solidFill>
                  <a:srgbClr val="FF0000"/>
                </a:solidFill>
              </a:rPr>
              <a:t> approx:</a:t>
            </a:r>
          </a:p>
          <a:p>
            <a:r>
              <a:rPr lang="en-US" sz="2400"/>
              <a:t>client queries a root server to find com DNS server</a:t>
            </a:r>
          </a:p>
          <a:p>
            <a:r>
              <a:rPr lang="en-US" sz="2400"/>
              <a:t>client queries com DNS server to get amazon.com DNS server</a:t>
            </a:r>
          </a:p>
          <a:p>
            <a:r>
              <a:rPr lang="en-US" sz="2400"/>
              <a:t>client queries amazon.com DNS server to get  IP address for 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24BD-D914-43D4-B54E-4992DBD77674}" type="slidenum">
              <a:rPr lang="en-US"/>
              <a:pPr/>
              <a:t>44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Root name servers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000"/>
              <a:t>contacted by local name server that can not resolve name</a:t>
            </a:r>
          </a:p>
          <a:p>
            <a:r>
              <a:rPr lang="en-US" sz="2000"/>
              <a:t>root name server:</a:t>
            </a:r>
          </a:p>
          <a:p>
            <a:pPr lvl="1"/>
            <a:r>
              <a:rPr lang="en-US" sz="2000"/>
              <a:t>contacts authoritative name server if name mapping not known</a:t>
            </a:r>
          </a:p>
          <a:p>
            <a:pPr lvl="1"/>
            <a:r>
              <a:rPr lang="en-US" sz="2000"/>
              <a:t>gets mapping</a:t>
            </a:r>
          </a:p>
          <a:p>
            <a:pPr lvl="1"/>
            <a:r>
              <a:rPr lang="en-US" sz="2000"/>
              <a:t>returns mapping to local name server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/>
              <a:t>    13 root name servers worldwide</a:t>
            </a:r>
            <a:endParaRPr lang="en-US"/>
          </a:p>
        </p:txBody>
      </p:sp>
      <p:sp>
        <p:nvSpPr>
          <p:cNvPr id="78870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71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</p:spPr>
      </p:pic>
      <p:sp>
        <p:nvSpPr>
          <p:cNvPr id="78872" name="Freeform 24"/>
          <p:cNvSpPr>
            <a:spLocks/>
          </p:cNvSpPr>
          <p:nvPr/>
        </p:nvSpPr>
        <p:spPr bwMode="auto">
          <a:xfrm>
            <a:off x="2179638" y="3725863"/>
            <a:ext cx="642937" cy="1235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963" y="1893"/>
              </a:cxn>
            </a:cxnLst>
            <a:rect l="0" t="0" r="r" b="b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701675" y="5654675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4" name="Freeform 26"/>
          <p:cNvSpPr>
            <a:spLocks/>
          </p:cNvSpPr>
          <p:nvPr/>
        </p:nvSpPr>
        <p:spPr bwMode="auto">
          <a:xfrm>
            <a:off x="1527175" y="5113338"/>
            <a:ext cx="762000" cy="54610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76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/>
            <a:ahLst/>
            <a:cxnLst>
              <a:cxn ang="0">
                <a:pos x="0" y="426"/>
              </a:cxn>
              <a:cxn ang="0">
                <a:pos x="582" y="0"/>
              </a:cxn>
            </a:cxnLst>
            <a:rect l="0" t="0" r="r" b="b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78878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0" y="1005"/>
              </a:cxn>
            </a:cxnLst>
            <a:rect l="0" t="0" r="r" b="b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0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/>
            <a:ahLst/>
            <a:cxnLst>
              <a:cxn ang="0">
                <a:pos x="922" y="0"/>
              </a:cxn>
              <a:cxn ang="0">
                <a:pos x="0" y="1448"/>
              </a:cxn>
            </a:cxnLst>
            <a:rect l="0" t="0" r="r" b="b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auto">
          <a:xfrm>
            <a:off x="5737225" y="4279900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2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0" y="462"/>
              </a:cxn>
            </a:cxnLst>
            <a:rect l="0" t="0" r="r" b="b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Text Box 35"/>
          <p:cNvSpPr txBox="1">
            <a:spLocks noChangeArrowheads="1"/>
          </p:cNvSpPr>
          <p:nvPr/>
        </p:nvSpPr>
        <p:spPr bwMode="auto">
          <a:xfrm>
            <a:off x="2162175" y="3367088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a Verisign,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g US DoD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j  Verisign,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89F6-0586-4B82-B620-2CCBAB74AB4D}" type="slidenum">
              <a:rPr lang="en-US"/>
              <a:pPr/>
              <a:t>45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TLD and Authoritative Servers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I. Top-level domain (TLD) servers:</a:t>
            </a:r>
          </a:p>
          <a:p>
            <a:pPr lvl="1">
              <a:lnSpc>
                <a:spcPct val="90000"/>
              </a:lnSpc>
            </a:pPr>
            <a:r>
              <a:rPr lang="en-US"/>
              <a:t> responsible for com, org, net, edu, etc, and all top-level country domains uk, fr, ca, jp.</a:t>
            </a:r>
          </a:p>
          <a:p>
            <a:pPr lvl="1">
              <a:lnSpc>
                <a:spcPct val="90000"/>
              </a:lnSpc>
            </a:pPr>
            <a:r>
              <a:rPr lang="en-US"/>
              <a:t>Network Solutions maintains servers for com TLD</a:t>
            </a:r>
          </a:p>
          <a:p>
            <a:pPr lvl="1">
              <a:lnSpc>
                <a:spcPct val="90000"/>
              </a:lnSpc>
            </a:pPr>
            <a:r>
              <a:rPr lang="en-US"/>
              <a:t>Educause for edu TLD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II. Authoritative DNS servers: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organization’s 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/>
              <a:t>can 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8DDD-8DEA-41DB-8EEB-4374659FEBB3}" type="slidenum">
              <a:rPr lang="en-US"/>
              <a:pPr/>
              <a:t>46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Local Name Server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not strictly belong to hierarchy</a:t>
            </a:r>
          </a:p>
          <a:p>
            <a:r>
              <a:rPr lang="en-US"/>
              <a:t>each ISP (residential ISP, company, university) has one.</a:t>
            </a:r>
          </a:p>
          <a:p>
            <a:pPr lvl="1"/>
            <a:r>
              <a:rPr lang="en-US"/>
              <a:t>also called “default name server”</a:t>
            </a:r>
          </a:p>
          <a:p>
            <a:r>
              <a:rPr lang="en-US"/>
              <a:t>when host makes DNS query, query is sent to its local DNS server</a:t>
            </a:r>
          </a:p>
          <a:p>
            <a:pPr lvl="1"/>
            <a:r>
              <a:rPr lang="en-US"/>
              <a:t>acts 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23CE-8B34-431E-BA21-4BFA24687B5E}" type="slidenum">
              <a:rPr lang="en-US"/>
              <a:pPr/>
              <a:t>47</a:t>
            </a:fld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202756" name="Clip" r:id="rId4" imgW="1305000" imgH="1085760" progId="">
              <p:embed/>
            </p:oleObj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618288" y="5656263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gaia.cs.umass.edu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202759" name="Clip" r:id="rId5" imgW="1305000" imgH="1085760" progId="">
              <p:embed/>
            </p:oleObj>
          </a:graphicData>
        </a:graphic>
      </p:graphicFrame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202761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76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2785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202786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89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0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1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794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202795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6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7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8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99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0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1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2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2803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202804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5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6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7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8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09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0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811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2812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817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818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  <p:sp>
        <p:nvSpPr>
          <p:cNvPr id="202819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/>
              <a:t>Host at cis.poly.edu wants IP address for gaia.cs.umass.edu</a:t>
            </a:r>
          </a:p>
        </p:txBody>
      </p:sp>
      <p:sp>
        <p:nvSpPr>
          <p:cNvPr id="202821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A. iterative query:</a:t>
            </a:r>
            <a:endParaRPr lang="en-US" sz="2000">
              <a:solidFill>
                <a:srgbClr val="FF0000"/>
              </a:solidFill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contacted server replies with name of server to contact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0EB4-1FB3-46D5-A5DA-80FB9D8B882B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203841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203778" name="Clip" r:id="rId4" imgW="1305000" imgH="1085760" progId="">
                <p:embed/>
              </p:oleObj>
            </a:graphicData>
          </a:graphic>
        </p:graphicFrame>
        <p:sp>
          <p:nvSpPr>
            <p:cNvPr id="203779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203781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203781" name="Clip" r:id="rId5" imgW="1305000" imgH="1085760" progId="">
                <p:embed/>
              </p:oleObj>
            </a:graphicData>
          </a:graphic>
        </p:graphicFrame>
        <p:grpSp>
          <p:nvGrpSpPr>
            <p:cNvPr id="203782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2037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791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5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203796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797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799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0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1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3803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203804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5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6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7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0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1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12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203813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4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5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6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7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8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19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0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3821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203822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4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5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6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7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8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9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3830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03831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2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33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35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03836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7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8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39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03840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B. recursive query: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puts burden of name resolution on contacted name server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/>
              <a:t>heavy load?</a:t>
            </a:r>
          </a:p>
        </p:txBody>
      </p:sp>
      <p:sp>
        <p:nvSpPr>
          <p:cNvPr id="203846" name="Rectangle 7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DNS name </a:t>
            </a:r>
            <a:br>
              <a:rPr lang="en-US" sz="3600"/>
            </a:br>
            <a:r>
              <a:rPr lang="en-US" sz="360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DA97-410B-481B-933E-302E66E9F04D}" type="slidenum">
              <a:rPr lang="en-US"/>
              <a:pPr/>
              <a:t>49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DNS: caching and updating records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515225" cy="4733925"/>
          </a:xfrm>
        </p:spPr>
        <p:txBody>
          <a:bodyPr/>
          <a:lstStyle/>
          <a:p>
            <a:r>
              <a:rPr lang="en-US" sz="2400"/>
              <a:t>once (any) name server learns mapping, it </a:t>
            </a:r>
            <a:r>
              <a:rPr lang="en-US" sz="2400" i="1">
                <a:solidFill>
                  <a:schemeClr val="accent2"/>
                </a:solidFill>
              </a:rPr>
              <a:t>caches</a:t>
            </a:r>
            <a:r>
              <a:rPr lang="en-US" sz="2400"/>
              <a:t> mapping</a:t>
            </a:r>
          </a:p>
          <a:p>
            <a:pPr lvl="1"/>
            <a:r>
              <a:rPr lang="en-US"/>
              <a:t>cache entries timeout (disappear) after some time (soft state !)</a:t>
            </a:r>
          </a:p>
          <a:p>
            <a:pPr lvl="1"/>
            <a:r>
              <a:rPr lang="en-US"/>
              <a:t>TLD servers typically cached in local name servers</a:t>
            </a:r>
          </a:p>
          <a:p>
            <a:pPr lvl="2"/>
            <a:r>
              <a:rPr lang="en-US"/>
              <a:t>Thus root name servers not often visited (reduces load and delays)</a:t>
            </a:r>
          </a:p>
          <a:p>
            <a:r>
              <a:rPr lang="en-US" sz="2400"/>
              <a:t>update/notify mechanisms under design by IETF</a:t>
            </a:r>
          </a:p>
          <a:p>
            <a:pPr lvl="1"/>
            <a:r>
              <a:rPr lang="en-US" sz="2000"/>
              <a:t>RFC 2136</a:t>
            </a:r>
            <a:endParaRPr lang="en-US" sz="1800"/>
          </a:p>
          <a:p>
            <a:pPr lvl="1"/>
            <a:r>
              <a:rPr lang="en-US" sz="1800"/>
              <a:t>http://www.ietf.org/html.charters/dnsind-charter.html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5715001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attacks possible on DNS?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769F-BE92-4394-9190-B7D971CAEEAE}" type="slidenum">
              <a:rPr lang="en-US"/>
              <a:pPr/>
              <a:t>5</a:t>
            </a:fld>
            <a:endParaRPr lang="en-US"/>
          </a:p>
        </p:txBody>
      </p:sp>
      <p:sp>
        <p:nvSpPr>
          <p:cNvPr id="35389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0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391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35393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94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35396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7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8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399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0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1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2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3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4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5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6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7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8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09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410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5412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3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4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5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5417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8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19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0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5422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3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4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25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542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3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35432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3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4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35436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7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8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39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0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1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42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43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35445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6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47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35449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0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1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52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3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4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55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56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35458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59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0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35462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3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64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65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6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7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68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69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35471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2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3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35475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6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77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78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79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0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482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35484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5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6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35488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89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0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49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9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549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35497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8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99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3550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0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04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5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6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07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08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35510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1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2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35514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5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16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17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8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19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0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21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35523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4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5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35527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8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29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0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1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2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5534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3553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35540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1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42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43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4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5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6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7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8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49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0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51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2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3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35555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6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7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58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59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561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2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3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565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6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35569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1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2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73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75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6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77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79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0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81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35583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4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5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86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587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60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589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0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1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61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593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4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95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596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7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8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99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0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1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2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3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4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5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6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07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62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35363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5610" name="Picture 794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5611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613" name="Picture 797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5364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5615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3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5616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4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5365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5618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51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5619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2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5620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8642" name="Clip" r:id="rId10" imgW="1305000" imgH="1085760" progId="">
                <p:embed/>
              </p:oleObj>
            </a:graphicData>
          </a:graphic>
        </p:graphicFrame>
        <p:grpSp>
          <p:nvGrpSpPr>
            <p:cNvPr id="35366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5622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3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4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5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6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7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8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29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5630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864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5631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864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5632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864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5633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8646" name="Clip" r:id="rId14" imgW="1305000" imgH="1085760" progId="">
                <p:embed/>
              </p:oleObj>
            </a:graphicData>
          </a:graphic>
        </p:graphicFrame>
        <p:grpSp>
          <p:nvGrpSpPr>
            <p:cNvPr id="35367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5635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35636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5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35368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5638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47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35639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48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35369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5641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2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3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4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5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6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7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48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649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0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1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2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3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4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5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6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7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8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59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370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35661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2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3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64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65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1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67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8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69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2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7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7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3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35675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6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7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78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5679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74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568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375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5685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376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35689" name="Picture 873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1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2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3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4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5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6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7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8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9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0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1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2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3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4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5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6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77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35708" name="Picture 89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5709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0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2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3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4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7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8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9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Creating a network app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/>
              <a:t>run on (different) </a:t>
            </a:r>
            <a:r>
              <a:rPr lang="en-US" sz="2000" i="1" dirty="0"/>
              <a:t>end systems</a:t>
            </a:r>
          </a:p>
          <a:p>
            <a:pPr lvl="1"/>
            <a:r>
              <a:rPr lang="en-US" sz="2000" dirty="0"/>
              <a:t>communicate over network</a:t>
            </a:r>
          </a:p>
          <a:p>
            <a:pPr lvl="1"/>
            <a:r>
              <a:rPr lang="en-US" sz="2000" dirty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network core devices do not run user applications </a:t>
            </a:r>
          </a:p>
          <a:p>
            <a:pPr lvl="1"/>
            <a:r>
              <a:rPr lang="en-US" sz="2000" dirty="0"/>
              <a:t>applications on end systems  allows for rapid app development, propagation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5378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35379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043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4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5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6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047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8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49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0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35381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37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41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3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44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382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35383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35747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8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9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0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751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2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53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54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49640" cy="792480"/>
          </a:xfrm>
        </p:spPr>
        <p:txBody>
          <a:bodyPr/>
          <a:lstStyle/>
          <a:p>
            <a:r>
              <a:rPr lang="en-US" dirty="0" smtClean="0"/>
              <a:t>DNS attacks, defenses, resilience!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160" y="731520"/>
            <a:ext cx="8031480" cy="5669280"/>
          </a:xfrm>
        </p:spPr>
        <p:txBody>
          <a:bodyPr/>
          <a:lstStyle/>
          <a:p>
            <a:r>
              <a:rPr lang="en-US" sz="2600" dirty="0" smtClean="0"/>
              <a:t>I. </a:t>
            </a:r>
            <a:r>
              <a:rPr lang="en-US" sz="2600" dirty="0" err="1" smtClean="0"/>
              <a:t>DDoS</a:t>
            </a:r>
            <a:r>
              <a:rPr lang="en-US" sz="2600" dirty="0" smtClean="0"/>
              <a:t> bandwidth-flooding attack of roots</a:t>
            </a:r>
          </a:p>
          <a:p>
            <a:pPr lvl="1"/>
            <a:r>
              <a:rPr lang="en-US" dirty="0" smtClean="0"/>
              <a:t>Attacker (using </a:t>
            </a:r>
            <a:r>
              <a:rPr lang="en-US" dirty="0" err="1" smtClean="0"/>
              <a:t>botnet</a:t>
            </a:r>
            <a:r>
              <a:rPr lang="en-US" dirty="0" smtClean="0"/>
              <a:t>) sends packets (ICMP </a:t>
            </a:r>
            <a:r>
              <a:rPr lang="en-US" dirty="0" err="1" smtClean="0"/>
              <a:t>datagrams</a:t>
            </a:r>
            <a:r>
              <a:rPr lang="en-US" dirty="0" smtClean="0"/>
              <a:t>) to root servers to overload them</a:t>
            </a:r>
          </a:p>
          <a:p>
            <a:pPr lvl="1"/>
            <a:r>
              <a:rPr lang="en-US" dirty="0" smtClean="0"/>
              <a:t>DNS root servers use packet filters that block </a:t>
            </a:r>
            <a:r>
              <a:rPr lang="en-US" dirty="0" err="1" smtClean="0"/>
              <a:t>ICMP</a:t>
            </a:r>
            <a:r>
              <a:rPr lang="en-US" dirty="0" smtClean="0"/>
              <a:t> messages/pings. Local caches bypass root</a:t>
            </a:r>
          </a:p>
          <a:p>
            <a:r>
              <a:rPr lang="en-US" sz="2600" dirty="0" smtClean="0"/>
              <a:t>II. </a:t>
            </a:r>
            <a:r>
              <a:rPr lang="en-US" sz="2600" dirty="0" err="1" smtClean="0"/>
              <a:t>DDoS</a:t>
            </a:r>
            <a:r>
              <a:rPr lang="en-US" sz="2600" dirty="0" smtClean="0"/>
              <a:t> of top-level domain servers</a:t>
            </a:r>
            <a:r>
              <a:rPr lang="en-US" dirty="0" smtClean="0"/>
              <a:t> </a:t>
            </a:r>
            <a:r>
              <a:rPr lang="en-US" sz="1600" dirty="0" smtClean="0"/>
              <a:t>(e.g., .com)</a:t>
            </a:r>
          </a:p>
          <a:p>
            <a:pPr lvl="1"/>
            <a:r>
              <a:rPr lang="en-US" dirty="0" smtClean="0"/>
              <a:t>Severity of attack mitigated by local caching</a:t>
            </a:r>
          </a:p>
          <a:p>
            <a:r>
              <a:rPr lang="en-US" sz="2600" dirty="0" smtClean="0"/>
              <a:t>III. Man-in-the-middle attack, cache poisoning</a:t>
            </a:r>
          </a:p>
          <a:p>
            <a:pPr lvl="1"/>
            <a:r>
              <a:rPr lang="en-US" dirty="0" smtClean="0"/>
              <a:t>Intercept queries, return bogus replies</a:t>
            </a:r>
          </a:p>
          <a:p>
            <a:pPr lvl="1"/>
            <a:r>
              <a:rPr lang="en-US" dirty="0" smtClean="0"/>
              <a:t>Hard to implement, effectiveness limited</a:t>
            </a:r>
          </a:p>
          <a:p>
            <a:r>
              <a:rPr lang="en-US" dirty="0" smtClean="0"/>
              <a:t>IV. Using DNS to launch </a:t>
            </a:r>
            <a:r>
              <a:rPr lang="en-US" dirty="0" err="1" smtClean="0"/>
              <a:t>DDoS</a:t>
            </a:r>
            <a:r>
              <a:rPr lang="en-US" dirty="0" smtClean="0"/>
              <a:t> attack</a:t>
            </a:r>
          </a:p>
          <a:p>
            <a:pPr lvl="1"/>
            <a:r>
              <a:rPr lang="en-US" sz="2300" dirty="0" smtClean="0"/>
              <a:t>Trigger many queries using spoofed target address</a:t>
            </a:r>
          </a:p>
          <a:p>
            <a:pPr lvl="1"/>
            <a:r>
              <a:rPr lang="en-US" sz="2300" dirty="0" smtClean="0"/>
              <a:t>Limited effect, responses must be quite large</a:t>
            </a:r>
            <a:endParaRPr lang="en-US" sz="2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468B-6F89-48FC-9B9E-18ABF9783D7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E4B31-2EDD-46BF-A7B6-02AC4352246B}" type="slidenum">
              <a:rPr lang="en-US"/>
              <a:pPr/>
              <a:t>51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records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DNS:</a:t>
            </a:r>
            <a:r>
              <a:rPr lang="en-US" sz="2400"/>
              <a:t> distributed db storing resource records </a:t>
            </a:r>
            <a:r>
              <a:rPr lang="en-US" sz="2400">
                <a:solidFill>
                  <a:srgbClr val="FF0000"/>
                </a:solidFill>
              </a:rPr>
              <a:t>(RR)</a:t>
            </a:r>
            <a:endParaRPr lang="en-US" sz="24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895725"/>
            <a:ext cx="4000500" cy="1866900"/>
          </a:xfrm>
        </p:spPr>
        <p:txBody>
          <a:bodyPr/>
          <a:lstStyle/>
          <a:p>
            <a:r>
              <a:rPr lang="en-US" sz="2400"/>
              <a:t>Type=NS</a:t>
            </a:r>
          </a:p>
          <a:p>
            <a:pPr lvl="1"/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domain (e.g. foo.com)</a:t>
            </a:r>
          </a:p>
          <a:p>
            <a:pPr lvl="1"/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hostname of authoritative name server for this domain</a:t>
            </a:r>
          </a:p>
          <a:p>
            <a:endParaRPr lang="en-US" sz="2400"/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1795463" y="1895475"/>
            <a:ext cx="5364162" cy="571500"/>
            <a:chOff x="1407" y="1206"/>
            <a:chExt cx="3379" cy="360"/>
          </a:xfrm>
        </p:grpSpPr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RR format: </a:t>
              </a:r>
              <a:r>
                <a:rPr lang="en-US" sz="1800" b="1">
                  <a:latin typeface="Courier New" pitchFamily="49" charset="0"/>
                </a:rPr>
                <a:t>(name, value, type, ttl)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Type=A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hostname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IP address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217988" y="2697163"/>
            <a:ext cx="4514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Type=CNAME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name</a:t>
            </a:r>
            <a:r>
              <a:rPr lang="en-US" sz="2000"/>
              <a:t> is alias name for some “canonical” (the real) name</a:t>
            </a: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www.ibm.com </a:t>
            </a:r>
            <a:r>
              <a:rPr lang="en-US" sz="2000"/>
              <a:t>is really</a:t>
            </a:r>
            <a:endParaRPr lang="en-US" sz="1800">
              <a:latin typeface="Courier New" pitchFamily="49" charset="0"/>
            </a:endParaRPr>
          </a:p>
          <a:p>
            <a:pPr marL="742950" lvl="1" indent="-285750">
              <a:buSzPct val="75000"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servereast.backup2.ibm.com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252913" y="5032375"/>
            <a:ext cx="4408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Type=MX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b="1">
                <a:latin typeface="Courier New" pitchFamily="49" charset="0"/>
              </a:rPr>
              <a:t>value</a:t>
            </a:r>
            <a:r>
              <a:rPr lang="en-US" sz="2000"/>
              <a:t> is name of mailserver associated with </a:t>
            </a:r>
            <a:r>
              <a:rPr lang="en-US" sz="2000" b="1">
                <a:latin typeface="Courier New" pitchFamily="49" charset="0"/>
              </a:rPr>
              <a:t>name</a:t>
            </a:r>
            <a:endParaRPr lang="en-US" sz="2000"/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F8EE-3214-4728-A8B6-056995E99985}" type="slidenum">
              <a:rPr lang="en-US"/>
              <a:pPr/>
              <a:t>52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chemeClr val="accent2"/>
                </a:solidFill>
              </a:rPr>
              <a:t>DNS protocol :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query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and </a:t>
            </a:r>
            <a:r>
              <a:rPr lang="en-US" sz="2400" i="1">
                <a:solidFill>
                  <a:srgbClr val="FF0000"/>
                </a:solidFill>
              </a:rPr>
              <a:t>reply</a:t>
            </a:r>
            <a:r>
              <a:rPr lang="en-US" sz="2400"/>
              <a:t> messages, both with same </a:t>
            </a:r>
            <a:r>
              <a:rPr lang="en-US" sz="2400" i="1">
                <a:solidFill>
                  <a:srgbClr val="FF0000"/>
                </a:solidFill>
              </a:rPr>
              <a:t>message format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33400" y="2352675"/>
            <a:ext cx="357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/>
              <a:t>msg header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identification:</a:t>
            </a:r>
            <a:r>
              <a:rPr lang="en-US" sz="2000"/>
              <a:t> 16 bit # for query, reply to query uses same #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>
                <a:solidFill>
                  <a:schemeClr val="accent2"/>
                </a:solidFill>
              </a:rPr>
              <a:t>flags:</a:t>
            </a:r>
            <a:endParaRPr lang="en-US" sz="200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query or reply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desired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recursion available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reply is authoritative</a:t>
            </a:r>
          </a:p>
        </p:txBody>
      </p:sp>
      <p:pic>
        <p:nvPicPr>
          <p:cNvPr id="84997" name="Picture 5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090738"/>
            <a:ext cx="5132388" cy="416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C85A-738B-490D-B385-95C73AF76B7B}" type="slidenum">
              <a:rPr lang="en-US"/>
              <a:pPr/>
              <a:t>53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DNS protocol, messages</a:t>
            </a:r>
            <a:endParaRPr lang="en-US"/>
          </a:p>
        </p:txBody>
      </p:sp>
      <p:pic>
        <p:nvPicPr>
          <p:cNvPr id="86019" name="Picture 3" descr="DNS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1509713"/>
            <a:ext cx="4387850" cy="3562350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42975" y="1830388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 for a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063625" y="2830513"/>
            <a:ext cx="2168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to query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22288" y="3716338"/>
            <a:ext cx="271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authoritative 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58788" y="4668838"/>
            <a:ext cx="276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additional 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info that may be used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3152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3152775" y="3200400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181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3190875" y="4743450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2BF4-5DC0-4C56-821C-E781D27B2024}" type="slidenum">
              <a:rPr lang="en-US"/>
              <a:pPr/>
              <a:t>54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records into DNS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73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example: new startup “Network Utopia”</a:t>
            </a:r>
          </a:p>
          <a:p>
            <a:pPr>
              <a:lnSpc>
                <a:spcPct val="80000"/>
              </a:lnSpc>
            </a:pPr>
            <a:r>
              <a:rPr lang="en-US" sz="2400"/>
              <a:t>register name networkuptopia.com at </a:t>
            </a:r>
            <a:r>
              <a:rPr lang="en-US" sz="2400" i="1"/>
              <a:t>DNS </a:t>
            </a:r>
            <a:r>
              <a:rPr lang="en-US" sz="2400" i="1">
                <a:solidFill>
                  <a:srgbClr val="FF0000"/>
                </a:solidFill>
              </a:rPr>
              <a:t>registrar</a:t>
            </a:r>
            <a:r>
              <a:rPr lang="en-US" sz="2400"/>
              <a:t> (e.g., Network Solutions)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provide names, IP addresses of authoritative name server (primary and secondary)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registrar inserts two RRs into com TLD server:</a:t>
            </a:r>
            <a:br>
              <a:rPr lang="en-US" sz="2000"/>
            </a:br>
            <a:endParaRPr lang="en-US" sz="20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(networkutopia.com, dns1.networkutopia.com, 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>
                <a:latin typeface="Courier New" pitchFamily="49" charset="0"/>
              </a:rPr>
              <a:t>(dns1.networkutopia.com, 212.212.212.1, A)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000">
                <a:solidFill>
                  <a:schemeClr val="accent2"/>
                </a:solidFill>
                <a:latin typeface="Courier New" pitchFamily="49" charset="0"/>
              </a:rPr>
            </a:br>
            <a:endParaRPr lang="en-US" sz="20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create authoritative server Type A record for www.networkuptopia.com; Type MX record for networkutopia.com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How do people get IP address of your Web site?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90C8-5287-4A51-9448-1E92B73F9A7B}" type="slidenum">
              <a:rPr lang="en-US"/>
              <a:pPr/>
              <a:t>55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 </a:t>
            </a:r>
          </a:p>
          <a:p>
            <a:pPr lvl="1"/>
            <a:r>
              <a:rPr lang="en-US" sz="2000"/>
              <a:t>app architectures</a:t>
            </a:r>
          </a:p>
          <a:p>
            <a:pPr lvl="1"/>
            <a:r>
              <a:rPr lang="en-US" sz="2000"/>
              <a:t>app requirements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/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09675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7000875" y="3435350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7019925" y="1909763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5280025" y="1617663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7338" y="2952750"/>
            <a:ext cx="1458912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69013" y="1809750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7126288" y="3630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7126288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485063" y="3622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7126288" y="3622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7123113" y="3554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208838" y="3578225"/>
            <a:ext cx="179387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flipV="1">
            <a:off x="7208838" y="3578225"/>
            <a:ext cx="179387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481888" y="39100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481888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840663" y="39020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481888" y="39020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478713" y="38338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64438" y="3857625"/>
            <a:ext cx="179387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 flipV="1">
            <a:off x="7564438" y="3857625"/>
            <a:ext cx="179387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761288" y="36433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761288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8120063" y="36353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761288" y="36353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758113" y="35671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7843838" y="3590925"/>
            <a:ext cx="179387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 flipV="1">
            <a:off x="7843838" y="3590925"/>
            <a:ext cx="179387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7226300" y="2481263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7226300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573963" y="2473325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7226300" y="2473325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7223125" y="2409825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7307263" y="2432050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 flipV="1">
            <a:off x="7307263" y="2432050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7224713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722471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5834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7224713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7221538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7307263" y="2689225"/>
            <a:ext cx="179387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 flipV="1">
            <a:off x="7307263" y="2689225"/>
            <a:ext cx="179387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700963" y="2382838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7009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8031163" y="2376488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700963" y="2376488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697788" y="2314575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7777163" y="2336800"/>
            <a:ext cx="163512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 flipV="1">
            <a:off x="7777163" y="2335213"/>
            <a:ext cx="163512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786688" y="2741613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786688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8145463" y="2733675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786688" y="2733675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783513" y="2665413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7869238" y="2689225"/>
            <a:ext cx="179387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 flipV="1">
            <a:off x="7869238" y="2689225"/>
            <a:ext cx="179387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376988" y="247650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376988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723063" y="246856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376988" y="246856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373813" y="240506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6457950" y="2427288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 flipV="1">
            <a:off x="6457950" y="2427288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6070600" y="3625850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6070600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416675" y="3617913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6070600" y="3617913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6067425" y="3554413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6151563" y="3576638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54"/>
          <p:cNvGrpSpPr>
            <a:grpSpLocks/>
          </p:cNvGrpSpPr>
          <p:nvPr/>
        </p:nvGrpSpPr>
        <p:grpSpPr bwMode="auto">
          <a:xfrm flipV="1">
            <a:off x="6151563" y="3576638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7269163" y="398303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392988" y="372110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489825" y="364172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726363" y="372745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424613" y="364807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719888" y="2495550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6286500" y="2324100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607050" y="4330700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842250" y="506730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988300" y="534828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8174038" y="502443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69"/>
          <p:cNvGrpSpPr>
            <a:grpSpLocks/>
          </p:cNvGrpSpPr>
          <p:nvPr/>
        </p:nvGrpSpPr>
        <p:grpSpPr bwMode="auto">
          <a:xfrm>
            <a:off x="7753350" y="4733925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83"/>
          <p:cNvGrpSpPr>
            <a:grpSpLocks/>
          </p:cNvGrpSpPr>
          <p:nvPr/>
        </p:nvGrpSpPr>
        <p:grpSpPr bwMode="auto">
          <a:xfrm>
            <a:off x="6937375" y="4457700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56" name="Group 197"/>
          <p:cNvGrpSpPr>
            <a:grpSpLocks/>
          </p:cNvGrpSpPr>
          <p:nvPr/>
        </p:nvGrpSpPr>
        <p:grpSpPr bwMode="auto">
          <a:xfrm>
            <a:off x="6272213" y="4762500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7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1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386638" y="4668838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734175" y="4681538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777038" y="488473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6072188" y="4630738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6097588" y="4681538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957888" y="5018088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6210300" y="5097463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450013" y="5005388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6262688" y="5094288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659563" y="51022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740525" y="496093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6189663" y="4895850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2" name="Group 223"/>
          <p:cNvGrpSpPr>
            <a:grpSpLocks/>
          </p:cNvGrpSpPr>
          <p:nvPr/>
        </p:nvGrpSpPr>
        <p:grpSpPr bwMode="auto">
          <a:xfrm>
            <a:off x="5375275" y="1655763"/>
            <a:ext cx="3021013" cy="3981450"/>
            <a:chOff x="-1203" y="1352"/>
            <a:chExt cx="1903" cy="2508"/>
          </a:xfrm>
        </p:grpSpPr>
        <p:grpSp>
          <p:nvGrpSpPr>
            <p:cNvPr id="19478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9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9485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369666" name="Clip" r:id="rId9" imgW="1305000" imgH="1085760" progId="">
                <p:embed/>
              </p:oleObj>
            </a:graphicData>
          </a:graphic>
        </p:graphicFrame>
        <p:grpSp>
          <p:nvGrpSpPr>
            <p:cNvPr id="19486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36966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36966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36966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369670" name="Clip" r:id="rId13" imgW="1305000" imgH="1085760" progId="">
                <p:embed/>
              </p:oleObj>
            </a:graphicData>
          </a:graphic>
        </p:graphicFrame>
        <p:grpSp>
          <p:nvGrpSpPr>
            <p:cNvPr id="19492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9493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96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96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9499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6278563" y="3417888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575550" y="240030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402513" y="2573338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586663" y="247015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939088" y="246856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593013" y="277495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888038" y="364172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8007350" y="2168525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8147050" y="276542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292975" y="2841625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883525" y="284162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0" name="Group 275"/>
          <p:cNvGrpSpPr>
            <a:grpSpLocks/>
          </p:cNvGrpSpPr>
          <p:nvPr/>
        </p:nvGrpSpPr>
        <p:grpSpPr bwMode="auto">
          <a:xfrm>
            <a:off x="6935788" y="4459288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7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3" name="Group 289"/>
          <p:cNvGrpSpPr>
            <a:grpSpLocks/>
          </p:cNvGrpSpPr>
          <p:nvPr/>
        </p:nvGrpSpPr>
        <p:grpSpPr bwMode="auto">
          <a:xfrm>
            <a:off x="6270625" y="4760913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14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1" name="Group 303"/>
          <p:cNvGrpSpPr>
            <a:grpSpLocks/>
          </p:cNvGrpSpPr>
          <p:nvPr/>
        </p:nvGrpSpPr>
        <p:grpSpPr bwMode="auto">
          <a:xfrm>
            <a:off x="7100888" y="4946650"/>
            <a:ext cx="290512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7" name="Group 322"/>
          <p:cNvGrpSpPr>
            <a:grpSpLocks/>
          </p:cNvGrpSpPr>
          <p:nvPr/>
        </p:nvGrpSpPr>
        <p:grpSpPr bwMode="auto">
          <a:xfrm>
            <a:off x="5657850" y="3408363"/>
            <a:ext cx="290513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41"/>
          <p:cNvGrpSpPr>
            <a:grpSpLocks/>
          </p:cNvGrpSpPr>
          <p:nvPr/>
        </p:nvGrpSpPr>
        <p:grpSpPr bwMode="auto">
          <a:xfrm>
            <a:off x="4497388" y="2054225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D94C5661-F88D-40D6-9D78-29490583D282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0753-25A0-4A75-B445-2B8184BDBA15}" type="slidenum">
              <a:rPr lang="en-US"/>
              <a:pPr/>
              <a:t>57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file sharing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</a:t>
            </a:r>
            <a:endParaRPr lang="en-US" sz="2400"/>
          </a:p>
          <a:p>
            <a:r>
              <a:rPr lang="en-US" sz="2400"/>
              <a:t>Alice runs P2P client application on her notebook computer</a:t>
            </a:r>
          </a:p>
          <a:p>
            <a:r>
              <a:rPr lang="en-US" sz="2400"/>
              <a:t>intermittently connects to Internet; gets new IP address for each connection</a:t>
            </a:r>
          </a:p>
          <a:p>
            <a:r>
              <a:rPr lang="en-US" sz="2400"/>
              <a:t>asks for “Hey Jude”</a:t>
            </a:r>
          </a:p>
          <a:p>
            <a:r>
              <a:rPr lang="en-US" sz="2400"/>
              <a:t>application displays other peers that have copy of Hey Jude.</a:t>
            </a:r>
          </a:p>
          <a:p>
            <a:endParaRPr lang="en-US" sz="24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5013" y="1111250"/>
            <a:ext cx="3810000" cy="5087938"/>
          </a:xfrm>
        </p:spPr>
        <p:txBody>
          <a:bodyPr/>
          <a:lstStyle/>
          <a:p>
            <a:r>
              <a:rPr lang="en-US" sz="2400"/>
              <a:t>Alice chooses one of the peers, Bob.</a:t>
            </a:r>
          </a:p>
          <a:p>
            <a:r>
              <a:rPr lang="en-US" sz="2400"/>
              <a:t>file is copied from Bob’s PC to Alice’s notebook: HTTP</a:t>
            </a:r>
          </a:p>
          <a:p>
            <a:r>
              <a:rPr lang="en-US" sz="2400"/>
              <a:t>while Alice downloads, other users uploading from Alice.</a:t>
            </a:r>
          </a:p>
          <a:p>
            <a:r>
              <a:rPr lang="en-US" sz="2400"/>
              <a:t>Alice’s peer is both a Web client and a transient Web server.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All peers are servers = highly scalable!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73BB-EDF3-4163-8DDA-C54F628571DE}" type="slidenum">
              <a:rPr lang="en-US"/>
              <a:pPr/>
              <a:t>58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centralized directory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29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original “Napster” design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1) when peer connects, it informs central server:</a:t>
            </a:r>
          </a:p>
          <a:p>
            <a:pPr lvl="1"/>
            <a:r>
              <a:rPr lang="en-US" sz="2000"/>
              <a:t>IP address</a:t>
            </a:r>
          </a:p>
          <a:p>
            <a:pPr lvl="1"/>
            <a:r>
              <a:rPr lang="en-US" sz="2000"/>
              <a:t>content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2) Alice queries for “Hey Jude”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3) Alice requests file from Bob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471988" y="838200"/>
            <a:ext cx="4368800" cy="5164138"/>
            <a:chOff x="2724" y="620"/>
            <a:chExt cx="2752" cy="3253"/>
          </a:xfrm>
        </p:grpSpPr>
        <p:graphicFrame>
          <p:nvGraphicFramePr>
            <p:cNvPr id="160773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160773" name="Clip" r:id="rId4" imgW="1305000" imgH="1085760" progId="">
                <p:embed/>
              </p:oleObj>
            </a:graphicData>
          </a:graphic>
        </p:graphicFrame>
        <p:grpSp>
          <p:nvGrpSpPr>
            <p:cNvPr id="160774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6077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60784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160784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60785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160785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60786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160786" name="Clip" r:id="rId7" imgW="1305000" imgH="1085760" progId="">
                <p:embed/>
              </p:oleObj>
            </a:graphicData>
          </a:graphic>
        </p:graphicFrame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789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1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400"/>
            </a:p>
          </p:txBody>
        </p: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160802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4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60806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2</a:t>
              </a:r>
            </a:p>
          </p:txBody>
        </p:sp>
        <p:sp>
          <p:nvSpPr>
            <p:cNvPr id="160807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/>
                <a:t>3</a:t>
              </a:r>
            </a:p>
          </p:txBody>
        </p:sp>
        <p:pic>
          <p:nvPicPr>
            <p:cNvPr id="160808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</p:spPr>
        </p:pic>
        <p:pic>
          <p:nvPicPr>
            <p:cNvPr id="160809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FCA6-D4F0-4250-8885-C9A0901782C9}" type="slidenum">
              <a:rPr lang="en-US"/>
              <a:pPr/>
              <a:t>59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1813" cy="1143000"/>
          </a:xfrm>
        </p:spPr>
        <p:txBody>
          <a:bodyPr/>
          <a:lstStyle/>
          <a:p>
            <a:r>
              <a:rPr lang="en-US" sz="3200"/>
              <a:t>P2P: problems with centralized directory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6538" cy="4648200"/>
          </a:xfrm>
        </p:spPr>
        <p:txBody>
          <a:bodyPr/>
          <a:lstStyle/>
          <a:p>
            <a:r>
              <a:rPr lang="en-US" sz="2400"/>
              <a:t>single point of failure</a:t>
            </a:r>
          </a:p>
          <a:p>
            <a:r>
              <a:rPr lang="en-US" sz="2400"/>
              <a:t>performance bottleneck</a:t>
            </a:r>
          </a:p>
          <a:p>
            <a:r>
              <a:rPr lang="en-US" sz="2400"/>
              <a:t>copyright infringement: “target” of lawsuit is obvious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3300" y="1600200"/>
            <a:ext cx="3614738" cy="1646238"/>
          </a:xfrm>
          <a:ln w="25400">
            <a:solidFill>
              <a:schemeClr val="accent2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    file transfer is decentralized, but locating content is highly  centralized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527550" y="3881438"/>
            <a:ext cx="4371975" cy="9048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Advantages vs. disadvantages</a:t>
            </a:r>
          </a:p>
          <a:p>
            <a:pPr marL="342900" indent="-342900"/>
            <a:r>
              <a:rPr lang="en-US"/>
              <a:t>Search time and overhead?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08BA-4080-4571-847C-9DF6B0BA7F5C}" type="slidenum">
              <a:rPr lang="en-US"/>
              <a:pPr/>
              <a:t>6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2.6 </a:t>
            </a:r>
            <a:r>
              <a:rPr lang="en-US" sz="2400" dirty="0" err="1"/>
              <a:t>P2P</a:t>
            </a:r>
            <a:r>
              <a:rPr lang="en-US" sz="2400" dirty="0"/>
              <a:t> file sharing</a:t>
            </a:r>
          </a:p>
          <a:p>
            <a:r>
              <a:rPr lang="en-US" sz="2400" dirty="0"/>
              <a:t>2.7 Socket programming with TCP</a:t>
            </a:r>
          </a:p>
          <a:p>
            <a:r>
              <a:rPr lang="en-US" sz="2400" dirty="0"/>
              <a:t>2.8 Socket programming with </a:t>
            </a:r>
            <a:r>
              <a:rPr lang="en-US" sz="2400" dirty="0" err="1" smtClean="0"/>
              <a:t>UDP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8BA5-7914-40BF-ACC7-230834A21F63}" type="slidenum">
              <a:rPr lang="en-US"/>
              <a:pPr/>
              <a:t>60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flooding: Gnutella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fully distributed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central server</a:t>
            </a:r>
          </a:p>
          <a:p>
            <a:pPr>
              <a:lnSpc>
                <a:spcPct val="90000"/>
              </a:lnSpc>
            </a:pPr>
            <a:r>
              <a:rPr lang="en-US" sz="2400"/>
              <a:t>public domain protocol</a:t>
            </a:r>
          </a:p>
          <a:p>
            <a:pPr>
              <a:lnSpc>
                <a:spcPct val="90000"/>
              </a:lnSpc>
            </a:pPr>
            <a:r>
              <a:rPr lang="en-US" sz="2400"/>
              <a:t>many Gnutella clients implementing protocol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overlay network: graph</a:t>
            </a:r>
          </a:p>
          <a:p>
            <a:r>
              <a:rPr lang="en-US" sz="2400"/>
              <a:t>edge between peer X and Y if there’s a TCP connection</a:t>
            </a:r>
          </a:p>
          <a:p>
            <a:r>
              <a:rPr lang="en-US" sz="2400"/>
              <a:t>all active peers and edges form overlay net</a:t>
            </a:r>
          </a:p>
          <a:p>
            <a:r>
              <a:rPr lang="en-US" sz="2400"/>
              <a:t>edge: virtual (</a:t>
            </a:r>
            <a:r>
              <a:rPr lang="en-US" sz="2400" i="1"/>
              <a:t>not</a:t>
            </a:r>
            <a:r>
              <a:rPr lang="en-US" sz="2400"/>
              <a:t> physical) link</a:t>
            </a:r>
          </a:p>
          <a:p>
            <a:r>
              <a:rPr lang="en-US" sz="2400"/>
              <a:t>given peer typically connected with &lt; 10 overlay neighbors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9428" y="4325303"/>
            <a:ext cx="3995004" cy="136652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/>
              <a:t>Advantages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err="1"/>
              <a:t>Disadvs</a:t>
            </a:r>
            <a:r>
              <a:rPr lang="en-US" sz="1800" dirty="0"/>
              <a:t> of overlays</a:t>
            </a:r>
            <a:r>
              <a:rPr lang="en-US" sz="18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Flexibility – Scalability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Loss of optimality </a:t>
            </a:r>
          </a:p>
          <a:p>
            <a:pPr marL="342900" indent="-342900">
              <a:buFontTx/>
              <a:buChar char="-"/>
            </a:pPr>
            <a:r>
              <a:rPr lang="en-US" sz="1800" dirty="0" smtClean="0"/>
              <a:t>– Maintenance overhead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EEF8-E5A2-4AD5-AD5B-44E5826E33C9}" type="slidenum">
              <a:rPr lang="en-US"/>
              <a:pPr/>
              <a:t>61</a:t>
            </a:fld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/>
              <a:t>Gnutella: protocol</a:t>
            </a:r>
          </a:p>
        </p:txBody>
      </p:sp>
      <p:grpSp>
        <p:nvGrpSpPr>
          <p:cNvPr id="191495" name="Group 7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191496" name="Object 8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191496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91497" name="Object 9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191497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91498" name="Object 10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191498" name="Clip" r:id="rId6" imgW="1305000" imgH="1085760" progId="">
                <p:embed/>
              </p:oleObj>
            </a:graphicData>
          </a:graphic>
        </p:graphicFrame>
        <p:graphicFrame>
          <p:nvGraphicFramePr>
            <p:cNvPr id="191499" name="Object 11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191499" name="Clip" r:id="rId7" imgW="1305000" imgH="1085760" progId="">
                <p:embed/>
              </p:oleObj>
            </a:graphicData>
          </a:graphic>
        </p:graphicFrame>
        <p:graphicFrame>
          <p:nvGraphicFramePr>
            <p:cNvPr id="191500" name="Object 12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191500" name="Clip" r:id="rId8" imgW="1305000" imgH="1085760" progId="">
                <p:embed/>
              </p:oleObj>
            </a:graphicData>
          </a:graphic>
        </p:graphicFrame>
        <p:graphicFrame>
          <p:nvGraphicFramePr>
            <p:cNvPr id="191501" name="Object 13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191501" name="Clip" r:id="rId9" imgW="1305000" imgH="1085760" progId="">
                <p:embed/>
              </p:oleObj>
            </a:graphicData>
          </a:graphic>
        </p:graphicFrame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3" name="Line 15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1536" y="1968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1 Query</a:t>
              </a:r>
            </a:p>
          </p:txBody>
        </p:sp>
        <p:sp>
          <p:nvSpPr>
            <p:cNvPr id="191509" name="Text Box 21"/>
            <p:cNvSpPr txBox="1">
              <a:spLocks noChangeArrowheads="1"/>
            </p:cNvSpPr>
            <p:nvPr/>
          </p:nvSpPr>
          <p:spPr bwMode="auto">
            <a:xfrm>
              <a:off x="1392" y="2208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7 QueryHit</a:t>
              </a:r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3216" y="720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3 Query</a:t>
              </a:r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 rot="1838329">
              <a:off x="3298" y="1387"/>
              <a:ext cx="5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300">
                  <a:latin typeface="Arial" charset="0"/>
                </a:rPr>
                <a:t>4 Query</a:t>
              </a:r>
            </a:p>
          </p:txBody>
        </p:sp>
        <p:sp>
          <p:nvSpPr>
            <p:cNvPr id="191512" name="Text Box 24"/>
            <p:cNvSpPr txBox="1">
              <a:spLocks noChangeArrowheads="1"/>
            </p:cNvSpPr>
            <p:nvPr/>
          </p:nvSpPr>
          <p:spPr bwMode="auto">
            <a:xfrm>
              <a:off x="3216" y="96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5 QueryHit</a:t>
              </a:r>
            </a:p>
          </p:txBody>
        </p:sp>
        <p:sp>
          <p:nvSpPr>
            <p:cNvPr id="191513" name="Text Box 25"/>
            <p:cNvSpPr txBox="1">
              <a:spLocks noChangeArrowheads="1"/>
            </p:cNvSpPr>
            <p:nvPr/>
          </p:nvSpPr>
          <p:spPr bwMode="auto">
            <a:xfrm rot="-2282823">
              <a:off x="1331" y="130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4" name="Text Box 26"/>
            <p:cNvSpPr txBox="1">
              <a:spLocks noChangeArrowheads="1"/>
            </p:cNvSpPr>
            <p:nvPr/>
          </p:nvSpPr>
          <p:spPr bwMode="auto">
            <a:xfrm rot="2175888">
              <a:off x="1476" y="277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2 Query</a:t>
              </a:r>
            </a:p>
          </p:txBody>
        </p:sp>
        <p:sp>
          <p:nvSpPr>
            <p:cNvPr id="191515" name="Line 27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 rot="-2200461">
              <a:off x="1473" y="1585"/>
              <a:ext cx="6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6 Query Hit</a:t>
              </a:r>
            </a:p>
          </p:txBody>
        </p:sp>
        <p:sp>
          <p:nvSpPr>
            <p:cNvPr id="191517" name="Freeform 29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/>
              <a:ahLst/>
              <a:cxnLst>
                <a:cxn ang="0">
                  <a:pos x="3528" y="536"/>
                </a:cxn>
                <a:cxn ang="0">
                  <a:pos x="2856" y="248"/>
                </a:cxn>
                <a:cxn ang="0">
                  <a:pos x="1608" y="152"/>
                </a:cxn>
                <a:cxn ang="0">
                  <a:pos x="264" y="1160"/>
                </a:cxn>
                <a:cxn ang="0">
                  <a:pos x="24" y="1736"/>
                </a:cxn>
              </a:cxnLst>
              <a:rect l="0" t="0" r="r" b="b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518" name="Line 30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5772150" y="4340225"/>
            <a:ext cx="1982788" cy="69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8 File transfer:</a:t>
            </a:r>
          </a:p>
          <a:p>
            <a:r>
              <a:rPr lang="en-US" sz="1800"/>
              <a:t>HTTP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01650" y="1146175"/>
            <a:ext cx="3375025" cy="352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ZapfDingbats" pitchFamily="82" charset="2"/>
              <a:buChar char="r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existing TCP</a:t>
            </a:r>
            <a:br>
              <a:rPr lang="en-US"/>
            </a:br>
            <a:r>
              <a:rPr lang="en-US"/>
              <a:t>connections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>
              <a:buFont typeface="ZapfDingbats" pitchFamily="82" charset="2"/>
              <a:buChar char="r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Scalability:</a:t>
            </a:r>
          </a:p>
          <a:p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  <p:sp>
        <p:nvSpPr>
          <p:cNvPr id="191523" name="Arc 35"/>
          <p:cNvSpPr>
            <a:spLocks/>
          </p:cNvSpPr>
          <p:nvPr/>
        </p:nvSpPr>
        <p:spPr bwMode="auto">
          <a:xfrm flipV="1">
            <a:off x="5260975" y="2719388"/>
            <a:ext cx="2840038" cy="1709737"/>
          </a:xfrm>
          <a:custGeom>
            <a:avLst/>
            <a:gdLst>
              <a:gd name="G0" fmla="+- 853 0 0"/>
              <a:gd name="G1" fmla="+- 21600 0 0"/>
              <a:gd name="G2" fmla="+- 21600 0 0"/>
              <a:gd name="T0" fmla="*/ 0 w 22453"/>
              <a:gd name="T1" fmla="*/ 17 h 21600"/>
              <a:gd name="T2" fmla="*/ 22453 w 22453"/>
              <a:gd name="T3" fmla="*/ 21600 h 21600"/>
              <a:gd name="T4" fmla="*/ 853 w 2245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53" h="21600" fill="none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</a:path>
              <a:path w="22453" h="21600" stroke="0" extrusionOk="0">
                <a:moveTo>
                  <a:pt x="-1" y="16"/>
                </a:moveTo>
                <a:cubicBezTo>
                  <a:pt x="284" y="5"/>
                  <a:pt x="568" y="-1"/>
                  <a:pt x="853" y="0"/>
                </a:cubicBezTo>
                <a:cubicBezTo>
                  <a:pt x="12782" y="0"/>
                  <a:pt x="22453" y="9670"/>
                  <a:pt x="22453" y="21600"/>
                </a:cubicBezTo>
                <a:lnTo>
                  <a:pt x="853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929D-1602-4309-9F42-C3B9B3742194}" type="slidenum">
              <a:rPr lang="en-US"/>
              <a:pPr/>
              <a:t>62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Peer joining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joining peer Alice must find another peer in Gnutella network: use list of candidate peers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sequentially attempts TCP connections with candidate peers until connection setup with Bob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 i="1">
                <a:solidFill>
                  <a:srgbClr val="FF3300"/>
                </a:solidFill>
              </a:rPr>
              <a:t>Flooding:</a:t>
            </a:r>
            <a:r>
              <a:rPr lang="en-US" sz="2400"/>
              <a:t> Alice sends Ping message to Bob; Bob forwards Ping message to his overlay neighbors (who then forward to their neighbors….)</a:t>
            </a:r>
          </a:p>
          <a:p>
            <a:pPr marL="914400" lvl="1" indent="-457200">
              <a:buFont typeface="ZapfDingbats" pitchFamily="82" charset="2"/>
              <a:buChar char="r"/>
            </a:pPr>
            <a:r>
              <a:rPr lang="en-US"/>
              <a:t>peers receiving Ping message respond to Alice with Pong message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en-US" sz="2400"/>
              <a:t>Alice receives many Pong messages, and can then setup additional TCP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70F50-F998-45EC-AD9A-AF5A853F6657}" type="slidenum">
              <a:rPr lang="en-US"/>
              <a:pPr/>
              <a:t>63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Overlay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16413" cy="4648200"/>
          </a:xfrm>
        </p:spPr>
        <p:txBody>
          <a:bodyPr/>
          <a:lstStyle/>
          <a:p>
            <a:r>
              <a:rPr lang="en-US" sz="2400"/>
              <a:t>between centralized index, query flooding approaches</a:t>
            </a:r>
          </a:p>
          <a:p>
            <a:r>
              <a:rPr lang="en-US" sz="2400"/>
              <a:t>each peer is either a </a:t>
            </a:r>
            <a:r>
              <a:rPr lang="en-US" sz="2400" i="1"/>
              <a:t>group leader</a:t>
            </a:r>
            <a:r>
              <a:rPr lang="en-US" sz="2400"/>
              <a:t> or assigned to a group leader.</a:t>
            </a:r>
          </a:p>
          <a:p>
            <a:pPr lvl="1"/>
            <a:r>
              <a:rPr lang="en-US" sz="2000"/>
              <a:t>TCP connection between peer and its group leader.</a:t>
            </a:r>
          </a:p>
          <a:p>
            <a:pPr lvl="1"/>
            <a:r>
              <a:rPr lang="en-US" sz="2000"/>
              <a:t>TCP connections between some pairs of group leaders.</a:t>
            </a:r>
          </a:p>
          <a:p>
            <a:r>
              <a:rPr lang="en-US" sz="2400"/>
              <a:t>group leader tracks content in  its children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918075" y="1173163"/>
          <a:ext cx="3494088" cy="4916487"/>
        </p:xfrm>
        <a:graphic>
          <a:graphicData uri="http://schemas.openxmlformats.org/presentationml/2006/ole">
            <p:oleObj spid="_x0000_s162820" name="VISIO" r:id="rId4" imgW="4216400" imgH="591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C2B7-2DA3-45EC-ADDC-F0B6A9B6C8FF}" type="slidenum">
              <a:rPr lang="en-US"/>
              <a:pPr/>
              <a:t>64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Comparing Client-server, P2P architectures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i="1" u="sng">
                <a:solidFill>
                  <a:srgbClr val="FF3300"/>
                </a:solidFill>
              </a:rPr>
              <a:t>Question</a:t>
            </a:r>
            <a:r>
              <a:rPr lang="en-US"/>
              <a:t> : How much time distribute file initially at one server to </a:t>
            </a:r>
            <a:r>
              <a:rPr lang="en-US" i="1"/>
              <a:t>N </a:t>
            </a:r>
            <a:r>
              <a:rPr lang="en-US"/>
              <a:t>other computers?</a:t>
            </a:r>
          </a:p>
        </p:txBody>
      </p:sp>
      <p:sp>
        <p:nvSpPr>
          <p:cNvPr id="243716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24371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26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3728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p:oleObj spid="_x0000_s243728" name="Clip" r:id="rId4" imgW="1305000" imgH="1085760" progId="">
              <p:embed/>
            </p:oleObj>
          </a:graphicData>
        </a:graphic>
      </p:graphicFrame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0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3733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p:oleObj spid="_x0000_s243733" name="Clip" r:id="rId5" imgW="1305000" imgH="1085760" progId="">
              <p:embed/>
            </p:oleObj>
          </a:graphicData>
        </a:graphic>
      </p:graphicFrame>
      <p:sp>
        <p:nvSpPr>
          <p:cNvPr id="243734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5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3739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0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1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2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3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4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5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6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47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3750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p:oleObj spid="_x0000_s243750" name="Clip" r:id="rId6" imgW="1305000" imgH="1085760" progId="">
              <p:embed/>
            </p:oleObj>
          </a:graphicData>
        </a:graphic>
      </p:graphicFrame>
      <p:sp>
        <p:nvSpPr>
          <p:cNvPr id="243751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2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53" name="Text Box 41"/>
          <p:cNvSpPr txBox="1">
            <a:spLocks noChangeArrowheads="1"/>
          </p:cNvSpPr>
          <p:nvPr/>
        </p:nvSpPr>
        <p:spPr bwMode="auto">
          <a:xfrm>
            <a:off x="1554163" y="4586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4" name="Text Box 42"/>
          <p:cNvSpPr txBox="1">
            <a:spLocks noChangeArrowheads="1"/>
          </p:cNvSpPr>
          <p:nvPr/>
        </p:nvSpPr>
        <p:spPr bwMode="auto">
          <a:xfrm>
            <a:off x="1614488" y="51419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3756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3758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59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File, size </a:t>
            </a:r>
            <a:r>
              <a:rPr lang="en-US" sz="1800" i="1"/>
              <a:t>F</a:t>
            </a:r>
            <a:endParaRPr lang="en-US" sz="1800" i="1" baseline="-25000"/>
          </a:p>
        </p:txBody>
      </p:sp>
      <p:sp>
        <p:nvSpPr>
          <p:cNvPr id="243761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server upload bandwidth</a:t>
            </a:r>
          </a:p>
        </p:txBody>
      </p:sp>
      <p:sp>
        <p:nvSpPr>
          <p:cNvPr id="243762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upload bandwidth</a:t>
            </a:r>
          </a:p>
        </p:txBody>
      </p:sp>
      <p:sp>
        <p:nvSpPr>
          <p:cNvPr id="243763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client/peer i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43B7-722F-4C10-BBB3-97CECD31EC77}" type="slidenum">
              <a:rPr lang="en-US"/>
              <a:pPr/>
              <a:t>65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Client-server: file distribution time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5766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9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2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3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5776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5776" name="Clip" r:id="rId4" imgW="1305000" imgH="1085760" progId="">
              <p:embed/>
            </p:oleObj>
          </a:graphicData>
        </a:graphic>
      </p:graphicFrame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5781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5781" name="Clip" r:id="rId5" imgW="1305000" imgH="1085760" progId="">
              <p:embed/>
            </p:oleObj>
          </a:graphicData>
        </a:graphic>
      </p:graphicFrame>
      <p:sp>
        <p:nvSpPr>
          <p:cNvPr id="245782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5786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7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3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4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95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5795" name="Clip" r:id="rId6" imgW="1305000" imgH="1085760" progId="">
              <p:embed/>
            </p:oleObj>
          </a:graphicData>
        </a:graphic>
      </p:graphicFrame>
      <p:sp>
        <p:nvSpPr>
          <p:cNvPr id="245796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7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8" name="Text Box 38"/>
          <p:cNvSpPr txBox="1">
            <a:spLocks noChangeArrowheads="1"/>
          </p:cNvSpPr>
          <p:nvPr/>
        </p:nvSpPr>
        <p:spPr bwMode="auto">
          <a:xfrm>
            <a:off x="5187950" y="26352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799" name="Text Box 39"/>
          <p:cNvSpPr txBox="1">
            <a:spLocks noChangeArrowheads="1"/>
          </p:cNvSpPr>
          <p:nvPr/>
        </p:nvSpPr>
        <p:spPr bwMode="auto">
          <a:xfrm>
            <a:off x="5260975" y="320040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5800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5801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5802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3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580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760787" cy="4648200"/>
          </a:xfrm>
        </p:spPr>
        <p:txBody>
          <a:bodyPr/>
          <a:lstStyle/>
          <a:p>
            <a:r>
              <a:rPr lang="en-US"/>
              <a:t>server sequentially sends N copies:</a:t>
            </a:r>
          </a:p>
          <a:p>
            <a:pPr lvl="1"/>
            <a:r>
              <a:rPr lang="en-US" i="1"/>
              <a:t>NF/u</a:t>
            </a:r>
            <a:r>
              <a:rPr lang="en-US" i="1" baseline="-25000"/>
              <a:t>s</a:t>
            </a:r>
            <a:r>
              <a:rPr lang="en-US" baseline="-25000"/>
              <a:t> </a:t>
            </a:r>
            <a:r>
              <a:rPr lang="en-US"/>
              <a:t>time </a:t>
            </a:r>
          </a:p>
          <a:p>
            <a:r>
              <a:rPr lang="en-US"/>
              <a:t>client i takes F/d</a:t>
            </a:r>
            <a:r>
              <a:rPr lang="en-US" baseline="-25000"/>
              <a:t>i </a:t>
            </a:r>
            <a:r>
              <a:rPr lang="en-US"/>
              <a:t>time to download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3319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increases linearly in N</a:t>
            </a:r>
          </a:p>
          <a:p>
            <a:pPr marL="342900" indent="-342900">
              <a:lnSpc>
                <a:spcPct val="80000"/>
              </a:lnSpc>
            </a:pPr>
            <a:r>
              <a:rPr lang="en-US"/>
              <a:t>(for large N)</a:t>
            </a:r>
          </a:p>
        </p:txBody>
      </p:sp>
      <p:grpSp>
        <p:nvGrpSpPr>
          <p:cNvPr id="245816" name="Group 56"/>
          <p:cNvGrpSpPr>
            <a:grpSpLocks/>
          </p:cNvGrpSpPr>
          <p:nvPr/>
        </p:nvGrpSpPr>
        <p:grpSpPr bwMode="auto">
          <a:xfrm>
            <a:off x="331788" y="4048125"/>
            <a:ext cx="8369300" cy="1798638"/>
            <a:chOff x="209" y="2550"/>
            <a:chExt cx="5272" cy="1133"/>
          </a:xfrm>
        </p:grpSpPr>
        <p:sp>
          <p:nvSpPr>
            <p:cNvPr id="245789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0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812" name="Group 52"/>
            <p:cNvGrpSpPr>
              <a:grpSpLocks/>
            </p:cNvGrpSpPr>
            <p:nvPr/>
          </p:nvGrpSpPr>
          <p:grpSpPr bwMode="auto">
            <a:xfrm>
              <a:off x="2473" y="3048"/>
              <a:ext cx="2867" cy="450"/>
              <a:chOff x="693" y="3074"/>
              <a:chExt cx="2867" cy="450"/>
            </a:xfrm>
          </p:grpSpPr>
          <p:sp>
            <p:nvSpPr>
              <p:cNvPr id="245809" name="Text Box 49"/>
              <p:cNvSpPr txBox="1">
                <a:spLocks noChangeArrowheads="1"/>
              </p:cNvSpPr>
              <p:nvPr/>
            </p:nvSpPr>
            <p:spPr bwMode="auto">
              <a:xfrm>
                <a:off x="693" y="3074"/>
                <a:ext cx="2867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/>
                  <a:t>= d</a:t>
                </a:r>
                <a:r>
                  <a:rPr lang="en-US" baseline="-25000"/>
                  <a:t>cs</a:t>
                </a:r>
                <a:r>
                  <a:rPr lang="en-US"/>
                  <a:t> = max </a:t>
                </a:r>
                <a:r>
                  <a:rPr lang="en-US" sz="2800"/>
                  <a:t>{</a:t>
                </a:r>
                <a:r>
                  <a:rPr lang="en-US"/>
                  <a:t> </a:t>
                </a:r>
                <a:r>
                  <a:rPr lang="en-US" i="1"/>
                  <a:t>NF/u</a:t>
                </a:r>
                <a:r>
                  <a:rPr lang="en-US" i="1" baseline="-25000"/>
                  <a:t>s</a:t>
                </a:r>
                <a:r>
                  <a:rPr lang="en-US" i="1"/>
                  <a:t>, F/min(d</a:t>
                </a:r>
                <a:r>
                  <a:rPr lang="en-US" i="1" baseline="-25000"/>
                  <a:t>i</a:t>
                </a:r>
                <a:r>
                  <a:rPr lang="en-US" i="1"/>
                  <a:t>)</a:t>
                </a:r>
                <a:r>
                  <a:rPr lang="en-US"/>
                  <a:t> </a:t>
                </a:r>
                <a:r>
                  <a:rPr lang="en-US" sz="2800"/>
                  <a:t>}</a:t>
                </a:r>
              </a:p>
            </p:txBody>
          </p:sp>
          <p:sp>
            <p:nvSpPr>
              <p:cNvPr id="245810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i="1"/>
                  <a:t>i</a:t>
                </a:r>
              </a:p>
            </p:txBody>
          </p:sp>
        </p:grpSp>
        <p:sp>
          <p:nvSpPr>
            <p:cNvPr id="245811" name="Text Box 51"/>
            <p:cNvSpPr txBox="1">
              <a:spLocks noChangeArrowheads="1"/>
            </p:cNvSpPr>
            <p:nvPr/>
          </p:nvSpPr>
          <p:spPr bwMode="auto">
            <a:xfrm>
              <a:off x="321" y="2888"/>
              <a:ext cx="2215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Time to  distribute </a:t>
              </a:r>
              <a:r>
                <a:rPr lang="en-US" i="1"/>
                <a:t>F</a:t>
              </a:r>
              <a:r>
                <a:rPr lang="en-US"/>
                <a:t>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to </a:t>
              </a:r>
              <a:r>
                <a:rPr lang="en-US" i="1"/>
                <a:t>N</a:t>
              </a:r>
              <a:r>
                <a:rPr lang="en-US"/>
                <a:t> clients using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/>
                <a:t>client/server approach </a:t>
              </a:r>
              <a:endParaRPr lang="en-US" sz="2800"/>
            </a:p>
          </p:txBody>
        </p:sp>
        <p:sp>
          <p:nvSpPr>
            <p:cNvPr id="245815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1DF6-3510-485F-B509-3B0B6E0705D2}" type="slidenum">
              <a:rPr lang="en-US"/>
              <a:pPr/>
              <a:t>66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/>
              <a:t>P2P: file distribution time</a:t>
            </a:r>
          </a:p>
        </p:txBody>
      </p:sp>
      <p:sp>
        <p:nvSpPr>
          <p:cNvPr id="246787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788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46789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3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5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246799" name="Clip" r:id="rId4" imgW="1305000" imgH="1085760" progId="">
              <p:embed/>
            </p:oleObj>
          </a:graphicData>
        </a:graphic>
      </p:graphicFrame>
      <p:sp>
        <p:nvSpPr>
          <p:cNvPr id="246800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46804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246804" name="Clip" r:id="rId5" imgW="1305000" imgH="1085760" progId="">
              <p:embed/>
            </p:oleObj>
          </a:graphicData>
        </a:graphic>
      </p:graphicFrame>
      <p:sp>
        <p:nvSpPr>
          <p:cNvPr id="246805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46809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0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4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6818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246818" name="Clip" r:id="rId6" imgW="1305000" imgH="1085760" progId="">
              <p:embed/>
            </p:oleObj>
          </a:graphicData>
        </a:graphic>
      </p:graphicFrame>
      <p:sp>
        <p:nvSpPr>
          <p:cNvPr id="246819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0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821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2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46823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46824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46825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6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968750" cy="2832100"/>
          </a:xfrm>
        </p:spPr>
        <p:txBody>
          <a:bodyPr/>
          <a:lstStyle/>
          <a:p>
            <a:r>
              <a:rPr lang="en-US" sz="2400"/>
              <a:t>server must send one copy: F</a:t>
            </a:r>
            <a:r>
              <a:rPr lang="en-US" sz="2400" i="1"/>
              <a:t>/u</a:t>
            </a:r>
            <a:r>
              <a:rPr lang="en-US" sz="2400" i="1" baseline="-25000"/>
              <a:t>s</a:t>
            </a:r>
            <a:r>
              <a:rPr lang="en-US" sz="2400" baseline="-25000"/>
              <a:t> </a:t>
            </a:r>
            <a:r>
              <a:rPr lang="en-US" sz="2400"/>
              <a:t>time </a:t>
            </a:r>
          </a:p>
          <a:p>
            <a:r>
              <a:rPr lang="en-US" sz="2400"/>
              <a:t>client i takes F/d</a:t>
            </a:r>
            <a:r>
              <a:rPr lang="en-US" sz="2400" baseline="-25000"/>
              <a:t>i </a:t>
            </a:r>
            <a:r>
              <a:rPr lang="en-US" sz="2400"/>
              <a:t>time to download</a:t>
            </a:r>
          </a:p>
          <a:p>
            <a:r>
              <a:rPr lang="en-US" sz="2400"/>
              <a:t>NF bits must be downloaded (aggregate)</a:t>
            </a:r>
          </a:p>
        </p:txBody>
      </p:sp>
      <p:sp>
        <p:nvSpPr>
          <p:cNvPr id="246834" name="Rectangle 50"/>
          <p:cNvSpPr>
            <a:spLocks noChangeArrowheads="1"/>
          </p:cNvSpPr>
          <p:nvPr/>
        </p:nvSpPr>
        <p:spPr bwMode="auto">
          <a:xfrm>
            <a:off x="801688" y="3973513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5000"/>
              </a:lnSpc>
              <a:buFont typeface="ZapfDingbats" pitchFamily="82" charset="2"/>
              <a:buChar char="r"/>
            </a:pPr>
            <a:r>
              <a:rPr lang="en-US"/>
              <a:t>fastest possible upload rate (assuming all nodes sending file chunks to same peer): u</a:t>
            </a:r>
            <a:r>
              <a:rPr lang="en-US" baseline="-25000"/>
              <a:t>s</a:t>
            </a:r>
            <a:r>
              <a:rPr lang="en-US"/>
              <a:t> +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/>
              <a:t>u</a:t>
            </a:r>
            <a:r>
              <a:rPr lang="en-US" baseline="-25000"/>
              <a:t>i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/>
        </p:nvSpPr>
        <p:spPr bwMode="auto">
          <a:xfrm>
            <a:off x="2609850" y="4819650"/>
            <a:ext cx="654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600" i="1"/>
              <a:t>i=1,N</a:t>
            </a:r>
          </a:p>
        </p:txBody>
      </p:sp>
      <p:grpSp>
        <p:nvGrpSpPr>
          <p:cNvPr id="246838" name="Group 54"/>
          <p:cNvGrpSpPr>
            <a:grpSpLocks/>
          </p:cNvGrpSpPr>
          <p:nvPr/>
        </p:nvGrpSpPr>
        <p:grpSpPr bwMode="auto">
          <a:xfrm>
            <a:off x="1150938" y="5318125"/>
            <a:ext cx="7423150" cy="1095375"/>
            <a:chOff x="454" y="3185"/>
            <a:chExt cx="4676" cy="690"/>
          </a:xfrm>
        </p:grpSpPr>
        <p:sp>
          <p:nvSpPr>
            <p:cNvPr id="246829" name="Text Box 45"/>
            <p:cNvSpPr txBox="1">
              <a:spLocks noChangeArrowheads="1"/>
            </p:cNvSpPr>
            <p:nvPr/>
          </p:nvSpPr>
          <p:spPr bwMode="auto">
            <a:xfrm>
              <a:off x="619" y="3303"/>
              <a:ext cx="451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/>
                <a:t>d</a:t>
              </a:r>
              <a:r>
                <a:rPr lang="en-US" baseline="-25000"/>
                <a:t>P2P</a:t>
              </a:r>
              <a:r>
                <a:rPr lang="en-US"/>
                <a:t> = max </a:t>
              </a:r>
              <a:r>
                <a:rPr lang="en-US" sz="2800"/>
                <a:t>{</a:t>
              </a:r>
              <a:r>
                <a:rPr lang="en-US"/>
                <a:t> </a:t>
              </a:r>
              <a:r>
                <a:rPr lang="en-US" i="1"/>
                <a:t>F/u</a:t>
              </a:r>
              <a:r>
                <a:rPr lang="en-US" i="1" baseline="-25000"/>
                <a:t>s</a:t>
              </a:r>
              <a:r>
                <a:rPr lang="en-US" i="1"/>
                <a:t>, F/min(d</a:t>
              </a:r>
              <a:r>
                <a:rPr lang="en-US" i="1" baseline="-25000"/>
                <a:t>i</a:t>
              </a:r>
              <a:r>
                <a:rPr lang="en-US" i="1"/>
                <a:t>)</a:t>
              </a:r>
              <a:r>
                <a:rPr lang="en-US"/>
                <a:t> , NF/(u</a:t>
              </a:r>
              <a:r>
                <a:rPr lang="en-US" baseline="-25000"/>
                <a:t>s</a:t>
              </a:r>
              <a:r>
                <a:rPr lang="en-US"/>
                <a:t> + </a:t>
              </a:r>
              <a:r>
                <a:rPr lang="en-US" sz="3200">
                  <a:latin typeface="Symbol" pitchFamily="18" charset="2"/>
                </a:rPr>
                <a:t>S</a:t>
              </a:r>
              <a:r>
                <a:rPr lang="en-US"/>
                <a:t>u</a:t>
              </a:r>
              <a:r>
                <a:rPr lang="en-US" baseline="-25000"/>
                <a:t>i) </a:t>
              </a:r>
              <a:r>
                <a:rPr lang="en-US" sz="2800"/>
                <a:t>}</a:t>
              </a:r>
            </a:p>
          </p:txBody>
        </p:sp>
        <p:sp>
          <p:nvSpPr>
            <p:cNvPr id="246830" name="Text Box 46"/>
            <p:cNvSpPr txBox="1">
              <a:spLocks noChangeArrowheads="1"/>
            </p:cNvSpPr>
            <p:nvPr/>
          </p:nvSpPr>
          <p:spPr bwMode="auto">
            <a:xfrm>
              <a:off x="3013" y="3535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i="1"/>
                <a:t>i</a:t>
              </a:r>
            </a:p>
          </p:txBody>
        </p:sp>
        <p:sp>
          <p:nvSpPr>
            <p:cNvPr id="246836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41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 i="1"/>
                <a:t>i=1,N</a:t>
              </a:r>
            </a:p>
          </p:txBody>
        </p:sp>
        <p:sp>
          <p:nvSpPr>
            <p:cNvPr id="246837" name="Rectangle 53"/>
            <p:cNvSpPr>
              <a:spLocks noChangeArrowheads="1"/>
            </p:cNvSpPr>
            <p:nvPr/>
          </p:nvSpPr>
          <p:spPr bwMode="auto">
            <a:xfrm>
              <a:off x="454" y="3185"/>
              <a:ext cx="4302" cy="69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2B7-16DE-4228-A002-7E7E3EA485CE}" type="slidenum">
              <a:rPr lang="en-US"/>
              <a:pPr/>
              <a:t>67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/>
        </p:nvGraphicFramePr>
        <p:xfrm>
          <a:off x="1446213" y="1522413"/>
          <a:ext cx="6543675" cy="4457700"/>
        </p:xfrm>
        <a:graphic>
          <a:graphicData uri="http://schemas.openxmlformats.org/presentationml/2006/ole">
            <p:oleObj spid="_x0000_s244738" name="Chart" r:id="rId4" imgW="8382000" imgH="5715000" progId="Excel.Sheet.8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</a:rPr>
              <a:t>Comparing Client-server, P2P architectures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7AFB-EB28-4F7A-9651-0672C28F5975}" type="slidenum">
              <a:rPr lang="en-US"/>
              <a:pPr/>
              <a:t>68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BitTorrent </a:t>
            </a:r>
          </a:p>
        </p:txBody>
      </p:sp>
      <p:sp>
        <p:nvSpPr>
          <p:cNvPr id="247845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247811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7812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3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5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6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7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7820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247820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7821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247821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7822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24782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7823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247823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7824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247824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7825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247825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7826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247826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7827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247827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7828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247828" name="Clip" r:id="rId12" imgW="1305000" imgH="1085760" progId="">
                <p:embed/>
              </p:oleObj>
            </a:graphicData>
          </a:graphic>
        </p:graphicFrame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3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4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5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39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0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2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43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7844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7847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</p:spPr>
        </p:pic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6D75-D5F6-4342-9F2C-7907CF31BE93}" type="slidenum">
              <a:rPr lang="en-US"/>
              <a:pPr/>
              <a:t>69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/>
              <a:t>BitTorrent (1)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384675"/>
          </a:xfrm>
        </p:spPr>
        <p:txBody>
          <a:bodyPr/>
          <a:lstStyle/>
          <a:p>
            <a:r>
              <a:rPr lang="en-US" sz="2400"/>
              <a:t>file divided into 256KB </a:t>
            </a:r>
            <a:r>
              <a:rPr lang="en-US" sz="2400" i="1">
                <a:solidFill>
                  <a:srgbClr val="FF3300"/>
                </a:solidFill>
              </a:rPr>
              <a:t>chunks</a:t>
            </a:r>
            <a:r>
              <a:rPr lang="en-US" sz="2400"/>
              <a:t>.</a:t>
            </a:r>
          </a:p>
          <a:p>
            <a:r>
              <a:rPr lang="en-US" sz="2400"/>
              <a:t>peer joining torrent: </a:t>
            </a:r>
          </a:p>
          <a:p>
            <a:pPr lvl="1"/>
            <a:r>
              <a:rPr lang="en-US"/>
              <a:t>has no chunks, but will accumulate them over time</a:t>
            </a:r>
          </a:p>
          <a:p>
            <a:pPr lvl="1"/>
            <a:r>
              <a:rPr lang="en-US"/>
              <a:t>registers with tracker to get list of peers, connects to subset of peers (“neighbors”)</a:t>
            </a:r>
          </a:p>
          <a:p>
            <a:r>
              <a:rPr lang="en-US" sz="2400"/>
              <a:t>while downloading,  peer uploads chunks to other peers (requiring nodes to be contributors!). </a:t>
            </a:r>
          </a:p>
          <a:p>
            <a:r>
              <a:rPr lang="en-US" sz="2400"/>
              <a:t>peers may come and go</a:t>
            </a:r>
          </a:p>
          <a:p>
            <a:r>
              <a:rPr lang="en-US" sz="2400"/>
              <a:t>once peer has entire file, it may (selfishly) leave or (altruistically) remain</a:t>
            </a:r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8847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2488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8848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2488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8849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2488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8850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2488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8851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2488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8852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2488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8853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2488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8854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24885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48855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248855" name="Clip" r:id="rId12" imgW="1305000" imgH="1085760" progId="">
                <p:embed/>
              </p:oleObj>
            </a:graphicData>
          </a:graphic>
        </p:graphicFrame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1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2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8872" name="Picture 40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CE99-2D45-4CAC-8945-A5D4C128C35C}" type="slidenum">
              <a:rPr lang="en-US"/>
              <a:pPr/>
              <a:t>7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architectures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Client-server</a:t>
            </a:r>
          </a:p>
          <a:p>
            <a:r>
              <a:rPr lang="en-US"/>
              <a:t>Peer-to-peer (P2P)</a:t>
            </a:r>
          </a:p>
          <a:p>
            <a:r>
              <a:rPr lang="en-US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1E6-6E91-4B93-BFBD-953709574B67}" type="slidenum">
              <a:rPr lang="en-US"/>
              <a:pPr/>
              <a:t>70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 (2)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/>
              <a:t>at any given time, different peers have different subsets of file chunks</a:t>
            </a:r>
          </a:p>
          <a:p>
            <a:r>
              <a:rPr lang="en-US" sz="2400"/>
              <a:t>periodically, a peer (Alice) asks each neighbor for list of chunks that they have.</a:t>
            </a:r>
          </a:p>
          <a:p>
            <a:r>
              <a:rPr lang="en-US" sz="2400"/>
              <a:t>Alice issues requests for her missing chunks</a:t>
            </a:r>
          </a:p>
          <a:p>
            <a:pPr lvl="1"/>
            <a:r>
              <a:rPr lang="en-US"/>
              <a:t>rarest first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591050" y="1428750"/>
            <a:ext cx="42116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Sending Chunks: tit-for-tat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Alice sends chunks to four neighbors currently sending her chunks </a:t>
            </a:r>
            <a:r>
              <a:rPr lang="en-US" i="1"/>
              <a:t>at the highest rate</a:t>
            </a:r>
            <a:r>
              <a:rPr lang="en-US"/>
              <a:t>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re-evaluate top 4 every 10 secs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every 30 secs: randomly select another peer, starts sending chunks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/>
              <a:t>newly chosen peer may join top 4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E7EC-20EE-40EB-B40E-500F72896AC1}" type="slidenum">
              <a:rPr lang="en-US"/>
              <a:pPr/>
              <a:t>71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 Case study: Skype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31920" cy="5074920"/>
          </a:xfrm>
        </p:spPr>
        <p:txBody>
          <a:bodyPr/>
          <a:lstStyle/>
          <a:p>
            <a:r>
              <a:rPr lang="en-US" sz="2400" dirty="0" err="1"/>
              <a:t>P2P</a:t>
            </a:r>
            <a:r>
              <a:rPr lang="en-US" sz="2400" dirty="0"/>
              <a:t> (pc-to-pc, pc-to-phone, phone-to-pc) Voice-Over-IP (VoIP)  application </a:t>
            </a:r>
          </a:p>
          <a:p>
            <a:pPr lvl="1"/>
            <a:r>
              <a:rPr lang="en-US" dirty="0"/>
              <a:t>also IM</a:t>
            </a:r>
          </a:p>
          <a:p>
            <a:r>
              <a:rPr lang="en-US" sz="2400" dirty="0"/>
              <a:t>proprietary application-layer protocol (inferred via reverse engineering) </a:t>
            </a:r>
          </a:p>
          <a:p>
            <a:r>
              <a:rPr lang="en-US" sz="2400" dirty="0" smtClean="0"/>
              <a:t>hierarchical overlay with </a:t>
            </a:r>
            <a:r>
              <a:rPr lang="en-US" sz="2400" dirty="0" err="1" smtClean="0"/>
              <a:t>SNs</a:t>
            </a:r>
            <a:endParaRPr lang="en-US" sz="2400" dirty="0" smtClean="0"/>
          </a:p>
          <a:p>
            <a:r>
              <a:rPr lang="en-US" sz="2400" dirty="0" smtClean="0"/>
              <a:t>Index maps usernames to IP addresses; distributed over </a:t>
            </a:r>
            <a:r>
              <a:rPr lang="en-US" sz="2400" dirty="0" err="1" smtClean="0"/>
              <a:t>SNs</a:t>
            </a:r>
            <a:endParaRPr lang="en-US" sz="2400" dirty="0"/>
          </a:p>
        </p:txBody>
      </p:sp>
      <p:grpSp>
        <p:nvGrpSpPr>
          <p:cNvPr id="254074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54015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6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12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5401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14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14" name="Clip" r:id="rId5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6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540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2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5402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27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27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254028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54029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0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0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254031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54032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3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3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25403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54035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6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6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254037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5403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39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39" name="Clip" r:id="rId10" imgW="1305000" imgH="1085760" progId="">
                  <p:embed/>
                </p:oleObj>
              </a:graphicData>
            </a:graphic>
          </p:graphicFrame>
        </p:grpSp>
        <p:grpSp>
          <p:nvGrpSpPr>
            <p:cNvPr id="25404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5404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42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42" name="Clip" r:id="rId11" imgW="1305000" imgH="1085760" progId="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077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54044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5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6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7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8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405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54053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4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4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25405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54056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7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254058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54059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0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0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254061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5406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3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254049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54050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51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51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254064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54065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</p:spPr>
          </p:pic>
          <p:graphicFrame>
            <p:nvGraphicFramePr>
              <p:cNvPr id="254066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254066" name="Clip" r:id="rId17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254075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254073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53996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53956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3975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3975" name="Clip" r:id="rId18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540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2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2" name="Clip" r:id="rId19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3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54004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5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5" name="Clip" r:id="rId20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6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5400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08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08" name="Clip" r:id="rId21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54009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54010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54011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254011" name="Clip" r:id="rId22" imgW="1305000" imgH="1085760" progId="">
                    <p:embed/>
                  </p:oleObj>
                </a:graphicData>
              </a:graphic>
            </p:graphicFrame>
          </p:grpSp>
        </p:grpSp>
        <p:sp>
          <p:nvSpPr>
            <p:cNvPr id="254070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4079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96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07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2F1C-503C-4790-B283-5CA57D2BE80A}" type="slidenum">
              <a:rPr lang="en-US"/>
              <a:pPr/>
              <a:t>72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Skype: making a call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600200"/>
            <a:ext cx="3781425" cy="465138"/>
          </a:xfrm>
        </p:spPr>
        <p:txBody>
          <a:bodyPr/>
          <a:lstStyle/>
          <a:p>
            <a:r>
              <a:rPr lang="en-US" sz="2400"/>
              <a:t>User starts Skype</a:t>
            </a:r>
            <a:endParaRPr lang="en-U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6256338" y="2538413"/>
            <a:ext cx="636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450013" y="1955800"/>
            <a:ext cx="49847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6908800" y="1789113"/>
            <a:ext cx="14288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 flipH="1">
            <a:off x="6908800" y="1954213"/>
            <a:ext cx="59531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 flipH="1">
            <a:off x="6935788" y="2312988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87" name="Group 11"/>
          <p:cNvGrpSpPr>
            <a:grpSpLocks/>
          </p:cNvGrpSpPr>
          <p:nvPr/>
        </p:nvGrpSpPr>
        <p:grpSpPr bwMode="auto">
          <a:xfrm>
            <a:off x="6505575" y="2624138"/>
            <a:ext cx="849313" cy="703262"/>
            <a:chOff x="3464" y="1275"/>
            <a:chExt cx="395" cy="329"/>
          </a:xfrm>
        </p:grpSpPr>
        <p:pic>
          <p:nvPicPr>
            <p:cNvPr id="254988" name="Picture 12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89" name="Clip" r:id="rId5" imgW="1305000" imgH="1085760" progId="">
                <p:embed/>
              </p:oleObj>
            </a:graphicData>
          </a:graphic>
        </p:graphicFrame>
      </p:grpSp>
      <p:sp>
        <p:nvSpPr>
          <p:cNvPr id="254991" name="Line 15"/>
          <p:cNvSpPr>
            <a:spLocks noChangeShapeType="1"/>
          </p:cNvSpPr>
          <p:nvPr/>
        </p:nvSpPr>
        <p:spPr bwMode="auto">
          <a:xfrm flipV="1">
            <a:off x="5749925" y="4405313"/>
            <a:ext cx="968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5405438" y="3462338"/>
            <a:ext cx="496887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5183188" y="4057650"/>
            <a:ext cx="67945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V="1">
            <a:off x="4948238" y="4419600"/>
            <a:ext cx="9144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V="1">
            <a:off x="5140325" y="4473575"/>
            <a:ext cx="749300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996" name="Group 20"/>
          <p:cNvGrpSpPr>
            <a:grpSpLocks/>
          </p:cNvGrpSpPr>
          <p:nvPr/>
        </p:nvGrpSpPr>
        <p:grpSpPr bwMode="auto">
          <a:xfrm>
            <a:off x="4960938" y="4906963"/>
            <a:ext cx="501650" cy="481012"/>
            <a:chOff x="3464" y="1275"/>
            <a:chExt cx="395" cy="329"/>
          </a:xfrm>
        </p:grpSpPr>
        <p:pic>
          <p:nvPicPr>
            <p:cNvPr id="254997" name="Picture 2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4998" name="Object 2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4998" name="Clip" r:id="rId6" imgW="1305000" imgH="1085760" progId="">
                <p:embed/>
              </p:oleObj>
            </a:graphicData>
          </a:graphic>
        </p:graphicFrame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4751388" y="4394200"/>
            <a:ext cx="501650" cy="481013"/>
            <a:chOff x="3464" y="1275"/>
            <a:chExt cx="395" cy="329"/>
          </a:xfrm>
        </p:grpSpPr>
        <p:pic>
          <p:nvPicPr>
            <p:cNvPr id="255000" name="Picture 2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1" name="Object 2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1" name="Clip" r:id="rId7" imgW="1305000" imgH="1085760" progId="">
                <p:embed/>
              </p:oleObj>
            </a:graphicData>
          </a:graphic>
        </p:graphicFrame>
      </p:grpSp>
      <p:grpSp>
        <p:nvGrpSpPr>
          <p:cNvPr id="255002" name="Group 26"/>
          <p:cNvGrpSpPr>
            <a:grpSpLocks/>
          </p:cNvGrpSpPr>
          <p:nvPr/>
        </p:nvGrpSpPr>
        <p:grpSpPr bwMode="auto">
          <a:xfrm>
            <a:off x="5570538" y="5056188"/>
            <a:ext cx="501650" cy="481012"/>
            <a:chOff x="3464" y="1275"/>
            <a:chExt cx="395" cy="329"/>
          </a:xfrm>
        </p:grpSpPr>
        <p:pic>
          <p:nvPicPr>
            <p:cNvPr id="255003" name="Picture 2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4" name="Object 2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4" name="Clip" r:id="rId8" imgW="1305000" imgH="1085760" progId="">
                <p:embed/>
              </p:oleObj>
            </a:graphicData>
          </a:graphic>
        </p:graphicFrame>
      </p:grp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5181600" y="3451225"/>
            <a:ext cx="501650" cy="481013"/>
            <a:chOff x="3464" y="1275"/>
            <a:chExt cx="395" cy="329"/>
          </a:xfrm>
        </p:grpSpPr>
        <p:pic>
          <p:nvPicPr>
            <p:cNvPr id="255006" name="Picture 3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07" name="Clip" r:id="rId9" imgW="1305000" imgH="1085760" progId="">
                <p:embed/>
              </p:oleObj>
            </a:graphicData>
          </a:graphic>
        </p:graphicFrame>
      </p:grpSp>
      <p:grpSp>
        <p:nvGrpSpPr>
          <p:cNvPr id="255008" name="Group 32"/>
          <p:cNvGrpSpPr>
            <a:grpSpLocks/>
          </p:cNvGrpSpPr>
          <p:nvPr/>
        </p:nvGrpSpPr>
        <p:grpSpPr bwMode="auto">
          <a:xfrm>
            <a:off x="4792663" y="3822700"/>
            <a:ext cx="501650" cy="481013"/>
            <a:chOff x="3464" y="1275"/>
            <a:chExt cx="395" cy="329"/>
          </a:xfrm>
        </p:grpSpPr>
        <p:pic>
          <p:nvPicPr>
            <p:cNvPr id="255009" name="Picture 3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0" name="Object 3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0" name="Clip" r:id="rId10" imgW="1305000" imgH="1085760" progId="">
                <p:embed/>
              </p:oleObj>
            </a:graphicData>
          </a:graphic>
        </p:graphicFrame>
      </p:grp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5459413" y="4143375"/>
            <a:ext cx="849312" cy="703263"/>
            <a:chOff x="3464" y="1275"/>
            <a:chExt cx="395" cy="329"/>
          </a:xfrm>
        </p:grpSpPr>
        <p:pic>
          <p:nvPicPr>
            <p:cNvPr id="255012" name="Picture 36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13" name="Clip" r:id="rId11" imgW="1305000" imgH="1085760" progId="">
                <p:embed/>
              </p:oleObj>
            </a:graphicData>
          </a:graphic>
        </p:graphicFrame>
      </p:grpSp>
      <p:sp>
        <p:nvSpPr>
          <p:cNvPr id="255014" name="Line 38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5" name="Line 39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 flipH="1" flipV="1">
            <a:off x="7646988" y="4489450"/>
            <a:ext cx="84137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 flipV="1">
            <a:off x="7702550" y="4518025"/>
            <a:ext cx="77787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0" name="Line 44"/>
          <p:cNvSpPr>
            <a:spLocks noChangeShapeType="1"/>
          </p:cNvSpPr>
          <p:nvPr/>
        </p:nvSpPr>
        <p:spPr bwMode="auto">
          <a:xfrm flipH="1" flipV="1">
            <a:off x="7662863" y="4489450"/>
            <a:ext cx="1012825" cy="9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7662863" y="3544888"/>
            <a:ext cx="595312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 flipH="1">
            <a:off x="7689850" y="3903663"/>
            <a:ext cx="9556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23" name="Group 47"/>
          <p:cNvGrpSpPr>
            <a:grpSpLocks/>
          </p:cNvGrpSpPr>
          <p:nvPr/>
        </p:nvGrpSpPr>
        <p:grpSpPr bwMode="auto">
          <a:xfrm>
            <a:off x="8378825" y="4379913"/>
            <a:ext cx="501650" cy="481012"/>
            <a:chOff x="3464" y="1275"/>
            <a:chExt cx="395" cy="329"/>
          </a:xfrm>
        </p:grpSpPr>
        <p:pic>
          <p:nvPicPr>
            <p:cNvPr id="255024" name="Picture 4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5" name="Object 4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5" name="Clip" r:id="rId12" imgW="1305000" imgH="1085760" progId="">
                <p:embed/>
              </p:oleObj>
            </a:graphicData>
          </a:graphic>
        </p:graphicFrame>
      </p:grpSp>
      <p:grpSp>
        <p:nvGrpSpPr>
          <p:cNvPr id="255026" name="Group 50"/>
          <p:cNvGrpSpPr>
            <a:grpSpLocks/>
          </p:cNvGrpSpPr>
          <p:nvPr/>
        </p:nvGrpSpPr>
        <p:grpSpPr bwMode="auto">
          <a:xfrm>
            <a:off x="8215313" y="4891088"/>
            <a:ext cx="501650" cy="481012"/>
            <a:chOff x="3464" y="1275"/>
            <a:chExt cx="395" cy="329"/>
          </a:xfrm>
        </p:grpSpPr>
        <p:pic>
          <p:nvPicPr>
            <p:cNvPr id="255027" name="Picture 5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28" name="Object 5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28" name="Clip" r:id="rId13" imgW="1305000" imgH="1085760" progId="">
                <p:embed/>
              </p:oleObj>
            </a:graphicData>
          </a:graphic>
        </p:graphicFrame>
      </p:grpSp>
      <p:grpSp>
        <p:nvGrpSpPr>
          <p:cNvPr id="255029" name="Group 53"/>
          <p:cNvGrpSpPr>
            <a:grpSpLocks/>
          </p:cNvGrpSpPr>
          <p:nvPr/>
        </p:nvGrpSpPr>
        <p:grpSpPr bwMode="auto">
          <a:xfrm>
            <a:off x="8367713" y="3770313"/>
            <a:ext cx="501650" cy="481012"/>
            <a:chOff x="3464" y="1275"/>
            <a:chExt cx="395" cy="329"/>
          </a:xfrm>
        </p:grpSpPr>
        <p:pic>
          <p:nvPicPr>
            <p:cNvPr id="255030" name="Picture 5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1" name="Object 5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1" name="Clip" r:id="rId14" imgW="1305000" imgH="1085760" progId="">
                <p:embed/>
              </p:oleObj>
            </a:graphicData>
          </a:graphic>
        </p:graphicFrame>
      </p:grpSp>
      <p:grpSp>
        <p:nvGrpSpPr>
          <p:cNvPr id="255032" name="Group 56"/>
          <p:cNvGrpSpPr>
            <a:grpSpLocks/>
          </p:cNvGrpSpPr>
          <p:nvPr/>
        </p:nvGrpSpPr>
        <p:grpSpPr bwMode="auto">
          <a:xfrm>
            <a:off x="7993063" y="3381375"/>
            <a:ext cx="501650" cy="481013"/>
            <a:chOff x="3464" y="1275"/>
            <a:chExt cx="395" cy="329"/>
          </a:xfrm>
        </p:grpSpPr>
        <p:pic>
          <p:nvPicPr>
            <p:cNvPr id="255033" name="Picture 5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4" name="Object 5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4" name="Clip" r:id="rId15" imgW="1305000" imgH="1085760" progId="">
                <p:embed/>
              </p:oleObj>
            </a:graphicData>
          </a:graphic>
        </p:graphicFrame>
      </p:grpSp>
      <p:grpSp>
        <p:nvGrpSpPr>
          <p:cNvPr id="255035" name="Group 59"/>
          <p:cNvGrpSpPr>
            <a:grpSpLocks/>
          </p:cNvGrpSpPr>
          <p:nvPr/>
        </p:nvGrpSpPr>
        <p:grpSpPr bwMode="auto">
          <a:xfrm>
            <a:off x="7507288" y="4975225"/>
            <a:ext cx="501650" cy="481013"/>
            <a:chOff x="3464" y="1275"/>
            <a:chExt cx="395" cy="329"/>
          </a:xfrm>
        </p:grpSpPr>
        <p:pic>
          <p:nvPicPr>
            <p:cNvPr id="255036" name="Picture 6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37" name="Object 6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37" name="Clip" r:id="rId16" imgW="1305000" imgH="1085760" progId="">
                <p:embed/>
              </p:oleObj>
            </a:graphicData>
          </a:graphic>
        </p:graphicFrame>
      </p:grpSp>
      <p:grpSp>
        <p:nvGrpSpPr>
          <p:cNvPr id="255038" name="Group 62"/>
          <p:cNvGrpSpPr>
            <a:grpSpLocks/>
          </p:cNvGrpSpPr>
          <p:nvPr/>
        </p:nvGrpSpPr>
        <p:grpSpPr bwMode="auto">
          <a:xfrm>
            <a:off x="7259638" y="4214813"/>
            <a:ext cx="849312" cy="703262"/>
            <a:chOff x="3464" y="1275"/>
            <a:chExt cx="395" cy="329"/>
          </a:xfrm>
        </p:grpSpPr>
        <p:pic>
          <p:nvPicPr>
            <p:cNvPr id="255039" name="Picture 63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0" name="Object 64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0" name="Clip" r:id="rId17" imgW="1305000" imgH="1085760" progId="">
                <p:embed/>
              </p:oleObj>
            </a:graphicData>
          </a:graphic>
        </p:graphicFrame>
      </p:grpSp>
      <p:grpSp>
        <p:nvGrpSpPr>
          <p:cNvPr id="255043" name="Group 67"/>
          <p:cNvGrpSpPr>
            <a:grpSpLocks/>
          </p:cNvGrpSpPr>
          <p:nvPr/>
        </p:nvGrpSpPr>
        <p:grpSpPr bwMode="auto">
          <a:xfrm>
            <a:off x="5867400" y="2179638"/>
            <a:ext cx="501650" cy="481012"/>
            <a:chOff x="3464" y="1275"/>
            <a:chExt cx="395" cy="329"/>
          </a:xfrm>
        </p:grpSpPr>
        <p:pic>
          <p:nvPicPr>
            <p:cNvPr id="255044" name="Picture 68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5" name="Object 69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5" name="Clip" r:id="rId18" imgW="1305000" imgH="1085760" progId="">
                <p:embed/>
              </p:oleObj>
            </a:graphicData>
          </a:graphic>
        </p:graphicFrame>
      </p:grpSp>
      <p:grpSp>
        <p:nvGrpSpPr>
          <p:cNvPr id="255046" name="Group 70"/>
          <p:cNvGrpSpPr>
            <a:grpSpLocks/>
          </p:cNvGrpSpPr>
          <p:nvPr/>
        </p:nvGrpSpPr>
        <p:grpSpPr bwMode="auto">
          <a:xfrm>
            <a:off x="6697663" y="1722438"/>
            <a:ext cx="501650" cy="481012"/>
            <a:chOff x="3464" y="1275"/>
            <a:chExt cx="395" cy="329"/>
          </a:xfrm>
        </p:grpSpPr>
        <p:pic>
          <p:nvPicPr>
            <p:cNvPr id="255047" name="Picture 71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48" name="Object 72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48" name="Clip" r:id="rId19" imgW="1305000" imgH="1085760" progId="">
                <p:embed/>
              </p:oleObj>
            </a:graphicData>
          </a:graphic>
        </p:graphicFrame>
      </p:grpSp>
      <p:grpSp>
        <p:nvGrpSpPr>
          <p:cNvPr id="255049" name="Group 73"/>
          <p:cNvGrpSpPr>
            <a:grpSpLocks/>
          </p:cNvGrpSpPr>
          <p:nvPr/>
        </p:nvGrpSpPr>
        <p:grpSpPr bwMode="auto">
          <a:xfrm>
            <a:off x="6172200" y="1819275"/>
            <a:ext cx="501650" cy="481013"/>
            <a:chOff x="3464" y="1275"/>
            <a:chExt cx="395" cy="329"/>
          </a:xfrm>
        </p:grpSpPr>
        <p:pic>
          <p:nvPicPr>
            <p:cNvPr id="255050" name="Picture 74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1" name="Object 75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1" name="Clip" r:id="rId20" imgW="1305000" imgH="1085760" progId="">
                <p:embed/>
              </p:oleObj>
            </a:graphicData>
          </a:graphic>
        </p:graphicFrame>
      </p:grpSp>
      <p:grpSp>
        <p:nvGrpSpPr>
          <p:cNvPr id="255052" name="Group 76"/>
          <p:cNvGrpSpPr>
            <a:grpSpLocks/>
          </p:cNvGrpSpPr>
          <p:nvPr/>
        </p:nvGrpSpPr>
        <p:grpSpPr bwMode="auto">
          <a:xfrm>
            <a:off x="7613650" y="2179638"/>
            <a:ext cx="501650" cy="481012"/>
            <a:chOff x="3464" y="1275"/>
            <a:chExt cx="395" cy="329"/>
          </a:xfrm>
        </p:grpSpPr>
        <p:pic>
          <p:nvPicPr>
            <p:cNvPr id="255053" name="Picture 77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4" name="Object 78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4" name="Clip" r:id="rId21" imgW="1305000" imgH="1085760" progId="">
                <p:embed/>
              </p:oleObj>
            </a:graphicData>
          </a:graphic>
        </p:graphicFrame>
      </p:grp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7224713" y="336550"/>
            <a:ext cx="501650" cy="481013"/>
            <a:chOff x="3464" y="1275"/>
            <a:chExt cx="395" cy="329"/>
          </a:xfrm>
        </p:grpSpPr>
        <p:pic>
          <p:nvPicPr>
            <p:cNvPr id="255056" name="Picture 80" descr="kw_skyp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4" y="1427"/>
              <a:ext cx="395" cy="177"/>
            </a:xfrm>
            <a:prstGeom prst="rect">
              <a:avLst/>
            </a:prstGeom>
            <a:noFill/>
          </p:spPr>
        </p:pic>
        <p:graphicFrame>
          <p:nvGraphicFramePr>
            <p:cNvPr id="255057" name="Object 81"/>
            <p:cNvGraphicFramePr>
              <a:graphicFrameLocks noChangeAspect="1"/>
            </p:cNvGraphicFramePr>
            <p:nvPr/>
          </p:nvGraphicFramePr>
          <p:xfrm>
            <a:off x="3523" y="1275"/>
            <a:ext cx="280" cy="209"/>
          </p:xfrm>
          <a:graphic>
            <a:graphicData uri="http://schemas.openxmlformats.org/presentationml/2006/ole">
              <p:oleObj spid="_x0000_s255057" name="Clip" r:id="rId22" imgW="1305000" imgH="1085760" progId="">
                <p:embed/>
              </p:oleObj>
            </a:graphicData>
          </a:graphic>
        </p:graphicFrame>
      </p:grp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4721225" y="1677988"/>
            <a:ext cx="427038" cy="868362"/>
            <a:chOff x="4180" y="783"/>
            <a:chExt cx="150" cy="307"/>
          </a:xfrm>
        </p:grpSpPr>
        <p:sp>
          <p:nvSpPr>
            <p:cNvPr id="255062" name="AutoShape 8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3" name="Rectangle 8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5" name="AutoShape 8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8" name="Rectangle 9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69" name="Rectangle 9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189413" y="2544763"/>
            <a:ext cx="157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lnSpc>
                <a:spcPct val="75000"/>
              </a:lnSpc>
            </a:pPr>
            <a:r>
              <a:rPr lang="en-US" sz="2000"/>
              <a:t>Skype </a:t>
            </a:r>
          </a:p>
          <a:p>
            <a:pPr marL="342900" indent="-342900" algn="ctr">
              <a:lnSpc>
                <a:spcPct val="75000"/>
              </a:lnSpc>
            </a:pPr>
            <a:r>
              <a:rPr lang="en-US" sz="2000"/>
              <a:t>login server</a:t>
            </a:r>
          </a:p>
        </p:txBody>
      </p:sp>
      <p:sp>
        <p:nvSpPr>
          <p:cNvPr id="255071" name="Rectangle 95"/>
          <p:cNvSpPr>
            <a:spLocks noChangeArrowheads="1"/>
          </p:cNvSpPr>
          <p:nvPr/>
        </p:nvSpPr>
        <p:spPr bwMode="auto">
          <a:xfrm>
            <a:off x="333375" y="2095500"/>
            <a:ext cx="37814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registers with SN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list of bootstrap SNs</a:t>
            </a:r>
            <a:endParaRPr lang="en-US"/>
          </a:p>
        </p:txBody>
      </p:sp>
      <p:sp>
        <p:nvSpPr>
          <p:cNvPr id="255073" name="Line 97"/>
          <p:cNvSpPr>
            <a:spLocks noChangeShapeType="1"/>
          </p:cNvSpPr>
          <p:nvPr/>
        </p:nvSpPr>
        <p:spPr bwMode="auto">
          <a:xfrm flipV="1">
            <a:off x="6953250" y="2009775"/>
            <a:ext cx="485775" cy="776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4" name="Rectangle 98"/>
          <p:cNvSpPr>
            <a:spLocks noChangeArrowheads="1"/>
          </p:cNvSpPr>
          <p:nvPr/>
        </p:nvSpPr>
        <p:spPr bwMode="auto">
          <a:xfrm>
            <a:off x="320675" y="2909888"/>
            <a:ext cx="3781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logs in (authenticate)</a:t>
            </a:r>
            <a:endParaRPr lang="en-US" sz="2800"/>
          </a:p>
        </p:txBody>
      </p:sp>
      <p:sp>
        <p:nvSpPr>
          <p:cNvPr id="255077" name="Line 101"/>
          <p:cNvSpPr>
            <a:spLocks noChangeShapeType="1"/>
          </p:cNvSpPr>
          <p:nvPr/>
        </p:nvSpPr>
        <p:spPr bwMode="auto">
          <a:xfrm>
            <a:off x="5195888" y="1855788"/>
            <a:ext cx="2105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78" name="Rectangle 102"/>
          <p:cNvSpPr>
            <a:spLocks noChangeArrowheads="1"/>
          </p:cNvSpPr>
          <p:nvPr/>
        </p:nvSpPr>
        <p:spPr bwMode="auto">
          <a:xfrm>
            <a:off x="320675" y="3741738"/>
            <a:ext cx="45434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Call: SC contacts SN will callee ID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SN contacts other SNs (unknown protocol, maybe flooding)  to find addr of callee; returns addr to SC</a:t>
            </a:r>
            <a:endParaRPr lang="en-US"/>
          </a:p>
        </p:txBody>
      </p:sp>
      <p:grpSp>
        <p:nvGrpSpPr>
          <p:cNvPr id="255082" name="Group 106"/>
          <p:cNvGrpSpPr>
            <a:grpSpLocks/>
          </p:cNvGrpSpPr>
          <p:nvPr/>
        </p:nvGrpSpPr>
        <p:grpSpPr bwMode="auto">
          <a:xfrm>
            <a:off x="5997575" y="2022475"/>
            <a:ext cx="1552575" cy="2189163"/>
            <a:chOff x="3778" y="1274"/>
            <a:chExt cx="978" cy="1379"/>
          </a:xfrm>
        </p:grpSpPr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 flipV="1">
              <a:off x="4284" y="1274"/>
              <a:ext cx="341" cy="51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4310" y="1789"/>
              <a:ext cx="446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1" name="Line 105"/>
            <p:cNvSpPr>
              <a:spLocks noChangeShapeType="1"/>
            </p:cNvSpPr>
            <p:nvPr/>
          </p:nvSpPr>
          <p:spPr bwMode="auto">
            <a:xfrm flipH="1">
              <a:off x="3778" y="1850"/>
              <a:ext cx="532" cy="7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83" name="Rectangle 107"/>
          <p:cNvSpPr>
            <a:spLocks noChangeArrowheads="1"/>
          </p:cNvSpPr>
          <p:nvPr/>
        </p:nvSpPr>
        <p:spPr bwMode="auto">
          <a:xfrm>
            <a:off x="333375" y="5741988"/>
            <a:ext cx="66357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SC directly contacts callee, overTCP</a:t>
            </a:r>
            <a:endParaRPr lang="en-US" sz="2800"/>
          </a:p>
        </p:txBody>
      </p:sp>
      <p:sp>
        <p:nvSpPr>
          <p:cNvPr id="255085" name="Line 109"/>
          <p:cNvSpPr>
            <a:spLocks noChangeShapeType="1"/>
          </p:cNvSpPr>
          <p:nvPr/>
        </p:nvSpPr>
        <p:spPr bwMode="auto">
          <a:xfrm>
            <a:off x="7467600" y="2051050"/>
            <a:ext cx="996950" cy="278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0138 0.2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5071" grpId="0"/>
      <p:bldP spid="255073" grpId="0" animBg="1"/>
      <p:bldP spid="255073" grpId="1" animBg="1"/>
      <p:bldP spid="255074" grpId="0"/>
      <p:bldP spid="255077" grpId="0" animBg="1"/>
      <p:bldP spid="255077" grpId="1" animBg="1"/>
      <p:bldP spid="255078" grpId="0"/>
      <p:bldP spid="255083" grpId="0"/>
      <p:bldP spid="25508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43025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</a:t>
            </a:r>
            <a:r>
              <a:rPr lang="en-US" sz="2000" i="1" smtClean="0">
                <a:solidFill>
                  <a:srgbClr val="FF0000"/>
                </a:solidFill>
              </a:rPr>
              <a:t> relay</a:t>
            </a:r>
            <a:r>
              <a:rPr lang="en-US" sz="2000" smtClean="0"/>
              <a:t>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83113" y="1174750"/>
            <a:ext cx="4129087" cy="3814763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6" name="Clip" r:id="rId4" imgW="1305000" imgH="1085760" progId="">
                  <p:embed/>
                </p:oleObj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5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4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3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2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1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700" name="Clip" r:id="rId10" imgW="1305000" imgH="1085760" progId="">
                  <p:embed/>
                </p:oleObj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9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8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6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5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4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3" name="Clip" r:id="rId17" imgW="1305000" imgH="1085760" progId="">
                  <p:embed/>
                </p:oleObj>
              </a:graphicData>
            </a:graphic>
          </p:graphicFrame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2" name="Clip" r:id="rId18" imgW="1305000" imgH="1085760" progId="">
                  <p:embed/>
                </p:oleObj>
              </a:graphicData>
            </a:graphic>
          </p:graphicFrame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1" name="Clip" r:id="rId19" imgW="1305000" imgH="1085760" progId="">
                  <p:embed/>
                </p:oleObj>
              </a:graphicData>
            </a:graphic>
          </p:graphicFrame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370690" name="Clip" r:id="rId20" imgW="1305000" imgH="1085760" progId="">
                  <p:embed/>
                </p:oleObj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B4126ACC-20AF-45DE-8A69-D245E8C01C54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mtClean="0"/>
              <a:t>DHT: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1606812D-3016-48CA-8C9A-666D9558DB49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e.g.,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721F0F08-5915-40D5-9E73-B7D672F75AF5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mtClean="0"/>
              <a:t>How to assign keys to peers?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33413" y="1200150"/>
            <a:ext cx="7772400" cy="4648200"/>
          </a:xfrm>
        </p:spPr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e.g.,: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FB5EE4D2-C210-466E-9CF3-0587FD890B4F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" charset="0"/>
                <a:cs typeface="Arial" charset="0"/>
              </a:rPr>
              <a:t>Application  2-</a:t>
            </a:r>
            <a:fld id="{C1D3D2CC-7834-4BB1-BDCE-45E72BEF0507}" type="slidenum">
              <a:rPr lang="en-US" sz="1200">
                <a:latin typeface="Arial" charset="0"/>
                <a:cs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8366-79B8-402D-8720-79AEB58E3724}" type="slidenum">
              <a:rPr lang="en-US"/>
              <a:pPr/>
              <a:t>78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2.7 Socket programming with TCP</a:t>
            </a:r>
          </a:p>
          <a:p>
            <a:r>
              <a:rPr lang="en-US" sz="2400"/>
              <a:t>2.8 Socket programming with UDP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042A-A09D-4E72-9773-3CE8FA1BE90C}" type="slidenum">
              <a:rPr lang="en-US"/>
              <a:pPr/>
              <a:t>79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7650"/>
            <a:ext cx="7772400" cy="857250"/>
          </a:xfrm>
        </p:spPr>
        <p:txBody>
          <a:bodyPr/>
          <a:lstStyle/>
          <a:p>
            <a:r>
              <a:rPr lang="en-US"/>
              <a:t>Socket programming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2295525"/>
            <a:ext cx="3962400" cy="369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Socket API</a:t>
            </a:r>
            <a:endParaRPr lang="en-US" sz="2400"/>
          </a:p>
          <a:p>
            <a:r>
              <a:rPr lang="en-US" sz="2000"/>
              <a:t>introduced in BSD4.1 UNIX, 1981</a:t>
            </a:r>
          </a:p>
          <a:p>
            <a:r>
              <a:rPr lang="en-US" sz="2000"/>
              <a:t>explicitly created, used, released by apps </a:t>
            </a:r>
          </a:p>
          <a:p>
            <a:r>
              <a:rPr lang="en-US" sz="2000"/>
              <a:t>client/server paradigm </a:t>
            </a:r>
          </a:p>
          <a:p>
            <a:r>
              <a:rPr lang="en-US" sz="2000"/>
              <a:t>two types of transport service via socket API: </a:t>
            </a:r>
          </a:p>
          <a:p>
            <a:pPr lvl="1"/>
            <a:r>
              <a:rPr lang="en-US" sz="2000"/>
              <a:t>unreliable datagram </a:t>
            </a:r>
          </a:p>
          <a:p>
            <a:pPr lvl="1"/>
            <a:r>
              <a:rPr lang="en-US" sz="2000"/>
              <a:t>reliable, byte stream-oriented 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5248275" y="2314575"/>
            <a:ext cx="3338513" cy="3719513"/>
            <a:chOff x="3198" y="1248"/>
            <a:chExt cx="2103" cy="2343"/>
          </a:xfrm>
        </p:grpSpPr>
        <p:sp>
          <p:nvSpPr>
            <p:cNvPr id="87045" name="Text Box 5"/>
            <p:cNvSpPr txBox="1">
              <a:spLocks noChangeArrowheads="1"/>
            </p:cNvSpPr>
            <p:nvPr/>
          </p:nvSpPr>
          <p:spPr bwMode="auto">
            <a:xfrm>
              <a:off x="3223" y="1575"/>
              <a:ext cx="2078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 </a:t>
              </a:r>
              <a:r>
                <a:rPr lang="en-US" sz="2000" i="1">
                  <a:solidFill>
                    <a:srgbClr val="FF0000"/>
                  </a:solidFill>
                </a:rPr>
                <a:t>host-local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application-created</a:t>
              </a:r>
              <a:r>
                <a:rPr lang="en-US" sz="2000"/>
                <a:t>,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rgbClr val="FF0000"/>
                  </a:solidFill>
                </a:rPr>
                <a:t>OS-controlled</a:t>
              </a:r>
              <a:r>
                <a:rPr lang="en-US" sz="2000"/>
                <a:t> interface (a “door”) into which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application process can </a:t>
              </a:r>
              <a:r>
                <a:rPr lang="en-US" sz="2000">
                  <a:solidFill>
                    <a:srgbClr val="FF0000"/>
                  </a:solidFill>
                </a:rPr>
                <a:t>both send and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0000"/>
                  </a:solidFill>
                </a:rPr>
                <a:t>receive</a:t>
              </a:r>
              <a:r>
                <a:rPr lang="en-US" sz="2000"/>
                <a:t> messages to/from another application process</a:t>
              </a:r>
              <a:endParaRPr lang="en-US" sz="2000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3198" y="1392"/>
              <a:ext cx="2076" cy="219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047" name="Group 7"/>
            <p:cNvGrpSpPr>
              <a:grpSpLocks/>
            </p:cNvGrpSpPr>
            <p:nvPr/>
          </p:nvGrpSpPr>
          <p:grpSpPr bwMode="auto">
            <a:xfrm>
              <a:off x="3302" y="1248"/>
              <a:ext cx="708" cy="288"/>
              <a:chOff x="134" y="3906"/>
              <a:chExt cx="708" cy="288"/>
            </a:xfrm>
          </p:grpSpPr>
          <p:sp>
            <p:nvSpPr>
              <p:cNvPr id="87048" name="Rectangle 8"/>
              <p:cNvSpPr>
                <a:spLocks noChangeArrowheads="1"/>
              </p:cNvSpPr>
              <p:nvPr/>
            </p:nvSpPr>
            <p:spPr bwMode="auto">
              <a:xfrm>
                <a:off x="138" y="3924"/>
                <a:ext cx="678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49" name="Text Box 9"/>
              <p:cNvSpPr txBox="1">
                <a:spLocks noChangeArrowheads="1"/>
              </p:cNvSpPr>
              <p:nvPr/>
            </p:nvSpPr>
            <p:spPr bwMode="auto">
              <a:xfrm>
                <a:off x="134" y="3906"/>
                <a:ext cx="7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>
                    <a:solidFill>
                      <a:schemeClr val="accent2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19125" y="1276350"/>
            <a:ext cx="8162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</a:rPr>
              <a:t>Goal:</a:t>
            </a:r>
            <a:r>
              <a:rPr lang="en-US"/>
              <a:t> learn how to build client/server application that communicate using sockets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9B99-56C2-4FE3-8EC7-FDF48AD01CB9}" type="slidenum">
              <a:rPr lang="en-US"/>
              <a:pPr/>
              <a:t>8</a:t>
            </a:fld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Client-server architecture</a:t>
            </a:r>
          </a:p>
        </p:txBody>
      </p:sp>
      <p:sp>
        <p:nvSpPr>
          <p:cNvPr id="181708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3951288" y="1416050"/>
            <a:ext cx="4856162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server:</a:t>
            </a:r>
            <a:r>
              <a:rPr lang="en-US" sz="2400"/>
              <a:t> </a:t>
            </a:r>
          </a:p>
          <a:p>
            <a:pPr lvl="1"/>
            <a:r>
              <a:rPr lang="en-US"/>
              <a:t>always-on host</a:t>
            </a:r>
          </a:p>
          <a:p>
            <a:pPr lvl="1"/>
            <a:r>
              <a:rPr lang="en-US"/>
              <a:t>permanent IP address</a:t>
            </a:r>
          </a:p>
          <a:p>
            <a:pPr lvl="1"/>
            <a:r>
              <a:rPr lang="en-US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Clients (in general):</a:t>
            </a:r>
          </a:p>
          <a:p>
            <a:pPr lvl="1"/>
            <a:r>
              <a:rPr lang="en-US" sz="2000"/>
              <a:t>communicate with server</a:t>
            </a:r>
          </a:p>
          <a:p>
            <a:pPr lvl="1"/>
            <a:r>
              <a:rPr lang="en-US" sz="2000"/>
              <a:t>intermittently connected</a:t>
            </a:r>
          </a:p>
          <a:p>
            <a:pPr lvl="1"/>
            <a:r>
              <a:rPr lang="en-US" sz="2000"/>
              <a:t>have dynamic IP addresses</a:t>
            </a:r>
          </a:p>
          <a:p>
            <a:pPr lvl="1"/>
            <a:r>
              <a:rPr lang="en-US" sz="2000"/>
              <a:t>do not communicate directly with each other</a:t>
            </a:r>
          </a:p>
        </p:txBody>
      </p:sp>
      <p:sp>
        <p:nvSpPr>
          <p:cNvPr id="181710" name="Freeform 462"/>
          <p:cNvSpPr>
            <a:spLocks/>
          </p:cNvSpPr>
          <p:nvPr/>
        </p:nvSpPr>
        <p:spPr bwMode="auto">
          <a:xfrm>
            <a:off x="2336800" y="354012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1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712" name="Freeform 464"/>
          <p:cNvSpPr>
            <a:spLocks/>
          </p:cNvSpPr>
          <p:nvPr/>
        </p:nvSpPr>
        <p:spPr bwMode="auto">
          <a:xfrm>
            <a:off x="615950" y="172243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713" name="Group 465"/>
          <p:cNvGrpSpPr>
            <a:grpSpLocks/>
          </p:cNvGrpSpPr>
          <p:nvPr/>
        </p:nvGrpSpPr>
        <p:grpSpPr bwMode="auto">
          <a:xfrm>
            <a:off x="703263" y="3057525"/>
            <a:ext cx="1458912" cy="933450"/>
            <a:chOff x="2889" y="1631"/>
            <a:chExt cx="980" cy="743"/>
          </a:xfrm>
        </p:grpSpPr>
        <p:sp>
          <p:nvSpPr>
            <p:cNvPr id="18171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1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1716" name="Group 468"/>
          <p:cNvGrpSpPr>
            <a:grpSpLocks/>
          </p:cNvGrpSpPr>
          <p:nvPr/>
        </p:nvGrpSpPr>
        <p:grpSpPr bwMode="auto">
          <a:xfrm>
            <a:off x="1404938" y="1914525"/>
            <a:ext cx="336550" cy="531813"/>
            <a:chOff x="3796" y="1043"/>
            <a:chExt cx="865" cy="1237"/>
          </a:xfrm>
        </p:grpSpPr>
        <p:sp>
          <p:nvSpPr>
            <p:cNvPr id="181717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8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19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0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1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2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3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4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5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6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7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8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29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0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731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732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1733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4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5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6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37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1738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39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0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1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742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1743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4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5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1746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1747" name="Oval 499"/>
          <p:cNvSpPr>
            <a:spLocks noChangeArrowheads="1"/>
          </p:cNvSpPr>
          <p:nvPr/>
        </p:nvSpPr>
        <p:spPr bwMode="auto">
          <a:xfrm>
            <a:off x="2462213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8" name="Line 500"/>
          <p:cNvSpPr>
            <a:spLocks noChangeShapeType="1"/>
          </p:cNvSpPr>
          <p:nvPr/>
        </p:nvSpPr>
        <p:spPr bwMode="auto">
          <a:xfrm>
            <a:off x="246221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49" name="Line 501"/>
          <p:cNvSpPr>
            <a:spLocks noChangeShapeType="1"/>
          </p:cNvSpPr>
          <p:nvPr/>
        </p:nvSpPr>
        <p:spPr bwMode="auto">
          <a:xfrm>
            <a:off x="28209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50" name="Rectangle 502"/>
          <p:cNvSpPr>
            <a:spLocks noChangeArrowheads="1"/>
          </p:cNvSpPr>
          <p:nvPr/>
        </p:nvSpPr>
        <p:spPr bwMode="auto">
          <a:xfrm>
            <a:off x="2462213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51" name="Oval 503"/>
          <p:cNvSpPr>
            <a:spLocks noChangeArrowheads="1"/>
          </p:cNvSpPr>
          <p:nvPr/>
        </p:nvSpPr>
        <p:spPr bwMode="auto">
          <a:xfrm>
            <a:off x="2459038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52" name="Group 504"/>
          <p:cNvGrpSpPr>
            <a:grpSpLocks/>
          </p:cNvGrpSpPr>
          <p:nvPr/>
        </p:nvGrpSpPr>
        <p:grpSpPr bwMode="auto">
          <a:xfrm>
            <a:off x="2544763" y="3683000"/>
            <a:ext cx="179387" cy="65088"/>
            <a:chOff x="2848" y="848"/>
            <a:chExt cx="140" cy="98"/>
          </a:xfrm>
        </p:grpSpPr>
        <p:sp>
          <p:nvSpPr>
            <p:cNvPr id="181753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4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5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56" name="Group 508"/>
          <p:cNvGrpSpPr>
            <a:grpSpLocks/>
          </p:cNvGrpSpPr>
          <p:nvPr/>
        </p:nvGrpSpPr>
        <p:grpSpPr bwMode="auto">
          <a:xfrm flipV="1">
            <a:off x="2544763" y="3683000"/>
            <a:ext cx="179387" cy="65088"/>
            <a:chOff x="2848" y="848"/>
            <a:chExt cx="140" cy="98"/>
          </a:xfrm>
        </p:grpSpPr>
        <p:sp>
          <p:nvSpPr>
            <p:cNvPr id="181757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8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59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60" name="Oval 512"/>
          <p:cNvSpPr>
            <a:spLocks noChangeArrowheads="1"/>
          </p:cNvSpPr>
          <p:nvPr/>
        </p:nvSpPr>
        <p:spPr bwMode="auto">
          <a:xfrm>
            <a:off x="2817813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1" name="Line 513"/>
          <p:cNvSpPr>
            <a:spLocks noChangeShapeType="1"/>
          </p:cNvSpPr>
          <p:nvPr/>
        </p:nvSpPr>
        <p:spPr bwMode="auto">
          <a:xfrm>
            <a:off x="281781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2" name="Line 514"/>
          <p:cNvSpPr>
            <a:spLocks noChangeShapeType="1"/>
          </p:cNvSpPr>
          <p:nvPr/>
        </p:nvSpPr>
        <p:spPr bwMode="auto">
          <a:xfrm>
            <a:off x="31765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63" name="Rectangle 515"/>
          <p:cNvSpPr>
            <a:spLocks noChangeArrowheads="1"/>
          </p:cNvSpPr>
          <p:nvPr/>
        </p:nvSpPr>
        <p:spPr bwMode="auto">
          <a:xfrm>
            <a:off x="2817813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64" name="Oval 516"/>
          <p:cNvSpPr>
            <a:spLocks noChangeArrowheads="1"/>
          </p:cNvSpPr>
          <p:nvPr/>
        </p:nvSpPr>
        <p:spPr bwMode="auto">
          <a:xfrm>
            <a:off x="2814638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65" name="Group 517"/>
          <p:cNvGrpSpPr>
            <a:grpSpLocks/>
          </p:cNvGrpSpPr>
          <p:nvPr/>
        </p:nvGrpSpPr>
        <p:grpSpPr bwMode="auto">
          <a:xfrm>
            <a:off x="2900363" y="3962400"/>
            <a:ext cx="179387" cy="65088"/>
            <a:chOff x="2848" y="848"/>
            <a:chExt cx="140" cy="98"/>
          </a:xfrm>
        </p:grpSpPr>
        <p:sp>
          <p:nvSpPr>
            <p:cNvPr id="181766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7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68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69" name="Group 521"/>
          <p:cNvGrpSpPr>
            <a:grpSpLocks/>
          </p:cNvGrpSpPr>
          <p:nvPr/>
        </p:nvGrpSpPr>
        <p:grpSpPr bwMode="auto">
          <a:xfrm flipV="1">
            <a:off x="2900363" y="3962400"/>
            <a:ext cx="179387" cy="65088"/>
            <a:chOff x="2848" y="848"/>
            <a:chExt cx="140" cy="98"/>
          </a:xfrm>
        </p:grpSpPr>
        <p:sp>
          <p:nvSpPr>
            <p:cNvPr id="181770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1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72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73" name="Oval 525"/>
          <p:cNvSpPr>
            <a:spLocks noChangeArrowheads="1"/>
          </p:cNvSpPr>
          <p:nvPr/>
        </p:nvSpPr>
        <p:spPr bwMode="auto">
          <a:xfrm>
            <a:off x="3097213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4" name="Line 526"/>
          <p:cNvSpPr>
            <a:spLocks noChangeShapeType="1"/>
          </p:cNvSpPr>
          <p:nvPr/>
        </p:nvSpPr>
        <p:spPr bwMode="auto">
          <a:xfrm>
            <a:off x="309721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5" name="Line 527"/>
          <p:cNvSpPr>
            <a:spLocks noChangeShapeType="1"/>
          </p:cNvSpPr>
          <p:nvPr/>
        </p:nvSpPr>
        <p:spPr bwMode="auto">
          <a:xfrm>
            <a:off x="34559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76" name="Rectangle 528"/>
          <p:cNvSpPr>
            <a:spLocks noChangeArrowheads="1"/>
          </p:cNvSpPr>
          <p:nvPr/>
        </p:nvSpPr>
        <p:spPr bwMode="auto">
          <a:xfrm>
            <a:off x="3097213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77" name="Oval 529"/>
          <p:cNvSpPr>
            <a:spLocks noChangeArrowheads="1"/>
          </p:cNvSpPr>
          <p:nvPr/>
        </p:nvSpPr>
        <p:spPr bwMode="auto">
          <a:xfrm>
            <a:off x="3094038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78" name="Group 530"/>
          <p:cNvGrpSpPr>
            <a:grpSpLocks/>
          </p:cNvGrpSpPr>
          <p:nvPr/>
        </p:nvGrpSpPr>
        <p:grpSpPr bwMode="auto">
          <a:xfrm>
            <a:off x="3179763" y="3695700"/>
            <a:ext cx="179387" cy="65088"/>
            <a:chOff x="2848" y="848"/>
            <a:chExt cx="140" cy="98"/>
          </a:xfrm>
        </p:grpSpPr>
        <p:sp>
          <p:nvSpPr>
            <p:cNvPr id="18177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82" name="Group 534"/>
          <p:cNvGrpSpPr>
            <a:grpSpLocks/>
          </p:cNvGrpSpPr>
          <p:nvPr/>
        </p:nvGrpSpPr>
        <p:grpSpPr bwMode="auto">
          <a:xfrm flipV="1">
            <a:off x="3179763" y="3695700"/>
            <a:ext cx="179387" cy="65088"/>
            <a:chOff x="2848" y="848"/>
            <a:chExt cx="140" cy="98"/>
          </a:xfrm>
        </p:grpSpPr>
        <p:sp>
          <p:nvSpPr>
            <p:cNvPr id="181783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4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85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86" name="Oval 538"/>
          <p:cNvSpPr>
            <a:spLocks noChangeArrowheads="1"/>
          </p:cNvSpPr>
          <p:nvPr/>
        </p:nvSpPr>
        <p:spPr bwMode="auto">
          <a:xfrm>
            <a:off x="2562225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7" name="Line 539"/>
          <p:cNvSpPr>
            <a:spLocks noChangeShapeType="1"/>
          </p:cNvSpPr>
          <p:nvPr/>
        </p:nvSpPr>
        <p:spPr bwMode="auto">
          <a:xfrm>
            <a:off x="2562225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8" name="Line 540"/>
          <p:cNvSpPr>
            <a:spLocks noChangeShapeType="1"/>
          </p:cNvSpPr>
          <p:nvPr/>
        </p:nvSpPr>
        <p:spPr bwMode="auto">
          <a:xfrm>
            <a:off x="2909888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789" name="Rectangle 541"/>
          <p:cNvSpPr>
            <a:spLocks noChangeArrowheads="1"/>
          </p:cNvSpPr>
          <p:nvPr/>
        </p:nvSpPr>
        <p:spPr bwMode="auto">
          <a:xfrm>
            <a:off x="2562225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790" name="Oval 542"/>
          <p:cNvSpPr>
            <a:spLocks noChangeArrowheads="1"/>
          </p:cNvSpPr>
          <p:nvPr/>
        </p:nvSpPr>
        <p:spPr bwMode="auto">
          <a:xfrm>
            <a:off x="2559050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791" name="Group 543"/>
          <p:cNvGrpSpPr>
            <a:grpSpLocks/>
          </p:cNvGrpSpPr>
          <p:nvPr/>
        </p:nvGrpSpPr>
        <p:grpSpPr bwMode="auto">
          <a:xfrm>
            <a:off x="2643188" y="2536825"/>
            <a:ext cx="171450" cy="61913"/>
            <a:chOff x="2848" y="848"/>
            <a:chExt cx="140" cy="98"/>
          </a:xfrm>
        </p:grpSpPr>
        <p:sp>
          <p:nvSpPr>
            <p:cNvPr id="181792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3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4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795" name="Group 547"/>
          <p:cNvGrpSpPr>
            <a:grpSpLocks/>
          </p:cNvGrpSpPr>
          <p:nvPr/>
        </p:nvGrpSpPr>
        <p:grpSpPr bwMode="auto">
          <a:xfrm flipV="1">
            <a:off x="2643188" y="2536825"/>
            <a:ext cx="171450" cy="60325"/>
            <a:chOff x="2848" y="848"/>
            <a:chExt cx="140" cy="98"/>
          </a:xfrm>
        </p:grpSpPr>
        <p:sp>
          <p:nvSpPr>
            <p:cNvPr id="181796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7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798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799" name="Oval 551"/>
          <p:cNvSpPr>
            <a:spLocks noChangeArrowheads="1"/>
          </p:cNvSpPr>
          <p:nvPr/>
        </p:nvSpPr>
        <p:spPr bwMode="auto">
          <a:xfrm>
            <a:off x="256063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0" name="Line 552"/>
          <p:cNvSpPr>
            <a:spLocks noChangeShapeType="1"/>
          </p:cNvSpPr>
          <p:nvPr/>
        </p:nvSpPr>
        <p:spPr bwMode="auto">
          <a:xfrm>
            <a:off x="256063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1" name="Line 553"/>
          <p:cNvSpPr>
            <a:spLocks noChangeShapeType="1"/>
          </p:cNvSpPr>
          <p:nvPr/>
        </p:nvSpPr>
        <p:spPr bwMode="auto">
          <a:xfrm>
            <a:off x="29194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02" name="Rectangle 554"/>
          <p:cNvSpPr>
            <a:spLocks noChangeArrowheads="1"/>
          </p:cNvSpPr>
          <p:nvPr/>
        </p:nvSpPr>
        <p:spPr bwMode="auto">
          <a:xfrm>
            <a:off x="256063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03" name="Oval 555"/>
          <p:cNvSpPr>
            <a:spLocks noChangeArrowheads="1"/>
          </p:cNvSpPr>
          <p:nvPr/>
        </p:nvSpPr>
        <p:spPr bwMode="auto">
          <a:xfrm>
            <a:off x="255746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04" name="Group 556"/>
          <p:cNvGrpSpPr>
            <a:grpSpLocks/>
          </p:cNvGrpSpPr>
          <p:nvPr/>
        </p:nvGrpSpPr>
        <p:grpSpPr bwMode="auto">
          <a:xfrm>
            <a:off x="2643188" y="2794000"/>
            <a:ext cx="179387" cy="65088"/>
            <a:chOff x="2848" y="848"/>
            <a:chExt cx="140" cy="98"/>
          </a:xfrm>
        </p:grpSpPr>
        <p:sp>
          <p:nvSpPr>
            <p:cNvPr id="181805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6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07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08" name="Group 560"/>
          <p:cNvGrpSpPr>
            <a:grpSpLocks/>
          </p:cNvGrpSpPr>
          <p:nvPr/>
        </p:nvGrpSpPr>
        <p:grpSpPr bwMode="auto">
          <a:xfrm flipV="1">
            <a:off x="2643188" y="2794000"/>
            <a:ext cx="179387" cy="65088"/>
            <a:chOff x="2848" y="848"/>
            <a:chExt cx="140" cy="98"/>
          </a:xfrm>
        </p:grpSpPr>
        <p:sp>
          <p:nvSpPr>
            <p:cNvPr id="181809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0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1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12" name="Oval 564"/>
          <p:cNvSpPr>
            <a:spLocks noChangeArrowheads="1"/>
          </p:cNvSpPr>
          <p:nvPr/>
        </p:nvSpPr>
        <p:spPr bwMode="auto">
          <a:xfrm>
            <a:off x="3036888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3" name="Line 565"/>
          <p:cNvSpPr>
            <a:spLocks noChangeShapeType="1"/>
          </p:cNvSpPr>
          <p:nvPr/>
        </p:nvSpPr>
        <p:spPr bwMode="auto">
          <a:xfrm>
            <a:off x="30368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4" name="Line 566"/>
          <p:cNvSpPr>
            <a:spLocks noChangeShapeType="1"/>
          </p:cNvSpPr>
          <p:nvPr/>
        </p:nvSpPr>
        <p:spPr bwMode="auto">
          <a:xfrm>
            <a:off x="3367088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15" name="Rectangle 567"/>
          <p:cNvSpPr>
            <a:spLocks noChangeArrowheads="1"/>
          </p:cNvSpPr>
          <p:nvPr/>
        </p:nvSpPr>
        <p:spPr bwMode="auto">
          <a:xfrm>
            <a:off x="3036888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1816" name="Oval 568"/>
          <p:cNvSpPr>
            <a:spLocks noChangeArrowheads="1"/>
          </p:cNvSpPr>
          <p:nvPr/>
        </p:nvSpPr>
        <p:spPr bwMode="auto">
          <a:xfrm>
            <a:off x="3033713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17" name="Group 569"/>
          <p:cNvGrpSpPr>
            <a:grpSpLocks/>
          </p:cNvGrpSpPr>
          <p:nvPr/>
        </p:nvGrpSpPr>
        <p:grpSpPr bwMode="auto">
          <a:xfrm>
            <a:off x="3113088" y="2441575"/>
            <a:ext cx="163512" cy="57150"/>
            <a:chOff x="2848" y="848"/>
            <a:chExt cx="140" cy="98"/>
          </a:xfrm>
        </p:grpSpPr>
        <p:sp>
          <p:nvSpPr>
            <p:cNvPr id="181818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19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0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21" name="Group 573"/>
          <p:cNvGrpSpPr>
            <a:grpSpLocks/>
          </p:cNvGrpSpPr>
          <p:nvPr/>
        </p:nvGrpSpPr>
        <p:grpSpPr bwMode="auto">
          <a:xfrm flipV="1">
            <a:off x="3113088" y="2439988"/>
            <a:ext cx="163512" cy="58737"/>
            <a:chOff x="2848" y="848"/>
            <a:chExt cx="140" cy="98"/>
          </a:xfrm>
        </p:grpSpPr>
        <p:sp>
          <p:nvSpPr>
            <p:cNvPr id="181822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3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24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25" name="Oval 577"/>
          <p:cNvSpPr>
            <a:spLocks noChangeArrowheads="1"/>
          </p:cNvSpPr>
          <p:nvPr/>
        </p:nvSpPr>
        <p:spPr bwMode="auto">
          <a:xfrm>
            <a:off x="3122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6" name="Line 578"/>
          <p:cNvSpPr>
            <a:spLocks noChangeShapeType="1"/>
          </p:cNvSpPr>
          <p:nvPr/>
        </p:nvSpPr>
        <p:spPr bwMode="auto">
          <a:xfrm>
            <a:off x="3122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7" name="Line 579"/>
          <p:cNvSpPr>
            <a:spLocks noChangeShapeType="1"/>
          </p:cNvSpPr>
          <p:nvPr/>
        </p:nvSpPr>
        <p:spPr bwMode="auto">
          <a:xfrm>
            <a:off x="3481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28" name="Rectangle 580"/>
          <p:cNvSpPr>
            <a:spLocks noChangeArrowheads="1"/>
          </p:cNvSpPr>
          <p:nvPr/>
        </p:nvSpPr>
        <p:spPr bwMode="auto">
          <a:xfrm>
            <a:off x="3122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29" name="Oval 581"/>
          <p:cNvSpPr>
            <a:spLocks noChangeArrowheads="1"/>
          </p:cNvSpPr>
          <p:nvPr/>
        </p:nvSpPr>
        <p:spPr bwMode="auto">
          <a:xfrm>
            <a:off x="3119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30" name="Group 582"/>
          <p:cNvGrpSpPr>
            <a:grpSpLocks/>
          </p:cNvGrpSpPr>
          <p:nvPr/>
        </p:nvGrpSpPr>
        <p:grpSpPr bwMode="auto">
          <a:xfrm>
            <a:off x="3205163" y="2794000"/>
            <a:ext cx="179387" cy="65088"/>
            <a:chOff x="2848" y="848"/>
            <a:chExt cx="140" cy="98"/>
          </a:xfrm>
        </p:grpSpPr>
        <p:sp>
          <p:nvSpPr>
            <p:cNvPr id="181831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2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3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34" name="Group 586"/>
          <p:cNvGrpSpPr>
            <a:grpSpLocks/>
          </p:cNvGrpSpPr>
          <p:nvPr/>
        </p:nvGrpSpPr>
        <p:grpSpPr bwMode="auto">
          <a:xfrm flipV="1">
            <a:off x="3205163" y="2794000"/>
            <a:ext cx="179387" cy="65088"/>
            <a:chOff x="2848" y="848"/>
            <a:chExt cx="140" cy="98"/>
          </a:xfrm>
        </p:grpSpPr>
        <p:sp>
          <p:nvSpPr>
            <p:cNvPr id="181835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6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37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38" name="Oval 590"/>
          <p:cNvSpPr>
            <a:spLocks noChangeArrowheads="1"/>
          </p:cNvSpPr>
          <p:nvPr/>
        </p:nvSpPr>
        <p:spPr bwMode="auto">
          <a:xfrm>
            <a:off x="1712913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39" name="Line 591"/>
          <p:cNvSpPr>
            <a:spLocks noChangeShapeType="1"/>
          </p:cNvSpPr>
          <p:nvPr/>
        </p:nvSpPr>
        <p:spPr bwMode="auto">
          <a:xfrm>
            <a:off x="171291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0" name="Line 592"/>
          <p:cNvSpPr>
            <a:spLocks noChangeShapeType="1"/>
          </p:cNvSpPr>
          <p:nvPr/>
        </p:nvSpPr>
        <p:spPr bwMode="auto">
          <a:xfrm>
            <a:off x="20589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41" name="Rectangle 593"/>
          <p:cNvSpPr>
            <a:spLocks noChangeArrowheads="1"/>
          </p:cNvSpPr>
          <p:nvPr/>
        </p:nvSpPr>
        <p:spPr bwMode="auto">
          <a:xfrm>
            <a:off x="1712913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42" name="Oval 594"/>
          <p:cNvSpPr>
            <a:spLocks noChangeArrowheads="1"/>
          </p:cNvSpPr>
          <p:nvPr/>
        </p:nvSpPr>
        <p:spPr bwMode="auto">
          <a:xfrm>
            <a:off x="1709738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43" name="Group 595"/>
          <p:cNvGrpSpPr>
            <a:grpSpLocks/>
          </p:cNvGrpSpPr>
          <p:nvPr/>
        </p:nvGrpSpPr>
        <p:grpSpPr bwMode="auto">
          <a:xfrm>
            <a:off x="1793875" y="2532063"/>
            <a:ext cx="171450" cy="60325"/>
            <a:chOff x="2848" y="848"/>
            <a:chExt cx="140" cy="98"/>
          </a:xfrm>
        </p:grpSpPr>
        <p:sp>
          <p:nvSpPr>
            <p:cNvPr id="181844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5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6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47" name="Group 599"/>
          <p:cNvGrpSpPr>
            <a:grpSpLocks/>
          </p:cNvGrpSpPr>
          <p:nvPr/>
        </p:nvGrpSpPr>
        <p:grpSpPr bwMode="auto">
          <a:xfrm flipV="1">
            <a:off x="1793875" y="2532063"/>
            <a:ext cx="171450" cy="58737"/>
            <a:chOff x="2848" y="848"/>
            <a:chExt cx="140" cy="98"/>
          </a:xfrm>
        </p:grpSpPr>
        <p:sp>
          <p:nvSpPr>
            <p:cNvPr id="181848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49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0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51" name="Oval 603"/>
          <p:cNvSpPr>
            <a:spLocks noChangeArrowheads="1"/>
          </p:cNvSpPr>
          <p:nvPr/>
        </p:nvSpPr>
        <p:spPr bwMode="auto">
          <a:xfrm>
            <a:off x="1406525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2" name="Line 604"/>
          <p:cNvSpPr>
            <a:spLocks noChangeShapeType="1"/>
          </p:cNvSpPr>
          <p:nvPr/>
        </p:nvSpPr>
        <p:spPr bwMode="auto">
          <a:xfrm>
            <a:off x="140652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3" name="Line 605"/>
          <p:cNvSpPr>
            <a:spLocks noChangeShapeType="1"/>
          </p:cNvSpPr>
          <p:nvPr/>
        </p:nvSpPr>
        <p:spPr bwMode="auto">
          <a:xfrm>
            <a:off x="17526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54" name="Rectangle 606"/>
          <p:cNvSpPr>
            <a:spLocks noChangeArrowheads="1"/>
          </p:cNvSpPr>
          <p:nvPr/>
        </p:nvSpPr>
        <p:spPr bwMode="auto">
          <a:xfrm>
            <a:off x="1406525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1855" name="Oval 607"/>
          <p:cNvSpPr>
            <a:spLocks noChangeArrowheads="1"/>
          </p:cNvSpPr>
          <p:nvPr/>
        </p:nvSpPr>
        <p:spPr bwMode="auto">
          <a:xfrm>
            <a:off x="1403350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56" name="Group 608"/>
          <p:cNvGrpSpPr>
            <a:grpSpLocks/>
          </p:cNvGrpSpPr>
          <p:nvPr/>
        </p:nvGrpSpPr>
        <p:grpSpPr bwMode="auto">
          <a:xfrm>
            <a:off x="1487488" y="3681413"/>
            <a:ext cx="171450" cy="60325"/>
            <a:chOff x="2848" y="848"/>
            <a:chExt cx="140" cy="98"/>
          </a:xfrm>
        </p:grpSpPr>
        <p:sp>
          <p:nvSpPr>
            <p:cNvPr id="181857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8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59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1860" name="Group 612"/>
          <p:cNvGrpSpPr>
            <a:grpSpLocks/>
          </p:cNvGrpSpPr>
          <p:nvPr/>
        </p:nvGrpSpPr>
        <p:grpSpPr bwMode="auto">
          <a:xfrm flipV="1">
            <a:off x="1487488" y="3681413"/>
            <a:ext cx="171450" cy="58737"/>
            <a:chOff x="2848" y="848"/>
            <a:chExt cx="140" cy="98"/>
          </a:xfrm>
        </p:grpSpPr>
        <p:sp>
          <p:nvSpPr>
            <p:cNvPr id="181861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2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63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864" name="Line 616"/>
          <p:cNvSpPr>
            <a:spLocks noChangeShapeType="1"/>
          </p:cNvSpPr>
          <p:nvPr/>
        </p:nvSpPr>
        <p:spPr bwMode="auto">
          <a:xfrm flipV="1">
            <a:off x="2605088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5" name="Line 617"/>
          <p:cNvSpPr>
            <a:spLocks noChangeShapeType="1"/>
          </p:cNvSpPr>
          <p:nvPr/>
        </p:nvSpPr>
        <p:spPr bwMode="auto">
          <a:xfrm>
            <a:off x="2728913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6" name="Line 618"/>
          <p:cNvSpPr>
            <a:spLocks noChangeShapeType="1"/>
          </p:cNvSpPr>
          <p:nvPr/>
        </p:nvSpPr>
        <p:spPr bwMode="auto">
          <a:xfrm>
            <a:off x="2825750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7" name="Line 619"/>
          <p:cNvSpPr>
            <a:spLocks noChangeShapeType="1"/>
          </p:cNvSpPr>
          <p:nvPr/>
        </p:nvSpPr>
        <p:spPr bwMode="auto">
          <a:xfrm flipV="1">
            <a:off x="3062288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8" name="Line 620"/>
          <p:cNvSpPr>
            <a:spLocks noChangeShapeType="1"/>
          </p:cNvSpPr>
          <p:nvPr/>
        </p:nvSpPr>
        <p:spPr bwMode="auto">
          <a:xfrm>
            <a:off x="1760538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69" name="Line 621"/>
          <p:cNvSpPr>
            <a:spLocks noChangeShapeType="1"/>
          </p:cNvSpPr>
          <p:nvPr/>
        </p:nvSpPr>
        <p:spPr bwMode="auto">
          <a:xfrm>
            <a:off x="2055813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0" name="Line 622"/>
          <p:cNvSpPr>
            <a:spLocks noChangeShapeType="1"/>
          </p:cNvSpPr>
          <p:nvPr/>
        </p:nvSpPr>
        <p:spPr bwMode="auto">
          <a:xfrm>
            <a:off x="1622425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1" name="Freeform 623"/>
          <p:cNvSpPr>
            <a:spLocks/>
          </p:cNvSpPr>
          <p:nvPr/>
        </p:nvSpPr>
        <p:spPr bwMode="auto">
          <a:xfrm>
            <a:off x="942975" y="443547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872" name="Line 624"/>
          <p:cNvSpPr>
            <a:spLocks noChangeShapeType="1"/>
          </p:cNvSpPr>
          <p:nvPr/>
        </p:nvSpPr>
        <p:spPr bwMode="auto">
          <a:xfrm rot="-5400000">
            <a:off x="3178175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3" name="Line 625"/>
          <p:cNvSpPr>
            <a:spLocks noChangeShapeType="1"/>
          </p:cNvSpPr>
          <p:nvPr/>
        </p:nvSpPr>
        <p:spPr bwMode="auto">
          <a:xfrm rot="5400000" flipV="1">
            <a:off x="3324225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874" name="Line 626"/>
          <p:cNvSpPr>
            <a:spLocks noChangeShapeType="1"/>
          </p:cNvSpPr>
          <p:nvPr/>
        </p:nvSpPr>
        <p:spPr bwMode="auto">
          <a:xfrm rot="-5400000">
            <a:off x="3509963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875" name="Group 627"/>
          <p:cNvGrpSpPr>
            <a:grpSpLocks/>
          </p:cNvGrpSpPr>
          <p:nvPr/>
        </p:nvGrpSpPr>
        <p:grpSpPr bwMode="auto">
          <a:xfrm>
            <a:off x="3089275" y="4838700"/>
            <a:ext cx="501650" cy="234950"/>
            <a:chOff x="4701" y="2996"/>
            <a:chExt cx="316" cy="148"/>
          </a:xfrm>
        </p:grpSpPr>
        <p:sp>
          <p:nvSpPr>
            <p:cNvPr id="181876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7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8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79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80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81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882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3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4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85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886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7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88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889" name="Group 641"/>
          <p:cNvGrpSpPr>
            <a:grpSpLocks/>
          </p:cNvGrpSpPr>
          <p:nvPr/>
        </p:nvGrpSpPr>
        <p:grpSpPr bwMode="auto">
          <a:xfrm>
            <a:off x="2273300" y="4562475"/>
            <a:ext cx="501650" cy="234950"/>
            <a:chOff x="3600" y="219"/>
            <a:chExt cx="360" cy="175"/>
          </a:xfrm>
        </p:grpSpPr>
        <p:sp>
          <p:nvSpPr>
            <p:cNvPr id="181890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1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2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893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894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895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896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7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98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899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00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1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02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03" name="Group 655"/>
          <p:cNvGrpSpPr>
            <a:grpSpLocks/>
          </p:cNvGrpSpPr>
          <p:nvPr/>
        </p:nvGrpSpPr>
        <p:grpSpPr bwMode="auto">
          <a:xfrm>
            <a:off x="1608138" y="4867275"/>
            <a:ext cx="501650" cy="234950"/>
            <a:chOff x="3600" y="219"/>
            <a:chExt cx="360" cy="175"/>
          </a:xfrm>
        </p:grpSpPr>
        <p:sp>
          <p:nvSpPr>
            <p:cNvPr id="181904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5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6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07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08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09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1910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1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2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13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1914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5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16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17" name="Line 669"/>
          <p:cNvSpPr>
            <a:spLocks noChangeShapeType="1"/>
          </p:cNvSpPr>
          <p:nvPr/>
        </p:nvSpPr>
        <p:spPr bwMode="auto">
          <a:xfrm>
            <a:off x="2722563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8" name="Line 670"/>
          <p:cNvSpPr>
            <a:spLocks noChangeShapeType="1"/>
          </p:cNvSpPr>
          <p:nvPr/>
        </p:nvSpPr>
        <p:spPr bwMode="auto">
          <a:xfrm flipV="1">
            <a:off x="2070100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19" name="Line 671"/>
          <p:cNvSpPr>
            <a:spLocks noChangeShapeType="1"/>
          </p:cNvSpPr>
          <p:nvPr/>
        </p:nvSpPr>
        <p:spPr bwMode="auto">
          <a:xfrm flipV="1">
            <a:off x="2112963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0" name="Line 672"/>
          <p:cNvSpPr>
            <a:spLocks noChangeShapeType="1"/>
          </p:cNvSpPr>
          <p:nvPr/>
        </p:nvSpPr>
        <p:spPr bwMode="auto">
          <a:xfrm flipH="1">
            <a:off x="1408113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1" name="Line 673"/>
          <p:cNvSpPr>
            <a:spLocks noChangeShapeType="1"/>
          </p:cNvSpPr>
          <p:nvPr/>
        </p:nvSpPr>
        <p:spPr bwMode="auto">
          <a:xfrm>
            <a:off x="1433513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2" name="Line 674"/>
          <p:cNvSpPr>
            <a:spLocks noChangeShapeType="1"/>
          </p:cNvSpPr>
          <p:nvPr/>
        </p:nvSpPr>
        <p:spPr bwMode="auto">
          <a:xfrm>
            <a:off x="1293813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3" name="Line 675"/>
          <p:cNvSpPr>
            <a:spLocks noChangeShapeType="1"/>
          </p:cNvSpPr>
          <p:nvPr/>
        </p:nvSpPr>
        <p:spPr bwMode="auto">
          <a:xfrm>
            <a:off x="1546225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4" name="Line 676"/>
          <p:cNvSpPr>
            <a:spLocks noChangeShapeType="1"/>
          </p:cNvSpPr>
          <p:nvPr/>
        </p:nvSpPr>
        <p:spPr bwMode="auto">
          <a:xfrm flipH="1">
            <a:off x="1785938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5" name="Line 677"/>
          <p:cNvSpPr>
            <a:spLocks noChangeShapeType="1"/>
          </p:cNvSpPr>
          <p:nvPr/>
        </p:nvSpPr>
        <p:spPr bwMode="auto">
          <a:xfrm>
            <a:off x="1598613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6" name="Line 678"/>
          <p:cNvSpPr>
            <a:spLocks noChangeShapeType="1"/>
          </p:cNvSpPr>
          <p:nvPr/>
        </p:nvSpPr>
        <p:spPr bwMode="auto">
          <a:xfrm flipH="1" flipV="1">
            <a:off x="1995488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7" name="Line 679"/>
          <p:cNvSpPr>
            <a:spLocks noChangeShapeType="1"/>
          </p:cNvSpPr>
          <p:nvPr/>
        </p:nvSpPr>
        <p:spPr bwMode="auto">
          <a:xfrm>
            <a:off x="2076450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28" name="Line 680"/>
          <p:cNvSpPr>
            <a:spLocks noChangeShapeType="1"/>
          </p:cNvSpPr>
          <p:nvPr/>
        </p:nvSpPr>
        <p:spPr bwMode="auto">
          <a:xfrm>
            <a:off x="1525588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29" name="Group 681"/>
          <p:cNvGrpSpPr>
            <a:grpSpLocks/>
          </p:cNvGrpSpPr>
          <p:nvPr/>
        </p:nvGrpSpPr>
        <p:grpSpPr bwMode="auto">
          <a:xfrm>
            <a:off x="711200" y="1760538"/>
            <a:ext cx="3021013" cy="3981450"/>
            <a:chOff x="-1203" y="1352"/>
            <a:chExt cx="1903" cy="2508"/>
          </a:xfrm>
        </p:grpSpPr>
        <p:grpSp>
          <p:nvGrpSpPr>
            <p:cNvPr id="181930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1931" name="Picture 68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1932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33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1934" name="Picture 68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1935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1936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1937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3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1938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193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3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194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40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1941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1941" name="Clip" r:id="rId10" imgW="1305000" imgH="1085760" progId="">
                <p:embed/>
              </p:oleObj>
            </a:graphicData>
          </a:graphic>
        </p:graphicFrame>
        <p:grpSp>
          <p:nvGrpSpPr>
            <p:cNvPr id="181942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1943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4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5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6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7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8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49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50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19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1951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19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195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19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195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19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1954" name="Clip" r:id="rId14" imgW="1305000" imgH="1085760" progId="">
                <p:embed/>
              </p:oleObj>
            </a:graphicData>
          </a:graphic>
        </p:graphicFrame>
        <p:grpSp>
          <p:nvGrpSpPr>
            <p:cNvPr id="181955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1956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6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1957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57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1958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1959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1959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1960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1960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1961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196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6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1970" name="Line 722"/>
          <p:cNvSpPr>
            <a:spLocks noChangeShapeType="1"/>
          </p:cNvSpPr>
          <p:nvPr/>
        </p:nvSpPr>
        <p:spPr bwMode="auto">
          <a:xfrm flipH="1">
            <a:off x="1614488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1" name="Line 723"/>
          <p:cNvSpPr>
            <a:spLocks noChangeShapeType="1"/>
          </p:cNvSpPr>
          <p:nvPr/>
        </p:nvSpPr>
        <p:spPr bwMode="auto">
          <a:xfrm flipV="1">
            <a:off x="2911475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2" name="Line 724"/>
          <p:cNvSpPr>
            <a:spLocks noChangeShapeType="1"/>
          </p:cNvSpPr>
          <p:nvPr/>
        </p:nvSpPr>
        <p:spPr bwMode="auto">
          <a:xfrm>
            <a:off x="2738438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3" name="Line 725"/>
          <p:cNvSpPr>
            <a:spLocks noChangeShapeType="1"/>
          </p:cNvSpPr>
          <p:nvPr/>
        </p:nvSpPr>
        <p:spPr bwMode="auto">
          <a:xfrm flipV="1">
            <a:off x="2922588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4" name="Line 726"/>
          <p:cNvSpPr>
            <a:spLocks noChangeShapeType="1"/>
          </p:cNvSpPr>
          <p:nvPr/>
        </p:nvSpPr>
        <p:spPr bwMode="auto">
          <a:xfrm>
            <a:off x="3275013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5" name="Line 727"/>
          <p:cNvSpPr>
            <a:spLocks noChangeShapeType="1"/>
          </p:cNvSpPr>
          <p:nvPr/>
        </p:nvSpPr>
        <p:spPr bwMode="auto">
          <a:xfrm>
            <a:off x="2928938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6" name="Line 728"/>
          <p:cNvSpPr>
            <a:spLocks noChangeShapeType="1"/>
          </p:cNvSpPr>
          <p:nvPr/>
        </p:nvSpPr>
        <p:spPr bwMode="auto">
          <a:xfrm flipV="1">
            <a:off x="1223963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7" name="Line 729"/>
          <p:cNvSpPr>
            <a:spLocks noChangeShapeType="1"/>
          </p:cNvSpPr>
          <p:nvPr/>
        </p:nvSpPr>
        <p:spPr bwMode="auto">
          <a:xfrm flipV="1">
            <a:off x="3343275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8" name="Line 730"/>
          <p:cNvSpPr>
            <a:spLocks noChangeShapeType="1"/>
          </p:cNvSpPr>
          <p:nvPr/>
        </p:nvSpPr>
        <p:spPr bwMode="auto">
          <a:xfrm>
            <a:off x="3482975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79" name="Line 731"/>
          <p:cNvSpPr>
            <a:spLocks noChangeShapeType="1"/>
          </p:cNvSpPr>
          <p:nvPr/>
        </p:nvSpPr>
        <p:spPr bwMode="auto">
          <a:xfrm flipH="1">
            <a:off x="2628900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980" name="Line 732"/>
          <p:cNvSpPr>
            <a:spLocks noChangeShapeType="1"/>
          </p:cNvSpPr>
          <p:nvPr/>
        </p:nvSpPr>
        <p:spPr bwMode="auto">
          <a:xfrm flipH="1">
            <a:off x="3219450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1981" name="Group 733"/>
          <p:cNvGrpSpPr>
            <a:grpSpLocks/>
          </p:cNvGrpSpPr>
          <p:nvPr/>
        </p:nvGrpSpPr>
        <p:grpSpPr bwMode="auto">
          <a:xfrm>
            <a:off x="2271713" y="4564063"/>
            <a:ext cx="501650" cy="234950"/>
            <a:chOff x="4701" y="2996"/>
            <a:chExt cx="316" cy="148"/>
          </a:xfrm>
        </p:grpSpPr>
        <p:sp>
          <p:nvSpPr>
            <p:cNvPr id="181982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3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4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85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1986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987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1988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89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0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991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1992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3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94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1995" name="Group 747"/>
          <p:cNvGrpSpPr>
            <a:grpSpLocks/>
          </p:cNvGrpSpPr>
          <p:nvPr/>
        </p:nvGrpSpPr>
        <p:grpSpPr bwMode="auto">
          <a:xfrm>
            <a:off x="1606550" y="4865688"/>
            <a:ext cx="501650" cy="234950"/>
            <a:chOff x="4701" y="2996"/>
            <a:chExt cx="316" cy="148"/>
          </a:xfrm>
        </p:grpSpPr>
        <p:sp>
          <p:nvSpPr>
            <p:cNvPr id="181996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7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8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999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2000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2001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2002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3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4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2005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2006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7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08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2009" name="Group 761"/>
          <p:cNvGrpSpPr>
            <a:grpSpLocks/>
          </p:cNvGrpSpPr>
          <p:nvPr/>
        </p:nvGrpSpPr>
        <p:grpSpPr bwMode="auto">
          <a:xfrm>
            <a:off x="2436813" y="5051425"/>
            <a:ext cx="290512" cy="404813"/>
            <a:chOff x="4290" y="3130"/>
            <a:chExt cx="183" cy="255"/>
          </a:xfrm>
        </p:grpSpPr>
        <p:pic>
          <p:nvPicPr>
            <p:cNvPr id="182010" name="Picture 762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1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28" name="Group 780"/>
          <p:cNvGrpSpPr>
            <a:grpSpLocks/>
          </p:cNvGrpSpPr>
          <p:nvPr/>
        </p:nvGrpSpPr>
        <p:grpSpPr bwMode="auto">
          <a:xfrm>
            <a:off x="993775" y="3513138"/>
            <a:ext cx="290513" cy="404812"/>
            <a:chOff x="4290" y="3130"/>
            <a:chExt cx="183" cy="255"/>
          </a:xfrm>
        </p:grpSpPr>
        <p:pic>
          <p:nvPicPr>
            <p:cNvPr id="182029" name="Picture 78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2030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1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2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3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4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5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6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7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8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9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0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1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2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3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4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5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6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047" name="Group 799"/>
          <p:cNvGrpSpPr>
            <a:grpSpLocks/>
          </p:cNvGrpSpPr>
          <p:nvPr/>
        </p:nvGrpSpPr>
        <p:grpSpPr bwMode="auto">
          <a:xfrm>
            <a:off x="174625" y="2157413"/>
            <a:ext cx="3340100" cy="3265487"/>
            <a:chOff x="2865" y="1307"/>
            <a:chExt cx="2104" cy="2057"/>
          </a:xfrm>
        </p:grpSpPr>
        <p:sp>
          <p:nvSpPr>
            <p:cNvPr id="18204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4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05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CE86-94DB-462E-8DF9-E730FCCAD85D}" type="slidenum">
              <a:rPr lang="en-US"/>
              <a:pPr/>
              <a:t>80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Socket-programming using TCP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19225"/>
            <a:ext cx="77724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Socket:</a:t>
            </a:r>
            <a:r>
              <a:rPr lang="en-US" sz="2400" dirty="0"/>
              <a:t> a door between application process and end-end-transport protocol (</a:t>
            </a:r>
            <a:r>
              <a:rPr lang="en-US" sz="2400" dirty="0" err="1" smtClean="0"/>
              <a:t>UDP</a:t>
            </a:r>
            <a:r>
              <a:rPr lang="en-US" sz="2400" dirty="0" smtClean="0"/>
              <a:t> </a:t>
            </a:r>
            <a:r>
              <a:rPr lang="en-US" sz="2400" dirty="0"/>
              <a:t>or TCP)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TCP service:</a:t>
            </a:r>
            <a:r>
              <a:rPr lang="en-US" sz="2400" dirty="0"/>
              <a:t> reliable transfer of </a:t>
            </a:r>
            <a:r>
              <a:rPr lang="en-US" sz="2400" b="1" dirty="0">
                <a:solidFill>
                  <a:schemeClr val="accent2"/>
                </a:solidFill>
              </a:rPr>
              <a:t>bytes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from one process to another</a:t>
            </a:r>
            <a:endParaRPr lang="en-US" dirty="0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073275" y="3513138"/>
          <a:ext cx="1123950" cy="892175"/>
        </p:xfrm>
        <a:graphic>
          <a:graphicData uri="http://schemas.openxmlformats.org/presentationml/2006/ole">
            <p:oleObj spid="_x0000_s88068" name="Clip" r:id="rId4" imgW="1305000" imgH="1085760" progId="">
              <p:embed/>
            </p:oleObj>
          </a:graphicData>
        </a:graphic>
      </p:graphicFrame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2116138" y="3854450"/>
            <a:ext cx="1136650" cy="1584325"/>
            <a:chOff x="649" y="2260"/>
            <a:chExt cx="716" cy="998"/>
          </a:xfrm>
        </p:grpSpPr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72" name="Group 8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74" name="Rectangle 10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75" name="Group 11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76" name="Rectangle 12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7" name="Text Box 13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7525" y="3681413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88950" y="45481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1943100" y="389572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H="1" flipV="1">
            <a:off x="1933575" y="447675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157413" y="5600700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5730875" y="3408363"/>
          <a:ext cx="1123950" cy="892175"/>
        </p:xfrm>
        <a:graphic>
          <a:graphicData uri="http://schemas.openxmlformats.org/presentationml/2006/ole">
            <p:oleObj spid="_x0000_s88083" name="Clip" r:id="rId5" imgW="1305000" imgH="1085760" progId="">
              <p:embed/>
            </p:oleObj>
          </a:graphicData>
        </a:graphic>
      </p:graphicFrame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5773738" y="3749675"/>
            <a:ext cx="1136650" cy="1584325"/>
            <a:chOff x="649" y="2260"/>
            <a:chExt cx="716" cy="998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678" y="2280"/>
              <a:ext cx="642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94" y="2260"/>
              <a:ext cx="6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process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88087" name="Group 23"/>
            <p:cNvGrpSpPr>
              <a:grpSpLocks/>
            </p:cNvGrpSpPr>
            <p:nvPr/>
          </p:nvGrpSpPr>
          <p:grpSpPr bwMode="auto">
            <a:xfrm>
              <a:off x="649" y="2628"/>
              <a:ext cx="716" cy="630"/>
              <a:chOff x="637" y="2610"/>
              <a:chExt cx="716" cy="630"/>
            </a:xfrm>
          </p:grpSpPr>
          <p:sp>
            <p:nvSpPr>
              <p:cNvPr id="88088" name="Text Box 24"/>
              <p:cNvSpPr txBox="1">
                <a:spLocks noChangeArrowheads="1"/>
              </p:cNvSpPr>
              <p:nvPr/>
            </p:nvSpPr>
            <p:spPr bwMode="auto">
              <a:xfrm>
                <a:off x="637" y="2658"/>
                <a:ext cx="71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TCP with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buffers,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variables</a:t>
                </a: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88089" name="Rectangle 25"/>
              <p:cNvSpPr>
                <a:spLocks noChangeArrowheads="1"/>
              </p:cNvSpPr>
              <p:nvPr/>
            </p:nvSpPr>
            <p:spPr bwMode="auto">
              <a:xfrm>
                <a:off x="672" y="2610"/>
                <a:ext cx="642" cy="6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90" name="Group 26"/>
            <p:cNvGrpSpPr>
              <a:grpSpLocks/>
            </p:cNvGrpSpPr>
            <p:nvPr/>
          </p:nvGrpSpPr>
          <p:grpSpPr bwMode="auto">
            <a:xfrm>
              <a:off x="741" y="2500"/>
              <a:ext cx="561" cy="231"/>
              <a:chOff x="897" y="3736"/>
              <a:chExt cx="561" cy="231"/>
            </a:xfrm>
          </p:grpSpPr>
          <p:sp>
            <p:nvSpPr>
              <p:cNvPr id="88091" name="Rectangle 27"/>
              <p:cNvSpPr>
                <a:spLocks noChangeArrowheads="1"/>
              </p:cNvSpPr>
              <p:nvPr/>
            </p:nvSpPr>
            <p:spPr bwMode="auto">
              <a:xfrm>
                <a:off x="924" y="3774"/>
                <a:ext cx="492" cy="1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Text Box 28"/>
              <p:cNvSpPr txBox="1">
                <a:spLocks noChangeArrowheads="1"/>
              </p:cNvSpPr>
              <p:nvPr/>
            </p:nvSpPr>
            <p:spPr bwMode="auto">
              <a:xfrm>
                <a:off x="897" y="3736"/>
                <a:ext cx="5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bg1"/>
                    </a:solidFill>
                  </a:rPr>
                  <a:t>socket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118350" y="3519488"/>
            <a:ext cx="143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developer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7123113" y="4433888"/>
            <a:ext cx="14303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operating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V="1">
            <a:off x="7029450" y="3762375"/>
            <a:ext cx="0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H="1" flipV="1">
            <a:off x="7019925" y="4343400"/>
            <a:ext cx="0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5815013" y="5495925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host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3597275" y="4229100"/>
            <a:ext cx="1798638" cy="167481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3935413" y="4838700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internet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>
            <a:off x="3228975" y="4733925"/>
            <a:ext cx="25336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9D30-1E31-47CA-A845-BD64855B73C7}" type="slidenum">
              <a:rPr lang="en-US"/>
              <a:pPr/>
              <a:t>81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TCP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must contact server</a:t>
            </a:r>
            <a:endParaRPr lang="en-US" sz="2400"/>
          </a:p>
          <a:p>
            <a:r>
              <a:rPr lang="en-US" sz="2000"/>
              <a:t>server process must first be running</a:t>
            </a:r>
          </a:p>
          <a:p>
            <a:r>
              <a:rPr lang="en-US" sz="2000"/>
              <a:t>server must have created socket (door) that welcomes client’s contact</a:t>
            </a:r>
            <a:endParaRPr lang="en-US" sz="2400"/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Client contacts server by:</a:t>
            </a:r>
            <a:endParaRPr lang="en-US" sz="2400"/>
          </a:p>
          <a:p>
            <a:r>
              <a:rPr lang="en-US" sz="2000"/>
              <a:t>creating client-local TCP socket</a:t>
            </a:r>
          </a:p>
          <a:p>
            <a:r>
              <a:rPr lang="en-US" sz="2000"/>
              <a:t>specifying IP address, port number of server process</a:t>
            </a:r>
          </a:p>
          <a:p>
            <a:r>
              <a:rPr lang="en-US" sz="2000"/>
              <a:t>When </a:t>
            </a:r>
            <a:r>
              <a:rPr lang="en-US" sz="2000">
                <a:solidFill>
                  <a:srgbClr val="FF0000"/>
                </a:solidFill>
              </a:rPr>
              <a:t>client creates socket</a:t>
            </a:r>
            <a:r>
              <a:rPr lang="en-US" sz="2000"/>
              <a:t>: client TCP establishes connection to server TCP</a:t>
            </a:r>
          </a:p>
          <a:p>
            <a:endParaRPr lang="en-US" sz="20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000"/>
              <a:t>When contacted by client, </a:t>
            </a:r>
            <a:r>
              <a:rPr lang="en-US" sz="2000">
                <a:solidFill>
                  <a:srgbClr val="FF0000"/>
                </a:solidFill>
              </a:rPr>
              <a:t>server TCP creates new socket</a:t>
            </a:r>
            <a:r>
              <a:rPr lang="en-US" sz="2000"/>
              <a:t> for server process to communicate with client</a:t>
            </a:r>
          </a:p>
          <a:p>
            <a:pPr lvl="1"/>
            <a:r>
              <a:rPr lang="en-US" sz="2000"/>
              <a:t>allows server to talk with multiple clients</a:t>
            </a:r>
          </a:p>
          <a:p>
            <a:pPr lvl="1"/>
            <a:r>
              <a:rPr lang="en-US" sz="2000"/>
              <a:t>source port numbers used to distinguish clients </a:t>
            </a:r>
            <a:r>
              <a:rPr lang="en-US" sz="2000">
                <a:solidFill>
                  <a:schemeClr val="accent2"/>
                </a:solidFill>
              </a:rPr>
              <a:t>(more in Chap 3)</a:t>
            </a:r>
            <a:endParaRPr lang="en-US" sz="1800" i="1">
              <a:solidFill>
                <a:schemeClr val="accent2"/>
              </a:solidFill>
            </a:endParaRP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4667250" y="4584700"/>
            <a:ext cx="4133850" cy="1635125"/>
            <a:chOff x="2940" y="2888"/>
            <a:chExt cx="2604" cy="1030"/>
          </a:xfrm>
        </p:grpSpPr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3020" y="3140"/>
              <a:ext cx="24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TCP provides reliable, in-order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transfer of bytes (“pipe”)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between client and server</a:t>
              </a: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9096" name="Group 8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89097" name="Rectangle 9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098" name="Text Box 10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833A-B697-43A4-B89F-5B1FCCDB675A}" type="slidenum">
              <a:rPr lang="en-US"/>
              <a:pPr/>
              <a:t>82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TCP</a:t>
            </a:r>
            <a:endParaRPr lang="en-US"/>
          </a:p>
        </p:txBody>
      </p:sp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1312863" y="3217863"/>
            <a:ext cx="2117725" cy="927100"/>
            <a:chOff x="827" y="2027"/>
            <a:chExt cx="1334" cy="584"/>
          </a:xfrm>
        </p:grpSpPr>
        <p:sp>
          <p:nvSpPr>
            <p:cNvPr id="91140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connection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welcomeSocket.accept()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42" name="Group 6"/>
          <p:cNvGrpSpPr>
            <a:grpSpLocks/>
          </p:cNvGrpSpPr>
          <p:nvPr/>
        </p:nvGrpSpPr>
        <p:grpSpPr bwMode="auto">
          <a:xfrm>
            <a:off x="1303338" y="1881188"/>
            <a:ext cx="1635125" cy="1414462"/>
            <a:chOff x="821" y="1185"/>
            <a:chExt cx="1030" cy="891"/>
          </a:xfrm>
        </p:grpSpPr>
        <p:grpSp>
          <p:nvGrpSpPr>
            <p:cNvPr id="91143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welcomeSocket = 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1146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5091113" y="3149600"/>
            <a:ext cx="2305050" cy="909638"/>
            <a:chOff x="3333" y="1156"/>
            <a:chExt cx="1452" cy="573"/>
          </a:xfrm>
        </p:grpSpPr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3335" y="1156"/>
              <a:ext cx="14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connect to </a:t>
              </a:r>
              <a:r>
                <a:rPr lang="en-US" sz="1400" b="1">
                  <a:latin typeface="Courier New" pitchFamily="49" charset="0"/>
                </a:rPr>
                <a:t>hostid</a:t>
              </a:r>
              <a:r>
                <a:rPr lang="en-US" sz="1400">
                  <a:latin typeface="Arial" charset="0"/>
                </a:rPr>
                <a:t>, port=</a:t>
              </a:r>
              <a:r>
                <a:rPr lang="en-US" sz="1400" b="1">
                  <a:latin typeface="Courier New" pitchFamily="49" charset="0"/>
                </a:rPr>
                <a:t>x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 =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Socket()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1276350" y="3124200"/>
            <a:ext cx="5440363" cy="3352800"/>
            <a:chOff x="804" y="1968"/>
            <a:chExt cx="3427" cy="2112"/>
          </a:xfrm>
        </p:grpSpPr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53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91155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6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57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5256213" y="1333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2933700" y="4010025"/>
            <a:ext cx="4041775" cy="1371600"/>
            <a:chOff x="1848" y="2526"/>
            <a:chExt cx="2546" cy="864"/>
          </a:xfrm>
        </p:grpSpPr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1162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91163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1164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165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1303338" y="4105275"/>
            <a:ext cx="4097337" cy="1487488"/>
            <a:chOff x="821" y="2586"/>
            <a:chExt cx="2581" cy="937"/>
          </a:xfrm>
        </p:grpSpPr>
        <p:sp>
          <p:nvSpPr>
            <p:cNvPr id="91167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8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connectionSocket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0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2924175" y="3041650"/>
            <a:ext cx="2200275" cy="641350"/>
            <a:chOff x="1842" y="1916"/>
            <a:chExt cx="1386" cy="404"/>
          </a:xfrm>
        </p:grpSpPr>
        <p:sp>
          <p:nvSpPr>
            <p:cNvPr id="91173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174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TCP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</a:rPr>
                <a:t>connection setup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8087-44FD-4E9F-A4D5-4A8A84BE27A2}" type="slidenum">
              <a:rPr lang="en-US"/>
              <a:pPr/>
              <a:t>83</a:t>
            </a:fld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5059363" y="1397000"/>
          <a:ext cx="3670300" cy="4791075"/>
        </p:xfrm>
        <a:graphic>
          <a:graphicData uri="http://schemas.openxmlformats.org/presentationml/2006/ole">
            <p:oleObj spid="_x0000_s90127" name="VISIO" r:id="rId4" imgW="4992624" imgH="5675376" progId="">
              <p:embed/>
            </p:oleObj>
          </a:graphicData>
        </a:graphic>
      </p:graphicFrame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5305425" y="2608263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6418263" y="5132388"/>
            <a:ext cx="1450975" cy="5476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6342063" y="5076825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TCP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flipV="1">
            <a:off x="7427913" y="5624513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0158" name="Rectangle 46"/>
          <p:cNvSpPr>
            <a:spLocks noChangeArrowheads="1"/>
          </p:cNvSpPr>
          <p:nvPr/>
        </p:nvSpPr>
        <p:spPr bwMode="auto">
          <a:xfrm>
            <a:off x="668338" y="2825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 u="sng">
                <a:solidFill>
                  <a:schemeClr val="accent2"/>
                </a:solidFill>
              </a:rPr>
              <a:t>Stream jargon</a:t>
            </a:r>
          </a:p>
        </p:txBody>
      </p:sp>
      <p:sp>
        <p:nvSpPr>
          <p:cNvPr id="90162" name="Rectangle 50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2000"/>
              <a:t>A </a:t>
            </a:r>
            <a:r>
              <a:rPr lang="en-US" sz="2000">
                <a:solidFill>
                  <a:srgbClr val="FF0000"/>
                </a:solidFill>
              </a:rPr>
              <a:t>stream</a:t>
            </a:r>
            <a:r>
              <a:rPr lang="en-US" sz="2000"/>
              <a:t> is a sequence of characters that flow into or out of a process.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input stream</a:t>
            </a:r>
            <a:r>
              <a:rPr lang="en-US" sz="2000"/>
              <a:t> is attached to some input source for the process, e.g., keyboard or socket.</a:t>
            </a:r>
          </a:p>
          <a:p>
            <a:r>
              <a:rPr lang="en-US" sz="2000"/>
              <a:t>An </a:t>
            </a:r>
            <a:r>
              <a:rPr lang="en-US" sz="2000">
                <a:solidFill>
                  <a:srgbClr val="FF0000"/>
                </a:solidFill>
              </a:rPr>
              <a:t>output stream</a:t>
            </a:r>
            <a:r>
              <a:rPr lang="en-US" sz="2000"/>
              <a:t> is attached to an output source, e.g., monitor or socket.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A8BA-96B3-471B-B111-96D8F67099B7}" type="slidenum">
              <a:rPr lang="en-US"/>
              <a:pPr/>
              <a:t>84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Application layer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2.1 Principles of network applications</a:t>
            </a:r>
          </a:p>
          <a:p>
            <a:r>
              <a:rPr lang="en-US" sz="2400"/>
              <a:t>2.2 Web and HTTP</a:t>
            </a:r>
          </a:p>
          <a:p>
            <a:r>
              <a:rPr lang="en-US" sz="2400"/>
              <a:t>2.3 FTP 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2.4 Electronic Mail</a:t>
            </a:r>
          </a:p>
          <a:p>
            <a:pPr lvl="1"/>
            <a:r>
              <a:rPr lang="en-US" sz="2000"/>
              <a:t>SMTP, POP3, IMAP</a:t>
            </a:r>
          </a:p>
          <a:p>
            <a:r>
              <a:rPr lang="en-US" sz="2400"/>
              <a:t>2.5 DNS</a:t>
            </a:r>
          </a:p>
          <a:p>
            <a:endParaRPr lang="en-US" sz="240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/>
              <a:t>2.6 P2P file sharing</a:t>
            </a:r>
          </a:p>
          <a:p>
            <a:r>
              <a:rPr lang="en-US" sz="2400"/>
              <a:t>2.7 Socket programming with TCP</a:t>
            </a:r>
          </a:p>
          <a:p>
            <a:r>
              <a:rPr lang="en-US" sz="2400">
                <a:solidFill>
                  <a:srgbClr val="FF0000"/>
                </a:solidFill>
              </a:rPr>
              <a:t>2.8 Socket programming with UDP</a:t>
            </a:r>
          </a:p>
          <a:p>
            <a:r>
              <a:rPr lang="en-US" sz="2400"/>
              <a:t>2.9 Building a Web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2B64-328C-4909-A3C9-EE6040A314DA}" type="slidenum">
              <a:rPr lang="en-US"/>
              <a:pPr/>
              <a:t>85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Socket programming </a:t>
            </a:r>
            <a:r>
              <a:rPr lang="en-US" sz="3600" i="1">
                <a:solidFill>
                  <a:srgbClr val="FF0000"/>
                </a:solidFill>
              </a:rPr>
              <a:t>with UDP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no “connection” between client and server</a:t>
            </a:r>
            <a:endParaRPr lang="en-US" sz="2000"/>
          </a:p>
          <a:p>
            <a:r>
              <a:rPr lang="en-US" sz="2000"/>
              <a:t>no handshaking</a:t>
            </a:r>
          </a:p>
          <a:p>
            <a:r>
              <a:rPr lang="en-US" sz="2000"/>
              <a:t>sender explicitly attaches IP address and port of destination to each packet</a:t>
            </a:r>
          </a:p>
          <a:p>
            <a:r>
              <a:rPr lang="en-US" sz="2000"/>
              <a:t>server must extract IP address, port of sender from received packet</a:t>
            </a:r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UDP: transmitted data may be received out of order, or lost</a:t>
            </a:r>
            <a:endParaRPr lang="en-US" sz="2000"/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4616450" y="2679700"/>
            <a:ext cx="4175125" cy="1743075"/>
            <a:chOff x="2914" y="2888"/>
            <a:chExt cx="2630" cy="1098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96263" name="Rectangle 7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264" name="Text Box 8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 sz="1800"/>
              </a:p>
            </p:txBody>
          </p:sp>
        </p:grp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2914" y="3179"/>
              <a:ext cx="2621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UDP provides </a:t>
              </a:r>
              <a:r>
                <a:rPr lang="en-US" sz="2000" i="1" u="sng">
                  <a:solidFill>
                    <a:schemeClr val="accent2"/>
                  </a:solidFill>
                </a:rPr>
                <a:t>unreliable</a:t>
              </a:r>
              <a:r>
                <a:rPr lang="en-US" sz="2000" i="1">
                  <a:solidFill>
                    <a:schemeClr val="accent2"/>
                  </a:solidFill>
                </a:rPr>
                <a:t> transfer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of groups of bytes (“datagrams”)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accent2"/>
                  </a:solidFill>
                </a:rPr>
                <a:t> between client and server</a:t>
              </a:r>
              <a:endParaRPr lang="en-US" sz="2000" i="1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CA22-5930-483E-85D2-E7AC446353B1}" type="slidenum">
              <a:rPr lang="en-US"/>
              <a:pPr/>
              <a:t>86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Client/server socket interaction: UDP</a:t>
            </a:r>
            <a:endParaRPr lang="en-US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1276350" y="3324225"/>
            <a:ext cx="5435600" cy="2544763"/>
            <a:chOff x="804" y="2094"/>
            <a:chExt cx="3424" cy="1603"/>
          </a:xfrm>
        </p:grpSpPr>
        <p:sp>
          <p:nvSpPr>
            <p:cNvPr id="97284" name="Freeform 4"/>
            <p:cNvSpPr>
              <a:spLocks/>
            </p:cNvSpPr>
            <p:nvPr/>
          </p:nvSpPr>
          <p:spPr bwMode="auto">
            <a:xfrm>
              <a:off x="804" y="2094"/>
              <a:ext cx="552" cy="1602"/>
            </a:xfrm>
            <a:custGeom>
              <a:avLst/>
              <a:gdLst/>
              <a:ahLst/>
              <a:cxnLst>
                <a:cxn ang="0">
                  <a:pos x="492" y="1968"/>
                </a:cxn>
                <a:cxn ang="0">
                  <a:pos x="492" y="2112"/>
                </a:cxn>
                <a:cxn ang="0">
                  <a:pos x="0" y="2112"/>
                </a:cxn>
                <a:cxn ang="0">
                  <a:pos x="0" y="0"/>
                </a:cxn>
                <a:cxn ang="0">
                  <a:pos x="402" y="0"/>
                </a:cxn>
              </a:cxnLst>
              <a:rect l="0" t="0" r="r" b="b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3509" y="3371"/>
              <a:ext cx="71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>
              <a:off x="3936" y="3318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85788" y="1314450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/>
              <a:t>Server </a:t>
            </a:r>
            <a:r>
              <a:rPr lang="en-US" sz="1800"/>
              <a:t>(running on </a:t>
            </a:r>
            <a:r>
              <a:rPr lang="en-US" sz="1800" b="1">
                <a:latin typeface="Courier New" pitchFamily="49" charset="0"/>
              </a:rPr>
              <a:t>hostid</a:t>
            </a:r>
            <a:r>
              <a:rPr lang="en-US" sz="1800"/>
              <a:t>)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532438" y="3933825"/>
            <a:ext cx="1374775" cy="1354138"/>
            <a:chOff x="3485" y="2478"/>
            <a:chExt cx="866" cy="853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3485" y="3005"/>
              <a:ext cx="86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reply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>
              <a:off x="3864" y="2478"/>
              <a:ext cx="0" cy="5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3000375" y="1333500"/>
            <a:ext cx="5527675" cy="2593975"/>
            <a:chOff x="1890" y="840"/>
            <a:chExt cx="3482" cy="1634"/>
          </a:xfrm>
        </p:grpSpPr>
        <p:grpSp>
          <p:nvGrpSpPr>
            <p:cNvPr id="97292" name="Group 12"/>
            <p:cNvGrpSpPr>
              <a:grpSpLocks/>
            </p:cNvGrpSpPr>
            <p:nvPr/>
          </p:nvGrpSpPr>
          <p:grpSpPr bwMode="auto">
            <a:xfrm>
              <a:off x="3389" y="1342"/>
              <a:ext cx="1030" cy="465"/>
              <a:chOff x="3233" y="1852"/>
              <a:chExt cx="1030" cy="465"/>
            </a:xfrm>
          </p:grpSpPr>
          <p:sp>
            <p:nvSpPr>
              <p:cNvPr id="97293" name="Text Box 13"/>
              <p:cNvSpPr txBox="1">
                <a:spLocks noChangeArrowheads="1"/>
              </p:cNvSpPr>
              <p:nvPr/>
            </p:nvSpPr>
            <p:spPr bwMode="auto">
              <a:xfrm>
                <a:off x="3233" y="1852"/>
                <a:ext cx="811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294" name="Text Box 14"/>
              <p:cNvSpPr txBox="1">
                <a:spLocks noChangeArrowheads="1"/>
              </p:cNvSpPr>
              <p:nvPr/>
            </p:nvSpPr>
            <p:spPr bwMode="auto">
              <a:xfrm>
                <a:off x="3241" y="1991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clientSocket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3311" y="840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/>
                <a:t>Client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389" y="2014"/>
              <a:ext cx="1983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Create, address (</a:t>
              </a:r>
              <a:r>
                <a:rPr lang="en-US" sz="1400" b="1">
                  <a:latin typeface="Courier New" pitchFamily="49" charset="0"/>
                </a:rPr>
                <a:t>hostid, port=x,</a:t>
              </a:r>
              <a:endParaRPr lang="en-US" sz="1400">
                <a:latin typeface="Arial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send datagram request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using </a:t>
              </a: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clientSocket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297" name="Line 17"/>
            <p:cNvSpPr>
              <a:spLocks noChangeShapeType="1"/>
            </p:cNvSpPr>
            <p:nvPr/>
          </p:nvSpPr>
          <p:spPr bwMode="auto">
            <a:xfrm>
              <a:off x="3828" y="1830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 flipH="1">
              <a:off x="1890" y="2208"/>
              <a:ext cx="1518" cy="2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1303338" y="2081213"/>
            <a:ext cx="1695450" cy="2149475"/>
            <a:chOff x="821" y="1311"/>
            <a:chExt cx="1068" cy="1354"/>
          </a:xfrm>
        </p:grpSpPr>
        <p:grpSp>
          <p:nvGrpSpPr>
            <p:cNvPr id="97300" name="Group 20"/>
            <p:cNvGrpSpPr>
              <a:grpSpLocks/>
            </p:cNvGrpSpPr>
            <p:nvPr/>
          </p:nvGrpSpPr>
          <p:grpSpPr bwMode="auto">
            <a:xfrm>
              <a:off x="821" y="1311"/>
              <a:ext cx="1030" cy="712"/>
              <a:chOff x="329" y="1209"/>
              <a:chExt cx="1030" cy="712"/>
            </a:xfrm>
          </p:grpSpPr>
          <p:sp>
            <p:nvSpPr>
              <p:cNvPr id="97301" name="Text Box 21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>
                    <a:latin typeface="Arial" charset="0"/>
                  </a:rPr>
                  <a:t>, for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latin typeface="Arial" charset="0"/>
                  </a:rPr>
                  <a:t>incoming request: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7302" name="Text Box 22"/>
              <p:cNvSpPr txBox="1">
                <a:spLocks noChangeArrowheads="1"/>
              </p:cNvSpPr>
              <p:nvPr/>
            </p:nvSpPr>
            <p:spPr bwMode="auto">
              <a:xfrm>
                <a:off x="337" y="1595"/>
                <a:ext cx="102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serverSocket =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FF0000"/>
                    </a:solidFill>
                    <a:latin typeface="Arial" charset="0"/>
                  </a:rPr>
                  <a:t>DatagramSocket()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303" name="Line 23"/>
            <p:cNvSpPr>
              <a:spLocks noChangeShapeType="1"/>
            </p:cNvSpPr>
            <p:nvPr/>
          </p:nvSpPr>
          <p:spPr bwMode="auto">
            <a:xfrm>
              <a:off x="1284" y="1998"/>
              <a:ext cx="0" cy="36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893" y="2339"/>
              <a:ext cx="9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1427163" y="4229100"/>
            <a:ext cx="3973512" cy="1358900"/>
            <a:chOff x="899" y="2664"/>
            <a:chExt cx="2503" cy="856"/>
          </a:xfrm>
        </p:grpSpPr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899" y="2792"/>
              <a:ext cx="90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serverSocket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specifying client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host address,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port number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1302" y="2664"/>
              <a:ext cx="0" cy="19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4920-50EF-4753-A1A6-89482CDD6871}" type="slidenum">
              <a:rPr lang="en-US"/>
              <a:pPr/>
              <a:t>87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Example: client (UDP)</a:t>
            </a:r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0" y="1185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655888" y="1262063"/>
          <a:ext cx="4067175" cy="4486275"/>
        </p:xfrm>
        <a:graphic>
          <a:graphicData uri="http://schemas.openxmlformats.org/presentationml/2006/ole">
            <p:oleObj spid="_x0000_s98317" name="VISIO" r:id="rId4" imgW="4803648" imgH="5675376" progId="">
              <p:embed/>
            </p:oleObj>
          </a:graphicData>
        </a:graphic>
      </p:graphicFrame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1522413" y="3408363"/>
            <a:ext cx="2184400" cy="124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Output: </a:t>
            </a:r>
            <a:r>
              <a:rPr lang="en-US" sz="1800"/>
              <a:t>sends packet (recall</a:t>
            </a:r>
          </a:p>
          <a:p>
            <a:r>
              <a:rPr lang="en-US" sz="1800"/>
              <a:t>that TCP sent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932488" y="2759075"/>
            <a:ext cx="21844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Input: </a:t>
            </a:r>
            <a:r>
              <a:rPr lang="en-US" sz="1800"/>
              <a:t>receives packet (recall thatTCP received “byte stream”)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3294063" y="3595688"/>
            <a:ext cx="952500" cy="43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5387975" y="2971800"/>
            <a:ext cx="576263" cy="788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862263" y="2482850"/>
            <a:ext cx="12065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>
                <a:solidFill>
                  <a:schemeClr val="accent2"/>
                </a:solidFill>
              </a:rPr>
              <a:t>process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4051300" y="4768850"/>
            <a:ext cx="1625600" cy="509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4087813" y="4700588"/>
            <a:ext cx="154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client UDP socket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V="1">
            <a:off x="5235575" y="52482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6CC1A-33A3-4B2F-860E-6285ECFFC088}" type="slidenum">
              <a:rPr lang="en-US"/>
              <a:pPr/>
              <a:t>88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014413"/>
          </a:xfrm>
        </p:spPr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655763"/>
            <a:ext cx="4171950" cy="3676650"/>
          </a:xfrm>
        </p:spPr>
        <p:txBody>
          <a:bodyPr/>
          <a:lstStyle/>
          <a:p>
            <a:r>
              <a:rPr lang="en-US" sz="2400"/>
              <a:t>application architectures</a:t>
            </a:r>
          </a:p>
          <a:p>
            <a:pPr lvl="1"/>
            <a:r>
              <a:rPr lang="en-US" sz="2000"/>
              <a:t>client-server</a:t>
            </a:r>
          </a:p>
          <a:p>
            <a:pPr lvl="1"/>
            <a:r>
              <a:rPr lang="en-US" sz="2000"/>
              <a:t>P2P</a:t>
            </a:r>
          </a:p>
          <a:p>
            <a:pPr lvl="1"/>
            <a:r>
              <a:rPr lang="en-US" sz="2000"/>
              <a:t>hybrid</a:t>
            </a:r>
          </a:p>
          <a:p>
            <a:r>
              <a:rPr lang="en-US" sz="2400"/>
              <a:t>application service requirements:</a:t>
            </a:r>
          </a:p>
          <a:p>
            <a:pPr lvl="1"/>
            <a:r>
              <a:rPr lang="en-US" sz="2000"/>
              <a:t> reliability, bandwidth, delay</a:t>
            </a:r>
          </a:p>
          <a:p>
            <a:r>
              <a:rPr lang="en-US" sz="2400"/>
              <a:t>Internet transport service model</a:t>
            </a:r>
          </a:p>
          <a:p>
            <a:pPr lvl="1"/>
            <a:r>
              <a:rPr lang="en-US" sz="2000"/>
              <a:t>connection-oriented, reliable: TCP</a:t>
            </a:r>
          </a:p>
          <a:p>
            <a:pPr lvl="1"/>
            <a:r>
              <a:rPr lang="en-US" sz="2000"/>
              <a:t>unreliable, datagrams: UDP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63" y="95250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our study of network apps now complete!</a:t>
            </a:r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978400" y="1582738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ZapfDingbats" pitchFamily="82" charset="2"/>
              <a:buChar char="r"/>
            </a:pPr>
            <a:r>
              <a:rPr lang="en-US"/>
              <a:t>specific protocols: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HTTP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FTP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SMTP, POP, IMAP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DNS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/>
              <a:t>P2P: BitTorrent, Skype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/>
              <a:t>socket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FEB4-DD09-467A-BB0A-7A5158901B6F}" type="slidenum">
              <a:rPr lang="en-US"/>
              <a:pPr/>
              <a:t>89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2: 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62175"/>
            <a:ext cx="3810000" cy="3676650"/>
          </a:xfrm>
        </p:spPr>
        <p:txBody>
          <a:bodyPr/>
          <a:lstStyle/>
          <a:p>
            <a:r>
              <a:rPr lang="en-US" sz="2400"/>
              <a:t>typical request/reply message exchange:</a:t>
            </a:r>
          </a:p>
          <a:p>
            <a:pPr lvl="1"/>
            <a:r>
              <a:rPr lang="en-US" sz="2000"/>
              <a:t>client requests info or service</a:t>
            </a:r>
          </a:p>
          <a:p>
            <a:pPr lvl="1"/>
            <a:r>
              <a:rPr lang="en-US" sz="2000"/>
              <a:t>server responds with data, status code</a:t>
            </a:r>
          </a:p>
          <a:p>
            <a:r>
              <a:rPr lang="en-US" sz="2400"/>
              <a:t>message formats:</a:t>
            </a:r>
          </a:p>
          <a:p>
            <a:pPr lvl="1"/>
            <a:r>
              <a:rPr lang="en-US" sz="2000"/>
              <a:t>headers: fields giving info about data</a:t>
            </a:r>
          </a:p>
          <a:p>
            <a:pPr lvl="1"/>
            <a:r>
              <a:rPr lang="en-US" sz="2000"/>
              <a:t>data: info being communicated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1390650"/>
            <a:ext cx="758190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>
                <a:solidFill>
                  <a:srgbClr val="FF0000"/>
                </a:solidFill>
              </a:rPr>
              <a:t>Most importantly:</a:t>
            </a:r>
            <a:r>
              <a:rPr lang="en-US" dirty="0">
                <a:solidFill>
                  <a:srgbClr val="FF0000"/>
                </a:solidFill>
              </a:rPr>
              <a:t> learned about </a:t>
            </a:r>
            <a:r>
              <a:rPr lang="en-US" i="1" dirty="0">
                <a:solidFill>
                  <a:srgbClr val="FF0000"/>
                </a:solidFill>
              </a:rPr>
              <a:t>protocols</a:t>
            </a:r>
            <a:endParaRPr lang="en-US" dirty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603750" y="2187575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i="1">
                <a:solidFill>
                  <a:srgbClr val="FF3300"/>
                </a:solidFill>
              </a:rPr>
              <a:t>Important themes: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control vs. data </a:t>
            </a:r>
            <a:r>
              <a:rPr lang="en-US" dirty="0" err="1"/>
              <a:t>msgs</a:t>
            </a:r>
            <a:endParaRPr lang="en-US" dirty="0"/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dirty="0"/>
              <a:t>in-band, out-of-band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centralized vs. decentralized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stateless vs. </a:t>
            </a:r>
            <a:r>
              <a:rPr lang="en-US" dirty="0" err="1"/>
              <a:t>stateful</a:t>
            </a:r>
            <a:endParaRPr lang="en-US" dirty="0"/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reliable vs. unreliable </a:t>
            </a:r>
            <a:r>
              <a:rPr lang="en-US" dirty="0" err="1"/>
              <a:t>msg</a:t>
            </a:r>
            <a:r>
              <a:rPr lang="en-US" dirty="0"/>
              <a:t> transfer 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dirty="0"/>
              <a:t>“complexity at network 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EAC-4C0F-4F0D-ADC0-464FA8BB923D}" type="slidenum">
              <a:rPr lang="en-US"/>
              <a:pPr/>
              <a:t>9</a:t>
            </a:fld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P2P architecture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668463"/>
            <a:ext cx="4049713" cy="4648200"/>
          </a:xfrm>
        </p:spPr>
        <p:txBody>
          <a:bodyPr/>
          <a:lstStyle/>
          <a:p>
            <a:r>
              <a:rPr lang="en-US" sz="2400" dirty="0" smtClean="0"/>
              <a:t>there is </a:t>
            </a:r>
            <a:r>
              <a:rPr lang="en-US" sz="2400" i="1" dirty="0" smtClean="0"/>
              <a:t>no</a:t>
            </a:r>
            <a:r>
              <a:rPr lang="en-US" sz="2400" dirty="0" smtClean="0"/>
              <a:t> always-on server</a:t>
            </a:r>
          </a:p>
          <a:p>
            <a:r>
              <a:rPr lang="en-US" sz="2400" dirty="0" smtClean="0"/>
              <a:t>arbitrary </a:t>
            </a:r>
            <a:r>
              <a:rPr lang="en-US" sz="2400" dirty="0"/>
              <a:t>end systems directly communicate</a:t>
            </a:r>
          </a:p>
          <a:p>
            <a:r>
              <a:rPr lang="en-US" sz="2400" dirty="0"/>
              <a:t>peers intermittently connected &amp; change IP addresses</a:t>
            </a:r>
          </a:p>
          <a:p>
            <a:r>
              <a:rPr lang="en-US" sz="2400" dirty="0"/>
              <a:t>example: Gnutella</a:t>
            </a:r>
          </a:p>
          <a:p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dirty="0"/>
          </a:p>
        </p:txBody>
      </p:sp>
      <p:sp>
        <p:nvSpPr>
          <p:cNvPr id="186035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6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037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038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86039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0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6041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86042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3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4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5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6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7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8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49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0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1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2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3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4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5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056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6057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86058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59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0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1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2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86063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4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5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6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6067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86068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69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0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6071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6072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3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4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75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76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86078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9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0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81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860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85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6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7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88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089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90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86091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2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3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094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8609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098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099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0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01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02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03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86104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5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6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07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8610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11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2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3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14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15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16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8611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20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8612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29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86130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1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2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33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8613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37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8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39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40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6141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42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86143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4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5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46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8614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50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1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2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53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54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55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86156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7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8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59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8616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63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4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5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66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67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68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86169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0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1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7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8617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76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7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8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79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6180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181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86182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3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4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185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86186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7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8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18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19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19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200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8620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0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0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207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8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9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10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211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2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3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14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86215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6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7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8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19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20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21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2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3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24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2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228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86229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0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1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2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233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234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623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3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238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6239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0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41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42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3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4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5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6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7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8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49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0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1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2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53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25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8625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86256" name="Picture 9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186257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8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6259" name="Picture 9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186260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86261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86262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86263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86264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6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86265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6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86266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86266" name="Clip" r:id="rId10" imgW="1305000" imgH="1085760" progId="">
                <p:embed/>
              </p:oleObj>
            </a:graphicData>
          </a:graphic>
        </p:graphicFrame>
        <p:grpSp>
          <p:nvGrpSpPr>
            <p:cNvPr id="186267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86268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69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0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1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2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3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4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75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86276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86276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86277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8627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86278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86278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86279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86279" name="Clip" r:id="rId14" imgW="1305000" imgH="1085760" progId="">
                <p:embed/>
              </p:oleObj>
            </a:graphicData>
          </a:graphic>
        </p:graphicFrame>
        <p:grpSp>
          <p:nvGrpSpPr>
            <p:cNvPr id="186280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862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1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862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2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86283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86284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6284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86285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6285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8628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86287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8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89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0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1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2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3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94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6295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6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7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8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299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0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1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2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3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4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305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6306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86307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8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9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0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11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12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13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4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5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16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17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8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19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2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86321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2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3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4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86325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32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86327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8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29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330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86331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2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33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6334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86335" name="Picture 991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36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7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8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39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0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1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2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3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4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5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6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7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8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49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0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1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2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353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86354" name="Picture 1010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186355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6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7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8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59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0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1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2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3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4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5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6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67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8" name="Freeform 0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89" name="Freeform 1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0" name="Freeform 2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1" name="Freeform 3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2650" y="1581"/>
              <a:ext cx="8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6833</Words>
  <Application>Microsoft Macintosh PowerPoint</Application>
  <PresentationFormat>On-screen Show (4:3)</PresentationFormat>
  <Paragraphs>1533</Paragraphs>
  <Slides>89</Slides>
  <Notes>81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Default Design</vt:lpstr>
      <vt:lpstr>Clip</vt:lpstr>
      <vt:lpstr>VISIO</vt:lpstr>
      <vt:lpstr>Chart</vt:lpstr>
      <vt:lpstr>Slide 1</vt:lpstr>
      <vt:lpstr>Chapter 2: Application layer</vt:lpstr>
      <vt:lpstr>Chapter 2: Application Layer</vt:lpstr>
      <vt:lpstr>Some network apps</vt:lpstr>
      <vt:lpstr>Creating a network app</vt:lpstr>
      <vt:lpstr>Chapter 2: Application layer</vt:lpstr>
      <vt:lpstr>Application architectures</vt:lpstr>
      <vt:lpstr>Client-server architecture</vt:lpstr>
      <vt:lpstr>Pure P2P architecture</vt:lpstr>
      <vt:lpstr>Hybrid of client-server and P2P</vt:lpstr>
      <vt:lpstr>Processes communicating</vt:lpstr>
      <vt:lpstr>Sockets</vt:lpstr>
      <vt:lpstr>Addressing processes</vt:lpstr>
      <vt:lpstr>App-layer protocol defines</vt:lpstr>
      <vt:lpstr>What transport service does an app need?</vt:lpstr>
      <vt:lpstr>Transport service requirements of common apps</vt:lpstr>
      <vt:lpstr>Internet transport protocols services</vt:lpstr>
      <vt:lpstr>Internet apps:  application, transport protocols</vt:lpstr>
      <vt:lpstr>Chapter 2: Application layer</vt:lpstr>
      <vt:lpstr>Web and HTTP</vt:lpstr>
      <vt:lpstr>HTTP overview</vt:lpstr>
      <vt:lpstr>HTTP overview (continued)</vt:lpstr>
      <vt:lpstr>HTTP connections</vt:lpstr>
      <vt:lpstr>I. Nonpersistent HTTP</vt:lpstr>
      <vt:lpstr>I. Nonpersistent HTTP (cont.)</vt:lpstr>
      <vt:lpstr>I. Non-Persistent HTTP: Response time</vt:lpstr>
      <vt:lpstr>Persistent HTTP</vt:lpstr>
      <vt:lpstr>Trying out HTTP (client side) for yourself</vt:lpstr>
      <vt:lpstr>User-server state: cookies</vt:lpstr>
      <vt:lpstr>Cookies: keeping “state” (cont.)</vt:lpstr>
      <vt:lpstr>Cookies (continued)</vt:lpstr>
      <vt:lpstr>Web caches &amp; proxy servers</vt:lpstr>
      <vt:lpstr>More about Web caching</vt:lpstr>
      <vt:lpstr>Caching example </vt:lpstr>
      <vt:lpstr>Caching example (cont)</vt:lpstr>
      <vt:lpstr>FTP: the file transfer protocol</vt:lpstr>
      <vt:lpstr>Electronic Mail -SMTP</vt:lpstr>
      <vt:lpstr>Electronic Mail: SMTP [RFC 2821]</vt:lpstr>
      <vt:lpstr>SMTP:</vt:lpstr>
      <vt:lpstr>Chapter 2: Application layer</vt:lpstr>
      <vt:lpstr>DNS: Domain Name System</vt:lpstr>
      <vt:lpstr>DNS </vt:lpstr>
      <vt:lpstr>Distributed, Hierarchical Database</vt:lpstr>
      <vt:lpstr>DNS: Root name servers</vt:lpstr>
      <vt:lpstr>TLD and Authoritative Servers</vt:lpstr>
      <vt:lpstr>III. Local Name Server</vt:lpstr>
      <vt:lpstr>DNS name  resolution example</vt:lpstr>
      <vt:lpstr>DNS name  resolution example</vt:lpstr>
      <vt:lpstr>DNS: caching and updating records</vt:lpstr>
      <vt:lpstr>DNS attacks, defenses, resilience!</vt:lpstr>
      <vt:lpstr>DNS records</vt:lpstr>
      <vt:lpstr>DNS protocol, messages</vt:lpstr>
      <vt:lpstr>DNS protocol, messages</vt:lpstr>
      <vt:lpstr>Inserting records into DNS</vt:lpstr>
      <vt:lpstr>Chapter 2: Application layer</vt:lpstr>
      <vt:lpstr>Pure P2P architecture</vt:lpstr>
      <vt:lpstr>P2P file sharing</vt:lpstr>
      <vt:lpstr>P2P: centralized directory</vt:lpstr>
      <vt:lpstr>P2P: problems with centralized directory</vt:lpstr>
      <vt:lpstr>Query flooding: Gnutella</vt:lpstr>
      <vt:lpstr>Gnutella: protocol</vt:lpstr>
      <vt:lpstr>Gnutella: Peer joining</vt:lpstr>
      <vt:lpstr>Hierarchical Overlay</vt:lpstr>
      <vt:lpstr>Comparing Client-server, P2P architectures</vt:lpstr>
      <vt:lpstr>Client-server: file distribution time</vt:lpstr>
      <vt:lpstr>P2P: file distribution time</vt:lpstr>
      <vt:lpstr>Slide 67</vt:lpstr>
      <vt:lpstr>P2P Case Study: BitTorrent </vt:lpstr>
      <vt:lpstr>BitTorrent (1)</vt:lpstr>
      <vt:lpstr>BitTorrent (2)</vt:lpstr>
      <vt:lpstr>P2P Case study: Skype</vt:lpstr>
      <vt:lpstr>Skype: making a call</vt:lpstr>
      <vt:lpstr>Peers as relays</vt:lpstr>
      <vt:lpstr>Distributed Hash Table (DHT)</vt:lpstr>
      <vt:lpstr>DHT Identifiers</vt:lpstr>
      <vt:lpstr>How to assign keys to peers?</vt:lpstr>
      <vt:lpstr>Circular DHT (1)</vt:lpstr>
      <vt:lpstr>Chapter 2: Application layer</vt:lpstr>
      <vt:lpstr>Socket programming</vt:lpstr>
      <vt:lpstr>Socket-programming using TCP</vt:lpstr>
      <vt:lpstr>Socket programming with TCP</vt:lpstr>
      <vt:lpstr>Client/server socket interaction: TCP</vt:lpstr>
      <vt:lpstr>Slide 83</vt:lpstr>
      <vt:lpstr>Chapter 2: Application layer</vt:lpstr>
      <vt:lpstr>Socket programming with UDP</vt:lpstr>
      <vt:lpstr>Client/server socket interaction: UDP</vt:lpstr>
      <vt:lpstr>Example: client (UDP)</vt:lpstr>
      <vt:lpstr>Chapter 2: Summary</vt:lpstr>
      <vt:lpstr>Chapter 2: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Ahmed Helmy</cp:lastModifiedBy>
  <cp:revision>203</cp:revision>
  <dcterms:created xsi:type="dcterms:W3CDTF">2015-09-01T10:38:48Z</dcterms:created>
  <dcterms:modified xsi:type="dcterms:W3CDTF">2015-09-01T13:41:40Z</dcterms:modified>
</cp:coreProperties>
</file>