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slides/slide72.xml" ContentType="application/vnd.openxmlformats-officedocument.presentationml.slide+xml"/>
  <Override PartName="/ppt/embeddings/Microsoft_Equation9.bin" ContentType="application/vnd.openxmlformats-officedocument.oleObject"/>
  <Override PartName="/ppt/embeddings/oleObject29.bin" ContentType="application/vnd.openxmlformats-officedocument.oleObject"/>
  <Override PartName="/ppt/slideLayouts/slideLayout5.xml" ContentType="application/vnd.openxmlformats-officedocument.presentationml.slideLayout+xml"/>
  <Override PartName="/ppt/embeddings/oleObject62.bin" ContentType="application/vnd.openxmlformats-officedocument.oleObject"/>
  <Override PartName="/ppt/notesSlides/notesSlide48.xml" ContentType="application/vnd.openxmlformats-officedocument.presentationml.notesSlide+xml"/>
  <Override PartName="/ppt/embeddings/oleObject114.bin" ContentType="application/vnd.openxmlformats-officedocument.oleObject"/>
  <Override PartName="/ppt/notesSlides/notesSlide81.xml" ContentType="application/vnd.openxmlformats-officedocument.presentationml.notesSlide+xml"/>
  <Override PartName="/ppt/slides/slide45.xml" ContentType="application/vnd.openxmlformats-officedocument.presentationml.slide+xml"/>
  <Override PartName="/ppt/embeddings/oleObject35.bin" ContentType="application/vnd.openxmlformats-officedocument.oleObject"/>
  <Override PartName="/ppt/embeddings/oleObject19.bin" ContentType="application/vnd.openxmlformats-officedocument.oleObject"/>
  <Override PartName="/ppt/notesSlides/notesSlide54.xml" ContentType="application/vnd.openxmlformats-officedocument.presentationml.notesSlide+xml"/>
  <Override PartName="/ppt/embeddings/oleObject120.bin" ContentType="application/vnd.openxmlformats-officedocument.oleObject"/>
  <Override PartName="/ppt/slides/slide3.xml" ContentType="application/vnd.openxmlformats-officedocument.presentationml.slide+xml"/>
  <Override PartName="/ppt/notesSlides/notesSlide38.xml" ContentType="application/vnd.openxmlformats-officedocument.presentationml.notesSlide+xml"/>
  <Override PartName="/ppt/embeddings/oleObject96.bin" ContentType="application/vnd.openxmlformats-officedocument.oleObject"/>
  <Override PartName="/ppt/embeddings/oleObject3.bin" ContentType="application/vnd.openxmlformats-officedocument.oleObject"/>
  <Override PartName="/ppt/embeddings/oleObject148.bin" ContentType="application/vnd.openxmlformats-officedocument.oleObject"/>
  <Override PartName="/ppt/notesMasters/notesMaster1.xml" ContentType="application/vnd.openxmlformats-officedocument.presentationml.notesMaster+xml"/>
  <Override PartName="/ppt/slides/slide35.xml" ContentType="application/vnd.openxmlformats-officedocument.presentationml.slide+xml"/>
  <Override PartName="/ppt/embeddings/Microsoft_Equation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44.xml" ContentType="application/vnd.openxmlformats-officedocument.presentationml.notesSlide+xml"/>
  <Override PartName="/ppt/embeddings/oleObject110.bin" ContentType="application/vnd.openxmlformats-officedocument.oleObject"/>
  <Override PartName="/ppt/slides/slide96.xml" ContentType="application/vnd.openxmlformats-officedocument.presentationml.slide+xml"/>
  <Override PartName="/ppt/embeddings/oleObject86.bin" ContentType="application/vnd.openxmlformats-officedocument.oleObject"/>
  <Override PartName="/ppt/embeddings/oleObject138.bin" ContentType="application/vnd.openxmlformats-officedocument.oleObject"/>
  <Override PartName="/ppt/slides/slide41.xml" ContentType="application/vnd.openxmlformats-officedocument.presentationml.slide+xml"/>
  <Override PartName="/ppt/slides/slide104.xml" ContentType="application/vnd.openxmlformats-officedocument.presentationml.slide+xml"/>
  <Override PartName="/ppt/embeddings/oleObject31.bin" ContentType="application/vnd.openxmlformats-officedocument.oleObject"/>
  <Default Extension="xml" ContentType="application/xml"/>
  <Override PartName="/ppt/slides/slide69.xml" ContentType="application/vnd.openxmlformats-officedocument.presentationml.slide+xml"/>
  <Override PartName="/docProps/app.xml" ContentType="application/vnd.openxmlformats-officedocument.extended-properties+xml"/>
  <Override PartName="/ppt/embeddings/oleObject15.bin" ContentType="application/vnd.openxmlformats-officedocument.oleObject"/>
  <Override PartName="/ppt/notesSlides/notesSlide50.xml" ContentType="application/vnd.openxmlformats-officedocument.presentationml.notesSlide+xml"/>
  <Override PartName="/ppt/embeddings/oleObject59.bin" ContentType="application/vnd.openxmlformats-officedocument.oleObject"/>
  <Override PartName="/ppt/embeddings/oleObject92.bin" ContentType="application/vnd.openxmlformats-officedocument.oleObject"/>
  <Override PartName="/ppt/notesSlides/notesSlide78.xml" ContentType="application/vnd.openxmlformats-officedocument.presentationml.notesSlide+xml"/>
  <Override PartName="/ppt/embeddings/oleObject144.bin" ContentType="application/vnd.openxmlformats-officedocument.oleObject"/>
  <Default Extension="png" ContentType="image/png"/>
  <Override PartName="/ppt/slides/slide31.xml" ContentType="application/vnd.openxmlformats-officedocument.presentationml.slide+xml"/>
  <Override PartName="/ppt/embeddings/oleObject21.bin" ContentType="application/vnd.openxmlformats-officedocument.oleObject"/>
  <Override PartName="/ppt/slides/slide59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49.bin" ContentType="application/vnd.openxmlformats-officedocument.oleObject"/>
  <Override PartName="/ppt/embeddings/oleObject150.bin" ContentType="application/vnd.openxmlformats-officedocument.oleObject"/>
  <Override PartName="/ppt/embeddings/oleObject82.bin" ContentType="application/vnd.openxmlformats-officedocument.oleObject"/>
  <Override PartName="/ppt/notesSlides/notesSlide68.xml" ContentType="application/vnd.openxmlformats-officedocument.presentationml.notesSlide+xml"/>
  <Override PartName="/ppt/embeddings/oleObject134.bin" ContentType="application/vnd.openxmlformats-officedocument.oleObject"/>
  <Override PartName="/ppt/slides/slide6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107.bin" ContentType="application/vnd.openxmlformats-officedocument.oleObject"/>
  <Override PartName="/ppt/embeddings/oleObject39.bin" ContentType="application/vnd.openxmlformats-officedocument.oleObject"/>
  <Override PartName="/ppt/notesSlides/notesSlide74.xml" ContentType="application/vnd.openxmlformats-officedocument.presentationml.notesSlide+xml"/>
  <Override PartName="/ppt/embeddings/oleObject140.bin" ContentType="application/vnd.openxmlformats-officedocument.oleObject"/>
  <Override PartName="/ppt/slides/slide71.xml" ContentType="application/vnd.openxmlformats-officedocument.presentationml.slide+xml"/>
  <Override PartName="/ppt/slides/slide55.xml" ContentType="application/vnd.openxmlformats-officedocument.presentationml.slide+xml"/>
  <Override PartName="/ppt/embeddings/oleObject45.bin" ContentType="application/vnd.openxmlformats-officedocument.oleObject"/>
  <Override PartName="/ppt/notesSlides/notesSlide64.xml" ContentType="application/vnd.openxmlformats-officedocument.presentationml.notesSlide+xml"/>
  <Override PartName="/ppt/embeddings/oleObject130.bin" ContentType="application/vnd.openxmlformats-officedocument.oleObject"/>
  <Override PartName="/ppt/slides/slide28.xml" ContentType="application/vnd.openxmlformats-officedocument.presentationml.slide+xml"/>
  <Override PartName="/ppt/embeddings/oleObject158.bin" ContentType="application/vnd.openxmlformats-officedocument.oleObject"/>
  <Override PartName="/ppt/slides/slide61.xml" ContentType="application/vnd.openxmlformats-officedocument.presentationml.slide+xml"/>
  <Default Extension="gif" ContentType="image/gif"/>
  <Override PartName="/ppt/handoutMasters/handoutMaster1.xml" ContentType="application/vnd.openxmlformats-officedocument.presentationml.handoutMaster+xml"/>
  <Override PartName="/ppt/embeddings/oleObject51.bin" ContentType="application/vnd.openxmlformats-officedocument.oleObject"/>
  <Override PartName="/ppt/embeddings/oleObject103.bin" ContentType="application/vnd.openxmlformats-officedocument.oleObject"/>
  <Override PartName="/ppt/slides/slide89.xml" ContentType="application/vnd.openxmlformats-officedocument.presentationml.slide+xml"/>
  <Override PartName="/ppt/notesSlides/notesSlide70.xml" ContentType="application/vnd.openxmlformats-officedocument.presentationml.notesSlide+xml"/>
  <Override PartName="/ppt/embeddings/oleObject79.bin" ContentType="application/vnd.openxmlformats-officedocument.oleObject"/>
  <Override PartName="/ppt/slides/slide18.xml" ContentType="application/vnd.openxmlformats-officedocument.presentationml.slide+xml"/>
  <Override PartName="/ppt/slides/slide51.xml" ContentType="application/vnd.openxmlformats-officedocument.presentationml.slide+xml"/>
  <Override PartName="/ppt/slides/slide95.xml" ContentType="application/vnd.openxmlformats-officedocument.presentationml.slide+xml"/>
  <Override PartName="/ppt/embeddings/oleObject41.bin" ContentType="application/vnd.openxmlformats-officedocument.oleObject"/>
  <Override PartName="/ppt/notesSlides/notesSlide27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60.xml" ContentType="application/vnd.openxmlformats-officedocument.presentationml.notesSlide+xml"/>
  <Override PartName="/ppt/embeddings/oleObject69.bin" ContentType="application/vnd.openxmlformats-officedocument.oleObject"/>
  <Override PartName="/ppt/slides/slide103.xml" ContentType="application/vnd.openxmlformats-officedocument.presentationml.slide+xml"/>
  <Override PartName="/ppt/slides/slide24.xml" ContentType="application/vnd.openxmlformats-officedocument.presentationml.slide+xml"/>
  <Override PartName="/ppt/notesSlides/notesSlide88.xml" ContentType="application/vnd.openxmlformats-officedocument.presentationml.notesSlide+xml"/>
  <Override PartName="/ppt/embeddings/oleObject154.bin" ContentType="application/vnd.openxmlformats-officedocument.oleObject"/>
  <Override PartName="/ppt/notesSlides/notesSlide3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5.bin" ContentType="application/vnd.openxmlformats-officedocument.oleObject"/>
  <Override PartName="/ppt/embeddings/oleObject127.bin" ContentType="application/vnd.openxmlformats-officedocument.oleObject"/>
  <Override PartName="/ppt/notesSlides/notesSlide94.xml" ContentType="application/vnd.openxmlformats-officedocument.presentationml.notesSlide+xml"/>
  <Override PartName="/ppt/slides/slide14.xml" ContentType="application/vnd.openxmlformats-officedocument.presentationml.slide+xml"/>
  <Override PartName="/ppt/slides/slide9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65.bin" ContentType="application/vnd.openxmlformats-officedocument.oleObject"/>
  <Override PartName="/ppt/embeddings/oleObject117.bin" ContentType="application/vnd.openxmlformats-officedocument.oleObject"/>
  <Override PartName="/ppt/slides/slide20.xml" ContentType="application/vnd.openxmlformats-officedocument.presentationml.slide+xml"/>
  <Override PartName="/ppt/notesSlides/notesSlide84.xml" ContentType="application/vnd.openxmlformats-officedocument.presentationml.notes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slides/slide48.xml" ContentType="application/vnd.openxmlformats-officedocument.presentationml.slide+xml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71.bin" ContentType="application/vnd.openxmlformats-officedocument.oleObject"/>
  <Override PartName="/ppt/notesSlides/notesSlide57.xml" ContentType="application/vnd.openxmlformats-officedocument.presentationml.notesSlide+xml"/>
  <Override PartName="/ppt/embeddings/oleObject123.bin" ContentType="application/vnd.openxmlformats-officedocument.oleObject"/>
  <Override PartName="/ppt/notesSlides/notesSlide9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embeddings/oleObject99.bin" ContentType="application/vnd.openxmlformats-officedocument.oleObject"/>
  <Override PartName="/ppt/slides/slide10.xml" ContentType="application/vnd.openxmlformats-officedocument.presentationml.slide+xml"/>
  <Override PartName="/ppt/embeddings/oleObject6.bin" ContentType="application/vnd.openxmlformats-officedocument.oleObject"/>
  <Override PartName="/ppt/slides/slide38.xml" ContentType="application/vnd.openxmlformats-officedocument.presentationml.slide+xml"/>
  <Override PartName="/ppt/embeddings/Microsoft_Equation8.bin" ContentType="application/vnd.openxmlformats-officedocument.oleObject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61.bin" ContentType="application/vnd.openxmlformats-officedocument.oleObject"/>
  <Override PartName="/ppt/notesSlides/notesSlide47.xml" ContentType="application/vnd.openxmlformats-officedocument.presentationml.notesSlide+xml"/>
  <Override PartName="/ppt/embeddings/oleObject113.bin" ContentType="application/vnd.openxmlformats-officedocument.oleObject"/>
  <Override PartName="/ppt/slides/slide99.xml" ContentType="application/vnd.openxmlformats-officedocument.presentationml.slide+xml"/>
  <Override PartName="/ppt/notesSlides/notesSlide80.xml" ContentType="application/vnd.openxmlformats-officedocument.presentationml.notesSlide+xml"/>
  <Override PartName="/ppt/embeddings/oleObject89.bin" ContentType="application/vnd.openxmlformats-officedocument.oleObject"/>
  <Override PartName="/ppt/slides/slide44.xml" ContentType="application/vnd.openxmlformats-officedocument.presentationml.slide+xml"/>
  <Override PartName="/ppt/embeddings/oleObject34.bin" ContentType="application/vnd.openxmlformats-officedocument.oleObject"/>
  <Override PartName="/ppt/notesSlides/notesSlide53.xml" ContentType="application/vnd.openxmlformats-officedocument.presentationml.notesSlid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notesSlides/notesSlide37.xml" ContentType="application/vnd.openxmlformats-officedocument.presentationml.notesSlide+xml"/>
  <Override PartName="/ppt/embeddings/oleObject95.bin" ContentType="application/vnd.openxmlformats-officedocument.oleObject"/>
  <Override PartName="/ppt/embeddings/oleObject2.bin" ContentType="application/vnd.openxmlformats-officedocument.oleObject"/>
  <Override PartName="/ppt/embeddings/oleObject147.bin" ContentType="application/vnd.openxmlformats-officedocument.oleObject"/>
  <Default Extension="vml" ContentType="application/vnd.openxmlformats-officedocument.vmlDrawing"/>
  <Override PartName="/ppt/slides/slide34.xml" ContentType="application/vnd.openxmlformats-officedocument.presentationml.slide+xml"/>
  <Override PartName="/ppt/embeddings/Microsoft_Equation4.bin" ContentType="application/vnd.openxmlformats-officedocument.oleObject"/>
  <Override PartName="/ppt/embeddings/oleObject24.bin" ContentType="application/vnd.openxmlformats-officedocument.oleObject"/>
  <Override PartName="/ppt/notesSlides/notesSlide43.xml" ContentType="application/vnd.openxmlformats-officedocument.presentationml.notes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slides/slide40.xml" ContentType="application/vnd.openxmlformats-officedocument.presentationml.slide+xml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Default Extension="jpeg" ContentType="image/jpeg"/>
  <Override PartName="/ppt/embeddings/oleObject14.bin" ContentType="application/vnd.openxmlformats-officedocument.oleObject"/>
  <Override PartName="/ppt/slides/slide68.xml" ContentType="application/vnd.openxmlformats-officedocument.presentationml.slide+xml"/>
  <Override PartName="/ppt/embeddings/oleObject58.bin" ContentType="application/vnd.openxmlformats-officedocument.oleObject"/>
  <Override PartName="/ppt/embeddings/oleObject91.bin" ContentType="application/vnd.openxmlformats-officedocument.oleObject"/>
  <Override PartName="/ppt/notesSlides/notesSlide77.xml" ContentType="application/vnd.openxmlformats-officedocument.presentationml.notesSlide+xml"/>
  <Override PartName="/ppt/embeddings/oleObject143.bin" ContentType="application/vnd.openxmlformats-officedocument.oleObject"/>
  <Override PartName="/ppt/slides/slide30.xml" ContentType="application/vnd.openxmlformats-officedocument.presentationml.slide+xml"/>
  <Override PartName="/ppt/embeddings/oleObject20.bin" ContentType="application/vnd.openxmlformats-officedocument.oleObject"/>
  <Override PartName="/ppt/slides/slide58.xml" ContentType="application/vnd.openxmlformats-officedocument.presentationml.slide+xml"/>
  <Override PartName="/ppt/embeddings/oleObject48.bin" ContentType="application/vnd.openxmlformats-officedocument.oleObject"/>
  <Override PartName="/ppt/embeddings/oleObject81.bin" ContentType="application/vnd.openxmlformats-officedocument.oleObject"/>
  <Override PartName="/ppt/notesSlides/notesSlide67.xml" ContentType="application/vnd.openxmlformats-officedocument.presentationml.notesSlide+xml"/>
  <Override PartName="/ppt/embeddings/oleObject133.bin" ContentType="application/vnd.openxmlformats-officedocument.oleObject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embeddings/oleObject54.bin" ContentType="application/vnd.openxmlformats-officedocument.oleObject"/>
  <Override PartName="/ppt/embeddings/oleObject106.bin" ContentType="application/vnd.openxmlformats-officedocument.oleObject"/>
  <Override PartName="/ppt/notesSlides/notesSlide73.xml" ContentType="application/vnd.openxmlformats-officedocument.presentationml.notesSlide+xml"/>
  <Override PartName="/ppt/embeddings/oleObject38.bin" ContentType="application/vnd.openxmlformats-officedocument.oleObject"/>
  <Override PartName="/ppt/slides/slide70.xml" ContentType="application/vnd.openxmlformats-officedocument.presentationml.slide+xml"/>
  <Override PartName="/ppt/slides/slide54.xml" ContentType="application/vnd.openxmlformats-officedocument.presentationml.slide+xml"/>
  <Override PartName="/ppt/embeddings/oleObject44.bin" ContentType="application/vnd.openxmlformats-officedocument.oleObject"/>
  <Override PartName="/ppt/notesSlides/notesSlide63.xml" ContentType="application/vnd.openxmlformats-officedocument.presentationml.notesSlide+xml"/>
  <Override PartName="/ppt/slides/slide27.xml" ContentType="application/vnd.openxmlformats-officedocument.presentationml.slide+xml"/>
  <Override PartName="/ppt/embeddings/oleObject157.bin" ContentType="application/vnd.openxmlformats-officedocument.oleObject"/>
  <Override PartName="/ppt/slides/slide60.xml" ContentType="application/vnd.openxmlformats-officedocument.presentationml.slide+xml"/>
  <Override PartName="/ppt/embeddings/oleObject50.bin" ContentType="application/vnd.openxmlformats-officedocument.oleObject"/>
  <Override PartName="/ppt/slides/slide88.xml" ContentType="application/vnd.openxmlformats-officedocument.presentationml.slide+xml"/>
  <Override PartName="/ppt/embeddings/oleObject102.bin" ContentType="application/vnd.openxmlformats-officedocument.oleObject"/>
  <Override PartName="/ppt/embeddings/oleObject78.bin" ContentType="application/vnd.openxmlformats-officedocument.oleObject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94.xml" ContentType="application/vnd.openxmlformats-officedocument.presentationml.slide+xml"/>
  <Override PartName="/ppt/embeddings/oleObject40.bin" ContentType="application/vnd.openxmlformats-officedocument.oleObject"/>
  <Override PartName="/ppt/notesSlides/notesSlide26.xml" ContentType="application/vnd.openxmlformats-officedocument.presentationml.notesSlide+xml"/>
  <Override PartName="/ppt/slides/slide78.xml" ContentType="application/vnd.openxmlformats-officedocument.presentationml.slide+xml"/>
  <Override PartName="/ppt/embeddings/oleObject68.bin" ContentType="application/vnd.openxmlformats-officedocument.oleObject"/>
  <Override PartName="/ppt/slides/slide102.xml" ContentType="application/vnd.openxmlformats-officedocument.presentationml.slide+xml"/>
  <Override PartName="/ppt/slides/slide23.xml" ContentType="application/vnd.openxmlformats-officedocument.presentationml.slide+xml"/>
  <Override PartName="/ppt/notesSlides/notesSlide87.xml" ContentType="application/vnd.openxmlformats-officedocument.presentationml.notesSlide+xml"/>
  <Override PartName="/ppt/embeddings/oleObject153.bin" ContentType="application/vnd.openxmlformats-officedocument.oleObject"/>
  <Override PartName="/ppt/notesSlides/notesSlide32.xml" ContentType="application/vnd.openxmlformats-officedocument.presentationml.notes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embeddings/oleObject74.bin" ContentType="application/vnd.openxmlformats-officedocument.oleObject"/>
  <Override PartName="/ppt/embeddings/oleObject126.bin" ContentType="application/vnd.openxmlformats-officedocument.oleObject"/>
  <Override PartName="/ppt/notesSlides/notesSlide93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embeddings/oleObject9.bin" ContentType="application/vnd.openxmlformats-officedocument.oleObject"/>
  <Default Extension="rels" ContentType="application/vnd.openxmlformats-package.relationships+xml"/>
  <Override PartName="/ppt/slides/slide9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64.bin" ContentType="application/vnd.openxmlformats-officedocument.oleObject"/>
  <Override PartName="/ppt/embeddings/oleObject116.bin" ContentType="application/vnd.openxmlformats-officedocument.oleObject"/>
  <Override PartName="/ppt/notesSlides/notesSlide83.xml" ContentType="application/vnd.openxmlformats-officedocument.presentationml.notesSlide+xml"/>
  <Override PartName="/ppt/slides/slide47.xml" ContentType="application/vnd.openxmlformats-officedocument.presentationml.slide+xml"/>
  <Override PartName="/ppt/slides/slide80.xml" ContentType="application/vnd.openxmlformats-officedocument.presentationml.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70.bin" ContentType="application/vnd.openxmlformats-officedocument.oleObject"/>
  <Override PartName="/ppt/notesSlides/notesSlide56.xml" ContentType="application/vnd.openxmlformats-officedocument.presentationml.notesSlide+xml"/>
  <Override PartName="/ppt/embeddings/oleObject122.bin" ContentType="application/vnd.openxmlformats-officedocument.oleObject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98.bin" ContentType="application/vnd.openxmlformats-officedocument.oleObject"/>
  <Override PartName="/ppt/embeddings/oleObject5.bin" ContentType="application/vnd.openxmlformats-officedocument.oleObject"/>
  <Override PartName="/ppt/slides/slide37.xml" ContentType="application/vnd.openxmlformats-officedocument.presentationml.slide+xml"/>
  <Override PartName="/ppt/embeddings/Microsoft_Equation7.bin" ContentType="application/vnd.openxmlformats-officedocument.oleObject"/>
  <Override PartName="/ppt/embeddings/oleObject27.bin" ContentType="application/vnd.openxmlformats-officedocument.oleObject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embeddings/oleObject60.bin" ContentType="application/vnd.openxmlformats-officedocument.oleObject"/>
  <Override PartName="/ppt/notesSlides/notesSlide46.xml" ContentType="application/vnd.openxmlformats-officedocument.presentationml.notesSlide+xml"/>
  <Override PartName="/ppt/embeddings/oleObject112.bin" ContentType="application/vnd.openxmlformats-officedocument.oleObject"/>
  <Override PartName="/ppt/slides/slide98.xml" ContentType="application/vnd.openxmlformats-officedocument.presentationml.slide+xml"/>
  <Override PartName="/ppt/embeddings/oleObject88.bin" ContentType="application/vnd.openxmlformats-officedocument.oleObject"/>
  <Override PartName="/ppt/slides/slide43.xml" ContentType="application/vnd.openxmlformats-officedocument.presentationml.slide+xml"/>
  <Override PartName="/ppt/slides/slide106.xml" ContentType="application/vnd.openxmlformats-officedocument.presentationml.slide+xml"/>
  <Override PartName="/ppt/embeddings/oleObject33.bin" ContentType="application/vnd.openxmlformats-officedocument.oleObject"/>
  <Override PartName="/ppt/embeddings/oleObject17.bin" ContentType="application/vnd.openxmlformats-officedocument.oleObject"/>
  <Override PartName="/ppt/notesSlides/notesSlide52.xml" ContentType="application/vnd.openxmlformats-officedocument.presentationml.notesSlide+xml"/>
  <Override PartName="/ppt/slides/slide1.xml" ContentType="application/vnd.openxmlformats-officedocument.presentationml.slide+xml"/>
  <Default Extension="doc" ContentType="application/msword"/>
  <Override PartName="/ppt/embeddings/oleObject94.bin" ContentType="application/vnd.openxmlformats-officedocument.oleObject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embeddings/oleObject146.bin" ContentType="application/vnd.openxmlformats-officedocument.oleObject"/>
  <Override PartName="/ppt/slides/slide33.xml" ContentType="application/vnd.openxmlformats-officedocument.presentationml.slide+xml"/>
  <Override PartName="/ppt/embeddings/Microsoft_Equation3.bin" ContentType="application/vnd.openxmlformats-officedocument.oleObject"/>
  <Override PartName="/ppt/embeddings/oleObject23.bin" ContentType="application/vnd.openxmlformats-officedocument.oleObject"/>
  <Override PartName="/ppt/notesSlides/notesSlide42.xml" ContentType="application/vnd.openxmlformats-officedocument.presentationml.notesSlide+xml"/>
  <Override PartName="/ppt/embeddings/oleObject84.bin" ContentType="application/vnd.openxmlformats-officedocument.oleObject"/>
  <Override PartName="/ppt/embeddings/oleObject136.bin" ContentType="application/vnd.openxmlformats-officedocument.oleObject"/>
  <Override PartName="/ppt/slides/slide67.xml" ContentType="application/vnd.openxmlformats-officedocument.presentationml.slide+xml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57.bin" ContentType="application/vnd.openxmlformats-officedocument.oleObject"/>
  <Override PartName="/ppt/embeddings/oleObject109.bin" ContentType="application/vnd.openxmlformats-officedocument.oleObject"/>
  <Override PartName="/ppt/embeddings/oleObject90.bin" ContentType="application/vnd.openxmlformats-officedocument.oleObject"/>
  <Override PartName="/ppt/notesSlides/notesSlide76.xml" ContentType="application/vnd.openxmlformats-officedocument.presentationml.notesSlide+xml"/>
  <Override PartName="/ppt/embeddings/oleObject142.bin" ContentType="application/vnd.openxmlformats-officedocument.oleObject"/>
  <Override PartName="/ppt/tableStyles.xml" ContentType="application/vnd.openxmlformats-officedocument.presentationml.tableStyles+xml"/>
  <Override PartName="/ppt/slides/slide57.xml" ContentType="application/vnd.openxmlformats-officedocument.presentationml.slide+xml"/>
  <Override PartName="/ppt/embeddings/oleObject47.bin" ContentType="application/vnd.openxmlformats-officedocument.oleObject"/>
  <Override PartName="/ppt/embeddings/oleObject80.bin" ContentType="application/vnd.openxmlformats-officedocument.oleObject"/>
  <Override PartName="/ppt/notesSlides/notesSlide66.xml" ContentType="application/vnd.openxmlformats-officedocument.presentationml.notesSlide+xml"/>
  <Override PartName="/ppt/embeddings/oleObject132.bin" ContentType="application/vnd.openxmlformats-officedocument.oleObject"/>
  <Override PartName="/ppt/slides/slide63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notesSlides/notesSlide72.xml" ContentType="application/vnd.openxmlformats-officedocument.presentationml.notesSlide+xml"/>
  <Override PartName="/ppt/slides/slide53.xml" ContentType="application/vnd.openxmlformats-officedocument.presentationml.slide+xml"/>
  <Override PartName="/ppt/embeddings/oleObject43.bin" ContentType="application/vnd.openxmlformats-officedocument.oleObject"/>
  <Override PartName="/ppt/notesSlides/notesSlide29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6.xml" ContentType="application/vnd.openxmlformats-officedocument.presentationml.slide+xml"/>
  <Override PartName="/ppt/embeddings/oleObject156.bin" ContentType="application/vnd.openxmlformats-officedocument.oleObject"/>
  <Default Extension="wmf" ContentType="image/x-wmf"/>
  <Override PartName="/ppt/notesSlides/notesSlide35.xml" ContentType="application/vnd.openxmlformats-officedocument.presentationml.notesSlide+xml"/>
  <Override PartName="/ppt/embeddings/oleObject101.bin" ContentType="application/vnd.openxmlformats-officedocument.oleObject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embeddings/oleObject77.bin" ContentType="application/vnd.openxmlformats-officedocument.oleObject"/>
  <Override PartName="/ppt/embeddings/oleObject129.bin" ContentType="application/vnd.openxmlformats-officedocument.oleObject"/>
  <Override PartName="/ppt/notesSlides/notesSlide96.xml" ContentType="application/vnd.openxmlformats-officedocument.presentationml.notesSlide+xml"/>
  <Override PartName="/ppt/slides/slide16.xml" ContentType="application/vnd.openxmlformats-officedocument.presentationml.slide+xml"/>
  <Override PartName="/ppt/slides/slide9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7.xml" ContentType="application/vnd.openxmlformats-officedocument.presentationml.slide+xml"/>
  <Override PartName="/ppt/embeddings/oleObject67.bin" ContentType="application/vnd.openxmlformats-officedocument.oleObject"/>
  <Override PartName="/ppt/slides/slide101.xml" ContentType="application/vnd.openxmlformats-officedocument.presentationml.slide+xml"/>
  <Override PartName="/ppt/embeddings/oleObject119.bin" ContentType="application/vnd.openxmlformats-officedocument.oleObject"/>
  <Override PartName="/ppt/slides/slide22.xml" ContentType="application/vnd.openxmlformats-officedocument.presentationml.slide+xml"/>
  <Override PartName="/ppt/notesSlides/notesSlide86.xml" ContentType="application/vnd.openxmlformats-officedocument.presentationml.notesSlide+xml"/>
  <Override PartName="/ppt/embeddings/oleObject152.bin" ContentType="application/vnd.openxmlformats-officedocument.oleObject"/>
  <Override PartName="/ppt/embeddings/oleObject12.bin" ContentType="application/vnd.openxmlformats-officedocument.oleObject"/>
  <Override PartName="/ppt/notesSlides/notesSlide31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73.bin" ContentType="application/vnd.openxmlformats-officedocument.oleObject"/>
  <Override PartName="/ppt/notesSlides/notesSlide59.xml" ContentType="application/vnd.openxmlformats-officedocument.presentationml.notesSlide+xml"/>
  <Override PartName="/ppt/embeddings/oleObject125.bin" ContentType="application/vnd.openxmlformats-officedocument.oleObject"/>
  <Override PartName="/ppt/notesSlides/notesSlide92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8.bin" ContentType="application/vnd.openxmlformats-officedocument.oleObject"/>
  <Override PartName="/ppt/notesSlides/notesSlide21.xml" ContentType="application/vnd.openxmlformats-officedocument.presentationml.notesSlide+xml"/>
  <Override PartName="/ppt/slides/slide73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oleObject63.bin" ContentType="application/vnd.openxmlformats-officedocument.oleObject"/>
  <Override PartName="/ppt/notesSlides/notesSlide49.xml" ContentType="application/vnd.openxmlformats-officedocument.presentationml.notesSlide+xml"/>
  <Override PartName="/ppt/embeddings/oleObject115.bin" ContentType="application/vnd.openxmlformats-officedocument.oleObject"/>
  <Override PartName="/ppt/notesSlides/notesSlide82.xml" ContentType="application/vnd.openxmlformats-officedocument.presentationml.notesSlide+xml"/>
  <Override PartName="/ppt/slides/slide46.xml" ContentType="application/vnd.openxmlformats-officedocument.presentationml.slide+xml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21.bin" ContentType="application/vnd.openxmlformats-officedocument.oleObject"/>
  <Override PartName="/ppt/slides/slide4.xml" ContentType="application/vnd.openxmlformats-officedocument.presentationml.slide+xml"/>
  <Override PartName="/ppt/notesSlides/notesSlide39.xml" ContentType="application/vnd.openxmlformats-officedocument.presentationml.notesSlide+xml"/>
  <Override PartName="/ppt/embeddings/oleObject97.bin" ContentType="application/vnd.openxmlformats-officedocument.oleObject"/>
  <Override PartName="/ppt/embeddings/oleObject4.bin" ContentType="application/vnd.openxmlformats-officedocument.oleObject"/>
  <Override PartName="/ppt/embeddings/oleObject149.bin" ContentType="application/vnd.openxmlformats-officedocument.oleObject"/>
  <Override PartName="/ppt/slides/slide36.xml" ContentType="application/vnd.openxmlformats-officedocument.presentationml.slide+xml"/>
  <Override PartName="/ppt/embeddings/Microsoft_Equation6.bin" ContentType="application/vnd.openxmlformats-officedocument.oleObject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embeddings/oleObject111.bin" ContentType="application/vnd.openxmlformats-officedocument.oleObject"/>
  <Override PartName="/ppt/slides/slide97.xml" ContentType="application/vnd.openxmlformats-officedocument.presentationml.slide+xml"/>
  <Override PartName="/ppt/embeddings/oleObject87.bin" ContentType="application/vnd.openxmlformats-officedocument.oleObject"/>
  <Override PartName="/ppt/embeddings/oleObject139.bin" ContentType="application/vnd.openxmlformats-officedocument.oleObject"/>
  <Override PartName="/ppt/slides/slide42.xml" ContentType="application/vnd.openxmlformats-officedocument.presentationml.slide+xml"/>
  <Override PartName="/ppt/slides/slide105.xml" ContentType="application/vnd.openxmlformats-officedocument.presentationml.slide+xml"/>
  <Override PartName="/ppt/embeddings/oleObject32.bin" ContentType="application/vnd.openxmlformats-officedocument.oleObject"/>
  <Override PartName="/ppt/notesSlides/notesSlide51.xml" ContentType="application/vnd.openxmlformats-officedocument.presentationml.notesSlide+xml"/>
  <Override PartName="/ppt/embeddings/oleObject16.bin" ContentType="application/vnd.openxmlformats-officedocument.oleObject"/>
  <Override PartName="/ppt/embeddings/oleObject93.bin" ContentType="application/vnd.openxmlformats-officedocument.oleObject"/>
  <Override PartName="/ppt/notesSlides/notesSlide79.xml" ContentType="application/vnd.openxmlformats-officedocument.presentationml.notesSlide+xml"/>
  <Override PartName="/ppt/embeddings/oleObject145.bin" ContentType="application/vnd.openxmlformats-officedocument.oleObject"/>
  <Override PartName="/ppt/slides/slide32.xml" ContentType="application/vnd.openxmlformats-officedocument.presentationml.slide+xml"/>
  <Override PartName="/ppt/embeddings/oleObject22.bin" ContentType="application/vnd.openxmlformats-officedocument.oleObject"/>
  <Override PartName="/ppt/notesSlides/notesSlide41.xml" ContentType="application/vnd.openxmlformats-officedocument.presentationml.notesSlide+xml"/>
  <Override PartName="/ppt/embeddings/oleObject151.bin" ContentType="application/vnd.openxmlformats-officedocument.oleObject"/>
  <Override PartName="/ppt/embeddings/oleObject83.bin" ContentType="application/vnd.openxmlformats-officedocument.oleObject"/>
  <Override PartName="/ppt/notesSlides/notesSlide69.xml" ContentType="application/vnd.openxmlformats-officedocument.presentationml.notesSlide+xml"/>
  <Override PartName="/ppt/embeddings/oleObject135.bin" ContentType="application/vnd.openxmlformats-officedocument.oleObject"/>
  <Override PartName="/ppt/slides/slide66.xml" ContentType="application/vnd.openxmlformats-officedocument.presentationml.slide+xml"/>
  <Override PartName="/ppt/notesSlides/notesSlide5.xml" ContentType="application/vnd.openxmlformats-officedocument.presentationml.notesSlide+xml"/>
  <Override PartName="/ppt/embeddings/oleObject56.bin" ContentType="application/vnd.openxmlformats-officedocument.oleObject"/>
  <Override PartName="/ppt/embeddings/oleObject108.bin" ContentType="application/vnd.openxmlformats-officedocument.oleObject"/>
  <Override PartName="/ppt/notesSlides/notesSlide75.xml" ContentType="application/vnd.openxmlformats-officedocument.presentationml.notesSlide+xml"/>
  <Override PartName="/ppt/embeddings/oleObject141.bin" ContentType="application/vnd.openxmlformats-officedocument.oleObject"/>
  <Override PartName="/ppt/slides/slide56.xml" ContentType="application/vnd.openxmlformats-officedocument.presentationml.slide+xml"/>
  <Override PartName="/ppt/embeddings/oleObject46.bin" ContentType="application/vnd.openxmlformats-officedocument.oleObject"/>
  <Override PartName="/ppt/notesSlides/notesSlide65.xml" ContentType="application/vnd.openxmlformats-officedocument.presentationml.notesSlide+xml"/>
  <Override PartName="/ppt/embeddings/oleObject131.bin" ContentType="application/vnd.openxmlformats-officedocument.oleObject"/>
  <Override PartName="/ppt/slides/slide29.xml" ContentType="application/vnd.openxmlformats-officedocument.presentationml.slide+xml"/>
  <Override PartName="/ppt/embeddings/oleObject159.bin" ContentType="application/vnd.openxmlformats-officedocument.oleObject"/>
  <Override PartName="/ppt/slides/slide6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104.bin" ContentType="application/vnd.openxmlformats-officedocument.oleObject"/>
  <Override PartName="/ppt/notesSlides/notesSlide71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embeddings/oleObject42.bin" ContentType="application/vnd.openxmlformats-officedocument.oleObject"/>
  <Override PartName="/ppt/notesSlides/notesSlide28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89.xml" ContentType="application/vnd.openxmlformats-officedocument.presentationml.notesSlide+xml"/>
  <Override PartName="/ppt/embeddings/oleObject155.bin" ContentType="application/vnd.openxmlformats-officedocument.oleObject"/>
  <Override PartName="/ppt/notesSlides/notesSlide34.xml" ContentType="application/vnd.openxmlformats-officedocument.presentationml.notesSlide+xml"/>
  <Override PartName="/ppt/slides/slide86.xml" ContentType="application/vnd.openxmlformats-officedocument.presentationml.slide+xml"/>
  <Override PartName="/ppt/embeddings/oleObject100.bin" ContentType="application/vnd.openxmlformats-officedocument.oleObject"/>
  <Override PartName="/ppt/notesSlides/notesSlide18.xml" ContentType="application/vnd.openxmlformats-officedocument.presentationml.notesSlide+xml"/>
  <Override PartName="/ppt/embeddings/oleObject76.bin" ContentType="application/vnd.openxmlformats-officedocument.oleObject"/>
  <Override PartName="/ppt/notesSlides/notesSlide9.xml" ContentType="application/vnd.openxmlformats-officedocument.presentationml.notesSlide+xml"/>
  <Override PartName="/ppt/embeddings/oleObject128.bin" ContentType="application/vnd.openxmlformats-officedocument.oleObject"/>
  <Override PartName="/ppt/notesSlides/notesSlide95.xml" ContentType="application/vnd.openxmlformats-officedocument.presentationml.notesSlide+xml"/>
  <Override PartName="/ppt/slides/slide15.xml" ContentType="application/vnd.openxmlformats-officedocument.presentationml.slide+xml"/>
  <Override PartName="/ppt/slides/slide92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76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66.bin" ContentType="application/vnd.openxmlformats-officedocument.oleObject"/>
  <Override PartName="/ppt/slides/slide100.xml" ContentType="application/vnd.openxmlformats-officedocument.presentationml.slide+xml"/>
  <Override PartName="/ppt/embeddings/oleObject118.bin" ContentType="application/vnd.openxmlformats-officedocument.oleObject"/>
  <Override PartName="/ppt/slides/slide21.xml" ContentType="application/vnd.openxmlformats-officedocument.presentationml.slide+xml"/>
  <Override PartName="/ppt/notesSlides/notesSlide85.xml" ContentType="application/vnd.openxmlformats-officedocument.presentationml.notesSlide+xml"/>
  <Override PartName="/ppt/embeddings/oleObject11.bin" ContentType="application/vnd.openxmlformats-officedocument.oleObject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72.bin" ContentType="application/vnd.openxmlformats-officedocument.oleObject"/>
  <Override PartName="/ppt/notesSlides/notesSlide58.xml" ContentType="application/vnd.openxmlformats-officedocument.presentationml.notesSlide+xml"/>
  <Override PartName="/ppt/embeddings/oleObject124.bin" ContentType="application/vnd.openxmlformats-officedocument.oleObject"/>
  <Override PartName="/ppt/notesSlides/notesSlide91.xml" ContentType="application/vnd.openxmlformats-officedocument.presentationml.notes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embeddings/oleObject7.bin" ContentType="application/vnd.openxmlformats-officedocument.oleObject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40" r:id="rId2"/>
    <p:sldId id="443" r:id="rId3"/>
    <p:sldId id="445" r:id="rId4"/>
    <p:sldId id="441" r:id="rId5"/>
    <p:sldId id="444" r:id="rId6"/>
    <p:sldId id="371" r:id="rId7"/>
    <p:sldId id="256" r:id="rId8"/>
    <p:sldId id="311" r:id="rId9"/>
    <p:sldId id="257" r:id="rId10"/>
    <p:sldId id="258" r:id="rId11"/>
    <p:sldId id="259" r:id="rId12"/>
    <p:sldId id="260" r:id="rId13"/>
    <p:sldId id="261" r:id="rId14"/>
    <p:sldId id="394" r:id="rId15"/>
    <p:sldId id="262" r:id="rId16"/>
    <p:sldId id="373" r:id="rId17"/>
    <p:sldId id="264" r:id="rId18"/>
    <p:sldId id="265" r:id="rId19"/>
    <p:sldId id="375" r:id="rId20"/>
    <p:sldId id="376" r:id="rId21"/>
    <p:sldId id="377" r:id="rId22"/>
    <p:sldId id="378" r:id="rId23"/>
    <p:sldId id="458" r:id="rId24"/>
    <p:sldId id="459" r:id="rId25"/>
    <p:sldId id="460" r:id="rId26"/>
    <p:sldId id="461" r:id="rId27"/>
    <p:sldId id="462" r:id="rId28"/>
    <p:sldId id="384" r:id="rId29"/>
    <p:sldId id="385" r:id="rId30"/>
    <p:sldId id="386" r:id="rId31"/>
    <p:sldId id="387" r:id="rId32"/>
    <p:sldId id="388" r:id="rId33"/>
    <p:sldId id="439" r:id="rId34"/>
    <p:sldId id="416" r:id="rId35"/>
    <p:sldId id="463" r:id="rId36"/>
    <p:sldId id="464" r:id="rId37"/>
    <p:sldId id="465" r:id="rId38"/>
    <p:sldId id="466" r:id="rId39"/>
    <p:sldId id="467" r:id="rId40"/>
    <p:sldId id="468" r:id="rId41"/>
    <p:sldId id="415" r:id="rId42"/>
    <p:sldId id="469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46" r:id="rId54"/>
    <p:sldId id="447" r:id="rId55"/>
    <p:sldId id="448" r:id="rId56"/>
    <p:sldId id="449" r:id="rId57"/>
    <p:sldId id="442" r:id="rId58"/>
    <p:sldId id="427" r:id="rId59"/>
    <p:sldId id="428" r:id="rId60"/>
    <p:sldId id="429" r:id="rId61"/>
    <p:sldId id="430" r:id="rId62"/>
    <p:sldId id="431" r:id="rId63"/>
    <p:sldId id="432" r:id="rId64"/>
    <p:sldId id="488" r:id="rId65"/>
    <p:sldId id="433" r:id="rId66"/>
    <p:sldId id="434" r:id="rId67"/>
    <p:sldId id="435" r:id="rId68"/>
    <p:sldId id="436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71" r:id="rId78"/>
    <p:sldId id="437" r:id="rId79"/>
    <p:sldId id="438" r:id="rId80"/>
    <p:sldId id="283" r:id="rId81"/>
    <p:sldId id="330" r:id="rId82"/>
    <p:sldId id="284" r:id="rId83"/>
    <p:sldId id="339" r:id="rId84"/>
    <p:sldId id="470" r:id="rId85"/>
    <p:sldId id="331" r:id="rId86"/>
    <p:sldId id="309" r:id="rId87"/>
    <p:sldId id="340" r:id="rId88"/>
    <p:sldId id="391" r:id="rId89"/>
    <p:sldId id="392" r:id="rId90"/>
    <p:sldId id="393" r:id="rId91"/>
    <p:sldId id="472" r:id="rId92"/>
    <p:sldId id="473" r:id="rId93"/>
    <p:sldId id="474" r:id="rId94"/>
    <p:sldId id="475" r:id="rId95"/>
    <p:sldId id="476" r:id="rId96"/>
    <p:sldId id="477" r:id="rId97"/>
    <p:sldId id="478" r:id="rId98"/>
    <p:sldId id="479" r:id="rId99"/>
    <p:sldId id="480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109" d="100"/>
          <a:sy n="109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6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90E0-BD6F-4EF9-BCBC-61A5A497EB2C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33261-E814-4381-8814-346749FFFBF8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B7023-BF44-4E38-919F-664FAA5AF19F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6988-01C4-40D3-99A3-6F47D104C949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CF5F1-6E9F-4A99-B779-12794F043F85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2798C-5295-40EF-B185-D56D5961EC42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EBCA-C965-4943-BCDA-AA98D58F2B82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C5743-2980-4604-A4AC-FA25B3CDD2D8}" type="slidenum">
              <a:rPr lang="en-US"/>
              <a:pPr/>
              <a:t>17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69CA0-56B9-4842-BA9F-E91AA8CC8874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C5F-D4B1-4200-8FA1-0ACC05C86082}" type="slidenum">
              <a:rPr lang="en-US"/>
              <a:pPr/>
              <a:t>19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748EE-CC6A-4D6B-A660-4B0303F2A05C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F2358-CA5D-408B-8930-D2A29D552B76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D1A46-1E84-45B3-9386-BE19ED2736CA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E7D72-7B07-421E-AEE9-B29015E4FF91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7072-0022-43C6-87CD-D3D93D3D52F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2DC1-76A0-44F7-AA18-F08F1DAD5B15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811E-E155-4008-87F5-3889C07D44F5}" type="slidenum">
              <a:rPr lang="en-US"/>
              <a:pPr/>
              <a:t>25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04B2-75E7-4600-8176-AF72DCB5C569}" type="slidenum">
              <a:rPr lang="en-US"/>
              <a:pPr/>
              <a:t>26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87C3-F9A6-4534-95A3-DAB9AE5FB996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4E44-BF5B-48B5-9348-7CD5B3C58550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4F483-FD17-4F77-9B44-A19DAE784663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8B49-1DC8-45E6-8D86-7A7672F7B587}" type="slidenum">
              <a:rPr lang="en-US"/>
              <a:pPr/>
              <a:t>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E4692-9B94-4067-A5A0-997D8E541D94}" type="slidenum">
              <a:rPr lang="en-US"/>
              <a:pPr/>
              <a:t>31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77A0-490E-45A3-A93F-46322B0EAB6C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0BEB-A06B-43F9-9F89-DD0B7C15E857}" type="slidenum">
              <a:rPr lang="en-US"/>
              <a:pPr/>
              <a:t>33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4BC3-D5FF-457D-AE1D-D7A50B2817FE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4E9AB-531A-409F-A394-2AE7C7005A51}" type="slidenum">
              <a:rPr lang="en-US"/>
              <a:pPr/>
              <a:t>36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E686D17-1F16-476D-8CFE-DF7EB2EA9235}" type="slidenum">
              <a:rPr lang="en-US" sz="1300"/>
              <a:pPr algn="r" defTabSz="966788"/>
              <a:t>37</a:t>
            </a:fld>
            <a:endParaRPr lang="en-US" sz="13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630534E3-5E04-47D2-BF44-CF5434592A79}" type="slidenum">
              <a:rPr lang="en-US" sz="1300"/>
              <a:pPr algn="r" defTabSz="966788"/>
              <a:t>38</a:t>
            </a:fld>
            <a:endParaRPr lang="en-US" sz="13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39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40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64BFC-40A1-4F7A-92AE-277C9C9746B2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41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9D3D-24DB-4869-AA8F-A6A666F6ED99}" type="slidenum">
              <a:rPr lang="en-US"/>
              <a:pPr/>
              <a:t>43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652EB-1413-457E-A9AA-8766940FD023}" type="slidenum">
              <a:rPr lang="en-US"/>
              <a:pPr/>
              <a:t>44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D24E8-1412-4ABA-BAB6-9E03F4A8466F}" type="slidenum">
              <a:rPr lang="en-US"/>
              <a:pPr/>
              <a:t>45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27776-2B44-464F-BEC2-A2DD23E080AB}" type="slidenum">
              <a:rPr lang="en-US"/>
              <a:pPr/>
              <a:t>46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1B7CF-F198-42B3-BBAA-70AAFA0B889C}" type="slidenum">
              <a:rPr lang="en-US"/>
              <a:pPr/>
              <a:t>47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48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49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50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35EA5-7DC7-4BCD-B686-2A53D2900CEB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52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53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54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55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56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57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10DF7-4C78-42B2-AFD7-2587A17C12FC}" type="slidenum">
              <a:rPr lang="en-US"/>
              <a:pPr/>
              <a:t>58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59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61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A5E68-FA29-4F3F-9052-3B29602BD29C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62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23B03-42FC-4B0A-B80B-34143BB56C08}" type="slidenum">
              <a:rPr lang="en-US"/>
              <a:pPr/>
              <a:t>63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65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66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67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68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94977-AF52-4C6F-B823-762E9AA891F2}" type="slidenum">
              <a:rPr lang="en-US"/>
              <a:pPr/>
              <a:t>69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35EB-41F3-46A6-9854-70DC2257E272}" type="slidenum">
              <a:rPr lang="en-US"/>
              <a:pPr/>
              <a:t>70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09C6-3D82-4F42-BAEE-D1F4E51DCAD6}" type="slidenum">
              <a:rPr lang="en-US"/>
              <a:pPr/>
              <a:t>71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E3F11-AB3F-42EF-A18E-AFC51650D9F7}" type="slidenum">
              <a:rPr lang="en-US"/>
              <a:pPr/>
              <a:t>72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FF10F-D81D-4F3F-8121-9B6C2515C94E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F6E0B-40ED-422E-A034-43E8AEABBDCD}" type="slidenum">
              <a:rPr lang="en-US"/>
              <a:pPr/>
              <a:t>73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8D725-2D41-40A8-B537-A7179C4AA323}" type="slidenum">
              <a:rPr lang="en-US"/>
              <a:pPr/>
              <a:t>74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826C5-AD96-4D2D-97CA-3C6A694AB989}" type="slidenum">
              <a:rPr lang="en-US"/>
              <a:pPr/>
              <a:t>75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8DF1-22DD-49E3-955A-69737D21979A}" type="slidenum">
              <a:rPr lang="en-US"/>
              <a:pPr/>
              <a:t>76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5316-8F74-4738-A5F8-D313C22EDC64}" type="slidenum">
              <a:rPr lang="en-US"/>
              <a:pPr/>
              <a:t>77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78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882EF-FE36-4133-93A2-980406854CC8}" type="slidenum">
              <a:rPr lang="en-US"/>
              <a:pPr/>
              <a:t>79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80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81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82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36240-493C-4254-8CCE-24F38ED65B89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83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84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84CD-CAD4-48EE-8B51-49439722B34A}" type="slidenum">
              <a:rPr lang="en-US"/>
              <a:pPr/>
              <a:t>85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C1AE-3157-4BA1-B3E2-68F85DF23ACC}" type="slidenum">
              <a:rPr lang="en-US"/>
              <a:pPr/>
              <a:t>86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87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88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89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1977-189A-4A17-9CE3-FD21F2A3044A}" type="slidenum">
              <a:rPr lang="en-US"/>
              <a:pPr/>
              <a:t>90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4D2E-7CA6-4D65-9D4C-6CAD871F2521}" type="slidenum">
              <a:rPr lang="en-US"/>
              <a:pPr/>
              <a:t>91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DA7C-C617-4A06-8C0D-5144F06D801F}" type="slidenum">
              <a:rPr lang="en-US"/>
              <a:pPr/>
              <a:t>99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635E-733C-463A-9EBE-32192DA691FE}" type="slidenum">
              <a:rPr lang="en-US"/>
              <a:pPr/>
              <a:t>100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B9E0-367C-4A8F-8D6E-F5BCFB472EBB}" type="slidenum">
              <a:rPr lang="en-US"/>
              <a:pPr/>
              <a:t>101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102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AFD6F-42AB-41B3-B940-7EFA7128B933}" type="slidenum">
              <a:rPr lang="en-US"/>
              <a:pPr/>
              <a:t>103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4CBC7-68D6-48AB-9CA5-4AFC3FF244F5}" type="slidenum">
              <a:rPr lang="en-US"/>
              <a:pPr/>
              <a:t>104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E07-0D25-4D9A-8E71-D342DA66FC71}" type="slidenum">
              <a:rPr lang="en-US"/>
              <a:pPr/>
              <a:t>105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33B1A-77EF-4B50-86DE-B851C4197C60}" type="slidenum">
              <a:rPr lang="en-US"/>
              <a:pPr/>
              <a:t>106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oleObject" Target="../embeddings/oleObject26.bin"/><Relationship Id="rId17" Type="http://schemas.openxmlformats.org/officeDocument/2006/relationships/oleObject" Target="../embeddings/oleObject27.bin"/><Relationship Id="rId18" Type="http://schemas.openxmlformats.org/officeDocument/2006/relationships/oleObject" Target="../embeddings/oleObject28.bin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oleObject" Target="../embeddings/oleObject36.bin"/><Relationship Id="rId14" Type="http://schemas.openxmlformats.org/officeDocument/2006/relationships/oleObject" Target="../embeddings/oleObject37.bin"/><Relationship Id="rId15" Type="http://schemas.openxmlformats.org/officeDocument/2006/relationships/oleObject" Target="../embeddings/oleObject38.bin"/><Relationship Id="rId16" Type="http://schemas.openxmlformats.org/officeDocument/2006/relationships/oleObject" Target="../embeddings/oleObject39.bin"/><Relationship Id="rId17" Type="http://schemas.openxmlformats.org/officeDocument/2006/relationships/oleObject" Target="../embeddings/oleObject40.bin"/><Relationship Id="rId18" Type="http://schemas.openxmlformats.org/officeDocument/2006/relationships/oleObject" Target="../embeddings/oleObject41.bin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oleObject" Target="../embeddings/oleObject50.bin"/><Relationship Id="rId13" Type="http://schemas.openxmlformats.org/officeDocument/2006/relationships/oleObject" Target="../embeddings/oleObject51.bin"/><Relationship Id="rId14" Type="http://schemas.openxmlformats.org/officeDocument/2006/relationships/oleObject" Target="../embeddings/oleObject52.bin"/><Relationship Id="rId15" Type="http://schemas.openxmlformats.org/officeDocument/2006/relationships/oleObject" Target="../embeddings/oleObject53.bin"/><Relationship Id="rId16" Type="http://schemas.openxmlformats.org/officeDocument/2006/relationships/oleObject" Target="../embeddings/oleObject54.bin"/><Relationship Id="rId17" Type="http://schemas.openxmlformats.org/officeDocument/2006/relationships/oleObject" Target="../embeddings/oleObject55.bin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oleObject" Target="../embeddings/oleObject66.bin"/><Relationship Id="rId16" Type="http://schemas.openxmlformats.org/officeDocument/2006/relationships/oleObject" Target="../embeddings/oleObject67.bin"/><Relationship Id="rId17" Type="http://schemas.openxmlformats.org/officeDocument/2006/relationships/oleObject" Target="../embeddings/oleObject68.bin"/><Relationship Id="rId18" Type="http://schemas.openxmlformats.org/officeDocument/2006/relationships/oleObject" Target="../embeddings/oleObject6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oleObject" Target="../embeddings/oleObject60.bin"/><Relationship Id="rId10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0" Type="http://schemas.openxmlformats.org/officeDocument/2006/relationships/oleObject" Target="../embeddings/oleObject83.bin"/><Relationship Id="rId11" Type="http://schemas.openxmlformats.org/officeDocument/2006/relationships/oleObject" Target="../embeddings/oleObject8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85.bin"/><Relationship Id="rId5" Type="http://schemas.openxmlformats.org/officeDocument/2006/relationships/oleObject" Target="../embeddings/oleObject86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9" Type="http://schemas.openxmlformats.org/officeDocument/2006/relationships/oleObject" Target="../embeddings/oleObject9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9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92.bin"/><Relationship Id="rId5" Type="http://schemas.openxmlformats.org/officeDocument/2006/relationships/oleObject" Target="../embeddings/oleObject9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94.bin"/><Relationship Id="rId5" Type="http://schemas.openxmlformats.org/officeDocument/2006/relationships/oleObject" Target="../embeddings/oleObject9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9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Microsoft_Word_97_-_2004_Document2.doc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97.bin"/><Relationship Id="rId5" Type="http://schemas.openxmlformats.org/officeDocument/2006/relationships/oleObject" Target="../embeddings/oleObject9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101.bin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7.bin"/><Relationship Id="rId12" Type="http://schemas.openxmlformats.org/officeDocument/2006/relationships/oleObject" Target="../embeddings/oleObject108.bin"/><Relationship Id="rId13" Type="http://schemas.openxmlformats.org/officeDocument/2006/relationships/oleObject" Target="../embeddings/oleObject109.bin"/><Relationship Id="rId14" Type="http://schemas.openxmlformats.org/officeDocument/2006/relationships/oleObject" Target="../embeddings/oleObject110.bin"/><Relationship Id="rId15" Type="http://schemas.openxmlformats.org/officeDocument/2006/relationships/oleObject" Target="../embeddings/oleObject111.bin"/><Relationship Id="rId16" Type="http://schemas.openxmlformats.org/officeDocument/2006/relationships/oleObject" Target="../embeddings/oleObject112.bin"/><Relationship Id="rId17" Type="http://schemas.openxmlformats.org/officeDocument/2006/relationships/oleObject" Target="../embeddings/oleObject113.bin"/><Relationship Id="rId18" Type="http://schemas.openxmlformats.org/officeDocument/2006/relationships/oleObject" Target="../embeddings/oleObject114.bin"/><Relationship Id="rId19" Type="http://schemas.openxmlformats.org/officeDocument/2006/relationships/oleObject" Target="../embeddings/oleObject11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oleObject" Target="../embeddings/oleObject105.bin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16.bin"/><Relationship Id="rId5" Type="http://schemas.openxmlformats.org/officeDocument/2006/relationships/oleObject" Target="../embeddings/oleObject117.bin"/><Relationship Id="rId6" Type="http://schemas.openxmlformats.org/officeDocument/2006/relationships/oleObject" Target="../embeddings/oleObject118.bin"/><Relationship Id="rId7" Type="http://schemas.openxmlformats.org/officeDocument/2006/relationships/oleObject" Target="../embeddings/oleObject119.bin"/><Relationship Id="rId8" Type="http://schemas.openxmlformats.org/officeDocument/2006/relationships/oleObject" Target="../embeddings/oleObject120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121.bin"/><Relationship Id="rId5" Type="http://schemas.openxmlformats.org/officeDocument/2006/relationships/oleObject" Target="../embeddings/oleObject12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23.bin"/><Relationship Id="rId5" Type="http://schemas.openxmlformats.org/officeDocument/2006/relationships/oleObject" Target="../embeddings/oleObject124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39.gi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25.bin"/><Relationship Id="rId5" Type="http://schemas.openxmlformats.org/officeDocument/2006/relationships/oleObject" Target="../embeddings/oleObject12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127.bin"/><Relationship Id="rId5" Type="http://schemas.openxmlformats.org/officeDocument/2006/relationships/oleObject" Target="../embeddings/oleObject128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29.bin"/><Relationship Id="rId5" Type="http://schemas.openxmlformats.org/officeDocument/2006/relationships/oleObject" Target="../embeddings/oleObject130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131.bin"/><Relationship Id="rId5" Type="http://schemas.openxmlformats.org/officeDocument/2006/relationships/oleObject" Target="../embeddings/oleObject132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oleObject" Target="../embeddings/oleObject133.bin"/><Relationship Id="rId5" Type="http://schemas.openxmlformats.org/officeDocument/2006/relationships/oleObject" Target="../embeddings/oleObject134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135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36.bin"/><Relationship Id="rId5" Type="http://schemas.openxmlformats.org/officeDocument/2006/relationships/oleObject" Target="../embeddings/oleObject137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oleObject" Target="../embeddings/oleObject16.bin"/><Relationship Id="rId10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5" Type="http://schemas.openxmlformats.org/officeDocument/2006/relationships/oleObject" Target="../embeddings/oleObject9.bin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138.bin"/><Relationship Id="rId5" Type="http://schemas.openxmlformats.org/officeDocument/2006/relationships/oleObject" Target="../embeddings/oleObject139.bin"/><Relationship Id="rId6" Type="http://schemas.openxmlformats.org/officeDocument/2006/relationships/oleObject" Target="../embeddings/oleObject140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9.bin"/><Relationship Id="rId12" Type="http://schemas.openxmlformats.org/officeDocument/2006/relationships/oleObject" Target="../embeddings/oleObject150.bin"/><Relationship Id="rId13" Type="http://schemas.openxmlformats.org/officeDocument/2006/relationships/oleObject" Target="../embeddings/oleObject151.bin"/><Relationship Id="rId14" Type="http://schemas.openxmlformats.org/officeDocument/2006/relationships/oleObject" Target="../embeddings/oleObject152.bin"/><Relationship Id="rId15" Type="http://schemas.openxmlformats.org/officeDocument/2006/relationships/oleObject" Target="../embeddings/oleObject153.bin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1.bin"/><Relationship Id="rId4" Type="http://schemas.openxmlformats.org/officeDocument/2006/relationships/oleObject" Target="../embeddings/oleObject142.bin"/><Relationship Id="rId5" Type="http://schemas.openxmlformats.org/officeDocument/2006/relationships/oleObject" Target="../embeddings/oleObject143.bin"/><Relationship Id="rId6" Type="http://schemas.openxmlformats.org/officeDocument/2006/relationships/oleObject" Target="../embeddings/oleObject144.bin"/><Relationship Id="rId7" Type="http://schemas.openxmlformats.org/officeDocument/2006/relationships/oleObject" Target="../embeddings/oleObject145.bin"/><Relationship Id="rId8" Type="http://schemas.openxmlformats.org/officeDocument/2006/relationships/oleObject" Target="../embeddings/oleObject146.bin"/><Relationship Id="rId9" Type="http://schemas.openxmlformats.org/officeDocument/2006/relationships/oleObject" Target="../embeddings/oleObject147.bin"/><Relationship Id="rId10" Type="http://schemas.openxmlformats.org/officeDocument/2006/relationships/oleObject" Target="../embeddings/oleObject14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4" Type="http://schemas.openxmlformats.org/officeDocument/2006/relationships/oleObject" Target="../embeddings/oleObject155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AABD9B0-B914-4A0F-B33E-AC83331ABD7D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4007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 Fundamentals of Computer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Ahmed Helmy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Computer &amp; Information Science &amp; Engineering (CISE) Dept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http://www.cise.ufl.edu/~helmy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4841CC-0233-47B1-832C-A52094D06664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protocols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control sending, receiving of msgs</a:t>
            </a:r>
          </a:p>
          <a:p>
            <a:pPr lvl="1"/>
            <a:r>
              <a:rPr lang="en-US" sz="2000"/>
              <a:t>TCP, IP, HTTP,  Ethernet</a:t>
            </a:r>
          </a:p>
          <a:p>
            <a:r>
              <a:rPr lang="en-US" sz="2400" i="1">
                <a:solidFill>
                  <a:srgbClr val="FF0000"/>
                </a:solidFill>
              </a:rPr>
              <a:t>Internet: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	“network of networks”</a:t>
            </a:r>
          </a:p>
          <a:p>
            <a:pPr lvl="1"/>
            <a:r>
              <a:rPr lang="en-US" sz="2000"/>
              <a:t>loosely hierarchical</a:t>
            </a:r>
          </a:p>
          <a:p>
            <a:pPr lvl="1"/>
            <a:r>
              <a:rPr lang="en-US" sz="2000"/>
              <a:t>public Internet versus private intranet</a:t>
            </a:r>
          </a:p>
          <a:p>
            <a:r>
              <a:rPr lang="en-US" sz="2400"/>
              <a:t>Internet standards</a:t>
            </a:r>
          </a:p>
          <a:p>
            <a:pPr lvl="1"/>
            <a:r>
              <a:rPr lang="en-US" sz="2000"/>
              <a:t>RFC: Request for comments</a:t>
            </a:r>
          </a:p>
          <a:p>
            <a:pPr lvl="1"/>
            <a:r>
              <a:rPr lang="en-US" sz="2000"/>
              <a:t>IETF: Internet Engineering Task Force</a:t>
            </a:r>
          </a:p>
        </p:txBody>
      </p:sp>
      <p:grpSp>
        <p:nvGrpSpPr>
          <p:cNvPr id="5380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84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5385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5387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5388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2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3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4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5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6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03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4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08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09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0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1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13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14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5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6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7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1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5419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5420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22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5423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5424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42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425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42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42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3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4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6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3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0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45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46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4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8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4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5455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59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0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6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6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8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5469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73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74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7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6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7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8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7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0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1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8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5483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87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88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8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0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1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92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9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4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5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5497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01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2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4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5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6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8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9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10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5511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15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6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1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9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2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2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2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3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24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5525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29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0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3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4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3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8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5539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43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44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4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7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8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4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52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5558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55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559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55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5560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5561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562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78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578" name="Clip" r:id="rId11" imgW="1305000" imgH="1085760" progId="">
                <p:embed/>
              </p:oleObj>
            </a:graphicData>
          </a:graphic>
        </p:graphicFrame>
        <p:sp>
          <p:nvSpPr>
            <p:cNvPr id="5579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3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5584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5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6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7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8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9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0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1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2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3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4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559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9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0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0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2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3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04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05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6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7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08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5609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13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14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1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6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7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1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1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22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5623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4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5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6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27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28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2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3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4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36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46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64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647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64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648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64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5649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649" name="Clip" r:id="rId15" imgW="1305000" imgH="1085760" progId="">
                <p:embed/>
              </p:oleObj>
            </a:graphicData>
          </a:graphic>
        </p:graphicFrame>
        <p:grpSp>
          <p:nvGrpSpPr>
            <p:cNvPr id="5650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5651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5652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565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5654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5655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5656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5657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658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6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5677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8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9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0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1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2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5697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5698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5699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5700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29451D8-3BE6-4AE7-BCE1-BCB224B610BF}" type="slidenum">
              <a:rPr lang="en-US"/>
              <a:pPr/>
              <a:t>100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 </a:t>
            </a:r>
            <a:r>
              <a:rPr lang="en-US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776D40-6843-456C-82CA-344AE41C2168}" type="slidenum">
              <a:rPr lang="en-US"/>
              <a:pPr/>
              <a:t>101</a:t>
            </a:fld>
            <a:endParaRPr lang="en-US"/>
          </a:p>
        </p:txBody>
      </p:sp>
      <p:pic>
        <p:nvPicPr>
          <p:cNvPr id="122886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1961:</a:t>
            </a:r>
            <a:r>
              <a:rPr lang="en-US" sz="2000"/>
              <a:t> Kleinrock - queueing theory shows effectiveness of packet-switching</a:t>
            </a:r>
          </a:p>
          <a:p>
            <a:r>
              <a:rPr lang="en-US" sz="2000">
                <a:solidFill>
                  <a:schemeClr val="accent2"/>
                </a:solidFill>
              </a:rPr>
              <a:t>1964:</a:t>
            </a:r>
            <a:r>
              <a:rPr lang="en-US" sz="2000"/>
              <a:t> Baran - packet-switching in military nets</a:t>
            </a:r>
          </a:p>
          <a:p>
            <a:r>
              <a:rPr lang="en-US" sz="2000">
                <a:solidFill>
                  <a:schemeClr val="accent2"/>
                </a:solidFill>
              </a:rPr>
              <a:t>1967:</a:t>
            </a:r>
            <a:r>
              <a:rPr lang="en-US" sz="2000"/>
              <a:t> ARPAnet conceived by Advanced Research Projects Agency</a:t>
            </a:r>
          </a:p>
          <a:p>
            <a:r>
              <a:rPr lang="en-US" sz="2000">
                <a:solidFill>
                  <a:schemeClr val="accent2"/>
                </a:solidFill>
              </a:rPr>
              <a:t>1969:</a:t>
            </a:r>
            <a:r>
              <a:rPr lang="en-US" sz="2000"/>
              <a:t> first ARPAnet node operational</a:t>
            </a:r>
          </a:p>
          <a:p>
            <a:endParaRPr lang="en-US" sz="20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1972: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ARPAnet public demonstration</a:t>
            </a:r>
          </a:p>
          <a:p>
            <a:pPr lvl="1"/>
            <a:r>
              <a:rPr lang="en-US" sz="2000"/>
              <a:t>NCP (Network Control Protocol) first host-host protocol </a:t>
            </a:r>
          </a:p>
          <a:p>
            <a:pPr lvl="1"/>
            <a:r>
              <a:rPr lang="en-US" sz="2000"/>
              <a:t>first e-mail program</a:t>
            </a:r>
          </a:p>
          <a:p>
            <a:pPr lvl="1"/>
            <a:r>
              <a:rPr lang="en-US" sz="2000"/>
              <a:t>ARPAnet has 15 nodes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102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0F91CC-7AD1-4072-9BDA-1776C31F845F}" type="slidenum">
              <a:rPr lang="en-US"/>
              <a:pPr/>
              <a:t>103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deployment of TCP/IP</a:t>
            </a:r>
          </a:p>
          <a:p>
            <a:r>
              <a:rPr lang="en-US" sz="2400">
                <a:solidFill>
                  <a:schemeClr val="accent2"/>
                </a:solidFill>
              </a:rPr>
              <a:t>1982:</a:t>
            </a:r>
            <a:r>
              <a:rPr lang="en-US" sz="2400"/>
              <a:t> smtp e-mail protocol defined </a:t>
            </a:r>
          </a:p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DNS defined for name-to-IP-address translation</a:t>
            </a:r>
          </a:p>
          <a:p>
            <a:r>
              <a:rPr lang="en-US" sz="2400">
                <a:solidFill>
                  <a:schemeClr val="accent2"/>
                </a:solidFill>
              </a:rPr>
              <a:t>1985:</a:t>
            </a:r>
            <a:r>
              <a:rPr lang="en-US" sz="2400"/>
              <a:t> ftp protocol defined</a:t>
            </a:r>
          </a:p>
          <a:p>
            <a:r>
              <a:rPr lang="en-US" sz="2400">
                <a:solidFill>
                  <a:schemeClr val="accent2"/>
                </a:solidFill>
              </a:rPr>
              <a:t>1988:</a:t>
            </a:r>
            <a:r>
              <a:rPr lang="en-US" sz="2400"/>
              <a:t> TCP congestion control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/>
              <a:t>new national networks: Csnet, BITnet, NSFnet, Minitel</a:t>
            </a:r>
          </a:p>
          <a:p>
            <a:r>
              <a:rPr lang="en-US" sz="2400"/>
              <a:t>100,000 hosts connected to confederation of networks</a:t>
            </a:r>
          </a:p>
          <a:p>
            <a:endParaRPr lang="en-US" sz="240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F1A2A30-73FB-4D6F-8FB0-8F5A7DBBD079}" type="slidenum">
              <a:rPr lang="en-US"/>
              <a:pPr/>
              <a:t>104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Early 1990’s: </a:t>
            </a:r>
            <a:r>
              <a:rPr lang="en-US" sz="2000"/>
              <a:t>ARPAnet decommissioned</a:t>
            </a:r>
          </a:p>
          <a:p>
            <a:r>
              <a:rPr lang="en-US" sz="2000">
                <a:solidFill>
                  <a:schemeClr val="accent2"/>
                </a:solidFill>
              </a:rPr>
              <a:t>1991: </a:t>
            </a:r>
            <a:r>
              <a:rPr lang="en-US" sz="2000"/>
              <a:t>NSF lifts restrictions on commercial use of NSFnet (decommissioned, 1995)</a:t>
            </a:r>
          </a:p>
          <a:p>
            <a:r>
              <a:rPr lang="en-US" sz="2000">
                <a:solidFill>
                  <a:schemeClr val="accent2"/>
                </a:solidFill>
              </a:rPr>
              <a:t>early 1990s:</a:t>
            </a:r>
            <a:r>
              <a:rPr lang="en-US" sz="2000"/>
              <a:t> Web</a:t>
            </a:r>
          </a:p>
          <a:p>
            <a:pPr lvl="1"/>
            <a:r>
              <a:rPr lang="en-US" sz="2000"/>
              <a:t>hypertext [Bush 1945, Nelson 1960’s]</a:t>
            </a:r>
          </a:p>
          <a:p>
            <a:pPr lvl="1"/>
            <a:r>
              <a:rPr lang="en-US" sz="2000"/>
              <a:t>HTML, HTTP: Berners-Lee</a:t>
            </a:r>
          </a:p>
          <a:p>
            <a:pPr lvl="1"/>
            <a:r>
              <a:rPr lang="en-US" sz="2000"/>
              <a:t>1994: Mosaic, later Netscape</a:t>
            </a:r>
          </a:p>
          <a:p>
            <a:pPr lvl="1"/>
            <a:r>
              <a:rPr lang="en-US" sz="2000"/>
              <a:t>late 1990’s: commercialization</a:t>
            </a:r>
            <a:r>
              <a:rPr lang="en-US" sz="1800"/>
              <a:t> of the Web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Late 1990’s – 2000’s: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000"/>
              <a:t>more killer apps: instant messaging, P2P file sharing</a:t>
            </a:r>
          </a:p>
          <a:p>
            <a:r>
              <a:rPr lang="en-US" sz="2000"/>
              <a:t>network security to forefront</a:t>
            </a:r>
          </a:p>
          <a:p>
            <a:r>
              <a:rPr lang="en-US" sz="2000"/>
              <a:t>est. 50 million host, 100 million+ users</a:t>
            </a:r>
          </a:p>
          <a:p>
            <a:r>
              <a:rPr lang="en-US" sz="2000"/>
              <a:t>backbone links running at Gbps</a:t>
            </a:r>
          </a:p>
          <a:p>
            <a:endParaRPr lang="en-US" sz="20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3DA499D-D7D3-4D33-B12C-E978D727B9D4}" type="slidenum">
              <a:rPr lang="en-US"/>
              <a:pPr/>
              <a:t>105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8437563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2007:</a:t>
            </a:r>
          </a:p>
          <a:p>
            <a:r>
              <a:rPr lang="en-US" sz="2400"/>
              <a:t>~500 million hosts</a:t>
            </a:r>
          </a:p>
          <a:p>
            <a:r>
              <a:rPr lang="en-US" sz="2400"/>
              <a:t>Voice, Video over IP</a:t>
            </a:r>
          </a:p>
          <a:p>
            <a:r>
              <a:rPr lang="en-US" sz="2400"/>
              <a:t>P2P applications: Napster, BitTorrent (file sharing) Skype (VoIP), PPLive (video)</a:t>
            </a:r>
          </a:p>
          <a:p>
            <a:r>
              <a:rPr lang="en-US" sz="2400"/>
              <a:t>more applications: YouTube, gaming, social networking</a:t>
            </a:r>
          </a:p>
          <a:p>
            <a:r>
              <a:rPr lang="en-US" sz="2400"/>
              <a:t>wireless, mobility, networked embedded sensors,…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EE8AF9D-C3C5-436C-ABDE-F9E21C4715B0}" type="slidenum">
              <a:rPr lang="en-US"/>
              <a:pPr/>
              <a:t>106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Summary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/>
              <a:t>history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You now have: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depth, detail </a:t>
            </a:r>
            <a:r>
              <a:rPr lang="en-US" sz="2400" i="1"/>
              <a:t>to follow!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99BDB04-34CA-4E17-8BD8-E67B1FA48A8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a service view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communication </a:t>
            </a:r>
            <a:r>
              <a:rPr lang="en-US" sz="2400" i="1">
                <a:solidFill>
                  <a:srgbClr val="FF0000"/>
                </a:solidFill>
              </a:rPr>
              <a:t>infrastructure </a:t>
            </a:r>
            <a:r>
              <a:rPr lang="en-US" sz="2400"/>
              <a:t>enables distributed applications:</a:t>
            </a:r>
          </a:p>
          <a:p>
            <a:pPr lvl="1"/>
            <a:r>
              <a:rPr lang="en-US"/>
              <a:t>Web, VoIP, email, games, e-commerce,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communication services provided to apps:</a:t>
            </a:r>
            <a:endParaRPr lang="en-US" sz="2400"/>
          </a:p>
          <a:p>
            <a:pPr lvl="1"/>
            <a:r>
              <a:rPr lang="en-US"/>
              <a:t>reliable data delivery from source to destination</a:t>
            </a:r>
          </a:p>
          <a:p>
            <a:pPr lvl="1"/>
            <a:r>
              <a:rPr lang="en-US"/>
              <a:t>“best effort” (unreliable) data delivery</a:t>
            </a:r>
          </a:p>
        </p:txBody>
      </p:sp>
      <p:grpSp>
        <p:nvGrpSpPr>
          <p:cNvPr id="6727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6407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6411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6414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5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6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8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0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1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2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5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6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8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29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30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1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2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3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4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3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4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44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6445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6446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44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44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645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45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45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45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452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0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1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6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6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6467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71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72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7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80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6481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85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6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90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4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6495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99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0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04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08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6509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0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1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2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13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14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6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7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18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0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1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22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28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0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1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32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4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5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3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4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4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5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46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8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9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0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56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8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6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64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70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7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4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7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6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7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78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83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6584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58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585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58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586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6587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60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604" name="Clip" r:id="rId11" imgW="1305000" imgH="1085760" progId="">
                <p:embed/>
              </p:oleObj>
            </a:graphicData>
          </a:graphic>
        </p:graphicFrame>
        <p:sp>
          <p:nvSpPr>
            <p:cNvPr id="6605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0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6610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2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2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2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2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8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9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3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3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40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4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48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54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5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59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1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2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72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67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673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67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674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674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6675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675" name="Clip" r:id="rId15" imgW="1305000" imgH="1085760" progId="">
                <p:embed/>
              </p:oleObj>
            </a:graphicData>
          </a:graphic>
        </p:graphicFrame>
        <p:grpSp>
          <p:nvGrpSpPr>
            <p:cNvPr id="667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6677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7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6678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7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6680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80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6681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81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6682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6683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684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0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02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670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11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D64080-91C6-40C3-8A92-FD5F1AA2D552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B959778-B24C-4E73-9AF0-5DEC74090252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1.2 Network edge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 </a:t>
            </a:r>
            <a:r>
              <a:rPr lang="en-US"/>
              <a:t>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4EF20A5-AF8D-40B0-A602-F73492626D33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87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9769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2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9773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4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94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2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3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closer look at network structure: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4429125" cy="2819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Network edge:</a:t>
            </a:r>
            <a:r>
              <a:rPr lang="en-US"/>
              <a:t> applications and hosts</a:t>
            </a:r>
          </a:p>
        </p:txBody>
      </p:sp>
      <p:grpSp>
        <p:nvGrpSpPr>
          <p:cNvPr id="1008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9806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98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10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9811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9812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81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9813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81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9945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9946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9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9947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947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9966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9966" name="Clip" r:id="rId10" imgW="1305000" imgH="1085760" progId="">
                <p:embed/>
              </p:oleObj>
            </a:graphicData>
          </a:graphic>
        </p:graphicFrame>
        <p:grpSp>
          <p:nvGrpSpPr>
            <p:cNvPr id="997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9972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8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9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034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003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035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003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036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003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037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0037" name="Clip" r:id="rId14" imgW="1305000" imgH="1085760" progId="">
                <p:embed/>
              </p:oleObj>
            </a:graphicData>
          </a:graphic>
        </p:graphicFrame>
        <p:grpSp>
          <p:nvGrpSpPr>
            <p:cNvPr id="1003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003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3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004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0041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0042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42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0043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3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006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006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85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977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7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8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3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8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791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792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3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4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5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96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797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8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9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0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801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802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3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4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5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12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9913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6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17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1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0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1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22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2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4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5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26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99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33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36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37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9949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9950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2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9983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87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88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89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0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1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92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93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4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5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10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0011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3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5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16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17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8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9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2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2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7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0045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10046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62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63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3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9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86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9814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9815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8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19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21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2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3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24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2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6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7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28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982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3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8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39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0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42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9843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7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49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0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5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5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6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985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6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6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6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6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67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8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9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70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9871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4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75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76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7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8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9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8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84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9885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89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90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9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4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95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6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7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98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9899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2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03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04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05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6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7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08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09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0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1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1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96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9997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0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1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02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0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5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0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0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8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9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4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4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0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1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4329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26B82-D53E-4C2E-9241-058D960BEAC3}" type="slidenum">
              <a:rPr lang="en-US"/>
              <a:pPr/>
              <a:t>16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End systems (hosts):</a:t>
            </a:r>
            <a:endParaRPr lang="en-US" sz="2400"/>
          </a:p>
          <a:p>
            <a:pPr lvl="1"/>
            <a:r>
              <a:rPr lang="en-US" sz="2000"/>
              <a:t>run application programs</a:t>
            </a:r>
          </a:p>
          <a:p>
            <a:pPr lvl="1"/>
            <a:r>
              <a:rPr lang="en-US" sz="2000"/>
              <a:t>e.g. Web, email</a:t>
            </a:r>
          </a:p>
          <a:p>
            <a:pPr lvl="1"/>
            <a:r>
              <a:rPr lang="en-US" sz="200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Client-server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Peer-to-peer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</a:t>
            </a:r>
            <a:r>
              <a:rPr lang="en-US" sz="2000" dirty="0" smtClean="0">
                <a:latin typeface="Comic Sans MS" pitchFamily="66" charset="0"/>
              </a:rPr>
              <a:t>. 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181B5AA-D560-4396-ADB9-68576A26A2D5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reliable data transfer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r>
              <a:rPr lang="en-US" sz="2400" i="1"/>
              <a:t>handshaking:</a:t>
            </a:r>
            <a:r>
              <a:rPr lang="en-US" sz="2400"/>
              <a:t> setup (prepare for) data transfer ahead of time</a:t>
            </a:r>
          </a:p>
          <a:p>
            <a:pPr lvl="1"/>
            <a:r>
              <a:rPr lang="en-US" sz="2000"/>
              <a:t>Hello, initial establishment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set up “state”</a:t>
            </a:r>
            <a:r>
              <a:rPr lang="en-US" sz="2000"/>
              <a:t> in two communicating hosts</a:t>
            </a:r>
          </a:p>
          <a:p>
            <a:r>
              <a:rPr lang="en-US" sz="2400"/>
              <a:t>TCP - Transmission Control Protocol </a:t>
            </a:r>
          </a:p>
          <a:p>
            <a:pPr lvl="1"/>
            <a:r>
              <a:rPr lang="en-US" sz="2000"/>
              <a:t>Internet’s reliable data transfer service</a:t>
            </a:r>
          </a:p>
          <a:p>
            <a:pPr lvl="1"/>
            <a:endParaRPr lang="en-US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TCP service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400"/>
              <a:t>[RFC 793]</a:t>
            </a:r>
          </a:p>
          <a:p>
            <a:r>
              <a:rPr lang="en-US" sz="2400" i="1"/>
              <a:t>reliable, in-order</a:t>
            </a:r>
            <a:r>
              <a:rPr lang="en-US" sz="2400"/>
              <a:t> byte-stream data transfer</a:t>
            </a:r>
          </a:p>
          <a:p>
            <a:pPr lvl="1"/>
            <a:r>
              <a:rPr lang="en-US" sz="2000"/>
              <a:t>loss: acknowledgements and retransmissions</a:t>
            </a:r>
          </a:p>
          <a:p>
            <a:r>
              <a:rPr lang="en-US" sz="2400" i="1"/>
              <a:t>flow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 won’t overwhelm receiver</a:t>
            </a:r>
          </a:p>
          <a:p>
            <a:r>
              <a:rPr lang="en-US" sz="2400" i="1"/>
              <a:t>congestion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senders “slow down sending rate” when network congested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47D1C1F-AC27-463C-9302-CA5A3F77FA37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A100B8-01B8-427E-8EE3-34F2B1F44AD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16FE8DA-A8C0-427F-80F6-0930B44D7FC4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/>
              <a:t>homeworks</a:t>
            </a:r>
            <a:r>
              <a:rPr lang="en-US" dirty="0"/>
              <a:t> </a:t>
            </a:r>
            <a:r>
              <a:rPr lang="en-US" dirty="0" smtClean="0"/>
              <a:t>(30%)</a:t>
            </a:r>
            <a:r>
              <a:rPr lang="en-US" dirty="0" smtClean="0"/>
              <a:t> [including on-line Labs] + </a:t>
            </a:r>
            <a:r>
              <a:rPr lang="en-US" dirty="0"/>
              <a:t>2 exams (mid-term </a:t>
            </a:r>
            <a:r>
              <a:rPr lang="en-US" dirty="0" smtClean="0"/>
              <a:t>30% &amp; </a:t>
            </a:r>
            <a:r>
              <a:rPr lang="en-US" dirty="0"/>
              <a:t>final </a:t>
            </a:r>
            <a:r>
              <a:rPr lang="en-US" dirty="0" smtClean="0"/>
              <a:t>exam 40%)</a:t>
            </a:r>
            <a:endParaRPr lang="en-US" dirty="0"/>
          </a:p>
          <a:p>
            <a:r>
              <a:rPr lang="en-US" dirty="0"/>
              <a:t>1 mid-term (30%) covering 1</a:t>
            </a:r>
            <a:r>
              <a:rPr lang="en-US" baseline="30000" dirty="0"/>
              <a:t>st</a:t>
            </a:r>
            <a:r>
              <a:rPr lang="en-US" dirty="0"/>
              <a:t> half of semester</a:t>
            </a:r>
          </a:p>
          <a:p>
            <a:pPr lvl="1"/>
            <a:r>
              <a:rPr lang="en-US" dirty="0"/>
              <a:t>Internet Architecture &amp; Analysis, Layering, Multiplexing, Applications, Transport, Congestion Control, MAC protocols (partial !) [based on progress]</a:t>
            </a:r>
          </a:p>
          <a:p>
            <a:r>
              <a:rPr lang="en-US" dirty="0"/>
              <a:t>Final exam (40%) covering 2nd half</a:t>
            </a:r>
          </a:p>
          <a:p>
            <a:pPr lvl="1"/>
            <a:r>
              <a:rPr lang="en-US" dirty="0"/>
              <a:t>MAC protocols (partial), Wireless and Mobile Networking, Routing (</a:t>
            </a:r>
            <a:r>
              <a:rPr lang="en-US" dirty="0" err="1"/>
              <a:t>unicast</a:t>
            </a:r>
            <a:r>
              <a:rPr lang="en-US" dirty="0" smtClean="0"/>
              <a:t> routing, multicast intro)</a:t>
            </a:r>
            <a:endParaRPr lang="en-US" dirty="0"/>
          </a:p>
          <a:p>
            <a:r>
              <a:rPr lang="en-US" dirty="0"/>
              <a:t>1 required text book (Kurose, Ross</a:t>
            </a:r>
            <a:r>
              <a:rPr lang="en-US" dirty="0" smtClean="0"/>
              <a:t>… 6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  <a:p>
            <a:r>
              <a:rPr lang="en-US" dirty="0"/>
              <a:t>Lecture slides: </a:t>
            </a:r>
            <a:r>
              <a:rPr lang="en-US" dirty="0" smtClean="0"/>
              <a:t>modified version </a:t>
            </a:r>
            <a:r>
              <a:rPr lang="en-US" dirty="0"/>
              <a:t>of book slides + supp. Materials &amp; notes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51FC795-C63D-4404-9B84-D128FBEBEFDE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point to point access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616075"/>
            <a:ext cx="5181600" cy="25876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Dialup via modem</a:t>
            </a:r>
            <a:endParaRPr lang="en-US" sz="2400"/>
          </a:p>
          <a:p>
            <a:pPr lvl="1"/>
            <a:r>
              <a:rPr lang="en-US"/>
              <a:t>up to 56Kbps direct access to router (often less)</a:t>
            </a:r>
          </a:p>
          <a:p>
            <a:pPr lvl="1"/>
            <a:r>
              <a:rPr lang="en-US"/>
              <a:t>Can’t surf and phone at same time: can’t be </a:t>
            </a:r>
            <a:r>
              <a:rPr lang="en-US">
                <a:solidFill>
                  <a:srgbClr val="FF0000"/>
                </a:solidFill>
              </a:rPr>
              <a:t>“always on”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897563" y="1700213"/>
          <a:ext cx="730250" cy="638175"/>
        </p:xfrm>
        <a:graphic>
          <a:graphicData uri="http://schemas.openxmlformats.org/presentationml/2006/ole">
            <p:oleObj spid="_x0000_s223237" name="Clip" r:id="rId4" imgW="1305000" imgH="1085760" progId="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692900" y="1936750"/>
          <a:ext cx="490538" cy="369888"/>
        </p:xfrm>
        <a:graphic>
          <a:graphicData uri="http://schemas.openxmlformats.org/presentationml/2006/ole">
            <p:oleObj spid="_x0000_s223238" name="Clip" r:id="rId5" imgW="676440" imgH="485640" progId="">
              <p:embed/>
            </p:oleObj>
          </a:graphicData>
        </a:graphic>
      </p:graphicFrame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6608763" y="2184400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5897563" y="2892425"/>
          <a:ext cx="730250" cy="638175"/>
        </p:xfrm>
        <a:graphic>
          <a:graphicData uri="http://schemas.openxmlformats.org/presentationml/2006/ole">
            <p:oleObj spid="_x0000_s223240" name="Clip" r:id="rId6" imgW="1305000" imgH="1085760" progId="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692900" y="3127375"/>
          <a:ext cx="490538" cy="371475"/>
        </p:xfrm>
        <a:graphic>
          <a:graphicData uri="http://schemas.openxmlformats.org/presentationml/2006/ole">
            <p:oleObj spid="_x0000_s223241" name="Clip" r:id="rId7" imgW="676440" imgH="485640" progId="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6608763" y="3376613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6556375" y="2465388"/>
            <a:ext cx="123825" cy="430212"/>
            <a:chOff x="3842" y="406"/>
            <a:chExt cx="51" cy="167"/>
          </a:xfrm>
        </p:grpSpPr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7094538" y="2208213"/>
            <a:ext cx="506412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7115175" y="2781300"/>
            <a:ext cx="485775" cy="65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47650" y="3817938"/>
            <a:ext cx="850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DSL: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digital subscriber line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deployment: telephone company (typically)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23346" name="Group 114"/>
          <p:cNvGrpSpPr>
            <a:grpSpLocks/>
          </p:cNvGrpSpPr>
          <p:nvPr/>
        </p:nvGrpSpPr>
        <p:grpSpPr bwMode="auto">
          <a:xfrm>
            <a:off x="7423150" y="2520950"/>
            <a:ext cx="1058863" cy="407988"/>
            <a:chOff x="3600" y="219"/>
            <a:chExt cx="360" cy="175"/>
          </a:xfrm>
        </p:grpSpPr>
        <p:sp>
          <p:nvSpPr>
            <p:cNvPr id="223347" name="Oval 1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50" name="Rectangle 1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352" name="Group 1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53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4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5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356" name="Group 1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35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F8EDFBF-06C4-4B1F-A251-C812D9A59024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6057" y="1729695"/>
            <a:ext cx="7337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cable TV infrastructure,  rather than telephone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HFC: hybrid fiber coax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asymmetric: up to 30Mbps downstream, 2 Mbps upstream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cable and fiber attaches homes to ISP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homes share access to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unlike DSL, which has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dedicated access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127D7A-5D8D-44DE-9E01-C050FFD6D33F}" type="slidenum">
              <a:rPr lang="en-US"/>
              <a:pPr/>
              <a:t>22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pic>
        <p:nvPicPr>
          <p:cNvPr id="22733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E2119F-FB16-4DFF-9714-951368D3F18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2937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2938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2938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9385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29386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29387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29388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2940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E0D6C29-DF60-428A-B7C6-DAEF0932B4A0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142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142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142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3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143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143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143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1457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145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/>
              <a:ahLst/>
              <a:cxnLst>
                <a:cxn ang="0">
                  <a:pos x="544" y="912"/>
                </a:cxn>
                <a:cxn ang="0">
                  <a:pos x="0" y="224"/>
                </a:cxn>
                <a:cxn ang="0">
                  <a:pos x="288" y="400"/>
                </a:cxn>
                <a:cxn ang="0">
                  <a:pos x="672" y="512"/>
                </a:cxn>
                <a:cxn ang="0">
                  <a:pos x="960" y="464"/>
                </a:cxn>
                <a:cxn ang="0">
                  <a:pos x="1176" y="336"/>
                </a:cxn>
                <a:cxn ang="0">
                  <a:pos x="1432" y="0"/>
                </a:cxn>
                <a:cxn ang="0">
                  <a:pos x="1016" y="896"/>
                </a:cxn>
                <a:cxn ang="0">
                  <a:pos x="544" y="912"/>
                </a:cxn>
              </a:cxnLst>
              <a:rect l="0" t="0" r="r" b="b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5" y="184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9" y="1541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5" y="153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1468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69" name="Picture 45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70" name="Picture 46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32E9A6-926D-4365-8D6A-12427097CCD1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347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347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347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48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348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348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348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35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/>
              <a:ahLst/>
              <a:cxnLst>
                <a:cxn ang="0">
                  <a:pos x="912" y="448"/>
                </a:cxn>
                <a:cxn ang="0">
                  <a:pos x="1496" y="464"/>
                </a:cxn>
                <a:cxn ang="0">
                  <a:pos x="2432" y="48"/>
                </a:cxn>
                <a:cxn ang="0">
                  <a:pos x="1784" y="176"/>
                </a:cxn>
                <a:cxn ang="0">
                  <a:pos x="864" y="208"/>
                </a:cxn>
                <a:cxn ang="0">
                  <a:pos x="0" y="0"/>
                </a:cxn>
              </a:cxnLst>
              <a:rect l="0" t="0" r="r" b="b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12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909CC-A6C3-4916-9103-05BB96EFAC9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552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552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552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55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55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55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55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9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0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1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2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3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4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5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235576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35584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35585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35586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235587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235588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235589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235590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235591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2355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/>
              <a:ahLst/>
              <a:cxnLst>
                <a:cxn ang="0">
                  <a:pos x="1015" y="1107"/>
                </a:cxn>
                <a:cxn ang="0">
                  <a:pos x="0" y="0"/>
                </a:cxn>
                <a:cxn ang="0">
                  <a:pos x="905" y="0"/>
                </a:cxn>
                <a:cxn ang="0">
                  <a:pos x="1015" y="1107"/>
                </a:cxn>
              </a:cxnLst>
              <a:rect l="0" t="0" r="r" b="b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1279299" y="1035050"/>
            <a:ext cx="3177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FDM</a:t>
            </a:r>
            <a:r>
              <a:rPr lang="en-US" dirty="0">
                <a:latin typeface="Comic Sans MS" pitchFamily="66" charset="0"/>
              </a:rPr>
              <a:t> (frequency </a:t>
            </a:r>
          </a:p>
          <a:p>
            <a:r>
              <a:rPr lang="en-US" dirty="0">
                <a:latin typeface="Comic Sans MS" pitchFamily="66" charset="0"/>
              </a:rPr>
              <a:t>division multiplexing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[more shortly]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2291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2291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22916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33C385-A732-4537-9B2B-4C3E05676DD1}" type="slidenum">
              <a:rPr lang="en-US"/>
              <a:pPr/>
              <a:t>28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10’s</a:t>
            </a:r>
            <a:r>
              <a:rPr lang="en-US" sz="2000" dirty="0"/>
              <a:t> Mbps) over wide </a:t>
            </a:r>
            <a:r>
              <a:rPr lang="en-US" sz="2000" dirty="0" smtClean="0"/>
              <a:t>area</a:t>
            </a:r>
            <a:endParaRPr lang="en-US" sz="2000" dirty="0"/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86A209-CEB4-492D-B146-79502EA7E7C5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884FBBE-ED4F-4AC8-952D-80D62289004E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(Open) Questions to think about: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Throughout the semester we can ask the following questions about the functionality, design and analysis of the Internet:</a:t>
            </a:r>
          </a:p>
          <a:p>
            <a:r>
              <a:rPr lang="en-US"/>
              <a:t>What do you </a:t>
            </a:r>
            <a:r>
              <a:rPr lang="en-US" i="1"/>
              <a:t>like</a:t>
            </a:r>
            <a:r>
              <a:rPr lang="en-US"/>
              <a:t> about the Internet?</a:t>
            </a:r>
          </a:p>
          <a:p>
            <a:r>
              <a:rPr lang="en-US"/>
              <a:t>What do you </a:t>
            </a:r>
            <a:r>
              <a:rPr lang="en-US" i="1"/>
              <a:t>not like</a:t>
            </a:r>
            <a:r>
              <a:rPr lang="en-US"/>
              <a:t> about the Internet and would want to change?</a:t>
            </a:r>
          </a:p>
          <a:p>
            <a:r>
              <a:rPr lang="en-US" i="1"/>
              <a:t>How </a:t>
            </a:r>
            <a:r>
              <a:rPr lang="en-US"/>
              <a:t>would you </a:t>
            </a:r>
            <a:r>
              <a:rPr lang="en-US" i="1"/>
              <a:t>change</a:t>
            </a:r>
            <a:r>
              <a:rPr lang="en-US"/>
              <a:t> it and how would you achieve such change? How would you evaluate the effects of your change (positive and negative)?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AED981D-DB00-4AFD-9FE4-B49E70DE2E46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Physical Media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Bit: </a:t>
            </a:r>
            <a:r>
              <a:rPr lang="en-US" sz="2400"/>
              <a:t>propagates between</a:t>
            </a:r>
            <a:br>
              <a:rPr lang="en-US" sz="2400"/>
            </a:br>
            <a:r>
              <a:rPr lang="en-US" sz="2400"/>
              <a:t>transmitter/rcvr pairs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physical link:</a:t>
            </a:r>
            <a:r>
              <a:rPr lang="en-US" sz="2400"/>
              <a:t> what lies between transmitter &amp; receiver</a:t>
            </a:r>
          </a:p>
          <a:p>
            <a:r>
              <a:rPr lang="en-US" sz="2400">
                <a:solidFill>
                  <a:srgbClr val="FF0000"/>
                </a:solidFill>
              </a:rPr>
              <a:t>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in solid media: copper, fiber, coax</a:t>
            </a:r>
          </a:p>
          <a:p>
            <a:r>
              <a:rPr lang="en-US" sz="2400">
                <a:solidFill>
                  <a:srgbClr val="FF0000"/>
                </a:solidFill>
              </a:rPr>
              <a:t>unguided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freely, e.g., radio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Twisted Pair (TP)</a:t>
            </a:r>
            <a:endParaRPr lang="en-US" sz="2400"/>
          </a:p>
          <a:p>
            <a:r>
              <a:rPr lang="en-US" sz="2400"/>
              <a:t>two insulated copper wires</a:t>
            </a:r>
          </a:p>
          <a:p>
            <a:pPr lvl="1"/>
            <a:r>
              <a:rPr lang="en-US" sz="2000"/>
              <a:t>Category 3: traditional phone wires, 10 Mbps Ethernet</a:t>
            </a:r>
          </a:p>
          <a:p>
            <a:pPr lvl="1"/>
            <a:r>
              <a:rPr lang="en-US" sz="2000"/>
              <a:t>Category 5: </a:t>
            </a:r>
            <a:br>
              <a:rPr lang="en-US" sz="2000"/>
            </a:br>
            <a:r>
              <a:rPr lang="en-US" sz="2000"/>
              <a:t>100Mbps Ethernet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5A6AC7-F9C1-4920-B078-52D26DE9AECE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coax, fiber</a:t>
            </a: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Coaxial cable: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HFC (hybrid fiber-coax)</a:t>
            </a:r>
          </a:p>
        </p:txBody>
      </p:sp>
      <p:pic>
        <p:nvPicPr>
          <p:cNvPr id="245764" name="Picture 4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84700" y="1195388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(100’s Gps)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WDM Networks: Wavelength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division multiplexing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245766" name="Picture 6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5441950"/>
            <a:ext cx="1851025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60CC3B6-7DF8-43F1-8E3E-BA47BA8187C0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radio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/>
              <a:t>signal carried in electromagnetic spectrum</a:t>
            </a:r>
          </a:p>
          <a:p>
            <a:r>
              <a:rPr lang="en-US" sz="2400" dirty="0"/>
              <a:t>no physical “wire</a:t>
            </a:r>
            <a:r>
              <a:rPr lang="en-US" sz="2400" dirty="0" smtClean="0"/>
              <a:t>”,…</a:t>
            </a:r>
            <a:endParaRPr lang="en-US" sz="2400" dirty="0"/>
          </a:p>
          <a:p>
            <a:r>
              <a:rPr lang="en-US" sz="2400" dirty="0"/>
              <a:t>bidirectional</a:t>
            </a:r>
          </a:p>
          <a:p>
            <a:r>
              <a:rPr lang="en-US" sz="2400" dirty="0"/>
              <a:t>propagation environment effects:</a:t>
            </a:r>
          </a:p>
          <a:p>
            <a:pPr lvl="1"/>
            <a:r>
              <a:rPr lang="en-US" sz="2000" dirty="0"/>
              <a:t>reflection </a:t>
            </a:r>
          </a:p>
          <a:p>
            <a:pPr lvl="1"/>
            <a:r>
              <a:rPr lang="en-US" sz="2000" dirty="0"/>
              <a:t>obstruction by objects</a:t>
            </a:r>
          </a:p>
          <a:p>
            <a:pPr lvl="1"/>
            <a:r>
              <a:rPr lang="en-US" sz="2000" dirty="0"/>
              <a:t>Interference</a:t>
            </a:r>
          </a:p>
          <a:p>
            <a:r>
              <a:rPr lang="en-US" sz="2400" dirty="0"/>
              <a:t>dynamic link characteristics …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terrestrial  microwave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 dirty="0">
                <a:latin typeface="Comic Sans MS" pitchFamily="66" charset="0"/>
              </a:rPr>
              <a:t> (e.g., </a:t>
            </a:r>
            <a:r>
              <a:rPr lang="en-US" dirty="0" err="1">
                <a:latin typeface="Comic Sans MS" pitchFamily="66" charset="0"/>
              </a:rPr>
              <a:t>Wifi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11Mbps</a:t>
            </a:r>
            <a:r>
              <a:rPr lang="en-US" sz="2000" dirty="0">
                <a:latin typeface="Comic Sans MS" pitchFamily="66" charset="0"/>
              </a:rPr>
              <a:t>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 dirty="0">
                <a:latin typeface="Comic Sans MS" pitchFamily="66" charset="0"/>
              </a:rPr>
              <a:t> (e.g.,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 smtClean="0">
                <a:latin typeface="Comic Sans MS" pitchFamily="66" charset="0"/>
              </a:rPr>
              <a:t>3G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4G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cellular: ~ </a:t>
            </a:r>
            <a:r>
              <a:rPr lang="en-US" sz="2000" dirty="0" smtClean="0">
                <a:latin typeface="Comic Sans MS" pitchFamily="66" charset="0"/>
              </a:rPr>
              <a:t>1-10 </a:t>
            </a:r>
            <a:r>
              <a:rPr lang="en-US" sz="2000" dirty="0">
                <a:latin typeface="Comic Sans MS" pitchFamily="66" charset="0"/>
              </a:rPr>
              <a:t>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Kbps to </a:t>
            </a:r>
            <a:r>
              <a:rPr lang="en-US" sz="2000" dirty="0" err="1">
                <a:latin typeface="Comic Sans MS" pitchFamily="66" charset="0"/>
              </a:rPr>
              <a:t>45Mbps</a:t>
            </a:r>
            <a:r>
              <a:rPr lang="en-US" sz="2000" dirty="0">
                <a:latin typeface="Comic Sans MS" pitchFamily="66" charset="0"/>
              </a:rPr>
              <a:t>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270 </a:t>
            </a:r>
            <a:r>
              <a:rPr lang="en-US" sz="2000" dirty="0" err="1">
                <a:latin typeface="Comic Sans MS" pitchFamily="66" charset="0"/>
              </a:rPr>
              <a:t>msec</a:t>
            </a:r>
            <a:r>
              <a:rPr lang="en-US" sz="2000" dirty="0">
                <a:latin typeface="Comic Sans MS" pitchFamily="66" charset="0"/>
              </a:rPr>
              <a:t>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7367BE-3956-416C-B8CE-57444A4FBB41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network structure, </a:t>
            </a:r>
            <a:r>
              <a:rPr lang="en-US"/>
              <a:t>circuit switching, packet switching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  <p:sp>
        <p:nvSpPr>
          <p:cNvPr id="359428" name="Arc 4"/>
          <p:cNvSpPr>
            <a:spLocks/>
          </p:cNvSpPr>
          <p:nvPr/>
        </p:nvSpPr>
        <p:spPr bwMode="auto">
          <a:xfrm flipH="1" flipV="1">
            <a:off x="469900" y="3797300"/>
            <a:ext cx="436563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rc 5"/>
          <p:cNvSpPr>
            <a:spLocks/>
          </p:cNvSpPr>
          <p:nvPr/>
        </p:nvSpPr>
        <p:spPr bwMode="auto">
          <a:xfrm flipH="1">
            <a:off x="465138" y="3043238"/>
            <a:ext cx="436562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9BD3CEF-1A17-4243-A67C-097508318C7C}" type="slidenum">
              <a:rPr lang="en-US"/>
              <a:pPr/>
              <a:t>34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255588"/>
            <a:ext cx="890905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Internet Structure: loose hierarchy</a:t>
            </a:r>
          </a:p>
          <a:p>
            <a:pPr>
              <a:buFontTx/>
              <a:buChar char="-"/>
            </a:pPr>
            <a:r>
              <a:rPr lang="en-US" sz="2600"/>
              <a:t>hierarchy based on administrative regions/providers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81200" y="1447800"/>
          <a:ext cx="5057775" cy="5029200"/>
        </p:xfrm>
        <a:graphic>
          <a:graphicData uri="http://schemas.openxmlformats.org/presentationml/2006/ole">
            <p:oleObj spid="_x0000_s304131" name="Picture" r:id="rId4" imgW="5057640" imgH="5029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35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7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5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6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8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0DC681-11EE-4319-B66A-6482F8BCC347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3" name="Oval 71"/>
          <p:cNvSpPr>
            <a:spLocks noChangeArrowheads="1"/>
          </p:cNvSpPr>
          <p:nvPr/>
        </p:nvSpPr>
        <p:spPr bwMode="auto">
          <a:xfrm>
            <a:off x="3900488" y="35560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473AB0-39A9-48F5-AE3C-2BEC0B7AC2E9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00150" y="3711575"/>
            <a:ext cx="6500813" cy="2608263"/>
            <a:chOff x="1166" y="2204"/>
            <a:chExt cx="4095" cy="1643"/>
          </a:xfrm>
        </p:grpSpPr>
        <p:sp>
          <p:nvSpPr>
            <p:cNvPr id="18739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739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7400" name="Oval 8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1" name="Text Box 9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4" name="Text Box 12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7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7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420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7422" name="Line 30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3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4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5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6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7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8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9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0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1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2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33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7435" name="Line 43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6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37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743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40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41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42" name="Line 50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3" name="Line 51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5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6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7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8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7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1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52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53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54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2425" y="1022350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“tier-2” ISPs: smaller (often regional) ISPs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connect to one or more tier-1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(provider)</a:t>
            </a:r>
            <a:r>
              <a:rPr lang="en-US">
                <a:latin typeface="Comic Sans MS" pitchFamily="66" charset="0"/>
              </a:rPr>
              <a:t> ISPs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each tier-1 has many tier-2 </a:t>
            </a:r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customer nets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tier 2 pays tier 1 provider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tier-2 nets sometimes peer directly with each other (bypassing tier 1) , or at IXP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i="1">
              <a:solidFill>
                <a:srgbClr val="FF0000"/>
              </a:solidFill>
              <a:latin typeface="Comic Sans MS" pitchFamily="66" charset="0"/>
            </a:endParaRPr>
          </a:p>
          <a:p>
            <a:pPr marL="62865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187458" name="Oval 66"/>
          <p:cNvSpPr>
            <a:spLocks noChangeArrowheads="1"/>
          </p:cNvSpPr>
          <p:nvPr/>
        </p:nvSpPr>
        <p:spPr bwMode="auto">
          <a:xfrm>
            <a:off x="3351213" y="388143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1" name="Oval 69"/>
          <p:cNvSpPr>
            <a:spLocks noChangeArrowheads="1"/>
          </p:cNvSpPr>
          <p:nvPr/>
        </p:nvSpPr>
        <p:spPr bwMode="auto">
          <a:xfrm>
            <a:off x="4464050" y="39258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2" name="Oval 70"/>
          <p:cNvSpPr>
            <a:spLocks noChangeArrowheads="1"/>
          </p:cNvSpPr>
          <p:nvPr/>
        </p:nvSpPr>
        <p:spPr bwMode="auto">
          <a:xfrm>
            <a:off x="3152775" y="60721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4" name="Oval 72"/>
          <p:cNvSpPr>
            <a:spLocks noChangeArrowheads="1"/>
          </p:cNvSpPr>
          <p:nvPr/>
        </p:nvSpPr>
        <p:spPr bwMode="auto">
          <a:xfrm>
            <a:off x="1582738" y="564356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5" name="Oval 73"/>
          <p:cNvSpPr>
            <a:spLocks noChangeArrowheads="1"/>
          </p:cNvSpPr>
          <p:nvPr/>
        </p:nvSpPr>
        <p:spPr bwMode="auto">
          <a:xfrm>
            <a:off x="2306638" y="596265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6" name="Oval 74"/>
          <p:cNvSpPr>
            <a:spLocks noChangeArrowheads="1"/>
          </p:cNvSpPr>
          <p:nvPr/>
        </p:nvSpPr>
        <p:spPr bwMode="auto">
          <a:xfrm>
            <a:off x="4538663" y="60325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7" name="Oval 75"/>
          <p:cNvSpPr>
            <a:spLocks noChangeArrowheads="1"/>
          </p:cNvSpPr>
          <p:nvPr/>
        </p:nvSpPr>
        <p:spPr bwMode="auto">
          <a:xfrm>
            <a:off x="5334000" y="6054725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8" name="Oval 76"/>
          <p:cNvSpPr>
            <a:spLocks noChangeArrowheads="1"/>
          </p:cNvSpPr>
          <p:nvPr/>
        </p:nvSpPr>
        <p:spPr bwMode="auto">
          <a:xfrm>
            <a:off x="6140450" y="599281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 flipH="1">
            <a:off x="2327275" y="4154488"/>
            <a:ext cx="820738" cy="15319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 flipH="1">
            <a:off x="2860675" y="4162425"/>
            <a:ext cx="285750" cy="1806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 flipH="1">
            <a:off x="3106738" y="4183063"/>
            <a:ext cx="2662237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 flipH="1">
            <a:off x="5026025" y="4191000"/>
            <a:ext cx="715963" cy="1866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>
            <a:off x="3208338" y="4198938"/>
            <a:ext cx="1801812" cy="18430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843588" y="4230688"/>
            <a:ext cx="815975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 flipH="1">
            <a:off x="3892550" y="4511675"/>
            <a:ext cx="846138" cy="16065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4094163" y="4495800"/>
            <a:ext cx="2170112" cy="16192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AA2AD6B-69A9-4F0C-AFC5-14CD33B6C15A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8944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944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3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94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94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69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3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4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5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6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7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8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82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9484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5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86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94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9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90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491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5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6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7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94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0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501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502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503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6" name="Oval 66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7" name="Oval 67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8" name="Oval 68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39725" y="1227138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“Tier-3” ISPs, local ISPs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customer of tier 1 or tier 2 network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last hop (“access”) network (closest to end systems)</a:t>
            </a:r>
          </a:p>
        </p:txBody>
      </p:sp>
      <p:sp>
        <p:nvSpPr>
          <p:cNvPr id="189522" name="Oval 82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3" name="Oval 83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4" name="Oval 84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5" name="Oval 85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6" name="Oval 86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7" name="Oval 87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8" name="Oval 88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9" name="Oval 89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0" name="Oval 90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Oval 91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2" name="Oval 92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3" name="Oval 93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4" name="Oval 94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5" name="Oval 95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6" name="Oval 96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7" name="Oval 97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8" name="Oval 98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9" name="Oval 99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0" name="Oval 100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1" name="Oval 101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2" name="Oval 102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3" name="Oval 103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4" name="Oval 104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5" name="Oval 105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6" name="Oval 106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7" name="Oval 107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8" name="Oval 108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7D3ADA-1E60-4706-8AD7-B9C47B041269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791" y="0"/>
            <a:ext cx="7772400" cy="890264"/>
          </a:xfrm>
        </p:spPr>
        <p:txBody>
          <a:bodyPr/>
          <a:lstStyle/>
          <a:p>
            <a:r>
              <a:rPr lang="en-US" dirty="0"/>
              <a:t>Intro &amp; Motivation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70118"/>
            <a:ext cx="8566732" cy="5865316"/>
          </a:xfrm>
        </p:spPr>
        <p:txBody>
          <a:bodyPr/>
          <a:lstStyle/>
          <a:p>
            <a:r>
              <a:rPr lang="en-US" dirty="0"/>
              <a:t>What’s the Internet to you?</a:t>
            </a:r>
          </a:p>
          <a:p>
            <a:pPr lvl="1"/>
            <a:r>
              <a:rPr lang="en-US" dirty="0"/>
              <a:t>Web browsers, wireless Internet Cafés, cellular phones!, home networks, networked cars (vehicular), networked embedded devices,</a:t>
            </a:r>
            <a:r>
              <a:rPr lang="en-US" dirty="0" smtClean="0"/>
              <a:t> Internet-of-Things (</a:t>
            </a:r>
            <a:r>
              <a:rPr lang="en-US" dirty="0" err="1" smtClean="0"/>
              <a:t>IoT</a:t>
            </a:r>
            <a:r>
              <a:rPr lang="en-US" dirty="0" smtClean="0"/>
              <a:t>), smart home, city, highway, school, hospital, </a:t>
            </a:r>
            <a:r>
              <a:rPr lang="en-US" dirty="0" err="1" smtClean="0"/>
              <a:t>wearables</a:t>
            </a:r>
            <a:r>
              <a:rPr lang="en-US" dirty="0" smtClean="0"/>
              <a:t> …. inter</a:t>
            </a:r>
            <a:r>
              <a:rPr lang="en-US" dirty="0"/>
              <a:t>-planetary networks (</a:t>
            </a:r>
            <a:r>
              <a:rPr lang="en-US" dirty="0" err="1"/>
              <a:t>DTNs</a:t>
            </a:r>
            <a:r>
              <a:rPr lang="en-US" dirty="0"/>
              <a:t>)?… </a:t>
            </a:r>
          </a:p>
          <a:p>
            <a:pPr lvl="1"/>
            <a:r>
              <a:rPr lang="en-US" dirty="0"/>
              <a:t>Very complex, time varying, hard to capture !</a:t>
            </a:r>
          </a:p>
          <a:p>
            <a:r>
              <a:rPr lang="en-US" dirty="0"/>
              <a:t>Why study the Internet?</a:t>
            </a:r>
          </a:p>
          <a:p>
            <a:pPr lvl="1"/>
            <a:r>
              <a:rPr lang="en-US" dirty="0"/>
              <a:t>To learn </a:t>
            </a:r>
            <a:r>
              <a:rPr lang="en-US" i="1" dirty="0"/>
              <a:t>engineering </a:t>
            </a:r>
            <a:r>
              <a:rPr lang="en-US" dirty="0"/>
              <a:t>lessons from history</a:t>
            </a:r>
          </a:p>
          <a:p>
            <a:pPr lvl="1"/>
            <a:r>
              <a:rPr lang="en-US" dirty="0"/>
              <a:t>Analyze today’s problems and improve performance</a:t>
            </a:r>
          </a:p>
          <a:p>
            <a:pPr lvl="1"/>
            <a:r>
              <a:rPr lang="en-US" dirty="0"/>
              <a:t>Provide future designs for better Internet and new architectures and </a:t>
            </a:r>
            <a:r>
              <a:rPr lang="en-US" dirty="0" smtClean="0"/>
              <a:t>applications for new </a:t>
            </a:r>
            <a:r>
              <a:rPr lang="en-US" dirty="0" err="1" smtClean="0"/>
              <a:t>funcationality</a:t>
            </a:r>
            <a:endParaRPr lang="en-US" dirty="0" smtClean="0"/>
          </a:p>
          <a:p>
            <a:pPr lvl="1"/>
            <a:r>
              <a:rPr lang="en-US" dirty="0"/>
              <a:t>Is the Internet the only form of computer networking? (open question)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40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41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A3E99AA-6D34-4D4F-963F-7D03C9CE373D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/>
        </p:nvGraphicFramePr>
        <p:xfrm>
          <a:off x="1143000" y="693738"/>
          <a:ext cx="6629400" cy="5453062"/>
        </p:xfrm>
        <a:graphic>
          <a:graphicData uri="http://schemas.openxmlformats.org/presentationml/2006/ole">
            <p:oleObj spid="_x0000_s312322" name="Document" r:id="rId4" imgW="2324880" imgH="1910880" progId="Word.Document.8">
              <p:embed/>
            </p:oleObj>
          </a:graphicData>
        </a:graphic>
      </p:graphicFrame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371725" y="6103938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 node transit-stub topology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509588" y="58738"/>
            <a:ext cx="774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So, what does the Internet look like? Have you seen it lately?!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CC92583-9A97-4F65-908F-46D2AC03077F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914400" y="0"/>
          <a:ext cx="7010400" cy="5476875"/>
        </p:xfrm>
        <a:graphic>
          <a:graphicData uri="http://schemas.openxmlformats.org/presentationml/2006/ole">
            <p:oleObj spid="_x0000_s314370" name="Document" r:id="rId4" imgW="2372400" imgH="1853280" progId="Word.Document.8">
              <p:embed/>
            </p:oleObj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23938" y="5478463"/>
            <a:ext cx="782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multicast backbone [Mbone] (~3000 nodes) [2002]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3F18ADD-A252-4181-BA1B-599DA0FA4173}" type="slidenum">
              <a:rPr lang="en-US"/>
              <a:pPr/>
              <a:t>45</a:t>
            </a:fld>
            <a:endParaRPr lang="en-US"/>
          </a:p>
        </p:txBody>
      </p:sp>
      <p:pic>
        <p:nvPicPr>
          <p:cNvPr id="316418" name="Picture 2" descr="mbo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727325" y="59086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Internet (~50,000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D4259B4-2666-4E53-845B-5CDDC807F4FF}" type="slidenum">
              <a:rPr lang="en-US"/>
              <a:pPr/>
              <a:t>46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simple… </a:t>
            </a:r>
          </a:p>
          <a:p>
            <a:r>
              <a:rPr lang="en-US"/>
              <a:t>It is really complex</a:t>
            </a:r>
          </a:p>
          <a:p>
            <a:pPr lvl="1"/>
            <a:r>
              <a:rPr lang="en-US"/>
              <a:t>in scale</a:t>
            </a:r>
          </a:p>
          <a:p>
            <a:pPr lvl="1"/>
            <a:r>
              <a:rPr lang="en-US"/>
              <a:t>in interactions and dynamics</a:t>
            </a:r>
          </a:p>
          <a:p>
            <a:pPr lvl="1"/>
            <a:r>
              <a:rPr lang="en-US"/>
              <a:t>in failure modes (loss, crashes, loops, etc)</a:t>
            </a:r>
          </a:p>
          <a:p>
            <a:r>
              <a:rPr lang="en-US"/>
              <a:t>We need a very systematic approach to design protocols for such a complex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E33D875-2AC5-426E-9565-546FD110984C}" type="slidenum">
              <a:rPr lang="en-US"/>
              <a:pPr/>
              <a:t>47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48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49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B892175-E4EE-471D-9304-8395AB0DA13B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(Chapters) to Cover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143000"/>
            <a:ext cx="8562975" cy="5105400"/>
          </a:xfrm>
        </p:spPr>
        <p:txBody>
          <a:bodyPr/>
          <a:lstStyle/>
          <a:p>
            <a:r>
              <a:rPr lang="en-US" sz="2400" dirty="0"/>
              <a:t>From main text book (Kurose, Ross)</a:t>
            </a:r>
          </a:p>
          <a:p>
            <a:pPr lvl="1"/>
            <a:r>
              <a:rPr lang="en-US" sz="2000" dirty="0" err="1"/>
              <a:t>Ch1</a:t>
            </a:r>
            <a:r>
              <a:rPr lang="en-US" sz="2000" dirty="0"/>
              <a:t>: Overview, Intro</a:t>
            </a:r>
          </a:p>
          <a:p>
            <a:pPr lvl="1"/>
            <a:r>
              <a:rPr lang="en-US" sz="2000" dirty="0" err="1"/>
              <a:t>Ch2</a:t>
            </a:r>
            <a:r>
              <a:rPr lang="en-US" sz="2000" dirty="0"/>
              <a:t>: Applications</a:t>
            </a:r>
          </a:p>
          <a:p>
            <a:pPr lvl="1"/>
            <a:r>
              <a:rPr lang="en-US" sz="2000" dirty="0" err="1"/>
              <a:t>Ch3</a:t>
            </a:r>
            <a:r>
              <a:rPr lang="en-US" sz="2000" dirty="0"/>
              <a:t>: Transport Layer</a:t>
            </a:r>
          </a:p>
          <a:p>
            <a:pPr lvl="1"/>
            <a:r>
              <a:rPr lang="en-US" sz="2000" dirty="0" err="1"/>
              <a:t>Ch4</a:t>
            </a:r>
            <a:r>
              <a:rPr lang="en-US" sz="2000" dirty="0"/>
              <a:t>: Network Layer</a:t>
            </a:r>
          </a:p>
          <a:p>
            <a:pPr lvl="1"/>
            <a:r>
              <a:rPr lang="en-US" sz="2000" dirty="0" err="1"/>
              <a:t>Ch5</a:t>
            </a:r>
            <a:r>
              <a:rPr lang="en-US" sz="2000" dirty="0"/>
              <a:t>: Link Layer, MAC, LANs</a:t>
            </a:r>
          </a:p>
          <a:p>
            <a:pPr lvl="1"/>
            <a:r>
              <a:rPr lang="en-US" sz="2000" dirty="0" err="1"/>
              <a:t>Ch6</a:t>
            </a:r>
            <a:r>
              <a:rPr lang="en-US" sz="2000" dirty="0"/>
              <a:t>: Wireless, Mobile Networks</a:t>
            </a:r>
          </a:p>
          <a:p>
            <a:pPr lvl="1"/>
            <a:r>
              <a:rPr lang="en-US" sz="2000" dirty="0" err="1"/>
              <a:t>Ch7</a:t>
            </a:r>
            <a:r>
              <a:rPr lang="en-US" sz="2000" dirty="0"/>
              <a:t>: Multimedia [partial: </a:t>
            </a:r>
            <a:r>
              <a:rPr lang="en-US" sz="2000" dirty="0" err="1"/>
              <a:t>Diffserv</a:t>
            </a:r>
            <a:r>
              <a:rPr lang="en-US" sz="2000" dirty="0"/>
              <a:t>, </a:t>
            </a:r>
            <a:r>
              <a:rPr lang="en-US" sz="2000" dirty="0" err="1"/>
              <a:t>Intserv</a:t>
            </a:r>
            <a:r>
              <a:rPr lang="en-US" sz="2000" dirty="0"/>
              <a:t>]</a:t>
            </a:r>
          </a:p>
          <a:p>
            <a:pPr lvl="1"/>
            <a:r>
              <a:rPr lang="en-US" sz="2000" dirty="0" err="1"/>
              <a:t>Ch8</a:t>
            </a:r>
            <a:r>
              <a:rPr lang="en-US" sz="2000" dirty="0"/>
              <a:t>: Security [partial]</a:t>
            </a:r>
          </a:p>
          <a:p>
            <a:r>
              <a:rPr lang="en-US" sz="2400" dirty="0"/>
              <a:t>Notes: </a:t>
            </a:r>
          </a:p>
          <a:p>
            <a:pPr lvl="1"/>
            <a:r>
              <a:rPr lang="en-US" sz="2000" dirty="0" smtClean="0"/>
              <a:t>Ordering maybe slightly modified as semester progresses.</a:t>
            </a:r>
          </a:p>
          <a:p>
            <a:pPr lvl="1"/>
            <a:r>
              <a:rPr lang="en-US" sz="2000" dirty="0" smtClean="0"/>
              <a:t>Personal notes, additions will be provided by Prof. as needed.</a:t>
            </a:r>
          </a:p>
          <a:p>
            <a:pPr lvl="1"/>
            <a:r>
              <a:rPr lang="en-US" sz="2000" dirty="0" smtClean="0"/>
              <a:t>This is </a:t>
            </a:r>
            <a:r>
              <a:rPr lang="en-US" sz="2000" i="1" dirty="0" smtClean="0"/>
              <a:t>not </a:t>
            </a:r>
            <a:r>
              <a:rPr lang="en-US" sz="2000" dirty="0" smtClean="0"/>
              <a:t>a programming class (although we will use some </a:t>
            </a:r>
            <a:r>
              <a:rPr lang="en-US" sz="2000" dirty="0" err="1" smtClean="0"/>
              <a:t>prog</a:t>
            </a:r>
            <a:r>
              <a:rPr lang="en-US" sz="2000" dirty="0" smtClean="0"/>
              <a:t>.). It is </a:t>
            </a:r>
            <a:r>
              <a:rPr lang="en-US" sz="2000" i="1" dirty="0" smtClean="0"/>
              <a:t>not </a:t>
            </a:r>
            <a:r>
              <a:rPr lang="en-US" sz="2000" dirty="0" smtClean="0"/>
              <a:t> a security class, although we’ll introduce security issues and discuss briefly!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50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51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53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54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55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56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57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5E8240-57FD-4045-8E20-0B2B63DDB0F8}" type="slidenum">
              <a:rPr lang="en-US"/>
              <a:pPr/>
              <a:t>58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circuit switching, packet switching, </a:t>
            </a:r>
            <a:r>
              <a:rPr lang="en-US"/>
              <a:t>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59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3830A78-04C5-4D02-B04D-CBE8EEF97A3B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Chapter 1</a:t>
            </a:r>
            <a:br>
              <a:rPr lang="en-US" sz="4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Introduction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9" name="Picture 8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60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62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D84BFE6-0527-469D-B0DA-23B409B5A1D8}" type="slidenum">
              <a:rPr lang="en-US"/>
              <a:pPr/>
              <a:t>63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600200"/>
            <a:ext cx="8474075" cy="47974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How long does it take to send a file of 640k bits from host A to host B over a circuit-switched network?</a:t>
            </a:r>
          </a:p>
          <a:p>
            <a:pPr lvl="1"/>
            <a:r>
              <a:rPr lang="en-US" sz="2000"/>
              <a:t>All links are 1.536 Mbps</a:t>
            </a:r>
          </a:p>
          <a:p>
            <a:pPr lvl="1"/>
            <a:r>
              <a:rPr lang="en-US" sz="2000"/>
              <a:t>Each link uses TDM with 24 slots/sec</a:t>
            </a:r>
          </a:p>
          <a:p>
            <a:pPr lvl="1"/>
            <a:r>
              <a:rPr lang="en-US" sz="2000"/>
              <a:t>500 msec to establish end-to-end circuit</a:t>
            </a:r>
          </a:p>
          <a:p>
            <a:pPr lvl="1"/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Let’s work it out!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Each link gets 1.526Mbps/24=64kbps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Time needed for 640kbps=640/64+0.5=10.5 seconds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propagation! (for 20km link prop del~100 Micro sec)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queuing delay?? [In circuit switched (TDM) networks there’s blocking and no queuing, in general]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65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66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67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E8BCAA1-FCC7-4EFD-85A0-1740B7D08045}" type="slidenum">
              <a:rPr lang="en-US"/>
              <a:pPr/>
              <a:t>69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Probability Background:</a:t>
            </a:r>
            <a:br>
              <a:rPr lang="en-US" sz="3600"/>
            </a:br>
            <a:r>
              <a:rPr lang="en-US" sz="3600"/>
              <a:t>variables, stats and distributions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Discrete random variables: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expected (or mean) value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moment: </a:t>
            </a:r>
          </a:p>
          <a:p>
            <a:endParaRPr lang="en-US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1219200" y="2168525"/>
          <a:ext cx="1981200" cy="712788"/>
        </p:xfrm>
        <a:graphic>
          <a:graphicData uri="http://schemas.openxmlformats.org/presentationml/2006/ole">
            <p:oleObj spid="_x0000_s404484" name="Equation" r:id="rId4" imgW="1028520" imgH="342720" progId="Equation.3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1143000" y="3124200"/>
          <a:ext cx="2895600" cy="765175"/>
        </p:xfrm>
        <a:graphic>
          <a:graphicData uri="http://schemas.openxmlformats.org/presentationml/2006/ole">
            <p:oleObj spid="_x0000_s404485" name="Equation" r:id="rId5" imgW="1409400" imgH="342720" progId="Equation.3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1143000" y="5257800"/>
          <a:ext cx="3886200" cy="839788"/>
        </p:xfrm>
        <a:graphic>
          <a:graphicData uri="http://schemas.openxmlformats.org/presentationml/2006/ole">
            <p:oleObj spid="_x0000_s404486" name="Equation" r:id="rId6" imgW="15490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29485A2-4BF8-4771-8D2C-F1B52A950F6F}" type="slidenum">
              <a:rPr lang="en-US"/>
              <a:pPr/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/>
              <a:t>Chapter 1: Introduction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71600"/>
            <a:ext cx="8786812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Overview:</a:t>
            </a:r>
            <a:endParaRPr lang="en-US"/>
          </a:p>
          <a:p>
            <a:r>
              <a:rPr lang="en-US" sz="2400"/>
              <a:t>what’s the Internet?</a:t>
            </a:r>
          </a:p>
          <a:p>
            <a:r>
              <a:rPr lang="en-US" sz="2400"/>
              <a:t>what’s a protocol?</a:t>
            </a:r>
          </a:p>
          <a:p>
            <a:r>
              <a:rPr lang="en-US" sz="2400"/>
              <a:t>network edge; hosts, access net, physical media</a:t>
            </a:r>
          </a:p>
          <a:p>
            <a:r>
              <a:rPr lang="en-US" sz="2400"/>
              <a:t>network core: Internet structure</a:t>
            </a:r>
          </a:p>
          <a:p>
            <a:r>
              <a:rPr lang="en-US" sz="2400"/>
              <a:t>protocol layers, service models</a:t>
            </a:r>
          </a:p>
          <a:p>
            <a:r>
              <a:rPr lang="en-US" sz="2400"/>
              <a:t>network core: packet/circuit switching,</a:t>
            </a:r>
          </a:p>
          <a:p>
            <a:r>
              <a:rPr lang="en-US" sz="2400"/>
              <a:t>performance: loss, delay, throughput</a:t>
            </a:r>
          </a:p>
          <a:p>
            <a:r>
              <a:rPr lang="en-US" sz="2400"/>
              <a:t>security</a:t>
            </a:r>
          </a:p>
          <a:p>
            <a:r>
              <a:rPr lang="en-US" sz="240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7ECB6D7-BB09-45A3-B1CB-444FB1605213}" type="slidenum">
              <a:rPr lang="en-US"/>
              <a:pPr/>
              <a:t>70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/>
              <a:t>Continuous random variables: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cumulative distribution, </a:t>
            </a:r>
            <a:r>
              <a:rPr lang="en-US" i="1"/>
              <a:t>f(y)</a:t>
            </a:r>
            <a:r>
              <a:rPr lang="en-US"/>
              <a:t> is the probability density function, </a:t>
            </a:r>
          </a:p>
          <a:p>
            <a:pPr lvl="1"/>
            <a:r>
              <a:rPr lang="en-US" i="1"/>
              <a:t>F</a:t>
            </a:r>
            <a:r>
              <a:rPr lang="en-US"/>
              <a:t>[-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]=0,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]=1</a:t>
            </a:r>
          </a:p>
          <a:p>
            <a:r>
              <a:rPr lang="en-US"/>
              <a:t>Variance: </a:t>
            </a:r>
          </a:p>
          <a:p>
            <a:pPr lvl="1"/>
            <a:r>
              <a:rPr lang="en-US"/>
              <a:t>Var[X]=E[(X-E[X])</a:t>
            </a:r>
            <a:r>
              <a:rPr lang="en-US" baseline="30000"/>
              <a:t>2</a:t>
            </a:r>
            <a:r>
              <a:rPr lang="en-US"/>
              <a:t>]=E[X</a:t>
            </a:r>
            <a:r>
              <a:rPr lang="en-US" baseline="30000"/>
              <a:t>2</a:t>
            </a:r>
            <a:r>
              <a:rPr lang="en-US"/>
              <a:t>]-(E[X])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Standard deviation </a:t>
            </a:r>
          </a:p>
          <a:p>
            <a:endParaRPr lang="en-US"/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1219200" y="1284288"/>
          <a:ext cx="3733800" cy="960437"/>
        </p:xfrm>
        <a:graphic>
          <a:graphicData uri="http://schemas.openxmlformats.org/presentationml/2006/ole">
            <p:oleObj spid="_x0000_s406531" name="Equation" r:id="rId4" imgW="1803240" imgH="469800" progId="Equation.3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1447800" y="5303838"/>
          <a:ext cx="2743200" cy="741362"/>
        </p:xfrm>
        <a:graphic>
          <a:graphicData uri="http://schemas.openxmlformats.org/presentationml/2006/ole">
            <p:oleObj spid="_x0000_s406532" name="Equation" r:id="rId5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13FAFA-82CA-4BC3-B9C6-15FA9DEB1B49}" type="slidenum">
              <a:rPr lang="en-US"/>
              <a:pPr/>
              <a:t>71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Bernoulli experiment:</a:t>
            </a:r>
          </a:p>
          <a:p>
            <a:pPr lvl="1">
              <a:buFontTx/>
              <a:buChar char="-"/>
            </a:pPr>
            <a:r>
              <a:rPr lang="en-US"/>
              <a:t>probability of success p, failure q=1-p</a:t>
            </a:r>
          </a:p>
          <a:p>
            <a:pPr>
              <a:buFontTx/>
              <a:buChar char="-"/>
            </a:pPr>
            <a:r>
              <a:rPr lang="en-US"/>
              <a:t>Geometric distribution:</a:t>
            </a:r>
          </a:p>
          <a:p>
            <a:pPr lvl="1">
              <a:buFontTx/>
              <a:buChar char="-"/>
            </a:pPr>
            <a:r>
              <a:rPr lang="en-US"/>
              <a:t>X is the number of (independent identically distributed i.i.d.) Bernoulli experiments to get success</a:t>
            </a:r>
          </a:p>
          <a:p>
            <a:pPr lvl="1">
              <a:buFontTx/>
              <a:buChar char="-"/>
            </a:pPr>
            <a:r>
              <a:rPr lang="en-US"/>
              <a:t>Pr[X=k]=q</a:t>
            </a:r>
            <a:r>
              <a:rPr lang="en-US" baseline="30000"/>
              <a:t>k-1</a:t>
            </a:r>
            <a:r>
              <a:rPr lang="en-US"/>
              <a:t>p (1</a:t>
            </a:r>
            <a:r>
              <a:rPr lang="en-US" baseline="30000"/>
              <a:t>st</a:t>
            </a:r>
            <a:r>
              <a:rPr lang="en-US"/>
              <a:t> k-1 failures then success)</a:t>
            </a:r>
          </a:p>
          <a:p>
            <a:pPr lvl="1">
              <a:buFontTx/>
              <a:buChar char="-"/>
            </a:pPr>
            <a:r>
              <a:rPr lang="en-US"/>
              <a:t>E(X)=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kPr[X=k]=1/p</a:t>
            </a:r>
          </a:p>
          <a:p>
            <a:pPr lvl="1">
              <a:buFontTx/>
              <a:buChar char="-"/>
            </a:pPr>
            <a:r>
              <a:rPr lang="en-US"/>
              <a:t>p=0.1, E(X)=1/p=10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19981" y="4068099"/>
            <a:ext cx="3483983" cy="1974824"/>
            <a:chOff x="2202250" y="4359371"/>
            <a:chExt cx="3483983" cy="1974824"/>
          </a:xfrm>
        </p:grpSpPr>
        <p:sp>
          <p:nvSpPr>
            <p:cNvPr id="6" name="Oval 5"/>
            <p:cNvSpPr/>
            <p:nvPr/>
          </p:nvSpPr>
          <p:spPr bwMode="auto">
            <a:xfrm>
              <a:off x="3717026" y="4986577"/>
              <a:ext cx="1002082" cy="96702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357892" y="4359371"/>
              <a:ext cx="1328341" cy="1974824"/>
            </a:xfrm>
            <a:custGeom>
              <a:avLst/>
              <a:gdLst>
                <a:gd name="connsiteX0" fmla="*/ 0 w 1328341"/>
                <a:gd name="connsiteY0" fmla="*/ 650508 h 1974824"/>
                <a:gd name="connsiteX1" fmla="*/ 454433 w 1328341"/>
                <a:gd name="connsiteY1" fmla="*/ 44662 h 1974824"/>
                <a:gd name="connsiteX2" fmla="*/ 1293385 w 1328341"/>
                <a:gd name="connsiteY2" fmla="*/ 918478 h 1974824"/>
                <a:gd name="connsiteX3" fmla="*/ 664171 w 1328341"/>
                <a:gd name="connsiteY3" fmla="*/ 1873850 h 1974824"/>
                <a:gd name="connsiteX4" fmla="*/ 163130 w 1328341"/>
                <a:gd name="connsiteY4" fmla="*/ 1524324 h 197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341" h="1974824">
                  <a:moveTo>
                    <a:pt x="0" y="650508"/>
                  </a:moveTo>
                  <a:cubicBezTo>
                    <a:pt x="119434" y="325254"/>
                    <a:pt x="238869" y="0"/>
                    <a:pt x="454433" y="44662"/>
                  </a:cubicBezTo>
                  <a:cubicBezTo>
                    <a:pt x="669997" y="89324"/>
                    <a:pt x="1258429" y="613613"/>
                    <a:pt x="1293385" y="918478"/>
                  </a:cubicBezTo>
                  <a:cubicBezTo>
                    <a:pt x="1328341" y="1223343"/>
                    <a:pt x="852547" y="1772876"/>
                    <a:pt x="664171" y="1873850"/>
                  </a:cubicBezTo>
                  <a:cubicBezTo>
                    <a:pt x="475795" y="1974824"/>
                    <a:pt x="319462" y="1749574"/>
                    <a:pt x="163130" y="152432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02250" y="5848742"/>
              <a:ext cx="1736166" cy="421374"/>
            </a:xfrm>
            <a:custGeom>
              <a:avLst/>
              <a:gdLst>
                <a:gd name="connsiteX0" fmla="*/ 1736166 w 1736166"/>
                <a:gd name="connsiteY0" fmla="*/ 11651 h 421374"/>
                <a:gd name="connsiteX1" fmla="*/ 1316690 w 1736166"/>
                <a:gd name="connsiteY1" fmla="*/ 419432 h 421374"/>
                <a:gd name="connsiteX2" fmla="*/ 0 w 1736166"/>
                <a:gd name="connsiteY2" fmla="*/ 0 h 421374"/>
                <a:gd name="connsiteX3" fmla="*/ 0 w 1736166"/>
                <a:gd name="connsiteY3" fmla="*/ 0 h 42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166" h="421374">
                  <a:moveTo>
                    <a:pt x="1736166" y="11651"/>
                  </a:moveTo>
                  <a:cubicBezTo>
                    <a:pt x="1671108" y="216512"/>
                    <a:pt x="1606051" y="421374"/>
                    <a:pt x="1316690" y="419432"/>
                  </a:cubicBezTo>
                  <a:cubicBezTo>
                    <a:pt x="1027329" y="41749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82574" y="433412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7767" y="5977841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1EFBB2-A387-486C-95C8-02F0C1C39A49}" type="slidenum">
              <a:rPr lang="en-US"/>
              <a:pPr/>
              <a:t>72</a:t>
            </a:fld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5596" y="5337177"/>
            <a:ext cx="76574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geometric distribution with probability </a:t>
            </a:r>
            <a:r>
              <a:rPr lang="en-US" i="1" dirty="0" err="1" smtClean="0"/>
              <a:t>p</a:t>
            </a:r>
            <a:r>
              <a:rPr lang="en-US" dirty="0" smtClean="0"/>
              <a:t>=1/3 and a probability </a:t>
            </a:r>
            <a:r>
              <a:rPr lang="en-US" i="1" dirty="0" err="1" smtClean="0"/>
              <a:t>q</a:t>
            </a:r>
            <a:r>
              <a:rPr lang="en-US" i="1" dirty="0" smtClean="0"/>
              <a:t> </a:t>
            </a:r>
            <a:r>
              <a:rPr lang="en-US" dirty="0" smtClean="0"/>
              <a:t>= 1-</a:t>
            </a:r>
            <a:r>
              <a:rPr lang="en-US" i="1" dirty="0" smtClean="0"/>
              <a:t>p </a:t>
            </a:r>
            <a:r>
              <a:rPr lang="en-US" dirty="0" smtClean="0"/>
              <a:t>of failure. The expectation (mean) of the distribution is 1/</a:t>
            </a:r>
            <a:r>
              <a:rPr lang="en-US" i="1" dirty="0" smtClean="0"/>
              <a:t>p</a:t>
            </a:r>
            <a:r>
              <a:rPr lang="en-US" dirty="0" smtClean="0"/>
              <a:t>=3.</a:t>
            </a:r>
            <a:endParaRPr lang="en-US" i="1" dirty="0"/>
          </a:p>
        </p:txBody>
      </p:sp>
      <p:pic>
        <p:nvPicPr>
          <p:cNvPr id="8" name="Picture 7" descr="Geometric-dist-image-116_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57" y="269088"/>
            <a:ext cx="5525284" cy="5114918"/>
          </a:xfrm>
          <a:prstGeom prst="rect">
            <a:avLst/>
          </a:prstGeom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386" y="228600"/>
            <a:ext cx="5065414" cy="815976"/>
          </a:xfrm>
        </p:spPr>
        <p:txBody>
          <a:bodyPr/>
          <a:lstStyle/>
          <a:p>
            <a:r>
              <a:rPr lang="en-US" sz="3300" dirty="0" smtClean="0"/>
              <a:t>Geometric Distribution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4FC9BBD-B823-4243-A679-3BA2CF6F0BB2}" type="slidenum">
              <a:rPr lang="en-US"/>
              <a:pPr/>
              <a:t>73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Binomial distribution:</a:t>
            </a:r>
          </a:p>
          <a:p>
            <a:pPr lvl="2"/>
            <a:r>
              <a:rPr lang="en-US" b="1" i="1"/>
              <a:t>x</a:t>
            </a:r>
            <a:r>
              <a:rPr lang="en-US"/>
              <a:t> is the number of successes in </a:t>
            </a:r>
            <a:r>
              <a:rPr lang="en-US" b="1" i="1"/>
              <a:t>n</a:t>
            </a:r>
            <a:r>
              <a:rPr lang="en-US"/>
              <a:t> Bernoulli experiments/trials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E[X]=</a:t>
            </a:r>
            <a:r>
              <a:rPr lang="en-US" i="1"/>
              <a:t>np</a:t>
            </a:r>
            <a:endParaRPr lang="en-US"/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1676400" y="1447800"/>
          <a:ext cx="5638800" cy="963613"/>
        </p:xfrm>
        <a:graphic>
          <a:graphicData uri="http://schemas.openxmlformats.org/presentationml/2006/ole">
            <p:oleObj spid="_x0000_s412675" name="Equation" r:id="rId4" imgW="240012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518" y="5359405"/>
            <a:ext cx="79583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binomial distribution </a:t>
            </a:r>
            <a:r>
              <a:rPr lang="en-US" i="1" dirty="0" err="1" smtClean="0"/>
              <a:t>b</a:t>
            </a:r>
            <a:r>
              <a:rPr lang="en-US" dirty="0" err="1" smtClean="0"/>
              <a:t>(</a:t>
            </a:r>
            <a:r>
              <a:rPr lang="en-US" i="1" dirty="0" err="1" smtClean="0"/>
              <a:t>k</a:t>
            </a:r>
            <a:r>
              <a:rPr lang="en-US" dirty="0" smtClean="0"/>
              <a:t>: 15, 1/3) resulting from </a:t>
            </a:r>
            <a:r>
              <a:rPr lang="en-US" i="1" dirty="0" err="1" smtClean="0"/>
              <a:t>n</a:t>
            </a:r>
            <a:r>
              <a:rPr lang="en-US" dirty="0" smtClean="0"/>
              <a:t>=15 Bernoulli trials each with probability </a:t>
            </a:r>
            <a:r>
              <a:rPr lang="en-US" i="1" dirty="0" err="1" smtClean="0"/>
              <a:t>p</a:t>
            </a:r>
            <a:r>
              <a:rPr lang="en-US" dirty="0" smtClean="0"/>
              <a:t>=1/3 of success. The expectation (mean) of the distribution is </a:t>
            </a:r>
            <a:r>
              <a:rPr lang="en-US" i="1" dirty="0" err="1" smtClean="0"/>
              <a:t>np</a:t>
            </a:r>
            <a:r>
              <a:rPr lang="en-US" dirty="0" smtClean="0"/>
              <a:t>=5.</a:t>
            </a:r>
            <a:endParaRPr lang="en-US" dirty="0"/>
          </a:p>
        </p:txBody>
      </p:sp>
      <p:pic>
        <p:nvPicPr>
          <p:cNvPr id="8" name="Picture 7" descr="Binomial-Dist-Image-117_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248" y="2306486"/>
            <a:ext cx="51435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7FF62C0-8CFC-4D8C-A8A2-962E270E7776}" type="slidenum">
              <a:rPr lang="en-US"/>
              <a:pPr/>
              <a:t>74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Exponential distribution:</a:t>
            </a:r>
          </a:p>
          <a:p>
            <a:r>
              <a:rPr lang="en-US"/>
              <a:t>F[x]=1-e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f(x)=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Pr[X&gt;x]=1-F[x]=e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E[X]=1/</a:t>
            </a:r>
            <a:r>
              <a:rPr lang="en-US">
                <a:sym typeface="Symbol" pitchFamily="18" charset="2"/>
              </a:rPr>
              <a:t></a:t>
            </a:r>
          </a:p>
        </p:txBody>
      </p:sp>
      <p:sp>
        <p:nvSpPr>
          <p:cNvPr id="414724" name="Arc 4"/>
          <p:cNvSpPr>
            <a:spLocks/>
          </p:cNvSpPr>
          <p:nvPr/>
        </p:nvSpPr>
        <p:spPr bwMode="auto">
          <a:xfrm flipH="1">
            <a:off x="685800" y="1447800"/>
            <a:ext cx="304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42672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exponential-probab-dist-imag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2457"/>
            <a:ext cx="4698080" cy="2816608"/>
          </a:xfrm>
          <a:prstGeom prst="rect">
            <a:avLst/>
          </a:prstGeom>
        </p:spPr>
      </p:pic>
      <p:pic>
        <p:nvPicPr>
          <p:cNvPr id="9" name="Picture 8" descr="Exponential-pdf-mcf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95" y="2730604"/>
            <a:ext cx="4373805" cy="282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sson-dist-image-g57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50" y="2804133"/>
            <a:ext cx="4263583" cy="42635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E5E648-1E36-4205-AB25-2594023152D8}" type="slidenum">
              <a:rPr lang="en-US"/>
              <a:pPr/>
              <a:t>75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2555961"/>
          </a:xfrm>
        </p:spPr>
        <p:txBody>
          <a:bodyPr/>
          <a:lstStyle/>
          <a:p>
            <a:r>
              <a:rPr lang="en-US" dirty="0"/>
              <a:t>Poisson Distribution:</a:t>
            </a:r>
          </a:p>
          <a:p>
            <a:r>
              <a:rPr lang="en-US" dirty="0" err="1"/>
              <a:t>Pr[X</a:t>
            </a:r>
            <a:r>
              <a:rPr lang="en-US" dirty="0"/>
              <a:t>=</a:t>
            </a:r>
            <a:r>
              <a:rPr lang="en-US" dirty="0" err="1"/>
              <a:t>k</a:t>
            </a:r>
            <a:r>
              <a:rPr lang="en-US" dirty="0"/>
              <a:t>]= (</a:t>
            </a:r>
            <a:r>
              <a:rPr lang="en-US" dirty="0" err="1">
                <a:sym typeface="Symbol" pitchFamily="18" charset="2"/>
              </a:rPr>
              <a:t></a:t>
            </a:r>
            <a:r>
              <a:rPr lang="en-US" baseline="30000" dirty="0" err="1"/>
              <a:t>k</a:t>
            </a:r>
            <a:r>
              <a:rPr lang="en-US" dirty="0" err="1"/>
              <a:t>/k</a:t>
            </a:r>
            <a:r>
              <a:rPr lang="en-US" dirty="0"/>
              <a:t>!) 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baseline="30000" dirty="0">
                <a:sym typeface="Symbol" pitchFamily="18" charset="2"/>
              </a:rPr>
              <a:t></a:t>
            </a:r>
            <a:r>
              <a:rPr lang="en-US" dirty="0"/>
              <a:t>,E[X]=</a:t>
            </a:r>
            <a:r>
              <a:rPr lang="en-US" dirty="0" err="1"/>
              <a:t>Var[X</a:t>
            </a:r>
            <a:r>
              <a:rPr lang="en-US" dirty="0"/>
              <a:t>]= </a:t>
            </a:r>
            <a:r>
              <a:rPr lang="en-US" dirty="0" err="1">
                <a:sym typeface="Symbol" pitchFamily="18" charset="2"/>
              </a:rPr>
              <a:t></a:t>
            </a:r>
            <a:endParaRPr lang="en-US" dirty="0"/>
          </a:p>
          <a:p>
            <a:r>
              <a:rPr lang="en-US" dirty="0"/>
              <a:t>Used in queuing theory:</a:t>
            </a:r>
          </a:p>
          <a:p>
            <a:pPr lvl="2">
              <a:buFontTx/>
              <a:buChar char="-"/>
            </a:pPr>
            <a:r>
              <a:rPr lang="en-US" dirty="0" err="1"/>
              <a:t>Pr[k</a:t>
            </a:r>
            <a:r>
              <a:rPr lang="en-US" dirty="0"/>
              <a:t> items arriving in T interval]= ((</a:t>
            </a:r>
            <a:r>
              <a:rPr lang="en-US" dirty="0" err="1">
                <a:sym typeface="Symbol" pitchFamily="18" charset="2"/>
              </a:rPr>
              <a:t></a:t>
            </a:r>
            <a:r>
              <a:rPr lang="en-US" dirty="0" err="1"/>
              <a:t>T)</a:t>
            </a:r>
            <a:r>
              <a:rPr lang="en-US" baseline="30000" dirty="0" err="1"/>
              <a:t>k</a:t>
            </a:r>
            <a:r>
              <a:rPr lang="en-US" dirty="0" err="1"/>
              <a:t>/k</a:t>
            </a:r>
            <a:r>
              <a:rPr lang="en-US" dirty="0"/>
              <a:t>!) 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baseline="30000" dirty="0">
                <a:sym typeface="Symbol" pitchFamily="18" charset="2"/>
              </a:rPr>
              <a:t></a:t>
            </a:r>
            <a:r>
              <a:rPr lang="en-US" baseline="30000" dirty="0"/>
              <a:t>T</a:t>
            </a:r>
            <a:r>
              <a:rPr lang="en-US" dirty="0"/>
              <a:t>,</a:t>
            </a:r>
          </a:p>
          <a:p>
            <a:pPr lvl="2">
              <a:buFontTx/>
              <a:buChar char="-"/>
            </a:pPr>
            <a:r>
              <a:rPr lang="en-US" dirty="0"/>
              <a:t>Expected number of items to arrive in T=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dirty="0"/>
              <a:t>T, where </a:t>
            </a:r>
            <a:r>
              <a:rPr lang="en-US" dirty="0" err="1">
                <a:sym typeface="Symbol" pitchFamily="18" charset="2"/>
              </a:rPr>
              <a:t></a:t>
            </a:r>
            <a:r>
              <a:rPr lang="en-US" dirty="0"/>
              <a:t> is the rate of arrival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3716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61D2D7-2C3D-4E13-B788-4CBFD6644957}" type="slidenum">
              <a:rPr lang="en-US"/>
              <a:pPr/>
              <a:t>76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Poisson processes are used in M/M/1 and M/D/1 queuing models</a:t>
            </a:r>
          </a:p>
          <a:p>
            <a:pPr>
              <a:buFontTx/>
              <a:buChar char="-"/>
            </a:pPr>
            <a:r>
              <a:rPr lang="en-US"/>
              <a:t>Inter-arrival times Ta</a:t>
            </a:r>
          </a:p>
          <a:p>
            <a:pPr lvl="1">
              <a:buFontTx/>
              <a:buChar char="-"/>
            </a:pPr>
            <a:r>
              <a:rPr lang="en-US"/>
              <a:t>Pr[Ta&lt;t]=1-e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 E[Ta]=1/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, is exponentially distributed</a:t>
            </a:r>
          </a:p>
          <a:p>
            <a:pPr>
              <a:buFontTx/>
              <a:buChar char="-"/>
            </a:pPr>
            <a:r>
              <a:rPr lang="en-US"/>
              <a:t>good for modeling human generated actions</a:t>
            </a:r>
          </a:p>
          <a:p>
            <a:pPr lvl="1">
              <a:buFontTx/>
              <a:buChar char="-"/>
            </a:pPr>
            <a:r>
              <a:rPr lang="en-US"/>
              <a:t>phone call arrivals</a:t>
            </a:r>
          </a:p>
          <a:p>
            <a:pPr lvl="1">
              <a:buFontTx/>
              <a:buChar char="-"/>
            </a:pPr>
            <a:r>
              <a:rPr lang="en-US"/>
              <a:t>call duration</a:t>
            </a:r>
          </a:p>
          <a:p>
            <a:pPr lvl="1">
              <a:buFontTx/>
              <a:buChar char="-"/>
            </a:pPr>
            <a:r>
              <a:rPr lang="en-US"/>
              <a:t>telnet/ftp session arrivals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875549-77A5-490F-B162-28ABF1EEFF65}" type="slidenum">
              <a:rPr lang="en-US"/>
              <a:pPr/>
              <a:t>77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Autocorrelation function R(t1,t2) is a measure of the relationship between the instances of the stochastic process at time t1 &amp; t2 [x(t1) &amp; x(t2)]</a:t>
            </a:r>
          </a:p>
          <a:p>
            <a:pPr lvl="1">
              <a:buFontTx/>
              <a:buChar char="-"/>
            </a:pPr>
            <a:r>
              <a:rPr lang="en-US"/>
              <a:t>R(t1,t2)=E[x(t1).x(t2)]</a:t>
            </a:r>
          </a:p>
          <a:p>
            <a:pPr lvl="1">
              <a:buFontTx/>
              <a:buChar char="-"/>
            </a:pPr>
            <a:r>
              <a:rPr lang="en-US"/>
              <a:t>A related measure is the autocovariance C(t1,t2)=R(t1,t2)-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(t1).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(t2), where 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(t) is the mean of the stochastic process</a:t>
            </a:r>
          </a:p>
          <a:p>
            <a:pPr lvl="1">
              <a:buFontTx/>
              <a:buChar char="-"/>
            </a:pPr>
            <a:r>
              <a:rPr lang="en-US"/>
              <a:t>Autocorrelation measures the degree of dependence between instances of the stochastic process </a:t>
            </a:r>
          </a:p>
          <a:p>
            <a:pPr lvl="1">
              <a:buFontTx/>
              <a:buChar char="-"/>
            </a:pPr>
            <a:r>
              <a:rPr lang="en-US"/>
              <a:t>If R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0 as t2-t1 is large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no correlation between the different instants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short memory process</a:t>
            </a:r>
          </a:p>
          <a:p>
            <a:pPr lvl="1">
              <a:buFontTx/>
              <a:buChar char="-"/>
            </a:pPr>
            <a:r>
              <a:rPr lang="en-US"/>
              <a:t>If R is substantial for large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t, then there is high correlation between values and this is considered a long memory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78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E6DA2-E824-451B-BC59-5CB86FF5BF75}" type="slidenum">
              <a:rPr lang="en-US"/>
              <a:pPr/>
              <a:t>79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372785-C382-4AC9-8791-61E079621F26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1.1 What </a:t>
            </a:r>
            <a:r>
              <a:rPr lang="en-US" i="1">
                <a:solidFill>
                  <a:srgbClr val="FF0000"/>
                </a:solidFill>
              </a:rPr>
              <a:t>is</a:t>
            </a:r>
            <a:r>
              <a:rPr lang="en-US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80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81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82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83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84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6DF2C-66E7-452D-A44A-CBD51E468D8A}" type="slidenum">
              <a:rPr lang="en-US"/>
              <a:pPr/>
              <a:t>85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D2864A9-8366-4C0E-85F2-51C2E135EF68}" type="slidenum">
              <a:rPr lang="en-US"/>
              <a:pPr/>
              <a:t>86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623" y="38"/>
              </a:cxn>
              <a:cxn ang="0">
                <a:pos x="608" y="123"/>
              </a:cxn>
              <a:cxn ang="0">
                <a:pos x="446" y="154"/>
              </a:cxn>
              <a:cxn ang="0">
                <a:pos x="0" y="130"/>
              </a:cxn>
            </a:cxnLst>
            <a:rect l="0" t="0" r="r" b="b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87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88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89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5334C49-26BF-4003-8C95-5F3B0A8B4E95}" type="slidenum">
              <a:rPr lang="en-US"/>
              <a:pPr/>
              <a:t>90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/>
              <a:t>Throughput: Internet scenario</a:t>
            </a:r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7320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453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57453" name="Clip" r:id="rId4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0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483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4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5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6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7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8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9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0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5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7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2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4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9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1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12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57512" name="Clip" r:id="rId5" imgW="1305000" imgH="1085760" progId="">
              <p:embed/>
            </p:oleObj>
          </a:graphicData>
        </a:graphic>
      </p:graphicFrame>
      <p:sp>
        <p:nvSpPr>
          <p:cNvPr id="257514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5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6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7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8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9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0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1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3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5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36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57536" name="Clip" r:id="rId6" imgW="1305000" imgH="1085760" progId="">
              <p:embed/>
            </p:oleObj>
          </a:graphicData>
        </a:graphic>
      </p:graphicFrame>
      <p:sp>
        <p:nvSpPr>
          <p:cNvPr id="257537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8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9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63"/>
              </a:cxn>
              <a:cxn ang="0">
                <a:pos x="299" y="112"/>
              </a:cxn>
              <a:cxn ang="0">
                <a:pos x="392" y="121"/>
              </a:cxn>
              <a:cxn ang="0">
                <a:pos x="479" y="145"/>
              </a:cxn>
              <a:cxn ang="0">
                <a:pos x="490" y="772"/>
              </a:cxn>
              <a:cxn ang="0">
                <a:pos x="406" y="839"/>
              </a:cxn>
              <a:cxn ang="0">
                <a:pos x="286" y="833"/>
              </a:cxn>
              <a:cxn ang="0">
                <a:pos x="192" y="828"/>
              </a:cxn>
              <a:cxn ang="0">
                <a:pos x="84" y="870"/>
              </a:cxn>
            </a:cxnLst>
            <a:rect l="0" t="0" r="r" b="b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0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1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80"/>
              </a:cxn>
              <a:cxn ang="0">
                <a:pos x="257" y="147"/>
              </a:cxn>
              <a:cxn ang="0">
                <a:pos x="268" y="774"/>
              </a:cxn>
              <a:cxn ang="0">
                <a:pos x="257" y="875"/>
              </a:cxn>
              <a:cxn ang="0">
                <a:pos x="242" y="908"/>
              </a:cxn>
              <a:cxn ang="0">
                <a:pos x="167" y="989"/>
              </a:cxn>
            </a:cxnLst>
            <a:rect l="0" t="0" r="r" b="b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2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240" y="36"/>
              </a:cxn>
              <a:cxn ang="0">
                <a:pos x="174" y="72"/>
              </a:cxn>
              <a:cxn ang="0">
                <a:pos x="90" y="119"/>
              </a:cxn>
              <a:cxn ang="0">
                <a:pos x="25" y="178"/>
              </a:cxn>
              <a:cxn ang="0">
                <a:pos x="14" y="804"/>
              </a:cxn>
              <a:cxn ang="0">
                <a:pos x="98" y="871"/>
              </a:cxn>
              <a:cxn ang="0">
                <a:pos x="261" y="900"/>
              </a:cxn>
              <a:cxn ang="0">
                <a:pos x="402" y="969"/>
              </a:cxn>
            </a:cxnLst>
            <a:rect l="0" t="0" r="r" b="b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3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4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5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7547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/>
              <a:t>per-connection end-end throughput: min(R</a:t>
            </a:r>
            <a:r>
              <a:rPr lang="en-US" baseline="-25000"/>
              <a:t>c</a:t>
            </a:r>
            <a:r>
              <a:rPr lang="en-US"/>
              <a:t>,R</a:t>
            </a:r>
            <a:r>
              <a:rPr lang="en-US" baseline="-25000"/>
              <a:t>s</a:t>
            </a:r>
            <a:r>
              <a:rPr lang="en-US"/>
              <a:t>,R/10)</a:t>
            </a:r>
          </a:p>
          <a:p>
            <a:r>
              <a:rPr lang="en-US"/>
              <a:t>in practice: R</a:t>
            </a:r>
            <a:r>
              <a:rPr lang="en-US" baseline="-25000"/>
              <a:t>c</a:t>
            </a:r>
            <a:r>
              <a:rPr lang="en-US"/>
              <a:t> or R</a:t>
            </a:r>
            <a:r>
              <a:rPr lang="en-US" baseline="-25000"/>
              <a:t>s</a:t>
            </a:r>
            <a:r>
              <a:rPr lang="en-US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7116932-5886-4B5B-922C-8CD9A0EAFB5E}" type="slidenum">
              <a:rPr lang="en-US"/>
              <a:pPr/>
              <a:t>91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 </a:t>
            </a:r>
            <a:r>
              <a:rPr lang="en-US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92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28588"/>
            <a:ext cx="8996363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Bad guys: put malware into hosts via Internet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rgbClr val="000099"/>
                </a:solidFill>
              </a:rPr>
              <a:t>virus, worm,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rgbClr val="000099"/>
                </a:solidFill>
              </a:rPr>
              <a:t>Trojan horse.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000099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infected host can be enrolled in  </a:t>
            </a:r>
            <a:r>
              <a:rPr lang="en-US" sz="2400" smtClean="0">
                <a:solidFill>
                  <a:srgbClr val="000099"/>
                </a:solidFill>
              </a:rPr>
              <a:t>botnet,</a:t>
            </a:r>
            <a:r>
              <a:rPr lang="en-US" sz="2400" smtClean="0"/>
              <a:t> used for spam and DDoS attacks.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often </a:t>
            </a:r>
            <a:r>
              <a:rPr lang="en-US" sz="2400" smtClean="0">
                <a:solidFill>
                  <a:srgbClr val="000099"/>
                </a:solidFill>
              </a:rPr>
              <a:t>self-replicating</a:t>
            </a:r>
            <a:r>
              <a:rPr lang="en-US" sz="2400" smtClean="0"/>
              <a:t>: from one infected host, seeks entry into other hosts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BEA7F2A7-5BA3-410D-B703-F91680FF274F}" type="slidenum">
              <a:rPr lang="en-US" sz="1200">
                <a:latin typeface="Arial" charset="0"/>
              </a:rPr>
              <a:pPr algn="r"/>
              <a:t>93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94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95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96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97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98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600F2F-438E-4207-B487-702C5DC597CF}" type="slidenum">
              <a:rPr lang="en-US"/>
              <a:pPr/>
              <a:t>99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/>
              <a:t>chapter 8: focus on security</a:t>
            </a:r>
          </a:p>
          <a:p>
            <a:r>
              <a:rPr lang="en-US"/>
              <a:t>crypographic techniques: obvious uses and not so obvious uses</a:t>
            </a:r>
          </a:p>
          <a:p>
            <a:r>
              <a:rPr lang="en-US"/>
              <a:t>provides challenging issues, esp. for emerging mobile networks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14143</TotalTime>
  <Words>7289</Words>
  <Application>Microsoft Macintosh PowerPoint</Application>
  <PresentationFormat>On-screen Show (4:3)</PresentationFormat>
  <Paragraphs>1501</Paragraphs>
  <Slides>106</Slides>
  <Notes>96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Default Design</vt:lpstr>
      <vt:lpstr>Clip</vt:lpstr>
      <vt:lpstr>Picture</vt:lpstr>
      <vt:lpstr>Document</vt:lpstr>
      <vt:lpstr>Equation</vt:lpstr>
      <vt:lpstr>ClipArt</vt:lpstr>
      <vt:lpstr>CNT 4007C Fundamentals of Computer Networks</vt:lpstr>
      <vt:lpstr>Course Outline</vt:lpstr>
      <vt:lpstr>(Open) Questions to think about:</vt:lpstr>
      <vt:lpstr>Intro &amp; Motivation</vt:lpstr>
      <vt:lpstr>Topics (Chapters) to Cover</vt:lpstr>
      <vt:lpstr>Slide 6</vt:lpstr>
      <vt:lpstr>Chapter 1: Introduction</vt:lpstr>
      <vt:lpstr>Chapter 1: roadmap</vt:lpstr>
      <vt:lpstr>What’s the Internet: “nuts and bolts” view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structure:</vt:lpstr>
      <vt:lpstr>The network edge:</vt:lpstr>
      <vt:lpstr>Network edge: reliable data transfer service</vt:lpstr>
      <vt:lpstr>Network edge: best effort (unreliable) data transfer service</vt:lpstr>
      <vt:lpstr>Access networks and physical media</vt:lpstr>
      <vt:lpstr>Residential access: point to point access</vt:lpstr>
      <vt:lpstr>Residential access: cable modems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Ethernet Internet access</vt:lpstr>
      <vt:lpstr>Wireless access networks</vt:lpstr>
      <vt:lpstr>Home networks</vt:lpstr>
      <vt:lpstr>Physical Media</vt:lpstr>
      <vt:lpstr>Physical Media: coax, fiber</vt:lpstr>
      <vt:lpstr>Physical media: radio</vt:lpstr>
      <vt:lpstr>Chapter 1: roadmap</vt:lpstr>
      <vt:lpstr>Slide 34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Slide 43</vt:lpstr>
      <vt:lpstr>Slide 44</vt:lpstr>
      <vt:lpstr>Slide 45</vt:lpstr>
      <vt:lpstr>Slide 46</vt:lpstr>
      <vt:lpstr>Chapter 1: roadmap</vt:lpstr>
      <vt:lpstr>Protocol “Layers”</vt:lpstr>
      <vt:lpstr>Why layering?</vt:lpstr>
      <vt:lpstr>Internet protocol stack</vt:lpstr>
      <vt:lpstr>ISO/OSI reference model</vt:lpstr>
      <vt:lpstr>Encapsulation</vt:lpstr>
      <vt:lpstr>Slide 53</vt:lpstr>
      <vt:lpstr>Slide 54</vt:lpstr>
      <vt:lpstr>Slide 55</vt:lpstr>
      <vt:lpstr>Slide 56</vt:lpstr>
      <vt:lpstr>Layering &amp; protocol stacks: (the protocol hour glass – thin waste)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Probability Background: variables, stats and distributions</vt:lpstr>
      <vt:lpstr>Slide 70</vt:lpstr>
      <vt:lpstr>Slide 71</vt:lpstr>
      <vt:lpstr>Geometric Distribution</vt:lpstr>
      <vt:lpstr>Slide 73</vt:lpstr>
      <vt:lpstr>Slide 74</vt:lpstr>
      <vt:lpstr>Slide 75</vt:lpstr>
      <vt:lpstr>Slide 76</vt:lpstr>
      <vt:lpstr>Slide 77</vt:lpstr>
      <vt:lpstr>Packet switching versus circuit switching</vt:lpstr>
      <vt:lpstr>Chapter 1: roadmap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Network Security</vt:lpstr>
      <vt:lpstr>Bad guys: put malware into hosts via Internet</vt:lpstr>
      <vt:lpstr>Slide 94</vt:lpstr>
      <vt:lpstr>Slide 95</vt:lpstr>
      <vt:lpstr>The bad guys can sniff packets</vt:lpstr>
      <vt:lpstr>The bad guys can use false source addresses</vt:lpstr>
      <vt:lpstr>The bad guys can record and playback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Ahmed Helmy</cp:lastModifiedBy>
  <cp:revision>176</cp:revision>
  <dcterms:created xsi:type="dcterms:W3CDTF">2015-08-24T03:14:11Z</dcterms:created>
  <dcterms:modified xsi:type="dcterms:W3CDTF">2015-08-24T18:20:16Z</dcterms:modified>
</cp:coreProperties>
</file>