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xls" ContentType="application/vnd.ms-exce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1.bin" ContentType="application/vnd.openxmlformats-officedocument.oleObject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embeddings/oleObject12.bin" ContentType="application/vnd.openxmlformats-officedocument.oleObject"/>
  <Override PartName="/ppt/notesSlides/notesSlide59.xml" ContentType="application/vnd.openxmlformats-officedocument.presentationml.notesSlide+xml"/>
  <Override PartName="/ppt/embeddings/oleObject21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embeddings/oleObject28.bin" ContentType="application/vnd.openxmlformats-officedocument.oleObject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50" r:id="rId2"/>
    <p:sldId id="551" r:id="rId3"/>
    <p:sldId id="554" r:id="rId4"/>
    <p:sldId id="563" r:id="rId5"/>
    <p:sldId id="557" r:id="rId6"/>
    <p:sldId id="558" r:id="rId7"/>
    <p:sldId id="560" r:id="rId8"/>
    <p:sldId id="569" r:id="rId9"/>
    <p:sldId id="573" r:id="rId10"/>
    <p:sldId id="577" r:id="rId11"/>
    <p:sldId id="578" r:id="rId12"/>
    <p:sldId id="579" r:id="rId13"/>
    <p:sldId id="580" r:id="rId14"/>
    <p:sldId id="585" r:id="rId15"/>
    <p:sldId id="409" r:id="rId16"/>
    <p:sldId id="450" r:id="rId17"/>
    <p:sldId id="464" r:id="rId18"/>
    <p:sldId id="465" r:id="rId19"/>
    <p:sldId id="470" r:id="rId20"/>
    <p:sldId id="476" r:id="rId21"/>
    <p:sldId id="475" r:id="rId22"/>
    <p:sldId id="477" r:id="rId23"/>
    <p:sldId id="478" r:id="rId24"/>
    <p:sldId id="479" r:id="rId25"/>
    <p:sldId id="481" r:id="rId26"/>
    <p:sldId id="434" r:id="rId27"/>
    <p:sldId id="435" r:id="rId28"/>
    <p:sldId id="437" r:id="rId29"/>
    <p:sldId id="484" r:id="rId30"/>
    <p:sldId id="320" r:id="rId31"/>
    <p:sldId id="485" r:id="rId32"/>
    <p:sldId id="487" r:id="rId33"/>
    <p:sldId id="379" r:id="rId34"/>
    <p:sldId id="380" r:id="rId35"/>
    <p:sldId id="381" r:id="rId36"/>
    <p:sldId id="383" r:id="rId37"/>
    <p:sldId id="326" r:id="rId38"/>
    <p:sldId id="385" r:id="rId39"/>
    <p:sldId id="386" r:id="rId40"/>
    <p:sldId id="508" r:id="rId41"/>
    <p:sldId id="389" r:id="rId42"/>
    <p:sldId id="499" r:id="rId43"/>
    <p:sldId id="489" r:id="rId44"/>
    <p:sldId id="539" r:id="rId45"/>
    <p:sldId id="542" r:id="rId46"/>
    <p:sldId id="491" r:id="rId47"/>
    <p:sldId id="492" r:id="rId48"/>
    <p:sldId id="493" r:id="rId49"/>
    <p:sldId id="494" r:id="rId50"/>
    <p:sldId id="496" r:id="rId51"/>
    <p:sldId id="497" r:id="rId52"/>
    <p:sldId id="498" r:id="rId53"/>
    <p:sldId id="395" r:id="rId54"/>
    <p:sldId id="394" r:id="rId55"/>
    <p:sldId id="509" r:id="rId56"/>
    <p:sldId id="523" r:id="rId57"/>
    <p:sldId id="510" r:id="rId58"/>
    <p:sldId id="513" r:id="rId59"/>
    <p:sldId id="511" r:id="rId60"/>
    <p:sldId id="514" r:id="rId61"/>
    <p:sldId id="515" r:id="rId62"/>
    <p:sldId id="347" r:id="rId63"/>
    <p:sldId id="401" r:id="rId64"/>
    <p:sldId id="525" r:id="rId65"/>
    <p:sldId id="526" r:id="rId66"/>
    <p:sldId id="528" r:id="rId67"/>
    <p:sldId id="529" r:id="rId68"/>
    <p:sldId id="530" r:id="rId69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CCFFFF"/>
    <a:srgbClr val="FF00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</a:defRPr>
            </a:lvl1pPr>
          </a:lstStyle>
          <a:p>
            <a:fld id="{F61AF222-9425-4A4B-BC28-69CA09672C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</a:defRPr>
            </a:lvl1pPr>
          </a:lstStyle>
          <a:p>
            <a:fld id="{C6605A88-1F7A-46B4-98F1-282F73EE44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4A0DC-AB90-4A5E-A5BC-8728883B3F4E}" type="slidenum">
              <a:rPr lang="en-US"/>
              <a:pPr/>
              <a:t>8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8903A-AB1A-4CA5-AF98-4F9959F1AB56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84976-ED73-4585-AA12-0C52BF9E16B9}" type="slidenum">
              <a:rPr lang="en-US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78133-8C45-43A1-A93D-4BA17C9DEA39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09DC6-06C7-4EA6-B57A-AB152FF86687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C13BC-AF60-404E-8E00-6504EB22B668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CA9CA-4E73-4C22-B345-87B0744D3AC7}" type="slidenum">
              <a:rPr lang="en-US"/>
              <a:pPr/>
              <a:t>22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A165-68E3-4AA0-A0D6-8575648F3016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24170-BC24-4673-8822-FA88F961CBED}" type="slidenum">
              <a:rPr lang="en-US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72686-1A78-4091-BAB1-6630D2D97F18}" type="slidenum">
              <a:rPr lang="en-US"/>
              <a:pPr/>
              <a:t>25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5EC35-45BF-4A19-907D-3E873E3FD1F6}" type="slidenum">
              <a:rPr lang="en-US"/>
              <a:pPr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60D6C-4AC2-4021-9D36-29763689011E}" type="slidenum">
              <a:rPr lang="en-US"/>
              <a:pPr/>
              <a:t>9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C9B2C-C7A4-44C8-BCA3-6E8E54EC39CA}" type="slidenum">
              <a:rPr lang="en-US"/>
              <a:pPr/>
              <a:t>27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912F-D7E9-42C1-B106-8F90CE53DB7F}" type="slidenum">
              <a:rPr lang="en-US"/>
              <a:pPr/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C4C2F-75D2-4CEC-B114-A313A5970079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EFBA-3B6C-489D-9A9E-5B56B8E14225}" type="slidenum">
              <a:rPr lang="en-US"/>
              <a:pPr/>
              <a:t>30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A9E3C-CB15-4621-B1FB-13A8353D5473}" type="slidenum">
              <a:rPr lang="en-US"/>
              <a:pPr/>
              <a:t>31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AC2E2-DCB0-443F-A4D3-66B7CAE5AE19}" type="slidenum">
              <a:rPr lang="en-US"/>
              <a:pPr/>
              <a:t>32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59CF3-B222-4F08-AFE6-219122118C9D}" type="slidenum">
              <a:rPr lang="en-US"/>
              <a:pPr/>
              <a:t>33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DF562-AC49-40AB-B71B-2B79B7391A80}" type="slidenum">
              <a:rPr lang="en-US"/>
              <a:pPr/>
              <a:t>34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A5694-E78E-4530-900E-6097E55CF947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151-F04A-4807-BC93-243F41F3EC07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E6AB2-8EFF-4E77-82AB-E2FC1B5498C4}" type="slidenum">
              <a:rPr lang="en-US"/>
              <a:pPr/>
              <a:t>10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440FC-3D3F-476B-9B90-1B246F0EA120}" type="slidenum">
              <a:rPr lang="en-US"/>
              <a:pPr/>
              <a:t>37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9941F-D63F-4054-9908-A2ECF3C6D29C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90AB5-54C8-4DFE-92F6-7B44D8D1ACDD}" type="slidenum">
              <a:rPr lang="en-US"/>
              <a:pPr/>
              <a:t>39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EBC97-1D2B-4040-8008-D6719EAD6A2F}" type="slidenum">
              <a:rPr lang="en-US"/>
              <a:pPr/>
              <a:t>40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A5B36-9F08-4912-8741-CED8E9FB4FA4}" type="slidenum">
              <a:rPr lang="en-US"/>
              <a:pPr/>
              <a:t>41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2E5C0-6C7B-4DE3-8A40-C8DE8B36F186}" type="slidenum">
              <a:rPr lang="en-US"/>
              <a:pPr/>
              <a:t>42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7D949-D4D1-467B-83ED-86C895067848}" type="slidenum">
              <a:rPr lang="en-US"/>
              <a:pPr/>
              <a:t>43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EAC3-2A93-47A7-A097-52A571552370}" type="slidenum">
              <a:rPr lang="en-US"/>
              <a:pPr/>
              <a:t>46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68A64-AC57-497D-9CE8-6880C172C83A}" type="slidenum">
              <a:rPr lang="en-US"/>
              <a:pPr/>
              <a:t>47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C053A-CE38-42CF-BF13-BD2C99E59106}" type="slidenum">
              <a:rPr lang="en-US"/>
              <a:pPr/>
              <a:t>48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8D52-FC0A-4EA5-9E1A-D89FE1872BD7}" type="slidenum">
              <a:rPr lang="en-US"/>
              <a:pPr/>
              <a:t>11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1BFCD-ABA8-4992-8024-9A2664604EA6}" type="slidenum">
              <a:rPr lang="en-US"/>
              <a:pPr/>
              <a:t>49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352B7-7F5D-4CC7-87EF-D3462921EB03}" type="slidenum">
              <a:rPr lang="en-US"/>
              <a:pPr/>
              <a:t>50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D8F6D-4D5B-43EA-B576-F5370AD6697C}" type="slidenum">
              <a:rPr lang="en-US"/>
              <a:pPr/>
              <a:t>51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217E0-3C4B-4165-8E1A-DEA18C024773}" type="slidenum">
              <a:rPr lang="en-US"/>
              <a:pPr/>
              <a:t>52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780D4-84B6-471F-893E-0D3641299FF6}" type="slidenum">
              <a:rPr lang="en-US"/>
              <a:pPr/>
              <a:t>53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76932-1794-4B31-A5E4-DE3C7F89571E}" type="slidenum">
              <a:rPr lang="en-US"/>
              <a:pPr/>
              <a:t>54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93A8D-CFB0-4165-A8C8-0740C6169803}" type="slidenum">
              <a:rPr lang="en-US"/>
              <a:pPr/>
              <a:t>55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A78D3-1DDC-4F51-8B16-EE632FA63225}" type="slidenum">
              <a:rPr lang="en-US"/>
              <a:pPr/>
              <a:t>56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FE446-B0F8-48F8-AC42-2F12501865BE}" type="slidenum">
              <a:rPr lang="en-US"/>
              <a:pPr/>
              <a:t>57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F7121-DCBE-4811-B58B-C459BD829B17}" type="slidenum">
              <a:rPr lang="en-US"/>
              <a:pPr/>
              <a:t>58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B400B-3F17-4C7D-B172-CBADF87F03CF}" type="slidenum">
              <a:rPr lang="en-US"/>
              <a:pPr/>
              <a:t>12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24CE8-9902-460F-9C69-606F8E5DF52D}" type="slidenum">
              <a:rPr lang="en-US"/>
              <a:pPr/>
              <a:t>59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DB9BC-1E52-4738-A219-AF53995AB92E}" type="slidenum">
              <a:rPr lang="en-US"/>
              <a:pPr/>
              <a:t>60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EA04C-BE69-4E9A-8121-FAA06CD08E55}" type="slidenum">
              <a:rPr lang="en-US"/>
              <a:pPr/>
              <a:t>61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A110E-A698-413E-943E-6C4416B20392}" type="slidenum">
              <a:rPr lang="en-US"/>
              <a:pPr/>
              <a:t>62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000E4-D206-4FD9-BFF0-76256A789FD2}" type="slidenum">
              <a:rPr lang="en-US"/>
              <a:pPr/>
              <a:t>63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3904D-214C-4423-A93A-B6DB2D3ECD95}" type="slidenum">
              <a:rPr lang="en-US"/>
              <a:pPr/>
              <a:t>64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3F678-B31C-483D-8C50-F12A817B7C68}" type="slidenum">
              <a:rPr lang="en-US"/>
              <a:pPr/>
              <a:t>65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8F293-6791-4EFC-A319-CA0285D6EE94}" type="slidenum">
              <a:rPr lang="en-US"/>
              <a:pPr/>
              <a:t>66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D4C52-6D46-4A55-AF4B-701B850B6946}" type="slidenum">
              <a:rPr lang="en-US"/>
              <a:pPr/>
              <a:t>67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3E0F7-238D-4D42-AA14-9CEE7E3E6BC2}" type="slidenum">
              <a:rPr lang="en-US"/>
              <a:pPr/>
              <a:t>68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B0B70-A8F9-4384-9692-9A131492AE23}" type="slidenum">
              <a:rPr lang="en-US"/>
              <a:pPr/>
              <a:t>13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7D237-F209-493C-8508-E5E7A0DD3113}" type="slidenum">
              <a:rPr lang="en-US"/>
              <a:pPr/>
              <a:t>14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81A2F-4531-4893-A06D-BFC3C2E12EF3}" type="slidenum">
              <a:rPr lang="en-US"/>
              <a:pPr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6D012-90E3-4222-829A-46CD06DADEA1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23B42224-DF69-4566-A21C-F48A5583F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80AA46E-EC26-4607-B2CB-CB70FD865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0F3A3977-E1EF-4A2D-B48B-AF8D43C6C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6247F9C-0BDF-4270-AF96-7CDAC6238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8E70E71-2BF1-4B1F-9507-CD28747F6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6DC9E11-5571-49FA-800C-2FA327F0E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974E10A-C924-4AEF-BB57-2378C3AB4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18D198A1-DEFE-4CE4-9D86-1E2574D0D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29F83109-18D1-4523-A991-8FC6E0B16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E220DF21-966F-49D6-BB5E-A31A6D9CF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0CD3FCC-9E52-469A-B5D8-F0810B16C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r>
              <a:rPr lang="en-US"/>
              <a:t>3-</a:t>
            </a:r>
            <a:fld id="{17DAF4BA-DBEC-4D96-8663-986DC1716F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pitchFamily="-11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2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2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19F5179-E79F-4497-BA15-6CA5752BF69D}" type="slidenum">
              <a:rPr lang="en-US"/>
              <a:pPr/>
              <a:t>1</a:t>
            </a:fld>
            <a:endParaRPr lang="en-US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smtClean="0"/>
              <a:t>if N.R=M then input capacity = capacity of multiplexed link =&gt; TDM</a:t>
            </a:r>
          </a:p>
          <a:p>
            <a:pPr lvl="1">
              <a:buFontTx/>
              <a:buChar char="-"/>
            </a:pPr>
            <a:r>
              <a:rPr lang="en-US" smtClean="0"/>
              <a:t>if N.R&gt;M but </a:t>
            </a:r>
            <a:r>
              <a:rPr lang="en-US" smtClean="0">
                <a:sym typeface="Symbol" pitchFamily="-111" charset="2"/>
              </a:rPr>
              <a:t></a:t>
            </a:r>
            <a:r>
              <a:rPr lang="en-US" smtClean="0"/>
              <a:t>.N.R&lt;M then this may be modeled by a queuing system to analyze its performance</a:t>
            </a:r>
          </a:p>
          <a:p>
            <a:endParaRPr lang="en-US" smtClean="0"/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271" y="3470847"/>
            <a:ext cx="4054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queue-model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90" y="5051972"/>
            <a:ext cx="34226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57" y="3769563"/>
            <a:ext cx="2955561" cy="174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Modeling using queuing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CF354EB-0DAE-423A-A2C9-CFAEAC63EF9B}" type="slidenum">
              <a:rPr lang="en-US"/>
              <a:pPr/>
              <a:t>10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Connectionless demultiplexing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572000" cy="4648200"/>
          </a:xfrm>
        </p:spPr>
        <p:txBody>
          <a:bodyPr/>
          <a:lstStyle/>
          <a:p>
            <a:r>
              <a:rPr lang="en-US" sz="2400"/>
              <a:t>Create sockets with port numbers:</a:t>
            </a:r>
          </a:p>
          <a:p>
            <a:pPr>
              <a:buFont typeface="ZapfDingbats" pitchFamily="82" charset="2"/>
              <a:buNone/>
            </a:pPr>
            <a:r>
              <a:rPr lang="en-US" sz="1800">
                <a:latin typeface="Courier New" pitchFamily="49" charset="0"/>
              </a:rPr>
              <a:t>DatagramSocket mySocket1 = new DatagramSocket(12534);</a:t>
            </a:r>
          </a:p>
          <a:p>
            <a:pPr>
              <a:buFont typeface="ZapfDingbats" pitchFamily="82" charset="2"/>
              <a:buNone/>
            </a:pPr>
            <a:r>
              <a:rPr lang="en-US" sz="1800">
                <a:latin typeface="Courier New" pitchFamily="49" charset="0"/>
              </a:rPr>
              <a:t>DatagramSocket mySocket2 = new DatagramSocket(12535);</a:t>
            </a:r>
          </a:p>
          <a:p>
            <a:r>
              <a:rPr lang="en-US" sz="2400"/>
              <a:t>UDP socket identified by  two-tuple: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(</a:t>
            </a:r>
            <a:r>
              <a:rPr lang="en-US" sz="1800">
                <a:solidFill>
                  <a:srgbClr val="FF0000"/>
                </a:solidFill>
              </a:rPr>
              <a:t>dest IP address, dest port number)</a:t>
            </a:r>
            <a:endParaRPr lang="en-US" sz="2400"/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4114800" cy="4648200"/>
          </a:xfrm>
        </p:spPr>
        <p:txBody>
          <a:bodyPr/>
          <a:lstStyle/>
          <a:p>
            <a:r>
              <a:rPr lang="en-US" sz="2400"/>
              <a:t>When host receives UDP segment:</a:t>
            </a:r>
          </a:p>
          <a:p>
            <a:pPr lvl="1"/>
            <a:r>
              <a:rPr lang="en-US" sz="2000"/>
              <a:t>checks destination port number in segment</a:t>
            </a:r>
          </a:p>
          <a:p>
            <a:pPr lvl="1"/>
            <a:r>
              <a:rPr lang="en-US" sz="2000"/>
              <a:t>directs UDP segment to socket with that port number</a:t>
            </a:r>
          </a:p>
          <a:p>
            <a:r>
              <a:rPr lang="en-US" sz="2400"/>
              <a:t>IP datagrams with different source IP addresses and/or source port numbers directed to same 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BECAA89-D5C5-4F14-B6BB-AFF860D2885C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Connectionless demux (cont)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latin typeface="Courier New" pitchFamily="49" charset="0"/>
              </a:rPr>
              <a:t>DatagramSocket serverSocket = new DatagramSocket(6428);</a:t>
            </a:r>
          </a:p>
          <a:p>
            <a:endParaRPr 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81000" y="2286000"/>
            <a:ext cx="8151813" cy="3213100"/>
            <a:chOff x="432" y="1920"/>
            <a:chExt cx="5135" cy="2024"/>
          </a:xfrm>
        </p:grpSpPr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5019" y="3456"/>
              <a:ext cx="5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IP:B</a:t>
              </a:r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432" y="1920"/>
              <a:ext cx="637" cy="1976"/>
              <a:chOff x="1008" y="1922"/>
              <a:chExt cx="637" cy="197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008" y="1922"/>
                <a:ext cx="637" cy="1500"/>
                <a:chOff x="608" y="2454"/>
                <a:chExt cx="1261" cy="1500"/>
              </a:xfrm>
            </p:grpSpPr>
            <p:sp>
              <p:nvSpPr>
                <p:cNvPr id="241669" name="Rectangle 5"/>
                <p:cNvSpPr>
                  <a:spLocks noChangeArrowheads="1"/>
                </p:cNvSpPr>
                <p:nvPr/>
              </p:nvSpPr>
              <p:spPr bwMode="auto">
                <a:xfrm>
                  <a:off x="608" y="24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0" name="Rectangle 6"/>
                <p:cNvSpPr>
                  <a:spLocks noChangeArrowheads="1"/>
                </p:cNvSpPr>
                <p:nvPr/>
              </p:nvSpPr>
              <p:spPr bwMode="auto">
                <a:xfrm>
                  <a:off x="608" y="27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1" name="Rectangle 7"/>
                <p:cNvSpPr>
                  <a:spLocks noChangeArrowheads="1"/>
                </p:cNvSpPr>
                <p:nvPr/>
              </p:nvSpPr>
              <p:spPr bwMode="auto">
                <a:xfrm>
                  <a:off x="608" y="30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2" name="Rectangle 8"/>
                <p:cNvSpPr>
                  <a:spLocks noChangeArrowheads="1"/>
                </p:cNvSpPr>
                <p:nvPr/>
              </p:nvSpPr>
              <p:spPr bwMode="auto">
                <a:xfrm>
                  <a:off x="608" y="33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3" name="Rectangle 9"/>
                <p:cNvSpPr>
                  <a:spLocks noChangeArrowheads="1"/>
                </p:cNvSpPr>
                <p:nvPr/>
              </p:nvSpPr>
              <p:spPr bwMode="auto">
                <a:xfrm>
                  <a:off x="608" y="36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177" y="1966"/>
                <a:ext cx="377" cy="315"/>
                <a:chOff x="2614" y="2862"/>
                <a:chExt cx="377" cy="315"/>
              </a:xfrm>
            </p:grpSpPr>
            <p:sp>
              <p:nvSpPr>
                <p:cNvPr id="241675" name="Rectangle 11"/>
                <p:cNvSpPr>
                  <a:spLocks noChangeArrowheads="1"/>
                </p:cNvSpPr>
                <p:nvPr/>
              </p:nvSpPr>
              <p:spPr bwMode="auto">
                <a:xfrm>
                  <a:off x="2614" y="3054"/>
                  <a:ext cx="377" cy="1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676" name="Oval 12"/>
                <p:cNvSpPr>
                  <a:spLocks noChangeArrowheads="1"/>
                </p:cNvSpPr>
                <p:nvPr/>
              </p:nvSpPr>
              <p:spPr bwMode="auto">
                <a:xfrm>
                  <a:off x="2614" y="2862"/>
                  <a:ext cx="377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/>
                    <a:t>P2</a:t>
                  </a:r>
                </a:p>
              </p:txBody>
            </p:sp>
          </p:grpSp>
          <p:sp>
            <p:nvSpPr>
              <p:cNvPr id="241677" name="Text Box 13"/>
              <p:cNvSpPr txBox="1">
                <a:spLocks noChangeArrowheads="1"/>
              </p:cNvSpPr>
              <p:nvPr/>
            </p:nvSpPr>
            <p:spPr bwMode="auto">
              <a:xfrm>
                <a:off x="1061" y="3456"/>
                <a:ext cx="54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</a:rPr>
                  <a:t>client</a:t>
                </a:r>
              </a:p>
              <a:p>
                <a:r>
                  <a:rPr lang="en-US" sz="2000">
                    <a:solidFill>
                      <a:schemeClr val="accent2"/>
                    </a:solidFill>
                  </a:rPr>
                  <a:t> IP: A</a:t>
                </a:r>
              </a:p>
            </p:txBody>
          </p:sp>
          <p:sp>
            <p:nvSpPr>
              <p:cNvPr id="241679" name="Line 1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11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7" name="Line 33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964" y="1945"/>
              <a:ext cx="377" cy="315"/>
              <a:chOff x="2614" y="2862"/>
              <a:chExt cx="377" cy="315"/>
            </a:xfrm>
          </p:grpSpPr>
          <p:sp>
            <p:nvSpPr>
              <p:cNvPr id="241681" name="Rectangle 17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2" name="Oval 18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944" y="1920"/>
              <a:ext cx="576" cy="1500"/>
              <a:chOff x="608" y="2454"/>
              <a:chExt cx="1261" cy="1500"/>
            </a:xfrm>
          </p:grpSpPr>
          <p:sp>
            <p:nvSpPr>
              <p:cNvPr id="241684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5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6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7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8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5003" y="1968"/>
              <a:ext cx="377" cy="315"/>
              <a:chOff x="2614" y="2862"/>
              <a:chExt cx="377" cy="315"/>
            </a:xfrm>
          </p:grpSpPr>
          <p:sp>
            <p:nvSpPr>
              <p:cNvPr id="241693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4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41695" name="Line 31"/>
            <p:cNvSpPr>
              <a:spLocks noChangeShapeType="1"/>
            </p:cNvSpPr>
            <p:nvPr/>
          </p:nvSpPr>
          <p:spPr bwMode="auto">
            <a:xfrm flipV="1">
              <a:off x="5136" y="2208"/>
              <a:ext cx="0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8" name="Line 34"/>
            <p:cNvSpPr>
              <a:spLocks noChangeShapeType="1"/>
            </p:cNvSpPr>
            <p:nvPr/>
          </p:nvSpPr>
          <p:spPr bwMode="auto">
            <a:xfrm>
              <a:off x="5280" y="2208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3" name="Rectangle 49"/>
            <p:cNvSpPr>
              <a:spLocks noChangeArrowheads="1"/>
            </p:cNvSpPr>
            <p:nvPr/>
          </p:nvSpPr>
          <p:spPr bwMode="auto">
            <a:xfrm>
              <a:off x="2544" y="19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4" name="Rectangle 50"/>
            <p:cNvSpPr>
              <a:spLocks noChangeArrowheads="1"/>
            </p:cNvSpPr>
            <p:nvPr/>
          </p:nvSpPr>
          <p:spPr bwMode="auto">
            <a:xfrm>
              <a:off x="2544" y="22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5" name="Rectangle 51"/>
            <p:cNvSpPr>
              <a:spLocks noChangeArrowheads="1"/>
            </p:cNvSpPr>
            <p:nvPr/>
          </p:nvSpPr>
          <p:spPr bwMode="auto">
            <a:xfrm>
              <a:off x="2544" y="25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6" name="Rectangle 52"/>
            <p:cNvSpPr>
              <a:spLocks noChangeArrowheads="1"/>
            </p:cNvSpPr>
            <p:nvPr/>
          </p:nvSpPr>
          <p:spPr bwMode="auto">
            <a:xfrm>
              <a:off x="2544" y="28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7" name="Rectangle 53"/>
            <p:cNvSpPr>
              <a:spLocks noChangeArrowheads="1"/>
            </p:cNvSpPr>
            <p:nvPr/>
          </p:nvSpPr>
          <p:spPr bwMode="auto">
            <a:xfrm>
              <a:off x="2544" y="31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760" y="2012"/>
              <a:ext cx="483" cy="315"/>
              <a:chOff x="2614" y="2862"/>
              <a:chExt cx="377" cy="315"/>
            </a:xfrm>
          </p:grpSpPr>
          <p:sp>
            <p:nvSpPr>
              <p:cNvPr id="241719" name="Rectangle 5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0" name="Oval 5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P3</a:t>
                </a:r>
              </a:p>
            </p:txBody>
          </p:sp>
        </p:grpSp>
        <p:sp>
          <p:nvSpPr>
            <p:cNvPr id="241721" name="Text Box 57"/>
            <p:cNvSpPr txBox="1">
              <a:spLocks noChangeArrowheads="1"/>
            </p:cNvSpPr>
            <p:nvPr/>
          </p:nvSpPr>
          <p:spPr bwMode="auto">
            <a:xfrm>
              <a:off x="2661" y="3502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server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IP: C</a:t>
              </a:r>
            </a:p>
          </p:txBody>
        </p:sp>
        <p:sp>
          <p:nvSpPr>
            <p:cNvPr id="241722" name="Line 58"/>
            <p:cNvSpPr>
              <a:spLocks noChangeShapeType="1"/>
            </p:cNvSpPr>
            <p:nvPr/>
          </p:nvSpPr>
          <p:spPr bwMode="auto">
            <a:xfrm>
              <a:off x="2832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23" name="Line 59"/>
            <p:cNvSpPr>
              <a:spLocks noChangeShapeType="1"/>
            </p:cNvSpPr>
            <p:nvPr/>
          </p:nvSpPr>
          <p:spPr bwMode="auto">
            <a:xfrm flipV="1">
              <a:off x="2928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1" name="Line 67"/>
            <p:cNvSpPr>
              <a:spLocks noChangeShapeType="1"/>
            </p:cNvSpPr>
            <p:nvPr/>
          </p:nvSpPr>
          <p:spPr bwMode="auto">
            <a:xfrm>
              <a:off x="864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2" name="Line 68"/>
            <p:cNvSpPr>
              <a:spLocks noChangeShapeType="1"/>
            </p:cNvSpPr>
            <p:nvPr/>
          </p:nvSpPr>
          <p:spPr bwMode="auto">
            <a:xfrm>
              <a:off x="720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872" y="2688"/>
              <a:ext cx="624" cy="576"/>
              <a:chOff x="2160" y="3504"/>
              <a:chExt cx="624" cy="576"/>
            </a:xfrm>
          </p:grpSpPr>
          <p:sp>
            <p:nvSpPr>
              <p:cNvPr id="241705" name="Rectangle 41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41706" name="Rectangle 42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9157</a:t>
                </a:r>
              </a:p>
            </p:txBody>
          </p:sp>
          <p:sp>
            <p:nvSpPr>
              <p:cNvPr id="241707" name="Rectangle 43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34" name="Line 70"/>
            <p:cNvSpPr>
              <a:spLocks noChangeShapeType="1"/>
            </p:cNvSpPr>
            <p:nvPr/>
          </p:nvSpPr>
          <p:spPr bwMode="auto">
            <a:xfrm flipV="1">
              <a:off x="3072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5" name="Line 71"/>
            <p:cNvSpPr>
              <a:spLocks noChangeShapeType="1"/>
            </p:cNvSpPr>
            <p:nvPr/>
          </p:nvSpPr>
          <p:spPr bwMode="auto">
            <a:xfrm>
              <a:off x="3072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6" name="Line 72"/>
            <p:cNvSpPr>
              <a:spLocks noChangeShapeType="1"/>
            </p:cNvSpPr>
            <p:nvPr/>
          </p:nvSpPr>
          <p:spPr bwMode="auto">
            <a:xfrm>
              <a:off x="2928" y="2352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7" name="Line 73"/>
            <p:cNvSpPr>
              <a:spLocks noChangeShapeType="1"/>
            </p:cNvSpPr>
            <p:nvPr/>
          </p:nvSpPr>
          <p:spPr bwMode="auto">
            <a:xfrm>
              <a:off x="3168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8" name="Line 74"/>
            <p:cNvSpPr>
              <a:spLocks noChangeShapeType="1"/>
            </p:cNvSpPr>
            <p:nvPr/>
          </p:nvSpPr>
          <p:spPr bwMode="auto">
            <a:xfrm>
              <a:off x="960" y="3312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9" name="Line 75"/>
            <p:cNvSpPr>
              <a:spLocks noChangeShapeType="1"/>
            </p:cNvSpPr>
            <p:nvPr/>
          </p:nvSpPr>
          <p:spPr bwMode="auto">
            <a:xfrm>
              <a:off x="3168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01" name="Rectangle 37"/>
            <p:cNvSpPr>
              <a:spLocks noChangeArrowheads="1"/>
            </p:cNvSpPr>
            <p:nvPr/>
          </p:nvSpPr>
          <p:spPr bwMode="auto">
            <a:xfrm>
              <a:off x="1200" y="3264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41702" name="Rectangle 38"/>
            <p:cNvSpPr>
              <a:spLocks noChangeArrowheads="1"/>
            </p:cNvSpPr>
            <p:nvPr/>
          </p:nvSpPr>
          <p:spPr bwMode="auto">
            <a:xfrm>
              <a:off x="1200" y="3456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6428</a:t>
              </a:r>
            </a:p>
          </p:txBody>
        </p:sp>
        <p:sp>
          <p:nvSpPr>
            <p:cNvPr id="241703" name="Rectangle 39"/>
            <p:cNvSpPr>
              <a:spLocks noChangeArrowheads="1"/>
            </p:cNvSpPr>
            <p:nvPr/>
          </p:nvSpPr>
          <p:spPr bwMode="auto">
            <a:xfrm>
              <a:off x="1200" y="3648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408" y="2688"/>
              <a:ext cx="624" cy="576"/>
              <a:chOff x="2160" y="3504"/>
              <a:chExt cx="624" cy="57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5775</a:t>
                </a:r>
              </a:p>
            </p:txBody>
          </p:sp>
          <p:sp>
            <p:nvSpPr>
              <p:cNvPr id="241745" name="Rectangle 81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128" y="3264"/>
              <a:ext cx="624" cy="576"/>
              <a:chOff x="2160" y="3504"/>
              <a:chExt cx="624" cy="576"/>
            </a:xfrm>
          </p:grpSpPr>
          <p:sp>
            <p:nvSpPr>
              <p:cNvPr id="241747" name="Rectangle 83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5775</a:t>
                </a:r>
              </a:p>
            </p:txBody>
          </p:sp>
          <p:sp>
            <p:nvSpPr>
              <p:cNvPr id="241748" name="Rectangle 84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6428</a:t>
                </a:r>
              </a:p>
            </p:txBody>
          </p:sp>
          <p:sp>
            <p:nvSpPr>
              <p:cNvPr id="241749" name="Rectangle 85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51" name="Text Box 87"/>
          <p:cNvSpPr txBox="1">
            <a:spLocks noChangeArrowheads="1"/>
          </p:cNvSpPr>
          <p:nvPr/>
        </p:nvSpPr>
        <p:spPr bwMode="auto">
          <a:xfrm>
            <a:off x="381000" y="5715000"/>
            <a:ext cx="363696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SP provides “return address”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CBCC3BA-33B4-4281-B5F4-B8616B0370F4}" type="slidenum">
              <a:rPr lang="en-US"/>
              <a:pPr/>
              <a:t>12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Connection-oriented demux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r>
              <a:rPr lang="en-US" sz="2400"/>
              <a:t>TCP socket identified by 4-tuple: 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source IP address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source port number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dest IP address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dest port number</a:t>
            </a:r>
          </a:p>
          <a:p>
            <a:r>
              <a:rPr lang="en-US" sz="2400"/>
              <a:t>recv host uses all four values to direct segment to appropriate socket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4648200"/>
          </a:xfrm>
        </p:spPr>
        <p:txBody>
          <a:bodyPr/>
          <a:lstStyle/>
          <a:p>
            <a:r>
              <a:rPr lang="en-US" sz="2400"/>
              <a:t>Server host may support many simultaneous TCP sockets:</a:t>
            </a:r>
          </a:p>
          <a:p>
            <a:pPr lvl="1"/>
            <a:r>
              <a:rPr lang="en-US" sz="2000"/>
              <a:t>each socket identified by its own 4-tuple</a:t>
            </a:r>
          </a:p>
          <a:p>
            <a:r>
              <a:rPr lang="en-US" sz="2400"/>
              <a:t>Web servers have different sockets for each connecting client</a:t>
            </a:r>
          </a:p>
          <a:p>
            <a:pPr lvl="1"/>
            <a:r>
              <a:rPr lang="en-US" sz="2000"/>
              <a:t>non-persistent HTTP will have different socket for each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F77BE39-8DA6-4D82-BD80-AD968DF4AA6C}" type="slidenum">
              <a:rPr lang="en-US"/>
              <a:pPr/>
              <a:t>13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Connection-oriented demux (cont)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7662863" y="4724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81000" y="2286000"/>
            <a:ext cx="1011238" cy="3136900"/>
            <a:chOff x="240" y="1440"/>
            <a:chExt cx="637" cy="197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46791" name="Rectangle 7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2" name="Rectangle 8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3" name="Rectangle 9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4" name="Rectangle 10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5" name="Rectangle 11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46797" name="Rectangle 13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8" name="Oval 14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46799" name="Text Box 15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575550" y="2325688"/>
            <a:ext cx="598488" cy="500062"/>
            <a:chOff x="2614" y="2862"/>
            <a:chExt cx="377" cy="315"/>
          </a:xfrm>
        </p:grpSpPr>
        <p:sp>
          <p:nvSpPr>
            <p:cNvPr id="246803" name="Rectangle 19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4" name="Oval 20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34200" y="2286000"/>
            <a:ext cx="1503363" cy="2381250"/>
            <a:chOff x="608" y="2454"/>
            <a:chExt cx="1261" cy="1500"/>
          </a:xfrm>
        </p:grpSpPr>
        <p:sp>
          <p:nvSpPr>
            <p:cNvPr id="246806" name="Rectangle 22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7" name="Rectangle 23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8" name="Rectangle 24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9" name="Rectangle 25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0" name="Rectangle 26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7035800" y="2349500"/>
            <a:ext cx="598488" cy="500063"/>
            <a:chOff x="2614" y="2862"/>
            <a:chExt cx="377" cy="315"/>
          </a:xfrm>
        </p:grpSpPr>
        <p:sp>
          <p:nvSpPr>
            <p:cNvPr id="246812" name="Rectangle 2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Oval 2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P2</a:t>
              </a:r>
            </a:p>
          </p:txBody>
        </p:sp>
      </p:grpSp>
      <p:sp>
        <p:nvSpPr>
          <p:cNvPr id="246815" name="Line 31"/>
          <p:cNvSpPr>
            <a:spLocks noChangeShapeType="1"/>
          </p:cNvSpPr>
          <p:nvPr/>
        </p:nvSpPr>
        <p:spPr bwMode="auto">
          <a:xfrm>
            <a:off x="8077200" y="27432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Rectangle 32"/>
          <p:cNvSpPr>
            <a:spLocks noChangeArrowheads="1"/>
          </p:cNvSpPr>
          <p:nvPr/>
        </p:nvSpPr>
        <p:spPr bwMode="auto">
          <a:xfrm>
            <a:off x="3733800" y="2286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7" name="Rectangle 33"/>
          <p:cNvSpPr>
            <a:spLocks noChangeArrowheads="1"/>
          </p:cNvSpPr>
          <p:nvPr/>
        </p:nvSpPr>
        <p:spPr bwMode="auto">
          <a:xfrm>
            <a:off x="3733800" y="27432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3733800" y="3238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9" name="Rectangle 35"/>
          <p:cNvSpPr>
            <a:spLocks noChangeArrowheads="1"/>
          </p:cNvSpPr>
          <p:nvPr/>
        </p:nvSpPr>
        <p:spPr bwMode="auto">
          <a:xfrm>
            <a:off x="3733800" y="371475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20" name="Rectangle 36"/>
          <p:cNvSpPr>
            <a:spLocks noChangeArrowheads="1"/>
          </p:cNvSpPr>
          <p:nvPr/>
        </p:nvSpPr>
        <p:spPr bwMode="auto">
          <a:xfrm>
            <a:off x="3733800" y="4191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810000" y="2362200"/>
            <a:ext cx="571500" cy="500063"/>
            <a:chOff x="2614" y="2862"/>
            <a:chExt cx="377" cy="315"/>
          </a:xfrm>
        </p:grpSpPr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3" name="Oval 3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P4</a:t>
              </a:r>
            </a:p>
          </p:txBody>
        </p:sp>
      </p:grp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3919538" y="47974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46826" name="Line 42"/>
          <p:cNvSpPr>
            <a:spLocks noChangeShapeType="1"/>
          </p:cNvSpPr>
          <p:nvPr/>
        </p:nvSpPr>
        <p:spPr bwMode="auto">
          <a:xfrm flipV="1">
            <a:off x="43434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>
            <a:off x="8382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 flipV="1">
            <a:off x="45720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45720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4343400" y="29718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1219200" y="4495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9" name="Rectangle 55"/>
          <p:cNvSpPr>
            <a:spLocks noChangeArrowheads="1"/>
          </p:cNvSpPr>
          <p:nvPr/>
        </p:nvSpPr>
        <p:spPr bwMode="auto">
          <a:xfrm>
            <a:off x="1600200" y="44196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SP: 9157</a:t>
            </a:r>
          </a:p>
        </p:txBody>
      </p:sp>
      <p:sp>
        <p:nvSpPr>
          <p:cNvPr id="246840" name="Rectangle 56"/>
          <p:cNvSpPr>
            <a:spLocks noChangeArrowheads="1"/>
          </p:cNvSpPr>
          <p:nvPr/>
        </p:nvSpPr>
        <p:spPr bwMode="auto">
          <a:xfrm>
            <a:off x="1600200" y="47244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DP: 80</a:t>
            </a: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1600200" y="50292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6248400" y="4419600"/>
            <a:ext cx="990600" cy="914400"/>
            <a:chOff x="3936" y="2784"/>
            <a:chExt cx="624" cy="576"/>
          </a:xfrm>
        </p:grpSpPr>
        <p:sp>
          <p:nvSpPr>
            <p:cNvPr id="246847" name="Rectangle 63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46848" name="Rectangle 64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46849" name="Rectangle 65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419600" y="2362200"/>
            <a:ext cx="571500" cy="500063"/>
            <a:chOff x="2614" y="2862"/>
            <a:chExt cx="377" cy="315"/>
          </a:xfrm>
        </p:grpSpPr>
        <p:sp>
          <p:nvSpPr>
            <p:cNvPr id="246851" name="Rectangle 6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2" name="Oval 6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P5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5022850" y="2351088"/>
            <a:ext cx="571500" cy="500062"/>
            <a:chOff x="2614" y="2862"/>
            <a:chExt cx="377" cy="315"/>
          </a:xfrm>
        </p:grpSpPr>
        <p:sp>
          <p:nvSpPr>
            <p:cNvPr id="246854" name="Rectangle 70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5" name="Oval 71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P6</a:t>
              </a: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740650" y="2363788"/>
            <a:ext cx="598488" cy="500062"/>
            <a:chOff x="2614" y="2862"/>
            <a:chExt cx="377" cy="315"/>
          </a:xfrm>
        </p:grpSpPr>
        <p:sp>
          <p:nvSpPr>
            <p:cNvPr id="246857" name="Rectangle 73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8" name="Oval 74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P3</a:t>
              </a:r>
            </a:p>
          </p:txBody>
        </p:sp>
      </p:grpSp>
      <p:sp>
        <p:nvSpPr>
          <p:cNvPr id="246859" name="Line 75"/>
          <p:cNvSpPr>
            <a:spLocks noChangeShapeType="1"/>
          </p:cNvSpPr>
          <p:nvPr/>
        </p:nvSpPr>
        <p:spPr bwMode="auto">
          <a:xfrm>
            <a:off x="73914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0" name="Line 76"/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2" name="Line 78"/>
          <p:cNvSpPr>
            <a:spLocks noChangeShapeType="1"/>
          </p:cNvSpPr>
          <p:nvPr/>
        </p:nvSpPr>
        <p:spPr bwMode="auto">
          <a:xfrm flipV="1">
            <a:off x="53340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3" name="Rectangle 79"/>
          <p:cNvSpPr>
            <a:spLocks noChangeArrowheads="1"/>
          </p:cNvSpPr>
          <p:nvPr/>
        </p:nvSpPr>
        <p:spPr bwMode="auto">
          <a:xfrm>
            <a:off x="16002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4" name="Rectangle 80"/>
          <p:cNvSpPr>
            <a:spLocks noChangeArrowheads="1"/>
          </p:cNvSpPr>
          <p:nvPr/>
        </p:nvSpPr>
        <p:spPr bwMode="auto">
          <a:xfrm>
            <a:off x="62484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46865" name="Text Box 81"/>
          <p:cNvSpPr txBox="1">
            <a:spLocks noChangeArrowheads="1"/>
          </p:cNvSpPr>
          <p:nvPr/>
        </p:nvSpPr>
        <p:spPr bwMode="auto">
          <a:xfrm>
            <a:off x="1736725" y="4941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866" name="Text Box 82"/>
          <p:cNvSpPr txBox="1">
            <a:spLocks noChangeArrowheads="1"/>
          </p:cNvSpPr>
          <p:nvPr/>
        </p:nvSpPr>
        <p:spPr bwMode="auto">
          <a:xfrm>
            <a:off x="1676400" y="50292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A</a:t>
            </a:r>
          </a:p>
        </p:txBody>
      </p:sp>
      <p:sp>
        <p:nvSpPr>
          <p:cNvPr id="246868" name="Text Box 84"/>
          <p:cNvSpPr txBox="1">
            <a:spLocks noChangeArrowheads="1"/>
          </p:cNvSpPr>
          <p:nvPr/>
        </p:nvSpPr>
        <p:spPr bwMode="auto">
          <a:xfrm>
            <a:off x="1676400" y="5334000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D-IP:C</a:t>
            </a:r>
          </a:p>
        </p:txBody>
      </p:sp>
      <p:sp>
        <p:nvSpPr>
          <p:cNvPr id="246870" name="Text Box 86"/>
          <p:cNvSpPr txBox="1">
            <a:spLocks noChangeArrowheads="1"/>
          </p:cNvSpPr>
          <p:nvPr/>
        </p:nvSpPr>
        <p:spPr bwMode="auto">
          <a:xfrm>
            <a:off x="6335713" y="5029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5791200" y="2895600"/>
            <a:ext cx="990600" cy="914400"/>
            <a:chOff x="3936" y="2784"/>
            <a:chExt cx="624" cy="576"/>
          </a:xfrm>
        </p:grpSpPr>
        <p:sp>
          <p:nvSpPr>
            <p:cNvPr id="246875" name="Rectangle 91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5775</a:t>
              </a:r>
            </a:p>
          </p:txBody>
        </p:sp>
        <p:sp>
          <p:nvSpPr>
            <p:cNvPr id="246876" name="Rectangle 92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46877" name="Rectangle 93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78" name="Rectangle 94"/>
          <p:cNvSpPr>
            <a:spLocks noChangeArrowheads="1"/>
          </p:cNvSpPr>
          <p:nvPr/>
        </p:nvSpPr>
        <p:spPr bwMode="auto">
          <a:xfrm>
            <a:off x="5791200" y="3810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46879" name="Rectangle 95"/>
          <p:cNvSpPr>
            <a:spLocks noChangeArrowheads="1"/>
          </p:cNvSpPr>
          <p:nvPr/>
        </p:nvSpPr>
        <p:spPr bwMode="auto">
          <a:xfrm>
            <a:off x="5867400" y="3505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sp>
        <p:nvSpPr>
          <p:cNvPr id="246881" name="Line 97"/>
          <p:cNvSpPr>
            <a:spLocks noChangeShapeType="1"/>
          </p:cNvSpPr>
          <p:nvPr/>
        </p:nvSpPr>
        <p:spPr bwMode="auto">
          <a:xfrm flipH="1">
            <a:off x="61722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22FD556-8A4C-475A-8DA9-61BD1F37D14C}" type="slidenum">
              <a:rPr lang="en-US"/>
              <a:pPr/>
              <a:t>14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Reliable data transfer</a:t>
            </a:r>
            <a:endParaRPr 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000"/>
              <a:t>characteristics of unreliable channel will determine complexity of reliable data transfer protocol (rdt)</a:t>
            </a:r>
            <a:endParaRPr lang="en-US" sz="2400"/>
          </a:p>
        </p:txBody>
      </p:sp>
      <p:pic>
        <p:nvPicPr>
          <p:cNvPr id="282629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916CA8E-767D-4926-ACCD-EBF37BD15F4A}" type="slidenum">
              <a:rPr lang="en-US"/>
              <a:pPr/>
              <a:t>15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Reliable data transfer: getting started</a:t>
            </a:r>
            <a:endParaRPr lang="en-US" smtClean="0"/>
          </a:p>
        </p:txBody>
      </p:sp>
      <p:pic>
        <p:nvPicPr>
          <p:cNvPr id="37893" name="Picture 3" descr="rdt_p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send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2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receive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-111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37912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rdt_send():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r>
                <a:rPr lang="en-US" sz="1800"/>
                <a:t>deliver to receiver upper layer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13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7914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37908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udt_send():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9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7910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7904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rdt_rcv():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5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7906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37900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deliver_data():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>
                  <a:latin typeface="Courier New" pitchFamily="-111" charset="0"/>
                </a:rPr>
                <a:t>rdt</a:t>
              </a:r>
              <a:r>
                <a:rPr lang="en-US" sz="1800"/>
                <a:t> to deliver data to upper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1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7902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281F4EF7-B631-4817-9787-187A8091BBC4}" type="slidenum">
              <a:rPr lang="en-US"/>
              <a:pPr/>
              <a:t>16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Hop-by-hop flow control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Approaches/techniques for hop-by-hop flow control</a:t>
            </a:r>
          </a:p>
          <a:p>
            <a:pPr lvl="1">
              <a:buFontTx/>
              <a:buChar char="-"/>
            </a:pPr>
            <a:r>
              <a:rPr lang="en-US" smtClean="0"/>
              <a:t>Stop-and-wait</a:t>
            </a:r>
          </a:p>
          <a:p>
            <a:pPr lvl="1">
              <a:buFontTx/>
              <a:buChar char="-"/>
            </a:pPr>
            <a:r>
              <a:rPr lang="en-US" smtClean="0"/>
              <a:t>sliding window</a:t>
            </a:r>
          </a:p>
          <a:p>
            <a:pPr lvl="2">
              <a:buFontTx/>
              <a:buChar char="-"/>
            </a:pPr>
            <a:r>
              <a:rPr lang="en-US" smtClean="0"/>
              <a:t>Go back N</a:t>
            </a:r>
          </a:p>
          <a:p>
            <a:pPr lvl="2">
              <a:buFontTx/>
              <a:buChar char="-"/>
            </a:pPr>
            <a:r>
              <a:rPr lang="en-US" smtClean="0"/>
              <a:t>Selective reject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53FF3B3-B0E4-4E58-8765-E594DDB7F882}" type="slidenum">
              <a:rPr lang="en-US"/>
              <a:pPr/>
              <a:t>17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28600"/>
            <a:ext cx="8353425" cy="1143000"/>
          </a:xfrm>
        </p:spPr>
        <p:txBody>
          <a:bodyPr/>
          <a:lstStyle/>
          <a:p>
            <a:r>
              <a:rPr lang="en-US" sz="2400" smtClean="0"/>
              <a:t>Stop-and-wait: reliable transfer over a reliable channel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063" y="1062038"/>
            <a:ext cx="7896225" cy="3019425"/>
          </a:xfrm>
        </p:spPr>
        <p:txBody>
          <a:bodyPr/>
          <a:lstStyle/>
          <a:p>
            <a:r>
              <a:rPr lang="en-US" sz="2400" smtClean="0"/>
              <a:t>underlying channel perfectly reliable</a:t>
            </a:r>
          </a:p>
          <a:p>
            <a:pPr lvl="1"/>
            <a:r>
              <a:rPr lang="en-US" sz="2000" smtClean="0"/>
              <a:t>no bit errors, no loss of packets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182563" y="1958975"/>
            <a:ext cx="8669337" cy="4421188"/>
            <a:chOff x="137" y="1374"/>
            <a:chExt cx="5461" cy="2785"/>
          </a:xfrm>
        </p:grpSpPr>
        <p:pic>
          <p:nvPicPr>
            <p:cNvPr id="44044" name="Picture 4" descr="rdt30_example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" y="1394"/>
              <a:ext cx="5309" cy="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5" name="Rectangle 5"/>
            <p:cNvSpPr>
              <a:spLocks noChangeArrowheads="1"/>
            </p:cNvSpPr>
            <p:nvPr/>
          </p:nvSpPr>
          <p:spPr bwMode="auto">
            <a:xfrm>
              <a:off x="2932" y="1374"/>
              <a:ext cx="2666" cy="2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006975" y="2379663"/>
            <a:ext cx="3282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Sender sends one packet, </a:t>
            </a:r>
          </a:p>
          <a:p>
            <a:pPr algn="l"/>
            <a:r>
              <a:rPr lang="en-US" sz="2000"/>
              <a:t>then waits for receiver </a:t>
            </a:r>
          </a:p>
          <a:p>
            <a:pPr algn="l"/>
            <a:r>
              <a:rPr lang="en-US" sz="2000"/>
              <a:t>response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919663" y="22479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5010150" y="2084388"/>
            <a:ext cx="1755775" cy="396875"/>
            <a:chOff x="2943" y="2669"/>
            <a:chExt cx="1106" cy="250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2943" y="2669"/>
              <a:ext cx="11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stop and wait</a:t>
              </a:r>
              <a:endParaRPr lang="en-US" sz="2400">
                <a:latin typeface="Times New Roman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1487094-0830-403E-9765-14EB70152F2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smtClean="0"/>
              <a:t>channel with bit errors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en-US" sz="2400" smtClean="0"/>
              <a:t>underlying channel may flip bits in packet</a:t>
            </a:r>
          </a:p>
          <a:p>
            <a:pPr lvl="1"/>
            <a:r>
              <a:rPr lang="en-US" sz="2000" smtClean="0"/>
              <a:t>checksum to detect bit errors</a:t>
            </a:r>
          </a:p>
          <a:p>
            <a:r>
              <a:rPr lang="en-US" sz="2400" i="1" smtClean="0"/>
              <a:t>the</a:t>
            </a:r>
            <a:r>
              <a:rPr lang="en-US" sz="2400" smtClean="0"/>
              <a:t> question: how to recover from errors:</a:t>
            </a:r>
          </a:p>
          <a:p>
            <a:pPr lvl="1"/>
            <a:r>
              <a:rPr lang="en-US" sz="2000" i="1" smtClean="0">
                <a:solidFill>
                  <a:srgbClr val="FF0000"/>
                </a:solidFill>
              </a:rPr>
              <a:t>acknowledgements (ACKs):</a:t>
            </a:r>
            <a:r>
              <a:rPr lang="en-US" sz="2000" smtClean="0"/>
              <a:t> receiver explicitly tells sender that pkt received OK</a:t>
            </a:r>
          </a:p>
          <a:p>
            <a:pPr lvl="1"/>
            <a:r>
              <a:rPr lang="en-US" sz="2000" i="1" smtClean="0">
                <a:solidFill>
                  <a:srgbClr val="FF0000"/>
                </a:solidFill>
              </a:rPr>
              <a:t>negative acknowledgements (NAKs):</a:t>
            </a:r>
            <a:r>
              <a:rPr lang="en-US" sz="2000" smtClean="0"/>
              <a:t> receiver explicitly tells sender that pkt had errors</a:t>
            </a:r>
          </a:p>
          <a:p>
            <a:pPr lvl="1"/>
            <a:r>
              <a:rPr lang="en-US" sz="2000" smtClean="0"/>
              <a:t>sender retransmits pkt on receipt of NAK</a:t>
            </a:r>
          </a:p>
          <a:p>
            <a:r>
              <a:rPr lang="en-US" sz="2400" smtClean="0"/>
              <a:t>new mechanisms for:</a:t>
            </a:r>
          </a:p>
          <a:p>
            <a:pPr lvl="1"/>
            <a:r>
              <a:rPr lang="en-US" sz="2000" smtClean="0"/>
              <a:t>error detection</a:t>
            </a:r>
          </a:p>
          <a:p>
            <a:pPr lvl="1"/>
            <a:r>
              <a:rPr lang="en-US" sz="2000" smtClean="0"/>
              <a:t>receiver feedback: control msgs (ACK,NAK) rcvr-&gt;sender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91722CB-90D9-4CC3-A389-81BEB0AD5351}" type="slidenum">
              <a:rPr lang="en-US"/>
              <a:pPr/>
              <a:t>19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Stop-and-wait with lost packet/frame</a:t>
            </a:r>
          </a:p>
        </p:txBody>
      </p:sp>
      <p:pic>
        <p:nvPicPr>
          <p:cNvPr id="50181" name="Picture 3" descr="rdt30_example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81D6CBB-7F01-4813-84EC-A328CE17FD01}" type="slidenum">
              <a:rPr lang="en-US"/>
              <a:pPr/>
              <a:t>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7050" cy="1143000"/>
          </a:xfrm>
        </p:spPr>
        <p:txBody>
          <a:bodyPr/>
          <a:lstStyle/>
          <a:p>
            <a:r>
              <a:rPr lang="en-US" smtClean="0"/>
              <a:t>Queuing system for single server</a:t>
            </a:r>
          </a:p>
        </p:txBody>
      </p:sp>
      <p:pic>
        <p:nvPicPr>
          <p:cNvPr id="215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36713"/>
            <a:ext cx="9144000" cy="4840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547E8CC-3834-40F0-B540-68DB64FD2958}" type="slidenum">
              <a:rPr lang="en-US"/>
              <a:pPr/>
              <a:t>20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7638"/>
            <a:ext cx="79248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6D5BFCE-53B2-4287-A322-6E8C8227F91E}" type="slidenum">
              <a:rPr lang="en-US"/>
              <a:pPr/>
              <a:t>21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Stop and wait performance</a:t>
            </a:r>
          </a:p>
          <a:p>
            <a:r>
              <a:rPr lang="en-US" smtClean="0">
                <a:solidFill>
                  <a:srgbClr val="FF0000"/>
                </a:solidFill>
              </a:rPr>
              <a:t>utilization</a:t>
            </a:r>
            <a:r>
              <a:rPr lang="en-US" smtClean="0"/>
              <a:t> – fraction of time sender busy sending</a:t>
            </a:r>
          </a:p>
          <a:p>
            <a:pPr>
              <a:buFontTx/>
              <a:buChar char="-"/>
            </a:pPr>
            <a:r>
              <a:rPr lang="en-US" smtClean="0"/>
              <a:t>ideal case (error free)</a:t>
            </a:r>
          </a:p>
          <a:p>
            <a:pPr lvl="1">
              <a:buFontTx/>
              <a:buChar char="-"/>
            </a:pPr>
            <a:r>
              <a:rPr lang="en-US" smtClean="0"/>
              <a:t>u=Tframe/(Tframe+2Tprop)=1/(1+2a), a=Tprop/Tframe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AF1C817-7F33-4D90-9DAF-7FC6EE3A2322}" type="slidenum">
              <a:rPr lang="en-US"/>
              <a:pPr/>
              <a:t>22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Pipelined (sliding window) protocols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Pipelining:</a:t>
            </a:r>
            <a:r>
              <a:rPr lang="en-US" sz="2400" smtClean="0"/>
              <a:t> sender allows multiple, “in-flight”, yet-to-be-acknowledged pkts</a:t>
            </a:r>
          </a:p>
          <a:p>
            <a:pPr lvl="1"/>
            <a:r>
              <a:rPr lang="en-US" sz="2000" smtClean="0"/>
              <a:t>range of sequence numbers must be increased</a:t>
            </a:r>
          </a:p>
          <a:p>
            <a:pPr lvl="1"/>
            <a:r>
              <a:rPr lang="en-US" sz="2000" smtClean="0"/>
              <a:t>buffering at sender and/or receiver</a:t>
            </a: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n-US" sz="2400" smtClean="0"/>
              <a:t>Two generic forms of pipelined protocols: </a:t>
            </a:r>
            <a:r>
              <a:rPr lang="en-US" sz="2400" i="1" smtClean="0">
                <a:solidFill>
                  <a:srgbClr val="FF0000"/>
                </a:solidFill>
              </a:rPr>
              <a:t>go-Back-N, selective repeat</a:t>
            </a:r>
          </a:p>
        </p:txBody>
      </p:sp>
      <p:pic>
        <p:nvPicPr>
          <p:cNvPr id="64519" name="Picture 5" descr="rdt_pipelin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FFBC96D-C457-424F-A68C-DDE3CC53233F}" type="slidenum">
              <a:rPr lang="en-US"/>
              <a:pPr/>
              <a:t>23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Pipelining: increased utilization</a:t>
            </a:r>
          </a:p>
        </p:txBody>
      </p:sp>
      <p:sp>
        <p:nvSpPr>
          <p:cNvPr id="66566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68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1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2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8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1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3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5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pitchFamily="-111" charset="0"/>
            </a:endParaRPr>
          </a:p>
        </p:txBody>
      </p:sp>
      <p:grpSp>
        <p:nvGrpSpPr>
          <p:cNvPr id="66586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6614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16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19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0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7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591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6607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09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12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3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0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92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6600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1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02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0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03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93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4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95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6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-111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p:oleObj spid="_x0000_s66562" name="Picture" r:id="rId4" imgW="3181320" imgH="495360" progId="Word.Picture.8">
              <p:embed/>
            </p:oleObj>
          </a:graphicData>
        </a:graphic>
      </p:graphicFrame>
      <p:sp>
        <p:nvSpPr>
          <p:cNvPr id="482361" name="Text Box 57"/>
          <p:cNvSpPr txBox="1">
            <a:spLocks noChangeArrowheads="1"/>
          </p:cNvSpPr>
          <p:nvPr/>
        </p:nvSpPr>
        <p:spPr bwMode="auto">
          <a:xfrm>
            <a:off x="6311900" y="4437063"/>
            <a:ext cx="2503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Increase utilization</a:t>
            </a:r>
          </a:p>
          <a:p>
            <a:r>
              <a:rPr lang="en-US" sz="2000">
                <a:solidFill>
                  <a:srgbClr val="FF0000"/>
                </a:solidFill>
              </a:rPr>
              <a:t>by a factor of 3!</a:t>
            </a:r>
          </a:p>
        </p:txBody>
      </p:sp>
      <p:sp>
        <p:nvSpPr>
          <p:cNvPr id="482362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61" grpId="0"/>
      <p:bldP spid="4823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2483D0F-C1D0-4296-9187-7B0B4CADA30E}" type="slidenum">
              <a:rPr lang="en-US"/>
              <a:pPr/>
              <a:t>24</a:t>
            </a:fld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Go-Back-N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Sender:</a:t>
            </a:r>
            <a:endParaRPr lang="en-US" sz="2400" smtClean="0"/>
          </a:p>
          <a:p>
            <a:r>
              <a:rPr lang="en-US" sz="2000" smtClean="0"/>
              <a:t>k-bit seq # in pkt header</a:t>
            </a:r>
          </a:p>
          <a:p>
            <a:r>
              <a:rPr lang="en-US" sz="2000" smtClean="0"/>
              <a:t>“window” of up to N, consecutive unack’ed pkts allowed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68614" name="Picture 4" descr="gbn_seq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2752725"/>
            <a:ext cx="8099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476250" y="4638675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ACK(n): ACKs all pkts up to, including seq # n - “cumulative ACK”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may receive duplicate ACKs (more later…)</a:t>
            </a:r>
            <a:endParaRPr lang="en-US" sz="18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timer for each in-flight pkt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1"/>
              <a:t>timeout(n):</a:t>
            </a:r>
            <a:r>
              <a:rPr lang="en-US" sz="2000"/>
              <a:t> retransmit pkt n and all higher seq # pkts in window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6FD2539-5B20-41A1-8674-4C4A342D955D}" type="slidenum">
              <a:rPr lang="en-US"/>
              <a:pPr/>
              <a:t>25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38150"/>
            <a:ext cx="7772400" cy="1143000"/>
          </a:xfrm>
        </p:spPr>
        <p:txBody>
          <a:bodyPr/>
          <a:lstStyle/>
          <a:p>
            <a:r>
              <a:rPr lang="en-US" sz="3600" smtClean="0"/>
              <a:t>GBN in</a:t>
            </a:r>
            <a:br>
              <a:rPr lang="en-US" sz="3600" smtClean="0"/>
            </a:br>
            <a:r>
              <a:rPr lang="en-US" sz="3600" smtClean="0"/>
              <a:t>action</a:t>
            </a:r>
            <a:endParaRPr lang="en-US" smtClean="0"/>
          </a:p>
        </p:txBody>
      </p:sp>
      <p:pic>
        <p:nvPicPr>
          <p:cNvPr id="488451" name="Picture 3" descr="gbn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82600"/>
            <a:ext cx="59721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A83EE5C-6A9C-456A-A9CA-27FD8DCAB8D6}" type="slidenum">
              <a:rPr lang="en-US"/>
              <a:pPr/>
              <a:t>26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Selective Repeat</a:t>
            </a:r>
            <a:endParaRPr lang="en-US" smtClean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sz="2400" smtClean="0"/>
              <a:t>receiver </a:t>
            </a:r>
            <a:r>
              <a:rPr lang="en-US" sz="2400" i="1" smtClean="0"/>
              <a:t>individually</a:t>
            </a:r>
            <a:r>
              <a:rPr lang="en-US" sz="2400" smtClean="0"/>
              <a:t> acknowledges all correctly received pkts</a:t>
            </a:r>
          </a:p>
          <a:p>
            <a:pPr lvl="1"/>
            <a:r>
              <a:rPr lang="en-US" sz="2000" smtClean="0"/>
              <a:t>buffers pkts, as needed, for eventual in-order delivery to upper layer</a:t>
            </a:r>
          </a:p>
          <a:p>
            <a:r>
              <a:rPr lang="en-US" sz="2400" smtClean="0"/>
              <a:t>sender only resends pkts for which ACK not received</a:t>
            </a:r>
          </a:p>
          <a:p>
            <a:pPr lvl="1"/>
            <a:r>
              <a:rPr lang="en-US" sz="2000" smtClean="0"/>
              <a:t>sender timer for each unACKed pkt</a:t>
            </a:r>
          </a:p>
          <a:p>
            <a:r>
              <a:rPr lang="en-US" sz="2400" smtClean="0"/>
              <a:t>sender window</a:t>
            </a:r>
          </a:p>
          <a:p>
            <a:pPr lvl="1"/>
            <a:r>
              <a:rPr lang="en-US" sz="2000" smtClean="0"/>
              <a:t>N consecutive seq #’s</a:t>
            </a:r>
          </a:p>
          <a:p>
            <a:pPr lvl="1"/>
            <a:r>
              <a:rPr lang="en-US" sz="2000" smtClean="0"/>
              <a:t>limits seq #s of sent, unACKed pkts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EE793C0-EDBB-451D-86F9-87BC716384E1}" type="slidenum">
              <a:rPr lang="en-US"/>
              <a:pPr/>
              <a:t>27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6775" cy="1143000"/>
          </a:xfrm>
        </p:spPr>
        <p:txBody>
          <a:bodyPr/>
          <a:lstStyle/>
          <a:p>
            <a:r>
              <a:rPr lang="en-US" sz="3200" smtClean="0"/>
              <a:t>Selective repeat: sender, receiver windows</a:t>
            </a:r>
            <a:endParaRPr lang="en-US" smtClean="0"/>
          </a:p>
        </p:txBody>
      </p:sp>
      <p:pic>
        <p:nvPicPr>
          <p:cNvPr id="76805" name="Picture 3" descr="sr_seq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5CE3622-070C-4BF3-8001-BF4A0AC688A9}" type="slidenum">
              <a:rPr lang="en-US"/>
              <a:pPr/>
              <a:t>28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n-US" sz="3200" smtClean="0"/>
              <a:t>Selective repeat in action</a:t>
            </a:r>
          </a:p>
        </p:txBody>
      </p:sp>
      <p:pic>
        <p:nvPicPr>
          <p:cNvPr id="78853" name="Picture 3" descr="03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028700"/>
            <a:ext cx="685641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C1FEE37-80E0-48B7-B777-35596A0DCB9D}" type="slidenum">
              <a:rPr lang="en-US"/>
              <a:pPr/>
              <a:t>29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performance:</a:t>
            </a:r>
          </a:p>
          <a:p>
            <a:pPr>
              <a:buFontTx/>
              <a:buChar char="-"/>
            </a:pPr>
            <a:r>
              <a:rPr lang="en-US" smtClean="0"/>
              <a:t>selective repeat:</a:t>
            </a:r>
          </a:p>
          <a:p>
            <a:pPr lvl="1">
              <a:buFontTx/>
              <a:buChar char="-"/>
            </a:pPr>
            <a:r>
              <a:rPr lang="en-US" smtClean="0"/>
              <a:t>error-free case: </a:t>
            </a:r>
          </a:p>
          <a:p>
            <a:pPr lvl="2">
              <a:buFontTx/>
              <a:buChar char="-"/>
            </a:pPr>
            <a:r>
              <a:rPr lang="en-US" smtClean="0"/>
              <a:t>if the window is w such that the pipe is full</a:t>
            </a:r>
            <a:r>
              <a:rPr lang="en-US" smtClean="0">
                <a:sym typeface="Symbol" pitchFamily="-111" charset="2"/>
              </a:rPr>
              <a:t></a:t>
            </a:r>
            <a:r>
              <a:rPr lang="en-US" smtClean="0"/>
              <a:t>U=100%</a:t>
            </a:r>
          </a:p>
          <a:p>
            <a:pPr lvl="2">
              <a:buFontTx/>
              <a:buChar char="-"/>
            </a:pPr>
            <a:r>
              <a:rPr lang="en-US" smtClean="0"/>
              <a:t>otherwise U=w*Ustop-and-wait=w/(1+2a)</a:t>
            </a:r>
          </a:p>
          <a:p>
            <a:pPr lvl="1">
              <a:buFontTx/>
              <a:buChar char="-"/>
            </a:pPr>
            <a:r>
              <a:rPr lang="en-US" smtClean="0"/>
              <a:t>in case of error: </a:t>
            </a:r>
          </a:p>
          <a:p>
            <a:pPr lvl="2">
              <a:buFontTx/>
              <a:buChar char="-"/>
            </a:pPr>
            <a:r>
              <a:rPr lang="en-US" smtClean="0"/>
              <a:t>if w fills the pipe U=1-p</a:t>
            </a:r>
          </a:p>
          <a:p>
            <a:pPr lvl="2">
              <a:buFontTx/>
              <a:buChar char="-"/>
            </a:pPr>
            <a:r>
              <a:rPr lang="en-US" smtClean="0"/>
              <a:t>otherwise U=w*Ustop-and-wait=w(1-p)/(1+2a)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906E831-E5BE-4502-B96A-1FBB464B5D8D}" type="slidenum">
              <a:rPr lang="en-US"/>
              <a:pPr/>
              <a:t>3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Inputs/Outputs of Queuing Theory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Given: </a:t>
            </a:r>
          </a:p>
          <a:p>
            <a:pPr lvl="1">
              <a:buFontTx/>
              <a:buChar char="-"/>
            </a:pPr>
            <a:r>
              <a:rPr lang="en-US" smtClean="0"/>
              <a:t>arrival rate</a:t>
            </a:r>
          </a:p>
          <a:p>
            <a:pPr lvl="1">
              <a:buFontTx/>
              <a:buChar char="-"/>
            </a:pPr>
            <a:r>
              <a:rPr lang="en-US" smtClean="0"/>
              <a:t>service time</a:t>
            </a:r>
          </a:p>
          <a:p>
            <a:pPr lvl="1">
              <a:buFontTx/>
              <a:buChar char="-"/>
            </a:pPr>
            <a:r>
              <a:rPr lang="en-US" smtClean="0"/>
              <a:t>queuing discipline</a:t>
            </a:r>
          </a:p>
          <a:p>
            <a:r>
              <a:rPr lang="en-US" smtClean="0"/>
              <a:t>Output:</a:t>
            </a:r>
          </a:p>
          <a:p>
            <a:pPr lvl="1">
              <a:buFontTx/>
              <a:buChar char="-"/>
            </a:pPr>
            <a:r>
              <a:rPr lang="en-US" smtClean="0"/>
              <a:t>wait time, and queuing delay</a:t>
            </a:r>
          </a:p>
          <a:p>
            <a:pPr lvl="1">
              <a:buFontTx/>
              <a:buChar char="-"/>
            </a:pPr>
            <a:r>
              <a:rPr lang="en-US" smtClean="0"/>
              <a:t>waiting items, and queued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29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50A980F-900F-4FB0-BE94-8E85248D518A}" type="slidenum">
              <a:rPr lang="en-US"/>
              <a:pPr/>
              <a:t>30</a:t>
            </a:fld>
            <a:endParaRPr lang="en-US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 smtClean="0"/>
              <a:t>TCP: Overview</a:t>
            </a:r>
            <a:r>
              <a:rPr lang="en-US" u="none" smtClean="0"/>
              <a:t>   </a:t>
            </a:r>
            <a:r>
              <a:rPr lang="en-US" sz="2000" u="none" smtClean="0"/>
              <a:t>RFCs: 793, 1122, 1323, 2018, 2581</a:t>
            </a:r>
            <a:endParaRPr 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full duplex data:</a:t>
            </a:r>
            <a:endParaRPr lang="en-US" sz="2400" smtClean="0"/>
          </a:p>
          <a:p>
            <a:pPr lvl="1"/>
            <a:r>
              <a:rPr lang="en-US" sz="2000" smtClean="0"/>
              <a:t>bi-directional data flow in same connection</a:t>
            </a:r>
          </a:p>
          <a:p>
            <a:pPr lvl="1"/>
            <a:r>
              <a:rPr lang="en-US" sz="2000" smtClean="0"/>
              <a:t>MSS: maximum segment size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connection-oriented: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handshaking (exchange of control msgs) init’s sender, receiver state before data exchange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 smtClean="0"/>
              <a:t>sender will not overwhelm receiver</a:t>
            </a:r>
          </a:p>
        </p:txBody>
      </p:sp>
      <p:sp>
        <p:nvSpPr>
          <p:cNvPr id="829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point-to-point:</a:t>
            </a:r>
            <a:endParaRPr lang="en-US" sz="2400" smtClean="0"/>
          </a:p>
          <a:p>
            <a:pPr lvl="1"/>
            <a:r>
              <a:rPr lang="en-US" sz="2000" smtClean="0"/>
              <a:t>one sender, one receiver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reliable, in-order </a:t>
            </a:r>
            <a:r>
              <a:rPr lang="en-US" sz="2400" i="1" smtClean="0">
                <a:solidFill>
                  <a:srgbClr val="FF0000"/>
                </a:solidFill>
              </a:rPr>
              <a:t>byte stream:</a:t>
            </a:r>
            <a:endParaRPr lang="en-US" sz="2400" i="1" smtClean="0"/>
          </a:p>
          <a:p>
            <a:pPr lvl="1"/>
            <a:r>
              <a:rPr lang="en-US" sz="2000" smtClean="0"/>
              <a:t>no “message boundaries”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pipelined:</a:t>
            </a:r>
            <a:endParaRPr lang="en-US" sz="2400" smtClean="0"/>
          </a:p>
          <a:p>
            <a:pPr lvl="1"/>
            <a:r>
              <a:rPr lang="en-US" sz="2000" smtClean="0"/>
              <a:t>TCP congestion and flow control set window size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send &amp; receive buffers</a:t>
            </a:r>
            <a:endParaRPr lang="en-US" sz="2400" i="1" smtClean="0"/>
          </a:p>
          <a:p>
            <a:endParaRPr lang="en-US" sz="2400" smtClean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-490538" y="5421313"/>
          <a:ext cx="6026151" cy="1023937"/>
        </p:xfrm>
        <a:graphic>
          <a:graphicData uri="http://schemas.openxmlformats.org/presentationml/2006/ole">
            <p:oleObj spid="_x0000_s82946" name="VISIO" r:id="rId4" imgW="6604000" imgH="1130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4298949-F2E6-4637-902F-EC8984E60149}" type="slidenum">
              <a:rPr lang="en-US"/>
              <a:pPr/>
              <a:t>31</a:t>
            </a:fld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84997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85013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15" name="Text Box 6"/>
            <p:cNvSpPr txBox="1">
              <a:spLocks noChangeArrowheads="1"/>
            </p:cNvSpPr>
            <p:nvPr/>
          </p:nvSpPr>
          <p:spPr bwMode="auto">
            <a:xfrm>
              <a:off x="2887" y="968"/>
              <a:ext cx="1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16" name="Text Box 7"/>
            <p:cNvSpPr txBox="1">
              <a:spLocks noChangeArrowheads="1"/>
            </p:cNvSpPr>
            <p:nvPr/>
          </p:nvSpPr>
          <p:spPr bwMode="auto">
            <a:xfrm>
              <a:off x="4199" y="971"/>
              <a:ext cx="10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17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1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14"/>
            <p:cNvSpPr txBox="1">
              <a:spLocks noChangeArrowheads="1"/>
            </p:cNvSpPr>
            <p:nvPr/>
          </p:nvSpPr>
          <p:spPr bwMode="auto">
            <a:xfrm>
              <a:off x="3476" y="2845"/>
              <a:ext cx="133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4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5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-111" charset="0"/>
              </a:endParaRPr>
            </a:p>
          </p:txBody>
        </p:sp>
        <p:sp>
          <p:nvSpPr>
            <p:cNvPr id="85027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2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3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4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35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0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2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3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4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5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6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47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48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Text Box 40"/>
            <p:cNvSpPr txBox="1">
              <a:spLocks noChangeArrowheads="1"/>
            </p:cNvSpPr>
            <p:nvPr/>
          </p:nvSpPr>
          <p:spPr bwMode="auto">
            <a:xfrm>
              <a:off x="3100" y="2266"/>
              <a:ext cx="19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-111" charset="0"/>
              </a:endParaRPr>
            </a:p>
          </p:txBody>
        </p:sp>
      </p:grpSp>
      <p:sp>
        <p:nvSpPr>
          <p:cNvPr id="501801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URG: urgent data </a:t>
            </a:r>
          </a:p>
          <a:p>
            <a:pPr algn="r"/>
            <a:r>
              <a:rPr lang="en-US" sz="1800"/>
              <a:t>(generally not used)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501802" name="Text Box 42"/>
          <p:cNvSpPr txBox="1">
            <a:spLocks noChangeArrowheads="1"/>
          </p:cNvSpPr>
          <p:nvPr/>
        </p:nvSpPr>
        <p:spPr bwMode="auto">
          <a:xfrm>
            <a:off x="955675" y="2155825"/>
            <a:ext cx="147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ACK: ACK #</a:t>
            </a:r>
          </a:p>
          <a:p>
            <a:pPr algn="r"/>
            <a:r>
              <a:rPr lang="en-US" sz="1800"/>
              <a:t>valid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501803" name="Text Box 43"/>
          <p:cNvSpPr txBox="1">
            <a:spLocks noChangeArrowheads="1"/>
          </p:cNvSpPr>
          <p:nvPr/>
        </p:nvSpPr>
        <p:spPr bwMode="auto">
          <a:xfrm>
            <a:off x="149225" y="2832100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PSH: push data now</a:t>
            </a:r>
          </a:p>
          <a:p>
            <a:pPr algn="r"/>
            <a:r>
              <a:rPr lang="en-US" sz="1800"/>
              <a:t>(generally not used)</a:t>
            </a:r>
          </a:p>
        </p:txBody>
      </p:sp>
      <p:sp>
        <p:nvSpPr>
          <p:cNvPr id="501804" name="Text Box 44"/>
          <p:cNvSpPr txBox="1">
            <a:spLocks noChangeArrowheads="1"/>
          </p:cNvSpPr>
          <p:nvPr/>
        </p:nvSpPr>
        <p:spPr bwMode="auto">
          <a:xfrm>
            <a:off x="484188" y="3632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RST, SYN, FIN:</a:t>
            </a:r>
          </a:p>
          <a:p>
            <a:pPr algn="r"/>
            <a:r>
              <a:rPr lang="en-US" sz="1800"/>
              <a:t>connection estab</a:t>
            </a:r>
          </a:p>
          <a:p>
            <a:pPr algn="r"/>
            <a:r>
              <a:rPr lang="en-US" sz="1800"/>
              <a:t>(setup, teardown</a:t>
            </a:r>
          </a:p>
          <a:p>
            <a:pPr algn="r"/>
            <a:r>
              <a:rPr lang="en-US" sz="1800"/>
              <a:t>commands)</a:t>
            </a: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6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7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8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444 h 444"/>
              <a:gd name="T2" fmla="*/ 1248 w 1458"/>
              <a:gd name="T3" fmla="*/ 0 h 444"/>
              <a:gd name="T4" fmla="*/ 1458 w 1458"/>
              <a:gd name="T5" fmla="*/ 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50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# bytes </a:t>
            </a:r>
          </a:p>
          <a:p>
            <a:pPr algn="l"/>
            <a:r>
              <a:rPr lang="en-US" sz="1800"/>
              <a:t>rcvr willing</a:t>
            </a:r>
          </a:p>
          <a:p>
            <a:pPr algn="l"/>
            <a:r>
              <a:rPr lang="en-US" sz="1800"/>
              <a:t>to accept</a:t>
            </a:r>
          </a:p>
        </p:txBody>
      </p:sp>
      <p:sp>
        <p:nvSpPr>
          <p:cNvPr id="85007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counting</a:t>
            </a:r>
          </a:p>
          <a:p>
            <a:pPr algn="l"/>
            <a:r>
              <a:rPr lang="en-US" sz="1800"/>
              <a:t>by bytes </a:t>
            </a:r>
          </a:p>
          <a:p>
            <a:pPr algn="l"/>
            <a:r>
              <a:rPr lang="en-US" sz="1800"/>
              <a:t>of data</a:t>
            </a:r>
          </a:p>
          <a:p>
            <a:pPr algn="l"/>
            <a:r>
              <a:rPr lang="en-US" sz="1800"/>
              <a:t>(not segments!)</a:t>
            </a:r>
          </a:p>
        </p:txBody>
      </p:sp>
      <p:sp>
        <p:nvSpPr>
          <p:cNvPr id="501811" name="Text Box 51"/>
          <p:cNvSpPr txBox="1">
            <a:spLocks noChangeArrowheads="1"/>
          </p:cNvSpPr>
          <p:nvPr/>
        </p:nvSpPr>
        <p:spPr bwMode="auto">
          <a:xfrm>
            <a:off x="1003300" y="4965700"/>
            <a:ext cx="135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501812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1" grpId="0"/>
      <p:bldP spid="501802" grpId="0"/>
      <p:bldP spid="501803" grpId="0"/>
      <p:bldP spid="501804" grpId="0"/>
      <p:bldP spid="501805" grpId="0" animBg="1"/>
      <p:bldP spid="501806" grpId="0" animBg="1"/>
      <p:bldP spid="501807" grpId="0" animBg="1"/>
      <p:bldP spid="501808" grpId="0" animBg="1"/>
      <p:bldP spid="501811" grpId="0"/>
      <p:bldP spid="5018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DEBE894-38E2-42DA-B2C7-FB81B49C5F6F}" type="slidenum">
              <a:rPr lang="en-US"/>
              <a:pPr/>
              <a:t>32</a:t>
            </a:fld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Reliability in TCP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Components of reliability</a:t>
            </a:r>
          </a:p>
          <a:p>
            <a:pPr lvl="1"/>
            <a:r>
              <a:rPr lang="en-US" smtClean="0"/>
              <a:t>1. Sequence numbers</a:t>
            </a:r>
          </a:p>
          <a:p>
            <a:pPr lvl="1"/>
            <a:r>
              <a:rPr lang="en-US" smtClean="0"/>
              <a:t>2. Retransmissions</a:t>
            </a:r>
          </a:p>
          <a:p>
            <a:pPr lvl="1"/>
            <a:r>
              <a:rPr lang="en-US" smtClean="0"/>
              <a:t>3. Timeout Mechanism(s): function of the round trip time (RTT) between the two hosts (is it static?)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157470B-B206-4511-9D9D-5564023595A6}" type="slidenum">
              <a:rPr lang="en-US"/>
              <a:pPr/>
              <a:t>33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-47625" y="1435100"/>
            <a:ext cx="9193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-111" charset="0"/>
              </a:rPr>
              <a:t>EstimatedRTT(k) = (1-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</a:t>
            </a:r>
            <a:r>
              <a:rPr lang="en-US" sz="2000" b="1">
                <a:latin typeface="Courier New" pitchFamily="-111" charset="0"/>
              </a:rPr>
              <a:t>)*EstimatedRTT(k-1) +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</a:t>
            </a:r>
            <a:r>
              <a:rPr lang="en-US" sz="2000" b="1">
                <a:latin typeface="Courier New" pitchFamily="-111" charset="0"/>
              </a:rPr>
              <a:t>*SampleRTT(k)</a:t>
            </a:r>
          </a:p>
          <a:p>
            <a:r>
              <a:rPr lang="en-US" sz="1700" b="1">
                <a:latin typeface="Courier New" pitchFamily="-111" charset="0"/>
              </a:rPr>
              <a:t>=(1-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)*(</a:t>
            </a:r>
            <a:r>
              <a:rPr lang="en-US" sz="1700" b="1"/>
              <a:t>(1-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/>
              <a:t>)</a:t>
            </a:r>
            <a:r>
              <a:rPr lang="en-US" sz="1700" b="1">
                <a:latin typeface="Courier New" pitchFamily="-111" charset="0"/>
              </a:rPr>
              <a:t>*EstimatedRTT(k-2)+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*SampleRTT(k-1))+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/>
              <a:t> </a:t>
            </a:r>
            <a:r>
              <a:rPr lang="en-US" sz="1700" b="1">
                <a:latin typeface="Courier New" pitchFamily="-111" charset="0"/>
              </a:rPr>
              <a:t>*SampleRTT(k)</a:t>
            </a:r>
          </a:p>
          <a:p>
            <a:r>
              <a:rPr lang="en-US" sz="1700" b="1">
                <a:latin typeface="Courier New" pitchFamily="-111" charset="0"/>
              </a:rPr>
              <a:t>=(1-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</a:t>
            </a:r>
            <a:r>
              <a:rPr lang="en-US" sz="1700" b="1" baseline="30000">
                <a:latin typeface="Courier New" pitchFamily="-111" charset="0"/>
              </a:rPr>
              <a:t>k </a:t>
            </a:r>
            <a:r>
              <a:rPr lang="en-US" sz="1700" b="1">
                <a:latin typeface="Courier New" pitchFamily="-111" charset="0"/>
              </a:rPr>
              <a:t>*SampleRTT(0)+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(1-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</a:t>
            </a:r>
            <a:r>
              <a:rPr lang="en-US" sz="1700" b="1" baseline="30000">
                <a:latin typeface="Courier New" pitchFamily="-111" charset="0"/>
              </a:rPr>
              <a:t>k-1</a:t>
            </a:r>
            <a:r>
              <a:rPr lang="en-US" sz="1700" b="1">
                <a:latin typeface="Courier New" pitchFamily="-111" charset="0"/>
              </a:rPr>
              <a:t> *SampleRTT)(1)+…+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/>
              <a:t> </a:t>
            </a:r>
            <a:r>
              <a:rPr lang="en-US" sz="1700" b="1">
                <a:latin typeface="Courier New" pitchFamily="-111" charset="0"/>
              </a:rPr>
              <a:t>*SampleRTT(k)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1143000" y="2527300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Exponential weighted moving average (EWMA)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 value: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 =</a:t>
            </a:r>
            <a:r>
              <a:rPr lang="en-US" sz="200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FD677D6-92C9-4572-818B-9B078ABA3F03}" type="slidenum">
              <a:rPr lang="en-US"/>
              <a:pPr/>
              <a:t>34</a:t>
            </a:fld>
            <a:endParaRPr lang="en-US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RTT estimation:</a:t>
            </a:r>
          </a:p>
        </p:txBody>
      </p:sp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B197280-E3C9-4949-945C-1A3DDEA35953}" type="slidenum">
              <a:rPr lang="en-US"/>
              <a:pPr/>
              <a:t>35</a:t>
            </a:fld>
            <a:endParaRPr 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Setting the timeout</a:t>
            </a: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000" b="1" smtClean="0">
                <a:latin typeface="Courier New" pitchFamily="-111" charset="0"/>
              </a:rPr>
              <a:t>EstimtedRTT</a:t>
            </a:r>
            <a:r>
              <a:rPr lang="en-US" sz="2000" smtClean="0"/>
              <a:t> plus “safety margin”</a:t>
            </a:r>
          </a:p>
          <a:p>
            <a:pPr lvl="1"/>
            <a:r>
              <a:rPr lang="en-US" sz="1800" smtClean="0"/>
              <a:t>large variation in </a:t>
            </a:r>
            <a:r>
              <a:rPr lang="en-US" sz="1800" b="1" smtClean="0">
                <a:latin typeface="Courier New" pitchFamily="-111" charset="0"/>
              </a:rPr>
              <a:t>EstimatedRTT -&gt;</a:t>
            </a:r>
            <a:r>
              <a:rPr lang="en-US" sz="1800" smtClean="0"/>
              <a:t> larger safety margin</a:t>
            </a:r>
          </a:p>
          <a:p>
            <a:pPr>
              <a:buFont typeface="ZapfDingbats" pitchFamily="82" charset="2"/>
              <a:buNone/>
            </a:pPr>
            <a:r>
              <a:rPr lang="en-US" sz="2000" smtClean="0"/>
              <a:t>1. estimate how much SampleRTT deviates from EstimatedRTT: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84200" y="5283200"/>
            <a:ext cx="643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-111" charset="0"/>
              </a:rPr>
              <a:t>TimeoutInterval = EstimatedRTT + 4*DevRTT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-111" charset="0"/>
              </a:rPr>
              <a:t>DevRTT = (1-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</a:t>
            </a:r>
            <a:r>
              <a:rPr lang="en-US" sz="2000" b="1">
                <a:latin typeface="Courier New" pitchFamily="-111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-111" charset="0"/>
              </a:rPr>
              <a:t>            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</a:t>
            </a:r>
            <a:r>
              <a:rPr lang="en-US" sz="2000" b="1">
                <a:latin typeface="Courier New" pitchFamily="-111" charset="0"/>
              </a:rPr>
              <a:t>*|SampleRTT-EstimatedRTT|</a:t>
            </a:r>
          </a:p>
          <a:p>
            <a:pPr algn="l"/>
            <a:endParaRPr lang="en-US" sz="2000" b="1">
              <a:latin typeface="Courier New" pitchFamily="-111" charset="0"/>
            </a:endParaRPr>
          </a:p>
          <a:p>
            <a:pPr algn="l"/>
            <a:r>
              <a:rPr lang="en-US" sz="2000" b="1">
                <a:latin typeface="Courier New" pitchFamily="-111" charset="0"/>
              </a:rPr>
              <a:t>(typically,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 = 0.25)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297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FF0000"/>
                </a:solidFill>
              </a:rPr>
              <a:t>2. set timeout interval:</a:t>
            </a:r>
            <a:endParaRPr lang="en-US" sz="2000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476250" y="5868988"/>
            <a:ext cx="6707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/>
            <a:r>
              <a:rPr lang="en-US"/>
              <a:t>3. For further re-transmissions (if the 1</a:t>
            </a:r>
            <a:r>
              <a:rPr lang="en-US" baseline="30000"/>
              <a:t>st</a:t>
            </a:r>
            <a:r>
              <a:rPr lang="en-US"/>
              <a:t> re-tx was not Ack’ed)</a:t>
            </a:r>
          </a:p>
          <a:p>
            <a:pPr lvl="1" algn="l"/>
            <a:r>
              <a:rPr lang="en-US"/>
              <a:t>	- RTO=q.RTO,  q=2 for exponential backoff</a:t>
            </a:r>
          </a:p>
          <a:p>
            <a:pPr lvl="1" algn="l"/>
            <a:r>
              <a:rPr lang="en-US"/>
              <a:t>	- similar to Ethernet CSMA/CD backoff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CCA3241-2473-46F6-83D7-CD40D2F91F37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reliable data transfer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TCP creates reliable service on top of IP’s unreliable service</a:t>
            </a:r>
          </a:p>
          <a:p>
            <a:r>
              <a:rPr lang="en-US" sz="2400" smtClean="0"/>
              <a:t>Pipelined segments</a:t>
            </a:r>
          </a:p>
          <a:p>
            <a:r>
              <a:rPr lang="en-US" sz="2400" smtClean="0"/>
              <a:t>Cumulative acks</a:t>
            </a:r>
          </a:p>
          <a:p>
            <a:r>
              <a:rPr lang="en-US" sz="2400" smtClean="0"/>
              <a:t>TCP uses single retransmission timer</a:t>
            </a:r>
          </a:p>
          <a:p>
            <a:endParaRPr lang="en-US" sz="2400" smtClean="0"/>
          </a:p>
        </p:txBody>
      </p:sp>
      <p:sp>
        <p:nvSpPr>
          <p:cNvPr id="1054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smtClean="0"/>
              <a:t>Retransmissions are triggered by:</a:t>
            </a:r>
          </a:p>
          <a:p>
            <a:pPr lvl="1"/>
            <a:r>
              <a:rPr lang="en-US" sz="2000" smtClean="0"/>
              <a:t>timeout events</a:t>
            </a:r>
          </a:p>
          <a:p>
            <a:pPr lvl="1"/>
            <a:r>
              <a:rPr lang="en-US" sz="2000" smtClean="0"/>
              <a:t>duplicate acks</a:t>
            </a:r>
          </a:p>
          <a:p>
            <a:r>
              <a:rPr lang="en-US" sz="2400" smtClean="0"/>
              <a:t>Initially consider simplified TCP sender:</a:t>
            </a:r>
          </a:p>
          <a:p>
            <a:pPr lvl="1"/>
            <a:r>
              <a:rPr lang="en-US" sz="2000" smtClean="0"/>
              <a:t> ignore duplicate acks</a:t>
            </a:r>
          </a:p>
          <a:p>
            <a:pPr lvl="1"/>
            <a:r>
              <a:rPr lang="en-US" sz="2000" smtClean="0"/>
              <a:t>ignore flow control,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75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E9211A8-3D4F-44CF-B6DE-FB84A57FABC4}" type="slidenum">
              <a:rPr lang="en-US"/>
              <a:pPr/>
              <a:t>37</a:t>
            </a:fld>
            <a:endParaRPr lang="en-US"/>
          </a:p>
        </p:txBody>
      </p:sp>
      <p:sp>
        <p:nvSpPr>
          <p:cNvPr id="107528" name="Line 2"/>
          <p:cNvSpPr>
            <a:spLocks noChangeShapeType="1"/>
          </p:cNvSpPr>
          <p:nvPr/>
        </p:nvSpPr>
        <p:spPr bwMode="auto">
          <a:xfrm flipH="1">
            <a:off x="5810250" y="314325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 smtClean="0"/>
              <a:t>TCP: retransmission scenarios</a:t>
            </a:r>
            <a:endParaRPr lang="en-US" smtClean="0"/>
          </a:p>
        </p:txBody>
      </p:sp>
      <p:sp>
        <p:nvSpPr>
          <p:cNvPr id="107532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p:oleObj spid="_x0000_s107522" name="Clip" r:id="rId4" imgW="1305000" imgH="1085760" progId="">
              <p:embed/>
            </p:oleObj>
          </a:graphicData>
        </a:graphic>
      </p:graphicFrame>
      <p:sp>
        <p:nvSpPr>
          <p:cNvPr id="107533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4" name="Text Box 36"/>
          <p:cNvSpPr txBox="1">
            <a:spLocks noChangeArrowheads="1"/>
          </p:cNvSpPr>
          <p:nvPr/>
        </p:nvSpPr>
        <p:spPr bwMode="auto">
          <a:xfrm rot="808459">
            <a:off x="5983288" y="2420938"/>
            <a:ext cx="206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Seq=100, 20 bytes data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5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5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36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107585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6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-111" charset="0"/>
              </a:endParaRPr>
            </a:p>
          </p:txBody>
        </p:sp>
      </p:grpSp>
      <p:sp>
        <p:nvSpPr>
          <p:cNvPr id="107537" name="Text Box 42"/>
          <p:cNvSpPr txBox="1">
            <a:spLocks noChangeArrowheads="1"/>
          </p:cNvSpPr>
          <p:nvPr/>
        </p:nvSpPr>
        <p:spPr bwMode="auto">
          <a:xfrm>
            <a:off x="6434138" y="5715000"/>
            <a:ext cx="218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premature timeout</a:t>
            </a:r>
            <a:endParaRPr lang="en-US" sz="1000">
              <a:latin typeface="Times New Roman" pitchFamily="-111" charset="0"/>
            </a:endParaRP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p:oleObj spid="_x0000_s107523" name="Clip" r:id="rId5" imgW="1305000" imgH="1085760" progId="">
              <p:embed/>
            </p:oleObj>
          </a:graphicData>
        </a:graphic>
      </p:graphicFrame>
      <p:sp>
        <p:nvSpPr>
          <p:cNvPr id="107538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3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9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Text Box 46"/>
          <p:cNvSpPr txBox="1">
            <a:spLocks noChangeArrowheads="1"/>
          </p:cNvSpPr>
          <p:nvPr/>
        </p:nvSpPr>
        <p:spPr bwMode="auto">
          <a:xfrm rot="706751">
            <a:off x="6065838" y="3792538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41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44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Text Box 53"/>
          <p:cNvSpPr txBox="1">
            <a:spLocks noChangeArrowheads="1"/>
          </p:cNvSpPr>
          <p:nvPr/>
        </p:nvSpPr>
        <p:spPr bwMode="auto">
          <a:xfrm rot="706751">
            <a:off x="6094413" y="2011363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46" name="Group 63"/>
          <p:cNvGrpSpPr>
            <a:grpSpLocks/>
          </p:cNvGrpSpPr>
          <p:nvPr/>
        </p:nvGrpSpPr>
        <p:grpSpPr bwMode="auto">
          <a:xfrm>
            <a:off x="5467350" y="2016125"/>
            <a:ext cx="327025" cy="1860550"/>
            <a:chOff x="3444" y="1270"/>
            <a:chExt cx="206" cy="1172"/>
          </a:xfrm>
        </p:grpSpPr>
        <p:sp>
          <p:nvSpPr>
            <p:cNvPr id="107579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0" name="Text Box 38"/>
            <p:cNvSpPr txBox="1">
              <a:spLocks noChangeArrowheads="1"/>
            </p:cNvSpPr>
            <p:nvPr/>
          </p:nvSpPr>
          <p:spPr bwMode="auto">
            <a:xfrm rot="-5400000">
              <a:off x="3068" y="1754"/>
              <a:ext cx="9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81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2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3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4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47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49" name="Group 72"/>
          <p:cNvGrpSpPr>
            <a:grpSpLocks/>
          </p:cNvGrpSpPr>
          <p:nvPr/>
        </p:nvGrpSpPr>
        <p:grpSpPr bwMode="auto">
          <a:xfrm>
            <a:off x="838200" y="1371600"/>
            <a:ext cx="3143250" cy="5226050"/>
            <a:chOff x="316" y="875"/>
            <a:chExt cx="1980" cy="3292"/>
          </a:xfrm>
        </p:grpSpPr>
        <p:sp>
          <p:nvSpPr>
            <p:cNvPr id="107560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1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7524" name="Object 4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p:oleObj spid="_x0000_s107524" name="Clip" r:id="rId6" imgW="1305000" imgH="1085760" progId="">
                <p:embed/>
              </p:oleObj>
            </a:graphicData>
          </a:graphic>
        </p:graphicFrame>
        <p:sp>
          <p:nvSpPr>
            <p:cNvPr id="107562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3" name="Text Box 13"/>
            <p:cNvSpPr txBox="1">
              <a:spLocks noChangeArrowheads="1"/>
            </p:cNvSpPr>
            <p:nvPr/>
          </p:nvSpPr>
          <p:spPr bwMode="auto">
            <a:xfrm rot="706751">
              <a:off x="815" y="1303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4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5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6" name="Text Box 16"/>
            <p:cNvSpPr txBox="1">
              <a:spLocks noChangeArrowheads="1"/>
            </p:cNvSpPr>
            <p:nvPr/>
          </p:nvSpPr>
          <p:spPr bwMode="auto">
            <a:xfrm rot="-5400000">
              <a:off x="161" y="1803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7" name="Text Box 21"/>
            <p:cNvSpPr txBox="1">
              <a:spLocks noChangeArrowheads="1"/>
            </p:cNvSpPr>
            <p:nvPr/>
          </p:nvSpPr>
          <p:spPr bwMode="auto">
            <a:xfrm>
              <a:off x="768" y="3936"/>
              <a:ext cx="1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lost ACK scenario</a:t>
              </a:r>
              <a:endParaRPr lang="en-US" sz="1000">
                <a:latin typeface="Times New Roman" pitchFamily="-111" charset="0"/>
              </a:endParaRPr>
            </a:p>
          </p:txBody>
        </p:sp>
        <p:graphicFrame>
          <p:nvGraphicFramePr>
            <p:cNvPr id="107525" name="Object 5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p:oleObj spid="_x0000_s107525" name="Clip" r:id="rId7" imgW="1305000" imgH="1085760" progId="">
                <p:embed/>
              </p:oleObj>
            </a:graphicData>
          </a:graphic>
        </p:graphicFrame>
        <p:sp>
          <p:nvSpPr>
            <p:cNvPr id="107568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9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0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1" name="Text Box 26"/>
            <p:cNvSpPr txBox="1">
              <a:spLocks noChangeArrowheads="1"/>
            </p:cNvSpPr>
            <p:nvPr/>
          </p:nvSpPr>
          <p:spPr bwMode="auto">
            <a:xfrm rot="706751">
              <a:off x="761" y="2437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2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3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4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5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6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7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8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7550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1" name="Text Box 66"/>
          <p:cNvSpPr txBox="1">
            <a:spLocks noChangeArrowheads="1"/>
          </p:cNvSpPr>
          <p:nvPr/>
        </p:nvSpPr>
        <p:spPr bwMode="auto">
          <a:xfrm rot="-5400000">
            <a:off x="4888706" y="4653757"/>
            <a:ext cx="149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52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3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4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107557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07558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07559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52CF449-BC5B-4B81-B641-F07B3F3C24FD}" type="slidenum">
              <a:rPr lang="en-US"/>
              <a:pPr/>
              <a:t>38</a:t>
            </a:fld>
            <a:endParaRPr lang="en-US"/>
          </a:p>
        </p:txBody>
      </p:sp>
      <p:sp>
        <p:nvSpPr>
          <p:cNvPr id="1095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 smtClean="0"/>
              <a:t>TCP retransmission scenarios (more)</a:t>
            </a:r>
            <a:endParaRPr lang="en-US" smtClean="0"/>
          </a:p>
        </p:txBody>
      </p:sp>
      <p:grpSp>
        <p:nvGrpSpPr>
          <p:cNvPr id="109575" name="Group 25"/>
          <p:cNvGrpSpPr>
            <a:grpSpLocks/>
          </p:cNvGrpSpPr>
          <p:nvPr/>
        </p:nvGrpSpPr>
        <p:grpSpPr bwMode="auto">
          <a:xfrm>
            <a:off x="1066800" y="1295400"/>
            <a:ext cx="3609975" cy="4786313"/>
            <a:chOff x="432" y="816"/>
            <a:chExt cx="2274" cy="3015"/>
          </a:xfrm>
        </p:grpSpPr>
        <p:sp>
          <p:nvSpPr>
            <p:cNvPr id="109577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9570" name="Object 2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p:oleObj spid="_x0000_s109570" name="Clip" r:id="rId4" imgW="1305000" imgH="1085760" progId="">
                <p:embed/>
              </p:oleObj>
            </a:graphicData>
          </a:graphic>
        </p:graphicFrame>
        <p:sp>
          <p:nvSpPr>
            <p:cNvPr id="109579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0" name="Text Box 8"/>
            <p:cNvSpPr txBox="1">
              <a:spLocks noChangeArrowheads="1"/>
            </p:cNvSpPr>
            <p:nvPr/>
          </p:nvSpPr>
          <p:spPr bwMode="auto">
            <a:xfrm rot="706751">
              <a:off x="1027" y="1292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1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2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3" name="Text Box 11"/>
            <p:cNvSpPr txBox="1">
              <a:spLocks noChangeArrowheads="1"/>
            </p:cNvSpPr>
            <p:nvPr/>
          </p:nvSpPr>
          <p:spPr bwMode="auto">
            <a:xfrm rot="-5400000">
              <a:off x="373" y="179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4" name="Text Box 12"/>
            <p:cNvSpPr txBox="1">
              <a:spLocks noChangeArrowheads="1"/>
            </p:cNvSpPr>
            <p:nvPr/>
          </p:nvSpPr>
          <p:spPr bwMode="auto">
            <a:xfrm>
              <a:off x="872" y="360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Cumulative ACK scenario</a:t>
              </a:r>
              <a:endParaRPr lang="en-US" sz="1000">
                <a:latin typeface="Times New Roman" pitchFamily="-111" charset="0"/>
              </a:endParaRPr>
            </a:p>
          </p:txBody>
        </p:sp>
        <p:graphicFrame>
          <p:nvGraphicFramePr>
            <p:cNvPr id="109571" name="Object 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p:oleObj spid="_x0000_s109571" name="Clip" r:id="rId5" imgW="1305000" imgH="1085760" progId="">
                <p:embed/>
              </p:oleObj>
            </a:graphicData>
          </a:graphic>
        </p:graphicFrame>
        <p:sp>
          <p:nvSpPr>
            <p:cNvPr id="109585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6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7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8" name="Text Box 17"/>
            <p:cNvSpPr txBox="1">
              <a:spLocks noChangeArrowheads="1"/>
            </p:cNvSpPr>
            <p:nvPr/>
          </p:nvSpPr>
          <p:spPr bwMode="auto">
            <a:xfrm rot="706751">
              <a:off x="944" y="1776"/>
              <a:ext cx="1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Seq=100, 20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9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1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93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4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5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9576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B60CF8C-64A4-42A3-88A0-2E1AA0FE6679}" type="slidenum">
              <a:rPr lang="en-US"/>
              <a:pPr/>
              <a:t>39</a:t>
            </a:fld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 Retransmit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Time-out period  often relatively long:</a:t>
            </a:r>
          </a:p>
          <a:p>
            <a:pPr lvl="1"/>
            <a:r>
              <a:rPr lang="en-US" sz="2000" smtClean="0"/>
              <a:t>long delay before resending lost packet</a:t>
            </a:r>
          </a:p>
          <a:p>
            <a:r>
              <a:rPr lang="en-US" sz="2400" smtClean="0"/>
              <a:t>Detect lost segments via duplicate ACKs.</a:t>
            </a:r>
          </a:p>
          <a:p>
            <a:pPr lvl="1"/>
            <a:r>
              <a:rPr lang="en-US" sz="2000" smtClean="0"/>
              <a:t>Sender often sends many segments back-to-back</a:t>
            </a:r>
          </a:p>
          <a:p>
            <a:pPr lvl="1"/>
            <a:r>
              <a:rPr lang="en-US" sz="2000" smtClean="0"/>
              <a:t>If segment is lost, there will likely be many duplicate ACKs.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1116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62400" cy="4648200"/>
          </a:xfrm>
        </p:spPr>
        <p:txBody>
          <a:bodyPr/>
          <a:lstStyle/>
          <a:p>
            <a:r>
              <a:rPr lang="en-US" sz="2400" smtClean="0"/>
              <a:t>If sender receives 3 ACKs for the same data, it supposes that segment after ACKed data was lost:</a:t>
            </a:r>
          </a:p>
          <a:p>
            <a:pPr lvl="1"/>
            <a:r>
              <a:rPr lang="en-US" sz="2000" u="sng" smtClean="0">
                <a:solidFill>
                  <a:srgbClr val="FF0000"/>
                </a:solidFill>
              </a:rPr>
              <a:t>fast retransmit: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resend segment before timer expires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8A81614-3E99-49B1-BB52-9D94C037D2F3}" type="slidenum">
              <a:rPr lang="en-US"/>
              <a:pPr/>
              <a:t>4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2982" y="3802297"/>
            <a:ext cx="8164513" cy="2254250"/>
          </a:xfrm>
          <a:noFill/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689807" y="5229460"/>
            <a:ext cx="7823200" cy="11033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" descr="Queuing-not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5592" y="321638"/>
            <a:ext cx="4160160" cy="30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A554DBE-897D-4272-B832-CDD5499FB0DF}" type="slidenum">
              <a:rPr lang="en-US"/>
              <a:pPr/>
              <a:t>40</a:t>
            </a:fld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-152400"/>
            <a:ext cx="57721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1663700" y="6235700"/>
            <a:ext cx="1066800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Text Box 7"/>
          <p:cNvSpPr txBox="1">
            <a:spLocks noChangeArrowheads="1"/>
          </p:cNvSpPr>
          <p:nvPr/>
        </p:nvSpPr>
        <p:spPr bwMode="auto">
          <a:xfrm>
            <a:off x="4576763" y="6369050"/>
            <a:ext cx="158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(Self-clocking)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57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5260BEE-13BD-402E-BF3F-CB80343BC1D9}" type="slidenum">
              <a:rPr lang="en-US"/>
              <a:pPr/>
              <a:t>41</a:t>
            </a:fld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Flow Control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r>
              <a:rPr lang="en-US" sz="2400" smtClean="0"/>
              <a:t>receive side of TCP connection has a receive buffer:</a:t>
            </a:r>
          </a:p>
        </p:txBody>
      </p:sp>
      <p:sp>
        <p:nvSpPr>
          <p:cNvPr id="1157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r>
              <a:rPr lang="en-US" sz="2400" smtClean="0"/>
              <a:t>match the </a:t>
            </a:r>
            <a:r>
              <a:rPr lang="en-US" sz="2400" i="1" smtClean="0"/>
              <a:t>send</a:t>
            </a:r>
            <a:r>
              <a:rPr lang="en-US" sz="2400" smtClean="0"/>
              <a:t> rate to the receiving app’s </a:t>
            </a:r>
            <a:r>
              <a:rPr lang="en-US" sz="2400" i="1" smtClean="0"/>
              <a:t>drain</a:t>
            </a:r>
            <a:r>
              <a:rPr lang="en-US" sz="2400" smtClean="0"/>
              <a:t> rate</a:t>
            </a:r>
          </a:p>
        </p:txBody>
      </p:sp>
      <p:pic>
        <p:nvPicPr>
          <p:cNvPr id="115719" name="Picture 5" descr="rcv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Rectangle 7"/>
          <p:cNvSpPr>
            <a:spLocks noChangeArrowheads="1"/>
          </p:cNvSpPr>
          <p:nvPr/>
        </p:nvSpPr>
        <p:spPr bwMode="auto">
          <a:xfrm>
            <a:off x="4572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app process may be slow at reading from buffer (low </a:t>
            </a:r>
            <a:r>
              <a:rPr lang="en-US" sz="2400" i="1"/>
              <a:t>drain</a:t>
            </a:r>
            <a:r>
              <a:rPr lang="en-US" sz="2400"/>
              <a:t> rate)</a:t>
            </a:r>
          </a:p>
        </p:txBody>
      </p:sp>
      <p:grpSp>
        <p:nvGrpSpPr>
          <p:cNvPr id="115721" name="Group 8"/>
          <p:cNvGrpSpPr>
            <a:grpSpLocks/>
          </p:cNvGrpSpPr>
          <p:nvPr/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115722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 too fast</a:t>
              </a:r>
              <a:endParaRPr lang="en-US" sz="1000">
                <a:latin typeface="Times New Roman" pitchFamily="-111" charset="0"/>
              </a:endParaRPr>
            </a:p>
          </p:txBody>
        </p:sp>
        <p:grpSp>
          <p:nvGrpSpPr>
            <p:cNvPr id="115724" name="Group 11"/>
            <p:cNvGrpSpPr>
              <a:grpSpLocks/>
            </p:cNvGrpSpPr>
            <p:nvPr/>
          </p:nvGrpSpPr>
          <p:grpSpPr bwMode="auto">
            <a:xfrm>
              <a:off x="605" y="803"/>
              <a:ext cx="1192" cy="288"/>
              <a:chOff x="3449" y="305"/>
              <a:chExt cx="1192" cy="288"/>
            </a:xfrm>
          </p:grpSpPr>
          <p:sp>
            <p:nvSpPr>
              <p:cNvPr id="115725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Text Box 13"/>
              <p:cNvSpPr txBox="1">
                <a:spLocks noChangeArrowheads="1"/>
              </p:cNvSpPr>
              <p:nvPr/>
            </p:nvSpPr>
            <p:spPr bwMode="auto">
              <a:xfrm>
                <a:off x="3449" y="305"/>
                <a:ext cx="1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-111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77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7AF9086-30F8-4301-B447-B21634605A3A}" type="slidenum">
              <a:rPr lang="en-US"/>
              <a:pPr/>
              <a:t>42</a:t>
            </a:fld>
            <a:endParaRPr lang="en-US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Congestion Control</a:t>
            </a:r>
            <a:endParaRPr lang="en-US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Congestion:</a:t>
            </a:r>
            <a:endParaRPr lang="en-US" sz="2400" smtClean="0"/>
          </a:p>
          <a:p>
            <a:r>
              <a:rPr lang="en-US" sz="2400" smtClean="0"/>
              <a:t>informally: “too many sources sending too much data too fast for </a:t>
            </a:r>
            <a:r>
              <a:rPr lang="en-US" sz="2400" i="1" smtClean="0">
                <a:solidFill>
                  <a:schemeClr val="accent2"/>
                </a:solidFill>
              </a:rPr>
              <a:t>network</a:t>
            </a:r>
            <a:r>
              <a:rPr lang="en-US" sz="2400" smtClean="0"/>
              <a:t> to handle”</a:t>
            </a:r>
          </a:p>
          <a:p>
            <a:r>
              <a:rPr lang="en-US" sz="2400" smtClean="0"/>
              <a:t>different from flow control!</a:t>
            </a:r>
          </a:p>
          <a:p>
            <a:r>
              <a:rPr lang="en-US" sz="2400" smtClean="0"/>
              <a:t>manifestations:</a:t>
            </a:r>
          </a:p>
          <a:p>
            <a:pPr lvl="1"/>
            <a:r>
              <a:rPr lang="en-US" smtClean="0"/>
              <a:t>lost packets (buffer overflow at routers)</a:t>
            </a:r>
          </a:p>
          <a:p>
            <a:pPr lvl="1"/>
            <a:r>
              <a:rPr lang="en-US" smtClean="0"/>
              <a:t>long delays (queueing in router buffers)</a:t>
            </a:r>
          </a:p>
          <a:p>
            <a:r>
              <a:rPr lang="en-US" sz="2400" smtClean="0"/>
              <a:t>a </a:t>
            </a:r>
            <a:r>
              <a:rPr lang="en-US" sz="2400" i="1" smtClean="0"/>
              <a:t>key </a:t>
            </a:r>
            <a:r>
              <a:rPr lang="en-US" sz="2400" smtClean="0"/>
              <a:t>problem in the design of computer networks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2C590098-BAD1-4E27-A3BD-A98F4AB42179}" type="slidenum">
              <a:rPr lang="en-US"/>
              <a:pPr/>
              <a:t>43</a:t>
            </a:fld>
            <a:endParaRPr 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mtClean="0"/>
              <a:t>Network Congestion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772400" cy="236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smtClean="0"/>
              <a:t>Modeling the network as network of queues: (in switches and routers)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Store and forward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Statistical multiplexing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Limitations: -on buffer size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-&gt; contributes to packet loss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smtClean="0"/>
              <a:t>if we increase buffer size?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excessive delays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smtClean="0"/>
              <a:t>if infinite buffers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infinite delays</a:t>
            </a:r>
          </a:p>
        </p:txBody>
      </p:sp>
      <p:pic>
        <p:nvPicPr>
          <p:cNvPr id="1218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438400"/>
            <a:ext cx="4371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5"/>
          <p:cNvSpPr>
            <a:spLocks noChangeArrowheads="1"/>
          </p:cNvSpPr>
          <p:nvPr/>
        </p:nvSpPr>
        <p:spPr bwMode="auto">
          <a:xfrm>
            <a:off x="5181600" y="64008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C353B25-BAA0-4282-9E37-9519F9316B88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125956" name="Group 16"/>
          <p:cNvGrpSpPr>
            <a:grpSpLocks/>
          </p:cNvGrpSpPr>
          <p:nvPr/>
        </p:nvGrpSpPr>
        <p:grpSpPr bwMode="auto">
          <a:xfrm>
            <a:off x="663575" y="-182563"/>
            <a:ext cx="8662988" cy="3800476"/>
            <a:chOff x="303" y="124"/>
            <a:chExt cx="5457" cy="2394"/>
          </a:xfrm>
        </p:grpSpPr>
        <p:grpSp>
          <p:nvGrpSpPr>
            <p:cNvPr id="125960" name="Group 7"/>
            <p:cNvGrpSpPr>
              <a:grpSpLocks/>
            </p:cNvGrpSpPr>
            <p:nvPr/>
          </p:nvGrpSpPr>
          <p:grpSpPr bwMode="auto">
            <a:xfrm>
              <a:off x="480" y="124"/>
              <a:ext cx="5280" cy="2239"/>
              <a:chOff x="384" y="1248"/>
              <a:chExt cx="5280" cy="2239"/>
            </a:xfrm>
          </p:grpSpPr>
          <p:grpSp>
            <p:nvGrpSpPr>
              <p:cNvPr id="125968" name="Group 6"/>
              <p:cNvGrpSpPr>
                <a:grpSpLocks/>
              </p:cNvGrpSpPr>
              <p:nvPr/>
            </p:nvGrpSpPr>
            <p:grpSpPr bwMode="auto">
              <a:xfrm>
                <a:off x="384" y="1584"/>
                <a:ext cx="5040" cy="1903"/>
                <a:chOff x="384" y="1584"/>
                <a:chExt cx="5040" cy="1903"/>
              </a:xfrm>
            </p:grpSpPr>
            <p:pic>
              <p:nvPicPr>
                <p:cNvPr id="125970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4" y="1680"/>
                  <a:ext cx="5040" cy="1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5971" name="Rectangle 4"/>
                <p:cNvSpPr>
                  <a:spLocks noChangeArrowheads="1"/>
                </p:cNvSpPr>
                <p:nvPr/>
              </p:nvSpPr>
              <p:spPr bwMode="auto">
                <a:xfrm>
                  <a:off x="384" y="1584"/>
                  <a:ext cx="2256" cy="8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969" name="Rectangle 5"/>
              <p:cNvSpPr>
                <a:spLocks noChangeArrowheads="1"/>
              </p:cNvSpPr>
              <p:nvPr/>
            </p:nvSpPr>
            <p:spPr bwMode="auto">
              <a:xfrm>
                <a:off x="4992" y="1248"/>
                <a:ext cx="672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961" name="Group 14"/>
            <p:cNvGrpSpPr>
              <a:grpSpLocks/>
            </p:cNvGrpSpPr>
            <p:nvPr/>
          </p:nvGrpSpPr>
          <p:grpSpPr bwMode="auto">
            <a:xfrm>
              <a:off x="303" y="598"/>
              <a:ext cx="5336" cy="1920"/>
              <a:chOff x="303" y="598"/>
              <a:chExt cx="5336" cy="1920"/>
            </a:xfrm>
          </p:grpSpPr>
          <p:sp>
            <p:nvSpPr>
              <p:cNvPr id="125962" name="Text Box 8"/>
              <p:cNvSpPr txBox="1">
                <a:spLocks noChangeArrowheads="1"/>
              </p:cNvSpPr>
              <p:nvPr/>
            </p:nvSpPr>
            <p:spPr bwMode="auto">
              <a:xfrm>
                <a:off x="2527" y="1629"/>
                <a:ext cx="959" cy="3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BW</a:t>
                </a:r>
                <a:r>
                  <a:rPr lang="en-US" sz="3200" baseline="-25000"/>
                  <a:t>input</a:t>
                </a:r>
                <a:endParaRPr lang="en-US" sz="3200"/>
              </a:p>
            </p:txBody>
          </p:sp>
          <p:sp>
            <p:nvSpPr>
              <p:cNvPr id="125963" name="Text Box 9"/>
              <p:cNvSpPr txBox="1">
                <a:spLocks noChangeArrowheads="1"/>
              </p:cNvSpPr>
              <p:nvPr/>
            </p:nvSpPr>
            <p:spPr bwMode="auto">
              <a:xfrm>
                <a:off x="4317" y="1846"/>
                <a:ext cx="1060" cy="6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Bw</a:t>
                </a:r>
                <a:r>
                  <a:rPr lang="en-US" sz="3200" baseline="-25000"/>
                  <a:t>output</a:t>
                </a:r>
              </a:p>
              <a:p>
                <a:endParaRPr lang="en-US" sz="3200"/>
              </a:p>
            </p:txBody>
          </p:sp>
          <p:sp>
            <p:nvSpPr>
              <p:cNvPr id="125964" name="Text Box 10"/>
              <p:cNvSpPr txBox="1">
                <a:spLocks noChangeArrowheads="1"/>
              </p:cNvSpPr>
              <p:nvPr/>
            </p:nvSpPr>
            <p:spPr bwMode="auto">
              <a:xfrm>
                <a:off x="2826" y="844"/>
                <a:ext cx="221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Service Time: Ts=1/BW</a:t>
                </a:r>
                <a:r>
                  <a:rPr lang="en-US" sz="2000" baseline="-25000"/>
                  <a:t>output</a:t>
                </a:r>
                <a:endParaRPr lang="en-US" sz="2800"/>
              </a:p>
            </p:txBody>
          </p:sp>
          <p:sp>
            <p:nvSpPr>
              <p:cNvPr id="125965" name="Rectangle 11"/>
              <p:cNvSpPr>
                <a:spLocks noChangeArrowheads="1"/>
              </p:cNvSpPr>
              <p:nvPr/>
            </p:nvSpPr>
            <p:spPr bwMode="auto">
              <a:xfrm>
                <a:off x="3611" y="598"/>
                <a:ext cx="1427" cy="2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6" name="Rectangle 12"/>
              <p:cNvSpPr>
                <a:spLocks noChangeArrowheads="1"/>
              </p:cNvSpPr>
              <p:nvPr/>
            </p:nvSpPr>
            <p:spPr bwMode="auto">
              <a:xfrm>
                <a:off x="4212" y="1098"/>
                <a:ext cx="1427" cy="3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7" name="Text Box 13"/>
              <p:cNvSpPr txBox="1">
                <a:spLocks noChangeArrowheads="1"/>
              </p:cNvSpPr>
              <p:nvPr/>
            </p:nvSpPr>
            <p:spPr bwMode="auto">
              <a:xfrm>
                <a:off x="303" y="1488"/>
                <a:ext cx="1378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Flow Arrival</a:t>
                </a:r>
              </a:p>
            </p:txBody>
          </p:sp>
        </p:grpSp>
      </p:grpSp>
      <p:sp>
        <p:nvSpPr>
          <p:cNvPr id="1259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Using the fluid flow model to reason about relative flow delays in the Internet</a:t>
            </a:r>
            <a:endParaRPr lang="en-US" smtClean="0"/>
          </a:p>
        </p:txBody>
      </p:sp>
      <p:pic>
        <p:nvPicPr>
          <p:cNvPr id="12595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52925"/>
            <a:ext cx="6248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73063" y="3375025"/>
            <a:ext cx="8413750" cy="1009650"/>
          </a:xfrm>
          <a:noFill/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Bandwidth is split between flows such that flow 1 gets f1 fraction, flow 2 gets f2 … so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9826ECF-7F38-47A9-9491-97D3C34A999C}" type="slidenum">
              <a:rPr lang="en-US"/>
              <a:pPr/>
              <a:t>45</a:t>
            </a:fld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Tq and q = f(</a:t>
            </a:r>
            <a:r>
              <a:rPr lang="en-US" smtClean="0">
                <a:sym typeface="Symbol" pitchFamily="-111" charset="2"/>
              </a:rPr>
              <a:t>)</a:t>
            </a:r>
          </a:p>
          <a:p>
            <a:r>
              <a:rPr lang="en-US" smtClean="0">
                <a:sym typeface="Symbol" pitchFamily="-111" charset="2"/>
              </a:rPr>
              <a:t>If utilization is the same, then queuing delay is the same</a:t>
            </a:r>
            <a:endParaRPr lang="en-US" smtClean="0"/>
          </a:p>
          <a:p>
            <a:r>
              <a:rPr lang="en-US" smtClean="0"/>
              <a:t>Delay for flow i= f(</a:t>
            </a:r>
            <a:r>
              <a:rPr lang="en-US" smtClean="0">
                <a:sym typeface="Symbol" pitchFamily="-111" charset="2"/>
              </a:rPr>
              <a:t>i)</a:t>
            </a:r>
            <a:endParaRPr lang="en-US" smtClean="0"/>
          </a:p>
          <a:p>
            <a:pPr lvl="1"/>
            <a:r>
              <a:rPr lang="en-US" smtClean="0">
                <a:sym typeface="Symbol" pitchFamily="-111" charset="2"/>
              </a:rPr>
              <a:t>i= </a:t>
            </a:r>
            <a:r>
              <a:rPr lang="en-US" smtClean="0"/>
              <a:t>i.Ti= Ts.</a:t>
            </a:r>
            <a:r>
              <a:rPr lang="en-US" smtClean="0">
                <a:sym typeface="Symbol" pitchFamily="-111" charset="2"/>
              </a:rPr>
              <a:t></a:t>
            </a:r>
            <a:r>
              <a:rPr lang="en-US" smtClean="0"/>
              <a:t>i/fi</a:t>
            </a:r>
          </a:p>
          <a:p>
            <a:r>
              <a:rPr lang="en-US" smtClean="0"/>
              <a:t>Condition for constant delay for all flows</a:t>
            </a:r>
          </a:p>
          <a:p>
            <a:pPr lvl="1"/>
            <a:r>
              <a:rPr lang="en-US" smtClean="0">
                <a:sym typeface="Symbol" pitchFamily="-111" charset="2"/>
              </a:rPr>
              <a:t></a:t>
            </a:r>
            <a:r>
              <a:rPr lang="en-US" smtClean="0"/>
              <a:t>i/fi is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B812FA5-C4FD-4B64-8F85-BAE85F9C585B}" type="slidenum">
              <a:rPr lang="en-US"/>
              <a:pPr/>
              <a:t>46</a:t>
            </a:fld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congestion phases and effects</a:t>
            </a:r>
          </a:p>
        </p:txBody>
      </p:sp>
      <p:pic>
        <p:nvPicPr>
          <p:cNvPr id="1300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33600"/>
            <a:ext cx="5029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7526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ideal case: infinite buffers,</a:t>
            </a:r>
          </a:p>
          <a:p>
            <a:pPr lvl="1">
              <a:buFontTx/>
              <a:buChar char="-"/>
            </a:pPr>
            <a:r>
              <a:rPr lang="en-US" sz="2100" smtClean="0"/>
              <a:t>Tput increases with demand &amp; saturates at network capacity </a:t>
            </a:r>
          </a:p>
        </p:txBody>
      </p:sp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1371600" y="6400800"/>
            <a:ext cx="575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Representative of Tput-delay design trade-off</a:t>
            </a:r>
          </a:p>
        </p:txBody>
      </p:sp>
      <p:pic>
        <p:nvPicPr>
          <p:cNvPr id="514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338638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6" name="Text Box 8"/>
          <p:cNvSpPr txBox="1">
            <a:spLocks noChangeArrowheads="1"/>
          </p:cNvSpPr>
          <p:nvPr/>
        </p:nvSpPr>
        <p:spPr bwMode="auto">
          <a:xfrm>
            <a:off x="5181600" y="50292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Network Power = Tput/delay</a:t>
            </a:r>
          </a:p>
        </p:txBody>
      </p:sp>
      <p:sp>
        <p:nvSpPr>
          <p:cNvPr id="130059" name="Text Box 9"/>
          <p:cNvSpPr txBox="1">
            <a:spLocks noChangeArrowheads="1"/>
          </p:cNvSpPr>
          <p:nvPr/>
        </p:nvSpPr>
        <p:spPr bwMode="auto">
          <a:xfrm>
            <a:off x="898525" y="232727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Tput/Gput</a:t>
            </a:r>
          </a:p>
        </p:txBody>
      </p:sp>
      <p:sp>
        <p:nvSpPr>
          <p:cNvPr id="130060" name="Text Box 10"/>
          <p:cNvSpPr txBox="1">
            <a:spLocks noChangeArrowheads="1"/>
          </p:cNvSpPr>
          <p:nvPr/>
        </p:nvSpPr>
        <p:spPr bwMode="auto">
          <a:xfrm>
            <a:off x="7070725" y="2174875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Delay</a:t>
            </a:r>
          </a:p>
        </p:txBody>
      </p:sp>
      <p:sp>
        <p:nvSpPr>
          <p:cNvPr id="514059" name="Oval 11"/>
          <p:cNvSpPr>
            <a:spLocks noChangeArrowheads="1"/>
          </p:cNvSpPr>
          <p:nvPr/>
        </p:nvSpPr>
        <p:spPr bwMode="auto">
          <a:xfrm>
            <a:off x="3276600" y="4343400"/>
            <a:ext cx="609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4" grpId="0" autoUpdateAnimBg="0"/>
      <p:bldP spid="514056" grpId="0"/>
      <p:bldP spid="51405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1E2AE88-86AA-4CD2-B943-C1C35D94BE11}" type="slidenum">
              <a:rPr lang="en-US"/>
              <a:pPr/>
              <a:t>47</a:t>
            </a:fld>
            <a:endParaRPr lang="en-US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practical case: finite buffers, loss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no congestion --&gt; near ideal performance</a:t>
            </a:r>
          </a:p>
          <a:p>
            <a:pPr>
              <a:buFontTx/>
              <a:buChar char="-"/>
            </a:pPr>
            <a:r>
              <a:rPr lang="en-US" smtClean="0"/>
              <a:t>overall moderate congestion:</a:t>
            </a:r>
          </a:p>
          <a:p>
            <a:pPr lvl="1">
              <a:buFontTx/>
              <a:buChar char="-"/>
            </a:pPr>
            <a:r>
              <a:rPr lang="en-US" smtClean="0"/>
              <a:t>severe congestion in some nodes</a:t>
            </a:r>
          </a:p>
          <a:p>
            <a:pPr lvl="1">
              <a:buFontTx/>
              <a:buChar char="-"/>
            </a:pPr>
            <a:r>
              <a:rPr lang="en-US" smtClean="0"/>
              <a:t>dynamics of the network/routing and overhead of protocol adaptation decreases the network Tput</a:t>
            </a:r>
          </a:p>
          <a:p>
            <a:pPr>
              <a:buFontTx/>
              <a:buChar char="-"/>
            </a:pPr>
            <a:r>
              <a:rPr lang="en-US" smtClean="0"/>
              <a:t>severe congestion:</a:t>
            </a:r>
          </a:p>
          <a:p>
            <a:pPr lvl="1">
              <a:buFontTx/>
              <a:buChar char="-"/>
            </a:pPr>
            <a:r>
              <a:rPr lang="en-US" smtClean="0"/>
              <a:t>loss of packets and increased discards</a:t>
            </a:r>
          </a:p>
          <a:p>
            <a:pPr lvl="1">
              <a:buFontTx/>
              <a:buChar char="-"/>
            </a:pPr>
            <a:r>
              <a:rPr lang="en-US" smtClean="0"/>
              <a:t>extended delays leading to timeouts</a:t>
            </a:r>
          </a:p>
          <a:p>
            <a:pPr lvl="1">
              <a:buFontTx/>
              <a:buChar char="-"/>
            </a:pPr>
            <a:r>
              <a:rPr lang="en-US" smtClean="0"/>
              <a:t>both factors trigger re-transmissions</a:t>
            </a:r>
          </a:p>
          <a:p>
            <a:pPr lvl="1">
              <a:buFontTx/>
              <a:buChar char="-"/>
            </a:pPr>
            <a:r>
              <a:rPr lang="en-US" smtClean="0"/>
              <a:t>leads to chain-reaction bringing the Tput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353142A-6E40-4185-9C20-C63764400871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134149" name="Group 2"/>
          <p:cNvGrpSpPr>
            <a:grpSpLocks/>
          </p:cNvGrpSpPr>
          <p:nvPr/>
        </p:nvGrpSpPr>
        <p:grpSpPr bwMode="auto">
          <a:xfrm>
            <a:off x="368300" y="0"/>
            <a:ext cx="8229600" cy="4808538"/>
            <a:chOff x="288" y="1056"/>
            <a:chExt cx="5184" cy="3029"/>
          </a:xfrm>
        </p:grpSpPr>
        <p:graphicFrame>
          <p:nvGraphicFramePr>
            <p:cNvPr id="134146" name="Object 2"/>
            <p:cNvGraphicFramePr>
              <a:graphicFrameLocks noChangeAspect="1"/>
            </p:cNvGraphicFramePr>
            <p:nvPr/>
          </p:nvGraphicFramePr>
          <p:xfrm>
            <a:off x="288" y="1056"/>
            <a:ext cx="5184" cy="3029"/>
          </p:xfrm>
          <a:graphic>
            <a:graphicData uri="http://schemas.openxmlformats.org/presentationml/2006/ole">
              <p:oleObj spid="_x0000_s134146" name="Worksheet" r:id="rId4" imgW="5486400" imgH="3124200" progId="Excel.Sheet.8">
                <p:embed/>
              </p:oleObj>
            </a:graphicData>
          </a:graphic>
        </p:graphicFrame>
        <p:sp>
          <p:nvSpPr>
            <p:cNvPr id="134157" name="Line 4"/>
            <p:cNvSpPr>
              <a:spLocks noChangeShapeType="1"/>
            </p:cNvSpPr>
            <p:nvPr/>
          </p:nvSpPr>
          <p:spPr bwMode="auto">
            <a:xfrm>
              <a:off x="2112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8" name="Line 5"/>
            <p:cNvSpPr>
              <a:spLocks noChangeShapeType="1"/>
            </p:cNvSpPr>
            <p:nvPr/>
          </p:nvSpPr>
          <p:spPr bwMode="auto">
            <a:xfrm>
              <a:off x="2736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9" name="Oval 6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0" name="Oval 7"/>
            <p:cNvSpPr>
              <a:spLocks noChangeArrowheads="1"/>
            </p:cNvSpPr>
            <p:nvPr/>
          </p:nvSpPr>
          <p:spPr bwMode="auto">
            <a:xfrm>
              <a:off x="2688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0" name="Text Box 8"/>
          <p:cNvSpPr txBox="1">
            <a:spLocks noChangeArrowheads="1"/>
          </p:cNvSpPr>
          <p:nvPr/>
        </p:nvSpPr>
        <p:spPr bwMode="auto">
          <a:xfrm>
            <a:off x="1812925" y="24034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(I)</a:t>
            </a:r>
          </a:p>
        </p:txBody>
      </p:sp>
      <p:sp>
        <p:nvSpPr>
          <p:cNvPr id="134151" name="Text Box 9"/>
          <p:cNvSpPr txBox="1">
            <a:spLocks noChangeArrowheads="1"/>
          </p:cNvSpPr>
          <p:nvPr/>
        </p:nvSpPr>
        <p:spPr bwMode="auto">
          <a:xfrm>
            <a:off x="3489325" y="2327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(II)</a:t>
            </a:r>
          </a:p>
        </p:txBody>
      </p:sp>
      <p:sp>
        <p:nvSpPr>
          <p:cNvPr id="134152" name="Text Box 10"/>
          <p:cNvSpPr txBox="1">
            <a:spLocks noChangeArrowheads="1"/>
          </p:cNvSpPr>
          <p:nvPr/>
        </p:nvSpPr>
        <p:spPr bwMode="auto">
          <a:xfrm>
            <a:off x="5241925" y="2327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(III)</a:t>
            </a:r>
          </a:p>
        </p:txBody>
      </p:sp>
      <p:sp>
        <p:nvSpPr>
          <p:cNvPr id="134153" name="Text Box 11"/>
          <p:cNvSpPr txBox="1">
            <a:spLocks noChangeArrowheads="1"/>
          </p:cNvSpPr>
          <p:nvPr/>
        </p:nvSpPr>
        <p:spPr bwMode="auto">
          <a:xfrm>
            <a:off x="479425" y="4791075"/>
            <a:ext cx="4408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(I) No Congestion</a:t>
            </a:r>
          </a:p>
          <a:p>
            <a:pPr algn="l"/>
            <a:r>
              <a:rPr lang="en-US" sz="2400">
                <a:latin typeface="Times New Roman" pitchFamily="-111" charset="0"/>
              </a:rPr>
              <a:t>(II) Moderate Congestion</a:t>
            </a:r>
          </a:p>
          <a:p>
            <a:pPr algn="l"/>
            <a:r>
              <a:rPr lang="en-US" sz="2400">
                <a:latin typeface="Times New Roman" pitchFamily="-111" charset="0"/>
              </a:rPr>
              <a:t>(III) Severe Congestion (Collapse)</a:t>
            </a:r>
          </a:p>
        </p:txBody>
      </p:sp>
      <p:sp>
        <p:nvSpPr>
          <p:cNvPr id="518156" name="Oval 12"/>
          <p:cNvSpPr>
            <a:spLocks noChangeArrowheads="1"/>
          </p:cNvSpPr>
          <p:nvPr/>
        </p:nvSpPr>
        <p:spPr bwMode="auto">
          <a:xfrm>
            <a:off x="3073400" y="1155700"/>
            <a:ext cx="1447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157" name="Text Box 13"/>
          <p:cNvSpPr txBox="1">
            <a:spLocks noChangeArrowheads="1"/>
          </p:cNvSpPr>
          <p:nvPr/>
        </p:nvSpPr>
        <p:spPr bwMode="auto">
          <a:xfrm>
            <a:off x="471488" y="6059488"/>
            <a:ext cx="6945312" cy="3365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What is the best operational point and how do we get (and stay) there?</a:t>
            </a:r>
          </a:p>
        </p:txBody>
      </p:sp>
      <p:sp>
        <p:nvSpPr>
          <p:cNvPr id="134156" name="Line 14"/>
          <p:cNvSpPr>
            <a:spLocks noChangeShapeType="1"/>
          </p:cNvSpPr>
          <p:nvPr/>
        </p:nvSpPr>
        <p:spPr bwMode="auto">
          <a:xfrm flipV="1">
            <a:off x="3263900" y="914400"/>
            <a:ext cx="635000" cy="6985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6" grpId="0" animBg="1"/>
      <p:bldP spid="5181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EDB6BF51-D776-4EE7-B454-7ACA8F699EFF}" type="slidenum">
              <a:rPr lang="en-US"/>
              <a:pPr/>
              <a:t>49</a:t>
            </a:fld>
            <a:endParaRPr 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600200"/>
            <a:ext cx="89789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Congestion is a key issue in network design</a:t>
            </a:r>
          </a:p>
          <a:p>
            <a:pPr>
              <a:buFontTx/>
              <a:buChar char="-"/>
            </a:pPr>
            <a:r>
              <a:rPr lang="en-US" smtClean="0"/>
              <a:t>various techniques for CC</a:t>
            </a:r>
          </a:p>
          <a:p>
            <a:r>
              <a:rPr lang="en-US" smtClean="0"/>
              <a:t>1.Back pressure</a:t>
            </a:r>
          </a:p>
          <a:p>
            <a:pPr lvl="1">
              <a:buFontTx/>
              <a:buChar char="-"/>
            </a:pPr>
            <a:r>
              <a:rPr lang="en-US" smtClean="0"/>
              <a:t>hop-by-hop flow control (X.25, HDLC, Go back N)</a:t>
            </a:r>
          </a:p>
          <a:p>
            <a:pPr lvl="1">
              <a:buFontTx/>
              <a:buChar char="-"/>
            </a:pPr>
            <a:r>
              <a:rPr lang="en-US" smtClean="0"/>
              <a:t>May propagate congestion in the network</a:t>
            </a:r>
          </a:p>
          <a:p>
            <a:r>
              <a:rPr lang="en-US" smtClean="0"/>
              <a:t>2.Choke packet</a:t>
            </a:r>
          </a:p>
          <a:p>
            <a:pPr lvl="1">
              <a:buFontTx/>
              <a:buChar char="-"/>
            </a:pPr>
            <a:r>
              <a:rPr lang="en-US" smtClean="0"/>
              <a:t>generated by the congested node &amp; sent back to source</a:t>
            </a:r>
          </a:p>
          <a:p>
            <a:pPr lvl="1">
              <a:buFontTx/>
              <a:buChar char="-"/>
            </a:pPr>
            <a:r>
              <a:rPr lang="en-US" smtClean="0"/>
              <a:t>example: ICMP source quench</a:t>
            </a:r>
          </a:p>
          <a:p>
            <a:pPr lvl="1">
              <a:buFontTx/>
              <a:buChar char="-"/>
            </a:pPr>
            <a:r>
              <a:rPr lang="en-US" smtClean="0"/>
              <a:t>sent due to packet discard or in anticipation of congestion</a:t>
            </a:r>
          </a:p>
          <a:p>
            <a:pPr lvl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0FD8490-E510-40B5-98AE-74398AB27EDE}" type="slidenum">
              <a:rPr lang="en-US"/>
              <a:pPr/>
              <a:t>5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22350"/>
            <a:ext cx="62484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6248400" y="914400"/>
            <a:ext cx="8382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3241DE2-F08B-45C3-B1DF-56A2D5B6914E}" type="slidenum">
              <a:rPr lang="en-US"/>
              <a:pPr/>
              <a:t>50</a:t>
            </a:fld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 (contd.)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3.Implicit congestion signaling</a:t>
            </a:r>
          </a:p>
          <a:p>
            <a:pPr lvl="1">
              <a:buFontTx/>
              <a:buChar char="-"/>
            </a:pPr>
            <a:r>
              <a:rPr lang="en-US" smtClean="0"/>
              <a:t>used in TCP</a:t>
            </a:r>
          </a:p>
          <a:p>
            <a:pPr lvl="1">
              <a:buFontTx/>
              <a:buChar char="-"/>
            </a:pPr>
            <a:r>
              <a:rPr lang="en-US" smtClean="0"/>
              <a:t>delay increase or packet discard to detect congestion</a:t>
            </a:r>
          </a:p>
          <a:p>
            <a:pPr lvl="1">
              <a:buFontTx/>
              <a:buChar char="-"/>
            </a:pPr>
            <a:r>
              <a:rPr lang="en-US" smtClean="0"/>
              <a:t>may erroneously signal congestion (i.e., not always reliable) [e.g., over wireless links]</a:t>
            </a:r>
          </a:p>
          <a:p>
            <a:pPr lvl="1">
              <a:buFontTx/>
              <a:buChar char="-"/>
            </a:pPr>
            <a:r>
              <a:rPr lang="en-US" smtClean="0"/>
              <a:t>done end-to-end without network assistance</a:t>
            </a:r>
          </a:p>
          <a:p>
            <a:pPr lvl="1">
              <a:buFontTx/>
              <a:buChar char="-"/>
            </a:pPr>
            <a:r>
              <a:rPr lang="en-US" smtClean="0"/>
              <a:t>TCP cuts down its window/rate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5A6EAF4-646C-4E6C-8D17-E546B47C128D}" type="slidenum">
              <a:rPr lang="en-US"/>
              <a:pPr/>
              <a:t>51</a:t>
            </a:fld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 (contd.)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4.Explicit congestion signaling</a:t>
            </a:r>
          </a:p>
          <a:p>
            <a:pPr lvl="1">
              <a:buFontTx/>
              <a:buChar char="-"/>
            </a:pPr>
            <a:r>
              <a:rPr lang="en-US" smtClean="0"/>
              <a:t>(network assisted congestion control)</a:t>
            </a:r>
          </a:p>
          <a:p>
            <a:pPr lvl="1">
              <a:buFontTx/>
              <a:buChar char="-"/>
            </a:pPr>
            <a:r>
              <a:rPr lang="en-US" smtClean="0"/>
              <a:t>gets indication from the network</a:t>
            </a:r>
          </a:p>
          <a:p>
            <a:pPr lvl="2">
              <a:buFontTx/>
              <a:buChar char="-"/>
            </a:pPr>
            <a:r>
              <a:rPr lang="en-US" smtClean="0"/>
              <a:t>forward: going to destination</a:t>
            </a:r>
          </a:p>
          <a:p>
            <a:pPr lvl="2">
              <a:buFontTx/>
              <a:buChar char="-"/>
            </a:pPr>
            <a:r>
              <a:rPr lang="en-US" smtClean="0"/>
              <a:t>backward: going to source</a:t>
            </a:r>
          </a:p>
          <a:p>
            <a:pPr lvl="1">
              <a:buFontTx/>
              <a:buChar char="-"/>
            </a:pPr>
            <a:r>
              <a:rPr lang="en-US" smtClean="0"/>
              <a:t>3 approaches</a:t>
            </a:r>
          </a:p>
          <a:p>
            <a:pPr lvl="2">
              <a:buFontTx/>
              <a:buChar char="-"/>
            </a:pPr>
            <a:r>
              <a:rPr lang="en-US" smtClean="0"/>
              <a:t>Binary: uses 1 bit (DECbit, TCP/IP ECN, ATM)</a:t>
            </a:r>
          </a:p>
          <a:p>
            <a:pPr lvl="2">
              <a:buFontTx/>
              <a:buChar char="-"/>
            </a:pPr>
            <a:r>
              <a:rPr lang="en-US" smtClean="0"/>
              <a:t>Rate based: specifying bps (ATM)</a:t>
            </a:r>
          </a:p>
          <a:p>
            <a:pPr lvl="2">
              <a:buFontTx/>
              <a:buChar char="-"/>
            </a:pPr>
            <a:r>
              <a:rPr lang="en-US" smtClean="0"/>
              <a:t>Credit based: indicates how much the source can send (in a window)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2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5E31AFE-24AA-48E8-B33C-04E7506F5412}" type="slidenum">
              <a:rPr lang="en-US"/>
              <a:pPr/>
              <a:t>52</a:t>
            </a:fld>
            <a:endParaRPr lang="en-US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2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2802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Rectangle 4"/>
          <p:cNvSpPr>
            <a:spLocks noChangeArrowheads="1"/>
          </p:cNvSpPr>
          <p:nvPr/>
        </p:nvSpPr>
        <p:spPr bwMode="auto">
          <a:xfrm>
            <a:off x="8229600" y="1600200"/>
            <a:ext cx="304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Rectangle 5"/>
          <p:cNvSpPr>
            <a:spLocks noChangeArrowheads="1"/>
          </p:cNvSpPr>
          <p:nvPr/>
        </p:nvSpPr>
        <p:spPr bwMode="auto">
          <a:xfrm>
            <a:off x="1704975" y="5135563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4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765B897-0D2C-4FA0-BC48-CC0FBB008807}" type="slidenum">
              <a:rPr lang="en-US"/>
              <a:pPr/>
              <a:t>53</a:t>
            </a:fld>
            <a:endParaRPr lang="en-US"/>
          </a:p>
        </p:txBody>
      </p:sp>
      <p:sp>
        <p:nvSpPr>
          <p:cNvPr id="144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/>
            <a:r>
              <a:rPr lang="en-US" sz="3600" smtClean="0"/>
              <a:t>TCP congestion control: </a:t>
            </a:r>
            <a:r>
              <a:rPr lang="en-US" sz="2800" smtClean="0"/>
              <a:t>additive increase, multiplicative decrease</a:t>
            </a: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3097213" y="3494088"/>
          <a:ext cx="5638800" cy="2560637"/>
        </p:xfrm>
        <a:graphic>
          <a:graphicData uri="http://schemas.openxmlformats.org/presentationml/2006/ole">
            <p:oleObj spid="_x0000_s144386" name="VISIO" r:id="rId4" imgW="7810500" imgH="3543300" progId="">
              <p:embed/>
            </p:oleObj>
          </a:graphicData>
        </a:graphic>
      </p:graphicFrame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457200" y="1371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i="1">
                <a:solidFill>
                  <a:srgbClr val="FF0000"/>
                </a:solidFill>
              </a:rPr>
              <a:t>Approach:</a:t>
            </a:r>
            <a:r>
              <a:rPr lang="en-US" sz="2400" u="sng"/>
              <a:t> </a:t>
            </a:r>
            <a:r>
              <a:rPr lang="en-US" sz="2400"/>
              <a:t>increase transmission rate (window size), probing for usable bandwidth, 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additive increase:</a:t>
            </a:r>
            <a:r>
              <a:rPr lang="en-US" sz="2400"/>
              <a:t> increase  rate (or congestion window) </a:t>
            </a:r>
            <a:r>
              <a:rPr lang="en-US" sz="2400" b="1"/>
              <a:t>CongWin</a:t>
            </a:r>
            <a:r>
              <a:rPr lang="en-US" sz="2400"/>
              <a:t> until loss detected</a:t>
            </a:r>
            <a:endParaRPr lang="en-US" sz="2400" i="1"/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multiplicative decrease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 sz="2400"/>
              <a:t> cut </a:t>
            </a:r>
            <a:r>
              <a:rPr lang="en-US" sz="2400" b="1"/>
              <a:t>CongWin</a:t>
            </a:r>
            <a:r>
              <a:rPr lang="en-US" sz="2400"/>
              <a:t> in half after loss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144391" name="Text Box 10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time</a:t>
            </a:r>
          </a:p>
        </p:txBody>
      </p:sp>
      <p:sp>
        <p:nvSpPr>
          <p:cNvPr id="144392" name="Text Box 12"/>
          <p:cNvSpPr txBox="1">
            <a:spLocks noChangeArrowheads="1"/>
          </p:cNvSpPr>
          <p:nvPr/>
        </p:nvSpPr>
        <p:spPr bwMode="auto">
          <a:xfrm rot="-5400000">
            <a:off x="1753394" y="4755357"/>
            <a:ext cx="23193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congestion window size</a:t>
            </a:r>
          </a:p>
        </p:txBody>
      </p:sp>
      <p:sp>
        <p:nvSpPr>
          <p:cNvPr id="144393" name="Text Box 13"/>
          <p:cNvSpPr txBox="1">
            <a:spLocks noChangeArrowheads="1"/>
          </p:cNvSpPr>
          <p:nvPr/>
        </p:nvSpPr>
        <p:spPr bwMode="auto">
          <a:xfrm>
            <a:off x="179388" y="4295775"/>
            <a:ext cx="2233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</a:p>
          <a:p>
            <a:r>
              <a:rPr lang="en-US" sz="2000"/>
              <a:t>for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6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8621962-646F-41E9-A711-A2BA77DB61ED}" type="slidenum">
              <a:rPr lang="en-US"/>
              <a:pPr/>
              <a:t>54</a:t>
            </a:fld>
            <a:endParaRPr 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Congestion Control: details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029200" cy="3581400"/>
          </a:xfrm>
        </p:spPr>
        <p:txBody>
          <a:bodyPr/>
          <a:lstStyle/>
          <a:p>
            <a:r>
              <a:rPr lang="en-US" sz="2400" smtClean="0"/>
              <a:t>sender limits transmission:</a:t>
            </a:r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Courier New" pitchFamily="-111" charset="0"/>
              </a:rPr>
              <a:t>  LastByteSent-LastByteAcked</a:t>
            </a:r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Courier New" pitchFamily="-111" charset="0"/>
                <a:sym typeface="Symbol" pitchFamily="-111" charset="2"/>
              </a:rPr>
              <a:t>                    CongWin</a:t>
            </a:r>
          </a:p>
          <a:p>
            <a:r>
              <a:rPr lang="en-US" sz="2400" smtClean="0"/>
              <a:t>Roughly,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b="1" smtClean="0">
                <a:latin typeface="Courier New" pitchFamily="-111" charset="0"/>
              </a:rPr>
              <a:t>CongWin</a:t>
            </a:r>
            <a:r>
              <a:rPr lang="en-US" sz="2400" smtClean="0"/>
              <a:t> is dynamic, function of perceived network congestion</a:t>
            </a:r>
          </a:p>
          <a:p>
            <a:endParaRPr lang="en-US" sz="2400" smtClean="0"/>
          </a:p>
        </p:txBody>
      </p:sp>
      <p:sp>
        <p:nvSpPr>
          <p:cNvPr id="146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How does  sender perceive congestion?</a:t>
            </a:r>
            <a:endParaRPr lang="en-US" sz="2400" smtClean="0"/>
          </a:p>
          <a:p>
            <a:r>
              <a:rPr lang="en-US" sz="2400" smtClean="0"/>
              <a:t>loss event = timeout </a:t>
            </a:r>
            <a:r>
              <a:rPr lang="en-US" sz="2400" i="1" smtClean="0"/>
              <a:t>or</a:t>
            </a:r>
            <a:r>
              <a:rPr lang="en-US" sz="2400" smtClean="0"/>
              <a:t> duplicate Acks</a:t>
            </a:r>
          </a:p>
          <a:p>
            <a:r>
              <a:rPr lang="en-US" sz="2400" smtClean="0"/>
              <a:t>TCP sender reduces rate (</a:t>
            </a:r>
            <a:r>
              <a:rPr lang="en-US" sz="2400" b="1" smtClean="0">
                <a:latin typeface="Courier New" pitchFamily="-111" charset="0"/>
              </a:rPr>
              <a:t>CongWin</a:t>
            </a:r>
            <a:r>
              <a:rPr lang="en-US" sz="2400" smtClean="0"/>
              <a:t>) after loss event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mechanisms:</a:t>
            </a:r>
            <a:endParaRPr lang="en-US" sz="2400" smtClean="0"/>
          </a:p>
          <a:p>
            <a:pPr lvl="1"/>
            <a:r>
              <a:rPr lang="en-US" sz="2000" smtClean="0"/>
              <a:t>AIMD</a:t>
            </a:r>
          </a:p>
          <a:p>
            <a:pPr lvl="1"/>
            <a:r>
              <a:rPr lang="en-US" sz="2000" smtClean="0"/>
              <a:t>slow start</a:t>
            </a:r>
          </a:p>
          <a:p>
            <a:pPr lvl="1"/>
            <a:r>
              <a:rPr lang="en-US" sz="2000" smtClean="0"/>
              <a:t>conservative after timeout events</a:t>
            </a:r>
          </a:p>
        </p:txBody>
      </p:sp>
      <p:grpSp>
        <p:nvGrpSpPr>
          <p:cNvPr id="146439" name="Group 5"/>
          <p:cNvGrpSpPr>
            <a:grpSpLocks/>
          </p:cNvGrpSpPr>
          <p:nvPr/>
        </p:nvGrpSpPr>
        <p:grpSpPr bwMode="auto">
          <a:xfrm>
            <a:off x="457200" y="3276600"/>
            <a:ext cx="4410075" cy="762000"/>
            <a:chOff x="1104" y="3564"/>
            <a:chExt cx="2778" cy="510"/>
          </a:xfrm>
        </p:grpSpPr>
        <p:sp>
          <p:nvSpPr>
            <p:cNvPr id="146440" name="Text Box 6"/>
            <p:cNvSpPr txBox="1">
              <a:spLocks noChangeArrowheads="1"/>
            </p:cNvSpPr>
            <p:nvPr/>
          </p:nvSpPr>
          <p:spPr bwMode="auto">
            <a:xfrm>
              <a:off x="1363" y="3671"/>
              <a:ext cx="58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1" name="Text Box 7"/>
            <p:cNvSpPr txBox="1">
              <a:spLocks noChangeArrowheads="1"/>
            </p:cNvSpPr>
            <p:nvPr/>
          </p:nvSpPr>
          <p:spPr bwMode="auto">
            <a:xfrm>
              <a:off x="2216" y="3575"/>
              <a:ext cx="7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CongWin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2334" y="3797"/>
              <a:ext cx="45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46444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5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70868E0-1770-4A70-83D2-D1FD66E9964C}" type="slidenum">
              <a:rPr lang="en-US"/>
              <a:pPr/>
              <a:t>55</a:t>
            </a:fld>
            <a:endParaRPr lang="en-US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window management</a:t>
            </a: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3435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At any time the allowed window (awnd): awnd=MIN[RcvWin, CongWin], </a:t>
            </a:r>
          </a:p>
          <a:p>
            <a:pPr>
              <a:buFontTx/>
              <a:buChar char="-"/>
            </a:pPr>
            <a:r>
              <a:rPr lang="en-US" smtClean="0"/>
              <a:t>where RcvWin is given by the receiver (i.e., Receive Window) and CongWin is the congestion window</a:t>
            </a:r>
          </a:p>
          <a:p>
            <a:pPr>
              <a:buFontTx/>
              <a:buChar char="-"/>
            </a:pPr>
            <a:r>
              <a:rPr lang="en-US" smtClean="0"/>
              <a:t>Slow-start algorithm:</a:t>
            </a:r>
          </a:p>
          <a:p>
            <a:pPr lvl="1">
              <a:buFontTx/>
              <a:buChar char="-"/>
            </a:pPr>
            <a:r>
              <a:rPr lang="en-US" smtClean="0"/>
              <a:t>start with CongWin=1, then CongWin=CongWin+1 with every ‘Ack’</a:t>
            </a:r>
          </a:p>
          <a:p>
            <a:pPr lvl="1">
              <a:buFontTx/>
              <a:buChar char="-"/>
            </a:pPr>
            <a:r>
              <a:rPr lang="en-US" smtClean="0"/>
              <a:t>This leads to ‘doubling’ of the CongWin with RTT; i.e., exponential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05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5B671F0-0AF7-41CA-8E53-B4B7D54A3433}" type="slidenum">
              <a:rPr lang="en-US"/>
              <a:pPr/>
              <a:t>56</a:t>
            </a:fld>
            <a:endParaRPr lang="en-US"/>
          </a:p>
        </p:txBody>
      </p:sp>
      <p:sp>
        <p:nvSpPr>
          <p:cNvPr id="150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Slow Start (more)</a:t>
            </a:r>
          </a:p>
        </p:txBody>
      </p:sp>
      <p:sp>
        <p:nvSpPr>
          <p:cNvPr id="1505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When connection begins, increase rate exponentially until first loss event:</a:t>
            </a:r>
          </a:p>
          <a:p>
            <a:pPr lvl="1"/>
            <a:r>
              <a:rPr lang="en-US" sz="2000" smtClean="0"/>
              <a:t>double </a:t>
            </a:r>
            <a:r>
              <a:rPr lang="en-US" sz="2000" b="1" smtClean="0">
                <a:latin typeface="Courier New" pitchFamily="-111" charset="0"/>
              </a:rPr>
              <a:t>CongWin</a:t>
            </a:r>
            <a:r>
              <a:rPr lang="en-US" sz="2000" smtClean="0"/>
              <a:t> every RTT</a:t>
            </a:r>
          </a:p>
          <a:p>
            <a:pPr lvl="1"/>
            <a:r>
              <a:rPr lang="en-US" sz="2000" smtClean="0"/>
              <a:t>done by incrementing </a:t>
            </a:r>
            <a:r>
              <a:rPr lang="en-US" sz="2000" b="1" smtClean="0">
                <a:latin typeface="Courier New" pitchFamily="-111" charset="0"/>
              </a:rPr>
              <a:t>CongWin</a:t>
            </a:r>
            <a:r>
              <a:rPr lang="en-US" sz="2000" smtClean="0"/>
              <a:t> for every ACK received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Summary:</a:t>
            </a:r>
            <a:r>
              <a:rPr lang="en-US" sz="2400" smtClean="0"/>
              <a:t> initial rate is slow but ramps up exponentially fast</a:t>
            </a:r>
          </a:p>
        </p:txBody>
      </p:sp>
      <p:sp>
        <p:nvSpPr>
          <p:cNvPr id="150536" name="Line 4"/>
          <p:cNvSpPr>
            <a:spLocks noChangeShapeType="1"/>
          </p:cNvSpPr>
          <p:nvPr/>
        </p:nvSpPr>
        <p:spPr bwMode="auto">
          <a:xfrm>
            <a:off x="5360988" y="2387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4953000" y="1752600"/>
          <a:ext cx="485775" cy="385763"/>
        </p:xfrm>
        <a:graphic>
          <a:graphicData uri="http://schemas.openxmlformats.org/presentationml/2006/ole">
            <p:oleObj spid="_x0000_s150530" name="Clip" r:id="rId4" imgW="1305000" imgH="1085760" progId="">
              <p:embed/>
            </p:oleObj>
          </a:graphicData>
        </a:graphic>
      </p:graphicFrame>
      <p:sp>
        <p:nvSpPr>
          <p:cNvPr id="150537" name="Text Box 6"/>
          <p:cNvSpPr txBox="1">
            <a:spLocks noChangeArrowheads="1"/>
          </p:cNvSpPr>
          <p:nvPr/>
        </p:nvSpPr>
        <p:spPr bwMode="auto">
          <a:xfrm>
            <a:off x="5362575" y="17526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38" name="Text Box 7"/>
          <p:cNvSpPr txBox="1">
            <a:spLocks noChangeArrowheads="1"/>
          </p:cNvSpPr>
          <p:nvPr/>
        </p:nvSpPr>
        <p:spPr bwMode="auto">
          <a:xfrm rot="408567">
            <a:off x="6365875" y="2354263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39" name="Text Box 8"/>
          <p:cNvSpPr txBox="1">
            <a:spLocks noChangeArrowheads="1"/>
          </p:cNvSpPr>
          <p:nvPr/>
        </p:nvSpPr>
        <p:spPr bwMode="auto">
          <a:xfrm rot="-5400000">
            <a:off x="4915693" y="2590007"/>
            <a:ext cx="538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-111" charset="0"/>
            </a:endParaRPr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7610475" y="1762125"/>
          <a:ext cx="485775" cy="385763"/>
        </p:xfrm>
        <a:graphic>
          <a:graphicData uri="http://schemas.openxmlformats.org/presentationml/2006/ole">
            <p:oleObj spid="_x0000_s150531" name="Clip" r:id="rId5" imgW="1305000" imgH="1085760" progId="">
              <p:embed/>
            </p:oleObj>
          </a:graphicData>
        </a:graphic>
      </p:graphicFrame>
      <p:sp>
        <p:nvSpPr>
          <p:cNvPr id="150540" name="Text Box 10"/>
          <p:cNvSpPr txBox="1">
            <a:spLocks noChangeArrowheads="1"/>
          </p:cNvSpPr>
          <p:nvPr/>
        </p:nvSpPr>
        <p:spPr bwMode="auto">
          <a:xfrm>
            <a:off x="6886575" y="1771650"/>
            <a:ext cx="83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41" name="Line 11"/>
          <p:cNvSpPr>
            <a:spLocks noChangeShapeType="1"/>
          </p:cNvSpPr>
          <p:nvPr/>
        </p:nvSpPr>
        <p:spPr bwMode="auto">
          <a:xfrm>
            <a:off x="5356225" y="22018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Line 12"/>
          <p:cNvSpPr>
            <a:spLocks noChangeShapeType="1"/>
          </p:cNvSpPr>
          <p:nvPr/>
        </p:nvSpPr>
        <p:spPr bwMode="auto">
          <a:xfrm>
            <a:off x="7870825" y="22399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Line 13"/>
          <p:cNvSpPr>
            <a:spLocks noChangeShapeType="1"/>
          </p:cNvSpPr>
          <p:nvPr/>
        </p:nvSpPr>
        <p:spPr bwMode="auto">
          <a:xfrm flipH="1" flipV="1">
            <a:off x="5175250" y="2373313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Line 14"/>
          <p:cNvSpPr>
            <a:spLocks noChangeShapeType="1"/>
          </p:cNvSpPr>
          <p:nvPr/>
        </p:nvSpPr>
        <p:spPr bwMode="auto">
          <a:xfrm>
            <a:off x="5184775" y="2935288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Line 15"/>
          <p:cNvSpPr>
            <a:spLocks noChangeShapeType="1"/>
          </p:cNvSpPr>
          <p:nvPr/>
        </p:nvSpPr>
        <p:spPr bwMode="auto">
          <a:xfrm flipV="1">
            <a:off x="5337175" y="27924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46" name="Group 16"/>
          <p:cNvGrpSpPr>
            <a:grpSpLocks/>
          </p:cNvGrpSpPr>
          <p:nvPr/>
        </p:nvGrpSpPr>
        <p:grpSpPr bwMode="auto">
          <a:xfrm>
            <a:off x="7564438" y="5538788"/>
            <a:ext cx="658812" cy="366712"/>
            <a:chOff x="3304" y="3530"/>
            <a:chExt cx="415" cy="231"/>
          </a:xfrm>
        </p:grpSpPr>
        <p:sp>
          <p:nvSpPr>
            <p:cNvPr id="150563" name="Rectangle 17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4" name="Text Box 18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-111" charset="0"/>
              </a:endParaRPr>
            </a:p>
          </p:txBody>
        </p:sp>
      </p:grp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5365750" y="31686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>
            <a:off x="5360988" y="32543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 flipV="1">
            <a:off x="5360988" y="3778250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 flipV="1">
            <a:off x="5334000" y="4038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 rot="408567">
            <a:off x="6364288" y="3140075"/>
            <a:ext cx="1281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 rot="408567">
            <a:off x="6456363" y="4154488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50553" name="Group 25"/>
          <p:cNvGrpSpPr>
            <a:grpSpLocks/>
          </p:cNvGrpSpPr>
          <p:nvPr/>
        </p:nvGrpSpPr>
        <p:grpSpPr bwMode="auto">
          <a:xfrm>
            <a:off x="5356225" y="4173538"/>
            <a:ext cx="2519363" cy="652462"/>
            <a:chOff x="3954" y="2214"/>
            <a:chExt cx="1587" cy="411"/>
          </a:xfrm>
        </p:grpSpPr>
        <p:sp>
          <p:nvSpPr>
            <p:cNvPr id="150559" name="Line 26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0" name="Line 27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1" name="Line 28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2" name="Line 29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554" name="Group 30"/>
          <p:cNvGrpSpPr>
            <a:grpSpLocks/>
          </p:cNvGrpSpPr>
          <p:nvPr/>
        </p:nvGrpSpPr>
        <p:grpSpPr bwMode="auto">
          <a:xfrm flipV="1">
            <a:off x="5641975" y="4554538"/>
            <a:ext cx="2228850" cy="604837"/>
            <a:chOff x="3954" y="2214"/>
            <a:chExt cx="1587" cy="411"/>
          </a:xfrm>
        </p:grpSpPr>
        <p:sp>
          <p:nvSpPr>
            <p:cNvPr id="150555" name="Line 3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6" name="Line 3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7" name="Line 3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8" name="Line 3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2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56A347D-1E90-46FE-8846-14887EF79B91}" type="slidenum">
              <a:rPr lang="en-US"/>
              <a:pPr/>
              <a:t>57</a:t>
            </a:fld>
            <a:endParaRPr lang="en-US"/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TCP congestion control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smtClean="0"/>
              <a:t>Initially we use Slow start:</a:t>
            </a:r>
          </a:p>
          <a:p>
            <a:r>
              <a:rPr lang="en-US" smtClean="0"/>
              <a:t>	</a:t>
            </a:r>
            <a:r>
              <a:rPr lang="en-US" sz="2400" smtClean="0">
                <a:solidFill>
                  <a:srgbClr val="0099FF"/>
                </a:solidFill>
              </a:rPr>
              <a:t>CongWin = CongWin + 1</a:t>
            </a:r>
            <a:r>
              <a:rPr lang="en-US" sz="2400" smtClean="0"/>
              <a:t> with every Ack</a:t>
            </a:r>
          </a:p>
          <a:p>
            <a:r>
              <a:rPr lang="en-US" smtClean="0"/>
              <a:t>When timeout occurs we enter congestion avoidance:</a:t>
            </a:r>
          </a:p>
          <a:p>
            <a:pPr lvl="1">
              <a:buFontTx/>
              <a:buChar char="-"/>
            </a:pPr>
            <a:r>
              <a:rPr lang="en-US" smtClean="0"/>
              <a:t>ssthresh=CongWin/2, CongWin=1</a:t>
            </a:r>
          </a:p>
          <a:p>
            <a:pPr lvl="1">
              <a:buFontTx/>
              <a:buChar char="-"/>
            </a:pPr>
            <a:r>
              <a:rPr lang="en-US" smtClean="0"/>
              <a:t>slow start until ssthresh, then increase ‘linearly’</a:t>
            </a:r>
          </a:p>
          <a:p>
            <a:pPr lvl="1">
              <a:buFontTx/>
              <a:buChar char="-"/>
            </a:pPr>
            <a:r>
              <a:rPr lang="en-US" smtClean="0"/>
              <a:t>CongWin=CongWin+1 with every RTT, or</a:t>
            </a:r>
          </a:p>
          <a:p>
            <a:pPr lvl="1">
              <a:buFontTx/>
              <a:buChar char="-"/>
            </a:pPr>
            <a:r>
              <a:rPr lang="en-US" smtClean="0"/>
              <a:t>CongWin=CongWin+1/CongWin for every Ack</a:t>
            </a:r>
          </a:p>
          <a:p>
            <a:pPr>
              <a:buFontTx/>
              <a:buChar char="-"/>
            </a:pPr>
            <a:r>
              <a:rPr lang="en-US" smtClean="0"/>
              <a:t>additive increase, multiplicative decrease (AIMD)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0445B02-558B-4D59-B9E8-37F073345C0F}" type="slidenum">
              <a:rPr lang="en-US"/>
              <a:pPr/>
              <a:t>58</a:t>
            </a:fld>
            <a:endParaRPr lang="en-US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46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-152400"/>
            <a:ext cx="81153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Rectangle 5"/>
          <p:cNvSpPr>
            <a:spLocks noChangeArrowheads="1"/>
          </p:cNvSpPr>
          <p:nvPr/>
        </p:nvSpPr>
        <p:spPr bwMode="auto">
          <a:xfrm>
            <a:off x="83058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Rectangle 6"/>
          <p:cNvSpPr>
            <a:spLocks noChangeArrowheads="1"/>
          </p:cNvSpPr>
          <p:nvPr/>
        </p:nvSpPr>
        <p:spPr bwMode="auto">
          <a:xfrm>
            <a:off x="1389063" y="6310313"/>
            <a:ext cx="1760537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692C218-FAAD-49BE-8B50-5D4F2337051F}" type="slidenum">
              <a:rPr lang="en-US"/>
              <a:pPr/>
              <a:t>59</a:t>
            </a:fld>
            <a:endParaRPr lang="en-US"/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66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0813"/>
            <a:ext cx="83058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9" name="Rectangle 5"/>
          <p:cNvSpPr>
            <a:spLocks noChangeArrowheads="1"/>
          </p:cNvSpPr>
          <p:nvPr/>
        </p:nvSpPr>
        <p:spPr bwMode="auto">
          <a:xfrm>
            <a:off x="8686800" y="0"/>
            <a:ext cx="2286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6"/>
          <p:cNvSpPr>
            <a:spLocks noChangeArrowheads="1"/>
          </p:cNvSpPr>
          <p:nvPr/>
        </p:nvSpPr>
        <p:spPr bwMode="auto">
          <a:xfrm>
            <a:off x="701675" y="5938838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Text Box 7"/>
          <p:cNvSpPr txBox="1">
            <a:spLocks noChangeArrowheads="1"/>
          </p:cNvSpPr>
          <p:nvPr/>
        </p:nvSpPr>
        <p:spPr bwMode="auto">
          <a:xfrm>
            <a:off x="1543050" y="493713"/>
            <a:ext cx="213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Slow start</a:t>
            </a:r>
          </a:p>
          <a:p>
            <a:r>
              <a:rPr lang="en-US"/>
              <a:t>Exponential increase</a:t>
            </a:r>
          </a:p>
        </p:txBody>
      </p:sp>
      <p:sp>
        <p:nvSpPr>
          <p:cNvPr id="156682" name="Text Box 8"/>
          <p:cNvSpPr txBox="1">
            <a:spLocks noChangeArrowheads="1"/>
          </p:cNvSpPr>
          <p:nvPr/>
        </p:nvSpPr>
        <p:spPr bwMode="auto">
          <a:xfrm>
            <a:off x="5165725" y="544513"/>
            <a:ext cx="2220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Congestion Avoidance</a:t>
            </a:r>
          </a:p>
          <a:p>
            <a:r>
              <a:rPr lang="en-US"/>
              <a:t>Linear increase</a:t>
            </a:r>
          </a:p>
        </p:txBody>
      </p:sp>
      <p:sp>
        <p:nvSpPr>
          <p:cNvPr id="156683" name="Text Box 9"/>
          <p:cNvSpPr txBox="1">
            <a:spLocks noChangeArrowheads="1"/>
          </p:cNvSpPr>
          <p:nvPr/>
        </p:nvSpPr>
        <p:spPr bwMode="auto">
          <a:xfrm rot="10800000">
            <a:off x="725488" y="2409825"/>
            <a:ext cx="428625" cy="909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CongWin</a:t>
            </a:r>
          </a:p>
        </p:txBody>
      </p:sp>
      <p:sp>
        <p:nvSpPr>
          <p:cNvPr id="156684" name="Text Box 10"/>
          <p:cNvSpPr txBox="1">
            <a:spLocks noChangeArrowheads="1"/>
          </p:cNvSpPr>
          <p:nvPr/>
        </p:nvSpPr>
        <p:spPr bwMode="auto">
          <a:xfrm>
            <a:off x="5507038" y="531812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(RTT)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D21DF3F-F6C9-42C0-B14D-AFDDA2339F2B}" type="slidenum">
              <a:rPr lang="en-US"/>
              <a:pPr/>
              <a:t>6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932" y="239843"/>
            <a:ext cx="52578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8390" y="4553262"/>
            <a:ext cx="7772400" cy="1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As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  <a:sym typeface="Symbol" pitchFamily="-111" charset="2"/>
              </a:rPr>
              <a:t>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increases, so do buffer requirements and delay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The buffer size ‘q’ only depends on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  <a:sym typeface="Symbol" pitchFamily="-111" charset="2"/>
              </a:rPr>
              <a:t>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+mn-cs"/>
              <a:sym typeface="Symbol" pitchFamily="-11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15666E3-3EBE-4E39-A203-8980AC53B113}" type="slidenum">
              <a:rPr lang="en-US"/>
              <a:pPr/>
              <a:t>60</a:t>
            </a:fld>
            <a:endParaRPr 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8801100" cy="5614988"/>
          </a:xfrm>
        </p:spPr>
        <p:txBody>
          <a:bodyPr/>
          <a:lstStyle/>
          <a:p>
            <a:r>
              <a:rPr lang="en-US" smtClean="0"/>
              <a:t>Fast retransmit:</a:t>
            </a:r>
          </a:p>
          <a:p>
            <a:pPr lvl="1">
              <a:buFontTx/>
              <a:buChar char="-"/>
            </a:pPr>
            <a:r>
              <a:rPr lang="en-US" smtClean="0"/>
              <a:t>receiver sends Ack with last in-order segment for every out-of-order segment received</a:t>
            </a:r>
          </a:p>
          <a:p>
            <a:pPr lvl="1">
              <a:buFontTx/>
              <a:buChar char="-"/>
            </a:pPr>
            <a:r>
              <a:rPr lang="en-US" smtClean="0"/>
              <a:t>when sender receives 3 duplicate Acks it retransmits the missing/expected segment</a:t>
            </a:r>
          </a:p>
          <a:p>
            <a:r>
              <a:rPr lang="en-US" smtClean="0"/>
              <a:t>Fast recovery: when 3rd dup Ack arrives</a:t>
            </a:r>
          </a:p>
          <a:p>
            <a:pPr lvl="1">
              <a:buFontTx/>
              <a:buChar char="-"/>
            </a:pPr>
            <a:r>
              <a:rPr lang="en-US" smtClean="0"/>
              <a:t>ssthresh=CongWin/2</a:t>
            </a:r>
          </a:p>
          <a:p>
            <a:pPr lvl="1">
              <a:buFontTx/>
              <a:buChar char="-"/>
            </a:pPr>
            <a:r>
              <a:rPr lang="en-US" smtClean="0"/>
              <a:t>retransmit segment, set CongWin=ssthresh+3</a:t>
            </a:r>
          </a:p>
          <a:p>
            <a:pPr lvl="1">
              <a:buFontTx/>
              <a:buChar char="-"/>
            </a:pPr>
            <a:r>
              <a:rPr lang="en-US" smtClean="0"/>
              <a:t>for every duplicate Ack: </a:t>
            </a:r>
            <a:r>
              <a:rPr lang="en-US" smtClean="0">
                <a:solidFill>
                  <a:srgbClr val="0099FF"/>
                </a:solidFill>
              </a:rPr>
              <a:t>CongWin=CongWin+1</a:t>
            </a:r>
          </a:p>
          <a:p>
            <a:pPr lvl="1">
              <a:buFontTx/>
              <a:buNone/>
            </a:pPr>
            <a:r>
              <a:rPr lang="en-US" smtClean="0"/>
              <a:t>	(note: beginning of window is ‘frozen’)</a:t>
            </a:r>
          </a:p>
          <a:p>
            <a:pPr lvl="1">
              <a:buFontTx/>
              <a:buChar char="-"/>
            </a:pPr>
            <a:r>
              <a:rPr lang="en-US" smtClean="0"/>
              <a:t>after receiver gets cumulative Ack: CongWin=ssthresh</a:t>
            </a:r>
          </a:p>
          <a:p>
            <a:pPr lvl="1">
              <a:buFontTx/>
              <a:buNone/>
            </a:pPr>
            <a:r>
              <a:rPr lang="en-US" smtClean="0"/>
              <a:t>	(beginning of window advances to last Ack’ed segment)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750887"/>
          </a:xfrm>
          <a:noFill/>
        </p:spPr>
        <p:txBody>
          <a:bodyPr/>
          <a:lstStyle/>
          <a:p>
            <a:r>
              <a:rPr lang="en-US" smtClean="0"/>
              <a:t>Fast Retransmit &amp; Recovery</a:t>
            </a:r>
            <a:endParaRPr lang="en-US" u="none" smtClean="0"/>
          </a:p>
        </p:txBody>
      </p:sp>
      <p:sp>
        <p:nvSpPr>
          <p:cNvPr id="158726" name="Rectangle 4"/>
          <p:cNvSpPr>
            <a:spLocks noChangeArrowheads="1"/>
          </p:cNvSpPr>
          <p:nvPr/>
        </p:nvSpPr>
        <p:spPr bwMode="auto">
          <a:xfrm>
            <a:off x="7329488" y="3600450"/>
            <a:ext cx="1162050" cy="42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Line 5"/>
          <p:cNvSpPr>
            <a:spLocks noChangeShapeType="1"/>
          </p:cNvSpPr>
          <p:nvPr/>
        </p:nvSpPr>
        <p:spPr bwMode="auto">
          <a:xfrm>
            <a:off x="7518400" y="3603625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28" name="Line 6"/>
          <p:cNvSpPr>
            <a:spLocks noChangeShapeType="1"/>
          </p:cNvSpPr>
          <p:nvPr/>
        </p:nvSpPr>
        <p:spPr bwMode="auto">
          <a:xfrm>
            <a:off x="7700963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29" name="Line 7"/>
          <p:cNvSpPr>
            <a:spLocks noChangeShapeType="1"/>
          </p:cNvSpPr>
          <p:nvPr/>
        </p:nvSpPr>
        <p:spPr bwMode="auto">
          <a:xfrm>
            <a:off x="7845425" y="3608388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0" name="Line 8"/>
          <p:cNvSpPr>
            <a:spLocks noChangeShapeType="1"/>
          </p:cNvSpPr>
          <p:nvPr/>
        </p:nvSpPr>
        <p:spPr bwMode="auto">
          <a:xfrm>
            <a:off x="800417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1" name="Line 9"/>
          <p:cNvSpPr>
            <a:spLocks noChangeShapeType="1"/>
          </p:cNvSpPr>
          <p:nvPr/>
        </p:nvSpPr>
        <p:spPr bwMode="auto">
          <a:xfrm>
            <a:off x="8178800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2" name="Line 10"/>
          <p:cNvSpPr>
            <a:spLocks noChangeShapeType="1"/>
          </p:cNvSpPr>
          <p:nvPr/>
        </p:nvSpPr>
        <p:spPr bwMode="auto">
          <a:xfrm>
            <a:off x="835342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3" name="Rectangle 11"/>
          <p:cNvSpPr>
            <a:spLocks noChangeArrowheads="1"/>
          </p:cNvSpPr>
          <p:nvPr/>
        </p:nvSpPr>
        <p:spPr bwMode="auto">
          <a:xfrm>
            <a:off x="7329488" y="3614738"/>
            <a:ext cx="88900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5" name="Line 13"/>
          <p:cNvSpPr>
            <a:spLocks noChangeShapeType="1"/>
          </p:cNvSpPr>
          <p:nvPr/>
        </p:nvSpPr>
        <p:spPr bwMode="auto">
          <a:xfrm flipV="1">
            <a:off x="7388225" y="4005263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391400" y="4087813"/>
            <a:ext cx="1154113" cy="611187"/>
            <a:chOff x="4656" y="2575"/>
            <a:chExt cx="727" cy="385"/>
          </a:xfrm>
        </p:grpSpPr>
        <p:sp>
          <p:nvSpPr>
            <p:cNvPr id="158736" name="Text Box 14"/>
            <p:cNvSpPr txBox="1">
              <a:spLocks noChangeArrowheads="1"/>
            </p:cNvSpPr>
            <p:nvPr/>
          </p:nvSpPr>
          <p:spPr bwMode="auto">
            <a:xfrm>
              <a:off x="4752" y="2748"/>
              <a:ext cx="6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CongWin</a:t>
              </a:r>
            </a:p>
          </p:txBody>
        </p:sp>
        <p:sp>
          <p:nvSpPr>
            <p:cNvPr id="158737" name="AutoShape 15"/>
            <p:cNvSpPr>
              <a:spLocks/>
            </p:cNvSpPr>
            <p:nvPr/>
          </p:nvSpPr>
          <p:spPr bwMode="auto">
            <a:xfrm rot="-5400000">
              <a:off x="4901" y="2330"/>
              <a:ext cx="188" cy="678"/>
            </a:xfrm>
            <a:prstGeom prst="leftBrace">
              <a:avLst>
                <a:gd name="adj1" fmla="val 3005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0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EBD5A8B-D904-426E-94C5-BB6CDF6B931A}" type="slidenum">
              <a:rPr lang="en-US"/>
              <a:pPr/>
              <a:t>61</a:t>
            </a:fld>
            <a:endParaRPr lang="en-US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0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38" y="0"/>
            <a:ext cx="4964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5" name="Rectangle 5"/>
          <p:cNvSpPr>
            <a:spLocks noChangeArrowheads="1"/>
          </p:cNvSpPr>
          <p:nvPr/>
        </p:nvSpPr>
        <p:spPr bwMode="auto">
          <a:xfrm>
            <a:off x="2155825" y="6592888"/>
            <a:ext cx="1603375" cy="265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28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D03D222-FC8B-474A-8CD2-3EC604B84113}" type="slidenum">
              <a:rPr lang="en-US"/>
              <a:pPr/>
              <a:t>62</a:t>
            </a:fld>
            <a:endParaRPr lang="en-US"/>
          </a:p>
        </p:txBody>
      </p:sp>
      <p:sp>
        <p:nvSpPr>
          <p:cNvPr id="1628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Fairness goal:</a:t>
            </a:r>
            <a:r>
              <a:rPr lang="en-US" sz="2400" smtClean="0"/>
              <a:t> if K TCP sessions share same bottleneck link of bandwidth R, each should have average rate of R/K</a:t>
            </a:r>
          </a:p>
        </p:txBody>
      </p:sp>
      <p:grpSp>
        <p:nvGrpSpPr>
          <p:cNvPr id="162823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162825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2818" name="Object 2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p:oleObj spid="_x0000_s162818" name="Clip" r:id="rId4" imgW="1305000" imgH="1085760" progId="">
                <p:embed/>
              </p:oleObj>
            </a:graphicData>
          </a:graphic>
        </p:graphicFrame>
        <p:sp>
          <p:nvSpPr>
            <p:cNvPr id="162826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28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29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162852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628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8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9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853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6285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5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6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2830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3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2819" name="Object 3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p:oleObj spid="_x0000_s162819" name="Clip" r:id="rId5" imgW="1305000" imgH="1085760" progId="">
                <p:embed/>
              </p:oleObj>
            </a:graphicData>
          </a:graphic>
        </p:graphicFrame>
        <p:sp>
          <p:nvSpPr>
            <p:cNvPr id="162834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5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6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7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162838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-111" charset="0"/>
              </a:endParaRPr>
            </a:p>
          </p:txBody>
        </p:sp>
        <p:grpSp>
          <p:nvGrpSpPr>
            <p:cNvPr id="162839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162844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6284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0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1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845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6284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47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48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2840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162841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>
                <a:gd name="T0" fmla="*/ 0 w 2412"/>
                <a:gd name="T1" fmla="*/ 0 h 453"/>
                <a:gd name="T2" fmla="*/ 558 w 2412"/>
                <a:gd name="T3" fmla="*/ 390 h 453"/>
                <a:gd name="T4" fmla="*/ 2412 w 2412"/>
                <a:gd name="T5" fmla="*/ 432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2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3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>
                <a:gd name="T0" fmla="*/ 0 w 2412"/>
                <a:gd name="T1" fmla="*/ 453 h 453"/>
                <a:gd name="T2" fmla="*/ 558 w 2412"/>
                <a:gd name="T3" fmla="*/ 63 h 453"/>
                <a:gd name="T4" fmla="*/ 2412 w 2412"/>
                <a:gd name="T5" fmla="*/ 29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82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TCP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4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CD857F0-F745-425B-8D2C-406B9A640ADF}" type="slidenum">
              <a:rPr lang="en-US"/>
              <a:pPr/>
              <a:t>63</a:t>
            </a:fld>
            <a:endParaRPr lang="en-US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Fairness (more)</a:t>
            </a:r>
          </a:p>
        </p:txBody>
      </p:sp>
      <p:sp>
        <p:nvSpPr>
          <p:cNvPr id="164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UDP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Multimedia apps often do not use TCP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 not want rate throttled by congestion control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Instead use UDP: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pump audio/video at constant rate, tolerate packet loss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Research area: TCP friendly protocols!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64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parallel TCP connections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nothing prevents app from opening parallel connections between 2 hosts.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Example: link of rate R supporting 9 connections;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11 TCPs, gets R/2 !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6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FD54FE7-A0A4-4F94-B53D-3502CCD4BE2B}" type="slidenum">
              <a:rPr lang="en-US"/>
              <a:pPr/>
              <a:t>64</a:t>
            </a:fld>
            <a:endParaRPr lang="en-US"/>
          </a:p>
        </p:txBody>
      </p:sp>
      <p:sp>
        <p:nvSpPr>
          <p:cNvPr id="16691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28600"/>
            <a:ext cx="8832850" cy="1143000"/>
          </a:xfrm>
        </p:spPr>
        <p:txBody>
          <a:bodyPr/>
          <a:lstStyle/>
          <a:p>
            <a:r>
              <a:rPr lang="en-US" sz="3200" smtClean="0"/>
              <a:t>Congestion Control with Explicit Notification</a:t>
            </a:r>
          </a:p>
        </p:txBody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5938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TCP uses implicit signaling</a:t>
            </a:r>
          </a:p>
          <a:p>
            <a:pPr>
              <a:buFontTx/>
              <a:buChar char="-"/>
            </a:pPr>
            <a:r>
              <a:rPr lang="en-US" smtClean="0"/>
              <a:t>ATM (ABR) uses explicit signaling using RM (resource management) cells</a:t>
            </a:r>
          </a:p>
          <a:p>
            <a:pPr>
              <a:buFontTx/>
              <a:buChar char="-"/>
            </a:pPr>
            <a:r>
              <a:rPr lang="en-US" sz="2000" smtClean="0"/>
              <a:t>ATM: Asynchronous Transfer Mode, ABR: Available Bit Rate</a:t>
            </a:r>
          </a:p>
          <a:p>
            <a:r>
              <a:rPr lang="en-US" smtClean="0"/>
              <a:t>ABR Congestion notification and congestion avoidance</a:t>
            </a:r>
          </a:p>
          <a:p>
            <a:pPr>
              <a:buFontTx/>
              <a:buChar char="-"/>
            </a:pPr>
            <a:r>
              <a:rPr lang="en-US" smtClean="0"/>
              <a:t>parameters: </a:t>
            </a:r>
          </a:p>
          <a:p>
            <a:pPr lvl="1">
              <a:buFontTx/>
              <a:buChar char="-"/>
            </a:pPr>
            <a:r>
              <a:rPr lang="en-US" smtClean="0"/>
              <a:t>peak cell rate (PCR)</a:t>
            </a:r>
          </a:p>
          <a:p>
            <a:pPr lvl="1">
              <a:buFontTx/>
              <a:buChar char="-"/>
            </a:pPr>
            <a:r>
              <a:rPr lang="en-US" smtClean="0"/>
              <a:t>minimum cell rate (MCR)</a:t>
            </a:r>
          </a:p>
          <a:p>
            <a:pPr lvl="1">
              <a:buFontTx/>
              <a:buChar char="-"/>
            </a:pPr>
            <a:r>
              <a:rPr lang="en-US" smtClean="0"/>
              <a:t>initial cell rate(ICR)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7DCFFC6-B7B9-4481-93AD-D7A6E54303CF}" type="slidenum">
              <a:rPr lang="en-US"/>
              <a:pPr/>
              <a:t>65</a:t>
            </a:fld>
            <a:endParaRPr lang="en-US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ABR uses </a:t>
            </a:r>
            <a:r>
              <a:rPr lang="en-US" i="1" smtClean="0"/>
              <a:t>resource management</a:t>
            </a:r>
            <a:r>
              <a:rPr lang="en-US" smtClean="0"/>
              <a:t> cell (RM cell) with fields:</a:t>
            </a:r>
          </a:p>
          <a:p>
            <a:pPr lvl="1">
              <a:buFontTx/>
              <a:buChar char="-"/>
            </a:pPr>
            <a:r>
              <a:rPr lang="en-US" smtClean="0"/>
              <a:t>CI (congestion indication)</a:t>
            </a:r>
          </a:p>
          <a:p>
            <a:pPr lvl="1">
              <a:buFontTx/>
              <a:buChar char="-"/>
            </a:pPr>
            <a:r>
              <a:rPr lang="en-US" smtClean="0"/>
              <a:t>NI (no increase)</a:t>
            </a:r>
          </a:p>
          <a:p>
            <a:pPr lvl="1">
              <a:buFontTx/>
              <a:buChar char="-"/>
            </a:pPr>
            <a:r>
              <a:rPr lang="en-US" smtClean="0"/>
              <a:t>ER (explicit rate)</a:t>
            </a:r>
          </a:p>
          <a:p>
            <a:r>
              <a:rPr lang="en-US" smtClean="0"/>
              <a:t>Types of RM cells: 	</a:t>
            </a:r>
          </a:p>
          <a:p>
            <a:pPr lvl="1">
              <a:buFontTx/>
              <a:buChar char="-"/>
            </a:pPr>
            <a:r>
              <a:rPr lang="en-US" smtClean="0"/>
              <a:t>Forward RM (FRM)</a:t>
            </a:r>
          </a:p>
          <a:p>
            <a:pPr lvl="1">
              <a:buFontTx/>
              <a:buChar char="-"/>
            </a:pPr>
            <a:r>
              <a:rPr lang="en-US" smtClean="0"/>
              <a:t>Backward RM (BRM)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F334747-0BBD-4F4F-B1E6-D7B52B798D24}" type="slidenum">
              <a:rPr lang="en-US"/>
              <a:pPr/>
              <a:t>66</a:t>
            </a:fld>
            <a:endParaRPr lang="en-US"/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171010" name="Acrobat Document" r:id="rId4" imgW="7556500" imgH="5842000" progId="">
              <p:embed/>
            </p:oleObj>
          </a:graphicData>
        </a:graphic>
      </p:graphicFrame>
      <p:sp>
        <p:nvSpPr>
          <p:cNvPr id="171013" name="Rectangle 3"/>
          <p:cNvSpPr>
            <a:spLocks noChangeArrowheads="1"/>
          </p:cNvSpPr>
          <p:nvPr/>
        </p:nvSpPr>
        <p:spPr bwMode="auto">
          <a:xfrm>
            <a:off x="1419225" y="5053013"/>
            <a:ext cx="1335088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3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94F856C-A863-4A0F-A711-186874EE2B87}" type="slidenum">
              <a:rPr lang="en-US"/>
              <a:pPr/>
              <a:t>67</a:t>
            </a:fld>
            <a:endParaRPr lang="en-US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Congestion Control in ABR</a:t>
            </a:r>
          </a:p>
        </p:txBody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The source reacts to congestion notification by decreasing its rate (rate-based vs. window-based for TCP)</a:t>
            </a:r>
          </a:p>
          <a:p>
            <a:pPr>
              <a:buFontTx/>
              <a:buChar char="-"/>
            </a:pPr>
            <a:r>
              <a:rPr lang="en-US" smtClean="0"/>
              <a:t>Rate adaptation algorithm:</a:t>
            </a:r>
          </a:p>
          <a:p>
            <a:pPr lvl="1">
              <a:buFontTx/>
              <a:buChar char="-"/>
            </a:pPr>
            <a:r>
              <a:rPr lang="en-US" smtClean="0"/>
              <a:t>If CI=0,NI=0</a:t>
            </a:r>
          </a:p>
          <a:p>
            <a:pPr lvl="2">
              <a:buFontTx/>
              <a:buChar char="-"/>
            </a:pPr>
            <a:r>
              <a:rPr lang="en-US" smtClean="0"/>
              <a:t>Rate increase by factor ‘RIF’ (e.g., 1/16)</a:t>
            </a:r>
          </a:p>
          <a:p>
            <a:pPr lvl="2">
              <a:buFontTx/>
              <a:buChar char="-"/>
            </a:pPr>
            <a:r>
              <a:rPr lang="en-US" smtClean="0"/>
              <a:t>Rate = Rate + PCR/16</a:t>
            </a:r>
          </a:p>
          <a:p>
            <a:pPr lvl="1">
              <a:buFontTx/>
              <a:buChar char="-"/>
            </a:pPr>
            <a:r>
              <a:rPr lang="en-US" smtClean="0"/>
              <a:t>Else If CI=1	</a:t>
            </a:r>
          </a:p>
          <a:p>
            <a:pPr lvl="2">
              <a:buFontTx/>
              <a:buChar char="-"/>
            </a:pPr>
            <a:r>
              <a:rPr lang="en-US" smtClean="0"/>
              <a:t>Rate decrease by factor ‘RDF’ (e.g., 1/4)</a:t>
            </a:r>
          </a:p>
          <a:p>
            <a:pPr lvl="2">
              <a:buFontTx/>
              <a:buChar char="-"/>
            </a:pPr>
            <a:r>
              <a:rPr lang="en-US" smtClean="0"/>
              <a:t>Rate=Rate-Rate*1/4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02BF761-3764-4E2B-85D6-FFB5C8BF99EA}" type="slidenum">
              <a:rPr lang="en-US"/>
              <a:pPr/>
              <a:t>68</a:t>
            </a:fld>
            <a:endParaRPr lang="en-US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175106" name="Acrobat Document" r:id="rId4" imgW="7556500" imgH="5842000" progId="">
              <p:embed/>
            </p:oleObj>
          </a:graphicData>
        </a:graphic>
      </p:graphicFrame>
      <p:sp>
        <p:nvSpPr>
          <p:cNvPr id="175109" name="Rectangle 3"/>
          <p:cNvSpPr>
            <a:spLocks noChangeArrowheads="1"/>
          </p:cNvSpPr>
          <p:nvPr/>
        </p:nvSpPr>
        <p:spPr bwMode="auto">
          <a:xfrm>
            <a:off x="1558925" y="6143625"/>
            <a:ext cx="1289050" cy="35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834CB32-20A7-4A25-80CD-C3B18406E57B}" type="slidenum">
              <a:rPr lang="en-US"/>
              <a:pPr/>
              <a:t>7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Queuing Example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smtClean="0"/>
              <a:t>If N=10, R=100, </a:t>
            </a:r>
            <a:r>
              <a:rPr lang="en-US" smtClean="0">
                <a:sym typeface="Symbol" pitchFamily="-111" charset="2"/>
              </a:rPr>
              <a:t></a:t>
            </a:r>
            <a:r>
              <a:rPr lang="en-US" smtClean="0"/>
              <a:t>=0.4, M=500</a:t>
            </a:r>
          </a:p>
          <a:p>
            <a:r>
              <a:rPr lang="en-US" smtClean="0"/>
              <a:t>Or N=100, M=5000</a:t>
            </a:r>
          </a:p>
          <a:p>
            <a:r>
              <a:rPr lang="en-US" smtClean="0">
                <a:sym typeface="Symbol" pitchFamily="-111" charset="2"/>
              </a:rPr>
              <a:t></a:t>
            </a:r>
            <a:r>
              <a:rPr lang="en-US" smtClean="0"/>
              <a:t>=</a:t>
            </a:r>
            <a:r>
              <a:rPr lang="en-US" smtClean="0">
                <a:sym typeface="Symbol" pitchFamily="-111" charset="2"/>
              </a:rPr>
              <a:t></a:t>
            </a:r>
            <a:r>
              <a:rPr lang="en-US" smtClean="0"/>
              <a:t>.N.R/M=0.8, q=2.4</a:t>
            </a:r>
          </a:p>
          <a:p>
            <a:pPr>
              <a:buFontTx/>
              <a:buChar char="-"/>
            </a:pPr>
            <a:r>
              <a:rPr lang="en-US" smtClean="0"/>
              <a:t>a smaller amount of buffer space per source is needed to handle larger number of sources</a:t>
            </a:r>
          </a:p>
          <a:p>
            <a:pPr>
              <a:buFontTx/>
              <a:buChar char="-"/>
            </a:pPr>
            <a:r>
              <a:rPr lang="en-US" smtClean="0"/>
              <a:t>variance of q increases with </a:t>
            </a:r>
            <a:r>
              <a:rPr lang="en-US" smtClean="0">
                <a:sym typeface="Symbol" pitchFamily="-111" charset="2"/>
              </a:rPr>
              <a:t></a:t>
            </a:r>
            <a:endParaRPr lang="en-US" smtClean="0"/>
          </a:p>
          <a:p>
            <a:pPr>
              <a:buFontTx/>
              <a:buChar char="-"/>
            </a:pPr>
            <a:r>
              <a:rPr lang="en-US" smtClean="0"/>
              <a:t>For a finite buffer: probability of loss increases with utilization </a:t>
            </a:r>
            <a:r>
              <a:rPr lang="en-US" smtClean="0">
                <a:sym typeface="Symbol" pitchFamily="-111" charset="2"/>
              </a:rPr>
              <a:t></a:t>
            </a:r>
            <a:r>
              <a:rPr lang="en-US" smtClean="0"/>
              <a:t>&gt;0.8 undesirable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29B4666-5BDC-4D65-B084-6EAE6493816E}" type="slidenum">
              <a:rPr lang="en-US"/>
              <a:pPr/>
              <a:t>8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82588" y="493713"/>
            <a:ext cx="309803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accent2"/>
                </a:solidFill>
              </a:rPr>
              <a:t>Chapter 3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Transport Layer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1800" i="1">
                <a:solidFill>
                  <a:schemeClr val="accent2"/>
                </a:solidFill>
              </a:rPr>
              <a:t>Computer Networking: A Top Down Approach </a:t>
            </a:r>
            <a:r>
              <a:rPr lang="en-US" sz="1800">
                <a:solidFill>
                  <a:schemeClr val="accent2"/>
                </a:solidFill>
              </a:rPr>
              <a:t/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en-US" sz="1800" baseline="30000">
                <a:solidFill>
                  <a:schemeClr val="accent2"/>
                </a:solidFill>
              </a:rPr>
              <a:t>th</a:t>
            </a:r>
            <a:r>
              <a:rPr lang="en-US" sz="1800">
                <a:solidFill>
                  <a:schemeClr val="accent2"/>
                </a:solidFill>
              </a:rPr>
              <a:t> edition.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Jim Kurose, Keith Ross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Addison-Wesley, July 2007. </a:t>
            </a:r>
            <a:br>
              <a:rPr lang="en-US" sz="1800">
                <a:solidFill>
                  <a:schemeClr val="accent2"/>
                </a:solidFill>
              </a:rPr>
            </a:br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33750" y="3567793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000099"/>
                </a:solidFill>
              </a:rPr>
              <a:t>Computer Networking: A Top Down Approach</a:t>
            </a:r>
            <a:r>
              <a:rPr lang="en-US" sz="1800">
                <a:solidFill>
                  <a:srgbClr val="000099"/>
                </a:solidFill>
              </a:rPr>
              <a:t>,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5</a:t>
            </a:r>
            <a:r>
              <a:rPr lang="en-US" sz="1800" baseline="30000">
                <a:solidFill>
                  <a:srgbClr val="000099"/>
                </a:solidFill>
              </a:rPr>
              <a:t>th</a:t>
            </a:r>
            <a:r>
              <a:rPr lang="en-US" sz="1800">
                <a:solidFill>
                  <a:srgbClr val="000099"/>
                </a:solidFill>
              </a:rPr>
              <a:t> edition.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Jim Kurose, Keith Ross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Addison-Wesley, April 2009. </a:t>
            </a:r>
            <a:br>
              <a:rPr lang="en-US" sz="1800">
                <a:solidFill>
                  <a:srgbClr val="000099"/>
                </a:solidFill>
              </a:rPr>
            </a:br>
            <a:endParaRPr lang="en-US" sz="180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472168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A805824-9EFD-4007-A1C6-FE7E100C077B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566150" cy="1143000"/>
          </a:xfrm>
        </p:spPr>
        <p:txBody>
          <a:bodyPr/>
          <a:lstStyle/>
          <a:p>
            <a:r>
              <a:rPr lang="en-US"/>
              <a:t>Internet transport-layer protocols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sz="2400"/>
              <a:t>reliable, in-order delivery to app: TCP</a:t>
            </a:r>
          </a:p>
          <a:p>
            <a:pPr lvl="1"/>
            <a:r>
              <a:rPr lang="en-US" sz="2000"/>
              <a:t>congestion control 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setup</a:t>
            </a:r>
            <a:endParaRPr lang="en-US"/>
          </a:p>
          <a:p>
            <a:r>
              <a:rPr lang="en-US" sz="2400"/>
              <a:t>unreliable, unordered delivery to app: UDP</a:t>
            </a:r>
          </a:p>
          <a:p>
            <a:pPr lvl="1"/>
            <a:r>
              <a:rPr lang="en-US" sz="2000"/>
              <a:t>no-frills extension of “best-effort” IP</a:t>
            </a:r>
          </a:p>
          <a:p>
            <a:r>
              <a:rPr lang="en-US" sz="2400"/>
              <a:t>services not available: </a:t>
            </a:r>
          </a:p>
          <a:p>
            <a:pPr lvl="1"/>
            <a:r>
              <a:rPr lang="en-US" sz="2000"/>
              <a:t>delay guarantees</a:t>
            </a:r>
          </a:p>
          <a:p>
            <a:pPr lvl="1"/>
            <a:r>
              <a:rPr lang="en-US" sz="2000"/>
              <a:t>bandwidth guarantees</a:t>
            </a:r>
          </a:p>
        </p:txBody>
      </p:sp>
      <p:sp>
        <p:nvSpPr>
          <p:cNvPr id="69907" name="Freeform 275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8" name="Freeform 276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9" name="Freeform 277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78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69911" name="Rectangle 27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12" name="AutoShape 28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81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69914" name="Line 28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5" name="Line 28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6" name="Line 28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7" name="Line 28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8" name="Line 28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9" name="Line 28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0" name="Line 28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1" name="Line 28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2" name="Line 29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3" name="Line 29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4" name="Line 29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5" name="Line 29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6" name="Line 29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7" name="Line 29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8" name="Line 29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9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9930" name="Line 2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1" name="Line 2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2" name="Line 3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3" name="Line 3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0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9935" name="Line 30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6" name="Line 30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7" name="Line 30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8" name="Line 30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30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9940" name="Line 30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1" name="Line 30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2" name="Line 31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3" name="Line 31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9944" name="Oval 312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5" name="Line 313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6" name="Line 314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7" name="Rectangle 315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48" name="Oval 316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17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69950" name="Line 3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" name="Line 3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" name="Line 3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1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69954" name="Line 3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" name="Line 3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6" name="Line 3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57" name="Oval 325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8" name="Line 326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9" name="Line 327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60" name="Rectangle 328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61" name="Oval 329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30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69963" name="Line 3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4" name="Line 3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" name="Line 3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34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69967" name="Line 3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" name="Line 3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" name="Line 3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70" name="Oval 338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1" name="Line 339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2" name="Line 340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3" name="Rectangle 341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74" name="Oval 342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43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69976" name="Line 3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7" name="Line 3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8" name="Line 3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47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69980" name="Line 3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1" name="Line 3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2" name="Line 3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83" name="Oval 351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4" name="Line 352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5" name="Line 353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6" name="Rectangle 354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87" name="Oval 355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356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69989" name="Line 3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0" name="Line 3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1" name="Line 3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0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69993" name="Line 3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4" name="Line 3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5" name="Line 3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96" name="Oval 364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7" name="Line 365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8" name="Line 366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9" name="Rectangle 367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00" name="Oval 368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369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70002" name="Line 3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3" name="Line 3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4" name="Line 3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73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70006" name="Line 3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7" name="Line 3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8" name="Line 3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09" name="Oval 377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0" name="Line 378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1" name="Line 379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2" name="Rectangle 380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0013" name="Oval 381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382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70015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6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7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86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70019" name="Line 3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0" name="Line 3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1" name="Line 3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22" name="Oval 390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3" name="Line 391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4" name="Line 392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5" name="Rectangle 393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26" name="Oval 394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95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70028" name="Line 3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9" name="Line 3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0" name="Line 3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99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70032" name="Line 4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3" name="Line 4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4" name="Line 4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35" name="Oval 403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6" name="Line 404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7" name="Line 405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8" name="Rectangle 406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39" name="Oval 407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408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70041" name="Line 4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2" name="Line 4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3" name="Line 4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412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70045" name="Line 4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6" name="Line 4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7" name="Line 4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48" name="Oval 416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9" name="Line 417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0" name="Line 418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1" name="Rectangle 419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52" name="Oval 420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421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70054" name="Line 4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5" name="Line 4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6" name="Line 4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25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70058" name="Line 42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9" name="Line 42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60" name="Line 42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61" name="Line 429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2" name="Line 430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3" name="Line 431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4" name="Line 432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5" name="Line 433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6" name="Line 434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7" name="Line 435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8" name="Freeform 436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9" name="Line 437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0" name="Line 438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1" name="Line 439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40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70073" name="Oval 44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4" name="Line 44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5" name="Line 44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6" name="Rectangle 44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77" name="Oval 44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4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079" name="Line 4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0" name="Line 4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1" name="Line 4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5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083" name="Line 4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4" name="Line 4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5" name="Line 4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454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70087" name="Oval 4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8" name="Line 4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9" name="Line 4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90" name="Rectangle 4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91" name="Oval 4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4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093" name="Line 4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4" name="Line 4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5" name="Line 4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4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097" name="Line 4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8" name="Line 4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9" name="Line 4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468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70101" name="Oval 4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2" name="Line 4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3" name="Line 4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4" name="Rectangle 4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05" name="Oval 4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929" name="Group 4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107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8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9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34" name="Group 4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111" name="Line 4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2" name="Line 4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3" name="Line 4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14" name="Line 482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5" name="Line 483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6" name="Line 484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7" name="Line 485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8" name="Line 486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9" name="Line 487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0" name="Line 488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1" name="Line 489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2" name="Line 490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3" name="Line 491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4" name="Line 492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5" name="Line 493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39" name="Group 494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69949" name="Group 495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70128" name="Picture 496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70129" name="Line 497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30" name="Line 498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0131" name="Picture 499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9953" name="Group 500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70133" name="Object 5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9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70134" name="Object 5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50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9962" name="Group 503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70136" name="Object 5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7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70137" name="Object 5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8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70138" name="Object 50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93538" name="Clip" r:id="rId10" imgW="1305000" imgH="1085760" progId="">
                <p:embed/>
              </p:oleObj>
            </a:graphicData>
          </a:graphic>
        </p:graphicFrame>
        <p:grpSp>
          <p:nvGrpSpPr>
            <p:cNvPr id="69966" name="Group 507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70140" name="AutoShape 5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1" name="Rectangle 5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2" name="Rectangle 5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3" name="AutoShape 5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4" name="Line 5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5" name="Line 5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6" name="Rectangle 5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7" name="Rectangle 5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0148" name="Object 516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93539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70149" name="Object 517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93540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70150" name="Object 518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93541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70151" name="Object 519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93542" name="Clip" r:id="rId14" imgW="1305000" imgH="1085760" progId="">
                <p:embed/>
              </p:oleObj>
            </a:graphicData>
          </a:graphic>
        </p:graphicFrame>
        <p:grpSp>
          <p:nvGrpSpPr>
            <p:cNvPr id="69975" name="Group 520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70153" name="Object 5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5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70154" name="Object 5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6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69979" name="Group 523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70156" name="Object 5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3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70157" name="Object 5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4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69988" name="Group 526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70159" name="AutoShape 5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0" name="Rectangle 5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1" name="Rectangle 5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2" name="AutoShape 5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3" name="Line 5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4" name="Line 5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5" name="Rectangle 5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6" name="Rectangle 5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67" name="Line 535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8" name="Line 536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9" name="Line 537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0" name="Line 538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1" name="Line 539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2" name="Line 540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3" name="Line 541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4" name="Line 542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5" name="Line 543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6" name="Line 54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7" name="Line 545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92" name="Group 546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70179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0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1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2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83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01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85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6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7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05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189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0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1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14" name="Group 560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70193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4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5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6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97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18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99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0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1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203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4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5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31" name="Group 574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70207" name="Picture 57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08" name="Freeform 57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09" name="Freeform 57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0" name="Freeform 57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1" name="Freeform 57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2" name="Freeform 58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3" name="Freeform 58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4" name="Freeform 58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5" name="Freeform 58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6" name="Freeform 58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7" name="Freeform 58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8" name="Freeform 58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9" name="Freeform 58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0" name="Freeform 58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1" name="Freeform 58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2" name="Freeform 59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3" name="Freeform 59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4" name="Freeform 592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0" name="Group 593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70226" name="Picture 594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27" name="Freeform 59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8" name="Freeform 59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9" name="Freeform 59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0" name="Freeform 59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1" name="Freeform 59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2" name="Freeform 60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3" name="Freeform 60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4" name="Freeform 60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5" name="Freeform 60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6" name="Freeform 60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7" name="Freeform 60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8" name="Freeform 60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9" name="Freeform 60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0" name="Freeform 60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1" name="Freeform 60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2" name="Freeform 61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3" name="Freeform 61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4" name="Group 613"/>
          <p:cNvGrpSpPr>
            <a:grpSpLocks/>
          </p:cNvGrpSpPr>
          <p:nvPr/>
        </p:nvGrpSpPr>
        <p:grpSpPr bwMode="auto">
          <a:xfrm>
            <a:off x="5214938" y="1423988"/>
            <a:ext cx="814387" cy="854075"/>
            <a:chOff x="4180" y="744"/>
            <a:chExt cx="513" cy="538"/>
          </a:xfrm>
        </p:grpSpPr>
        <p:sp>
          <p:nvSpPr>
            <p:cNvPr id="70246" name="Rectangle 61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7" name="Rectangle 61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8" name="Rectangle 61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9" name="Text Box 61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50" name="Line 61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" name="Line 61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2" name="Line 62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3" name="Group 245"/>
          <p:cNvGrpSpPr>
            <a:grpSpLocks/>
          </p:cNvGrpSpPr>
          <p:nvPr/>
        </p:nvGrpSpPr>
        <p:grpSpPr bwMode="auto">
          <a:xfrm>
            <a:off x="5961063" y="1987550"/>
            <a:ext cx="814387" cy="701675"/>
            <a:chOff x="2923" y="3345"/>
            <a:chExt cx="513" cy="442"/>
          </a:xfrm>
        </p:grpSpPr>
        <p:sp>
          <p:nvSpPr>
            <p:cNvPr id="69878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79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0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881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2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7" name="Group 637"/>
          <p:cNvGrpSpPr>
            <a:grpSpLocks/>
          </p:cNvGrpSpPr>
          <p:nvPr/>
        </p:nvGrpSpPr>
        <p:grpSpPr bwMode="auto">
          <a:xfrm>
            <a:off x="7132638" y="4359275"/>
            <a:ext cx="814387" cy="701675"/>
            <a:chOff x="2923" y="3345"/>
            <a:chExt cx="513" cy="442"/>
          </a:xfrm>
        </p:grpSpPr>
        <p:sp>
          <p:nvSpPr>
            <p:cNvPr id="70270" name="Rectangle 63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1" name="Rectangle 63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2" name="Text Box 64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3" name="Line 64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4" name="Line 64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2" name="Group 643"/>
          <p:cNvGrpSpPr>
            <a:grpSpLocks/>
          </p:cNvGrpSpPr>
          <p:nvPr/>
        </p:nvGrpSpPr>
        <p:grpSpPr bwMode="auto">
          <a:xfrm>
            <a:off x="6400800" y="4011613"/>
            <a:ext cx="814388" cy="701675"/>
            <a:chOff x="2923" y="3345"/>
            <a:chExt cx="513" cy="442"/>
          </a:xfrm>
        </p:grpSpPr>
        <p:sp>
          <p:nvSpPr>
            <p:cNvPr id="70276" name="Rectangle 64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7" name="Rectangle 64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8" name="Text Box 64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9" name="Line 64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0" name="Line 64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8" name="Group 649"/>
          <p:cNvGrpSpPr>
            <a:grpSpLocks/>
          </p:cNvGrpSpPr>
          <p:nvPr/>
        </p:nvGrpSpPr>
        <p:grpSpPr bwMode="auto">
          <a:xfrm>
            <a:off x="6942138" y="3538538"/>
            <a:ext cx="814387" cy="701675"/>
            <a:chOff x="2923" y="3345"/>
            <a:chExt cx="513" cy="442"/>
          </a:xfrm>
        </p:grpSpPr>
        <p:sp>
          <p:nvSpPr>
            <p:cNvPr id="70282" name="Rectangle 65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3" name="Rectangle 65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4" name="Text Box 65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85" name="Line 65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6" name="Line 65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2" name="Group 655"/>
          <p:cNvGrpSpPr>
            <a:grpSpLocks/>
          </p:cNvGrpSpPr>
          <p:nvPr/>
        </p:nvGrpSpPr>
        <p:grpSpPr bwMode="auto">
          <a:xfrm>
            <a:off x="6494463" y="3176588"/>
            <a:ext cx="814387" cy="701675"/>
            <a:chOff x="2923" y="3345"/>
            <a:chExt cx="513" cy="442"/>
          </a:xfrm>
        </p:grpSpPr>
        <p:sp>
          <p:nvSpPr>
            <p:cNvPr id="70288" name="Rectangle 65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9" name="Rectangle 65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0" name="Text Box 65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1" name="Line 65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2" name="Line 66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6" name="Group 661"/>
          <p:cNvGrpSpPr>
            <a:grpSpLocks/>
          </p:cNvGrpSpPr>
          <p:nvPr/>
        </p:nvGrpSpPr>
        <p:grpSpPr bwMode="auto">
          <a:xfrm>
            <a:off x="6775450" y="2228850"/>
            <a:ext cx="814388" cy="701675"/>
            <a:chOff x="2923" y="3345"/>
            <a:chExt cx="513" cy="442"/>
          </a:xfrm>
        </p:grpSpPr>
        <p:sp>
          <p:nvSpPr>
            <p:cNvPr id="70294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5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6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7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8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2" name="Group 623"/>
          <p:cNvGrpSpPr>
            <a:grpSpLocks/>
          </p:cNvGrpSpPr>
          <p:nvPr/>
        </p:nvGrpSpPr>
        <p:grpSpPr bwMode="auto">
          <a:xfrm>
            <a:off x="7972425" y="4392613"/>
            <a:ext cx="814388" cy="854075"/>
            <a:chOff x="4180" y="744"/>
            <a:chExt cx="513" cy="538"/>
          </a:xfrm>
        </p:grpSpPr>
        <p:sp>
          <p:nvSpPr>
            <p:cNvPr id="70256" name="Rectangle 6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7" name="Rectangle 6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8" name="Rectangle 6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9" name="Text Box 6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60" name="Line 6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1" name="Line 6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2" name="Line 6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6" name="Group 632"/>
          <p:cNvGrpSpPr>
            <a:grpSpLocks/>
          </p:cNvGrpSpPr>
          <p:nvPr/>
        </p:nvGrpSpPr>
        <p:grpSpPr bwMode="auto">
          <a:xfrm rot="2937887">
            <a:off x="5241925" y="2987675"/>
            <a:ext cx="3781425" cy="434975"/>
            <a:chOff x="2937" y="3579"/>
            <a:chExt cx="2382" cy="274"/>
          </a:xfrm>
        </p:grpSpPr>
        <p:sp>
          <p:nvSpPr>
            <p:cNvPr id="70265" name="Rectangle 633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6" name="Text Box 634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70267" name="Freeform 635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8" name="Freeform 636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19069</TotalTime>
  <Words>3801</Words>
  <Application>Microsoft Macintosh PowerPoint</Application>
  <PresentationFormat>On-screen Show (4:3)</PresentationFormat>
  <Paragraphs>781</Paragraphs>
  <Slides>68</Slides>
  <Notes>59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Default Design</vt:lpstr>
      <vt:lpstr>Clip</vt:lpstr>
      <vt:lpstr>Picture</vt:lpstr>
      <vt:lpstr>VISIO</vt:lpstr>
      <vt:lpstr>Worksheet</vt:lpstr>
      <vt:lpstr>Acrobat Document</vt:lpstr>
      <vt:lpstr>Modeling using queuing theory</vt:lpstr>
      <vt:lpstr>Queuing system for single server</vt:lpstr>
      <vt:lpstr>Inputs/Outputs of Queuing Theory</vt:lpstr>
      <vt:lpstr>Slide 4</vt:lpstr>
      <vt:lpstr>Slide 5</vt:lpstr>
      <vt:lpstr>Slide 6</vt:lpstr>
      <vt:lpstr>Queuing Example</vt:lpstr>
      <vt:lpstr>Slide 8</vt:lpstr>
      <vt:lpstr>Internet transport-layer protocols</vt:lpstr>
      <vt:lpstr>Connectionless demultiplexing</vt:lpstr>
      <vt:lpstr>Connectionless demux (cont)</vt:lpstr>
      <vt:lpstr>Connection-oriented demux</vt:lpstr>
      <vt:lpstr>Connection-oriented demux (cont)</vt:lpstr>
      <vt:lpstr>Principles of Reliable data transfer</vt:lpstr>
      <vt:lpstr>Reliable data transfer: getting started</vt:lpstr>
      <vt:lpstr>Hop-by-hop flow control</vt:lpstr>
      <vt:lpstr>Stop-and-wait: reliable transfer over a reliable channel</vt:lpstr>
      <vt:lpstr>channel with bit errors</vt:lpstr>
      <vt:lpstr>Stop-and-wait with lost packet/frame</vt:lpstr>
      <vt:lpstr>Slide 20</vt:lpstr>
      <vt:lpstr>Slide 21</vt:lpstr>
      <vt:lpstr>Pipelined (sliding window) protocols</vt:lpstr>
      <vt:lpstr>Pipelining: increased utilization</vt:lpstr>
      <vt:lpstr>Go-Back-N</vt:lpstr>
      <vt:lpstr>GBN in action</vt:lpstr>
      <vt:lpstr>Selective Repeat</vt:lpstr>
      <vt:lpstr>Selective repeat: sender, receiver windows</vt:lpstr>
      <vt:lpstr>Selective repeat in action</vt:lpstr>
      <vt:lpstr>Slide 29</vt:lpstr>
      <vt:lpstr>TCP: Overview   RFCs: 793, 1122, 1323, 2018, 2581</vt:lpstr>
      <vt:lpstr>TCP segment structure</vt:lpstr>
      <vt:lpstr>Reliability in TCP</vt:lpstr>
      <vt:lpstr>TCP Round Trip Time and Timeout</vt:lpstr>
      <vt:lpstr>Example RTT estimation:</vt:lpstr>
      <vt:lpstr>TCP Round Trip Time and Timeout</vt:lpstr>
      <vt:lpstr>TCP reliable data transfer</vt:lpstr>
      <vt:lpstr>TCP: retransmission scenarios</vt:lpstr>
      <vt:lpstr>TCP retransmission scenarios (more)</vt:lpstr>
      <vt:lpstr>Fast  Retransmit</vt:lpstr>
      <vt:lpstr>Slide 40</vt:lpstr>
      <vt:lpstr>TCP Flow Control</vt:lpstr>
      <vt:lpstr>Principles of Congestion Control</vt:lpstr>
      <vt:lpstr>Network Congestion</vt:lpstr>
      <vt:lpstr>Using the fluid flow model to reason about relative flow delays in the Internet</vt:lpstr>
      <vt:lpstr>Slide 45</vt:lpstr>
      <vt:lpstr>congestion phases and effects</vt:lpstr>
      <vt:lpstr>practical case: finite buffers, loss</vt:lpstr>
      <vt:lpstr>Slide 48</vt:lpstr>
      <vt:lpstr>Congestion Control (CC)</vt:lpstr>
      <vt:lpstr>Congestion Control (CC) (contd.)</vt:lpstr>
      <vt:lpstr>Congestion Control (CC) (contd.)</vt:lpstr>
      <vt:lpstr>Slide 52</vt:lpstr>
      <vt:lpstr>TCP congestion control: additive increase, multiplicative decrease</vt:lpstr>
      <vt:lpstr>TCP Congestion Control: details</vt:lpstr>
      <vt:lpstr>TCP window management</vt:lpstr>
      <vt:lpstr>TCP Slow Start (more)</vt:lpstr>
      <vt:lpstr>TCP congestion control</vt:lpstr>
      <vt:lpstr>Slide 58</vt:lpstr>
      <vt:lpstr>Slide 59</vt:lpstr>
      <vt:lpstr>Fast Retransmit &amp; Recovery</vt:lpstr>
      <vt:lpstr>Slide 61</vt:lpstr>
      <vt:lpstr>TCP Fairness</vt:lpstr>
      <vt:lpstr>Fairness (more)</vt:lpstr>
      <vt:lpstr>Congestion Control with Explicit Notification</vt:lpstr>
      <vt:lpstr>Slide 65</vt:lpstr>
      <vt:lpstr>Slide 66</vt:lpstr>
      <vt:lpstr>Congestion Control in ABR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Ahmed Helmy</cp:lastModifiedBy>
  <cp:revision>200</cp:revision>
  <cp:lastPrinted>2000-04-27T09:23:27Z</cp:lastPrinted>
  <dcterms:created xsi:type="dcterms:W3CDTF">2014-10-28T11:55:35Z</dcterms:created>
  <dcterms:modified xsi:type="dcterms:W3CDTF">2014-10-28T14:15:00Z</dcterms:modified>
</cp:coreProperties>
</file>