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embeddings/oleObject139.bin" ContentType="application/vnd.openxmlformats-officedocument.oleObject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oleObject117.bin" ContentType="application/vnd.openxmlformats-officedocument.oleObject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oleObject172.bin" ContentType="application/vnd.openxmlformats-officedocument.oleObject"/>
  <Override PartName="/ppt/notesSlides/notesSlide45.xml" ContentType="application/vnd.openxmlformats-officedocument.presentationml.notesSlide+xml"/>
  <Override PartName="/ppt/embeddings/oleObject68.bin" ContentType="application/vnd.openxmlformats-officedocument.oleObject"/>
  <Override PartName="/ppt/slides/slide64.xml" ContentType="application/vnd.openxmlformats-officedocument.presentationml.slide+xml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15.bin" ContentType="application/vnd.openxmlformats-officedocument.oleObject"/>
  <Override PartName="/ppt/embeddings/oleObject88.bin" ContentType="application/vnd.openxmlformats-officedocument.oleObject"/>
  <Override PartName="/ppt/slides/slide84.xml" ContentType="application/vnd.openxmlformats-officedocument.presentationml.slide+xml"/>
  <Override PartName="/ppt/notesSlides/notesSlide65.xml" ContentType="application/vnd.openxmlformats-officedocument.presentationml.notesSlide+xml"/>
  <Override PartName="/ppt/embeddings/oleObject109.bin" ContentType="application/vnd.openxmlformats-officedocument.oleObject"/>
  <Override PartName="/ppt/embeddings/oleObject24.bin" ContentType="application/vnd.openxmlformats-officedocument.oleObject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embeddings/oleObject157.bin" ContentType="application/vnd.openxmlformats-officedocument.oleObject"/>
  <Override PartName="/ppt/embeddings/oleObject170.bin" ContentType="application/vnd.openxmlformats-officedocument.oleObject"/>
  <Override PartName="/ppt/embeddings/oleObject66.bin" ContentType="application/vnd.openxmlformats-officedocument.oleObject"/>
  <Override PartName="/ppt/slides/slide62.xml" ContentType="application/vnd.openxmlformats-officedocument.presentationml.slide+xml"/>
  <Override PartName="/ppt/notesSlides/notesSlide43.xml" ContentType="application/vnd.openxmlformats-officedocument.presentationml.notesSlide+xml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notesSlides/notesSlide21.xml" ContentType="application/vnd.openxmlformats-officedocument.presentationml.notesSlide+xml"/>
  <Override PartName="/ppt/embeddings/oleObject44.bin" ContentType="application/vnd.openxmlformats-officedocument.oleObject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177.bin" ContentType="application/vnd.openxmlformats-officedocument.oleObject"/>
  <Override PartName="/ppt/notesSlides/notesSlide79.xml" ContentType="application/vnd.openxmlformats-officedocument.presentationml.notesSlide+xml"/>
  <Override PartName="/ppt/embeddings/oleObject86.bin" ContentType="application/vnd.openxmlformats-officedocument.oleObject"/>
  <Override PartName="/ppt/slides/slide82.xml" ContentType="application/vnd.openxmlformats-officedocument.presentationml.slide+xml"/>
  <Override PartName="/ppt/notesSlides/notesSlide63.xml" ContentType="application/vnd.openxmlformats-officedocument.presentationml.notesSlide+xml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notesSlides/notesSlide57.xml" ContentType="application/vnd.openxmlformats-officedocument.presentationml.notesSlide+xml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69.bin" ContentType="application/vnd.openxmlformats-officedocument.oleObject"/>
  <Override PartName="/ppt/embeddings/oleObject84.bin" ContentType="application/vnd.openxmlformats-officedocument.oleObject"/>
  <Override PartName="/ppt/slides/slide80.xml" ContentType="application/vnd.openxmlformats-officedocument.presentationml.slide+xml"/>
  <Override PartName="/ppt/notesSlides/notesSlide61.xml" ContentType="application/vnd.openxmlformats-officedocument.presentationml.notesSlide+xml"/>
  <Override PartName="/ppt/embeddings/oleObject105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notesSlides/notesSlide55.xml" ContentType="application/vnd.openxmlformats-officedocument.presentationml.notesSlide+xml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oleObject56.bin" ContentType="application/vnd.openxmlformats-officedocument.oleObject"/>
  <Override PartName="/ppt/embeddings/oleObject125.bin" ContentType="application/vnd.openxmlformats-officedocument.oleObject"/>
  <Override PartName="/ppt/notesSlides/notesSlide81.xml" ContentType="application/vnd.openxmlformats-officedocument.presentationml.notesSlide+xml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notesSlides/notesSlide75.xml" ContentType="application/vnd.openxmlformats-officedocument.presentationml.notesSlide+xml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67.bin" ContentType="application/vnd.openxmlformats-officedocument.oleObject"/>
  <Override PartName="/ppt/embeddings/oleObject82.bin" ContentType="application/vnd.openxmlformats-officedocument.oleObject"/>
  <Override PartName="/ppt/embeddings/oleObject103.bin" ContentType="application/vnd.openxmlformats-officedocument.oleObject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slides/slide79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96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165.bin" ContentType="application/vnd.openxmlformats-officedocument.oleObject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notesSlides/notesSlide73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2.bin" ContentType="application/vnd.openxmlformats-officedocument.oleObject"/>
  <Override PartName="/ppt/embeddings/oleObject39.bin" ContentType="application/vnd.openxmlformats-officedocument.oleObject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oleObject121.bin" ContentType="application/vnd.openxmlformats-officedocument.oleObject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embeddings/oleObject94.bin" ContentType="application/vnd.openxmlformats-officedocument.oleObject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163.bin" ContentType="application/vnd.openxmlformats-officedocument.oleObject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slides/slide49.xml" ContentType="application/vnd.openxmlformats-officedocument.presentationml.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oleObject50.bin" ContentType="application/vnd.openxmlformats-officedocument.oleObject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slides/slide53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slides/slide73.xml" ContentType="application/vnd.openxmlformats-officedocument.presentationml.slide+xml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embeddings/oleObject49.bin" ContentType="application/vnd.openxmlformats-officedocument.oleObject"/>
  <Override PartName="/ppt/slides/slide45.xml" ContentType="application/vnd.openxmlformats-officedocument.presentationml.slide+xml"/>
  <Override PartName="/ppt/embeddings/oleObject118.bin" ContentType="application/vnd.openxmlformats-officedocument.oleObject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173.bin" ContentType="application/vnd.openxmlformats-officedocument.oleObject"/>
  <Override PartName="/ppt/notesSlides/notesSlide46.xml" ContentType="application/vnd.openxmlformats-officedocument.presentationml.notesSlide+xml"/>
  <Override PartName="/ppt/embeddings/oleObject69.bin" ContentType="application/vnd.openxmlformats-officedocument.oleObject"/>
  <Override PartName="/ppt/slides/slide65.xml" ContentType="application/vnd.openxmlformats-officedocument.presentationml.slide+xml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slides/slide85.xml" ContentType="application/vnd.openxmlformats-officedocument.presentationml.slide+xml"/>
  <Override PartName="/ppt/notesSlides/notesSlide66.xml" ContentType="application/vnd.openxmlformats-officedocument.presentationml.notesSlide+xml"/>
  <Override PartName="/ppt/embeddings/oleObject25.bin" ContentType="application/vnd.openxmlformats-officedocument.oleObject"/>
  <Override PartName="/ppt/slides/slide21.xml" ContentType="application/vnd.openxmlformats-officedocument.presentationml.slide+xml"/>
  <Override PartName="/ppt/embeddings/oleObject158.bin" ContentType="application/vnd.openxmlformats-officedocument.oleObject"/>
  <Override PartName="/ppt/embeddings/oleObject17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slides/slide63.xml" ContentType="application/vnd.openxmlformats-officedocument.presentationml.slide+xml"/>
  <Override PartName="/ppt/notesSlides/notesSlide44.xml" ContentType="application/vnd.openxmlformats-officedocument.presentationml.notesSlide+xml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embeddings/oleObject45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oleObject178.bin" ContentType="application/vnd.openxmlformats-officedocument.oleObject"/>
  <Override PartName="/ppt/embeddings/oleObject87.bin" ContentType="application/vnd.openxmlformats-officedocument.oleObject"/>
  <Override PartName="/ppt/slides/slide83.xml" ContentType="application/vnd.openxmlformats-officedocument.presentationml.slide+xml"/>
  <Override PartName="/ppt/notesSlides/notesSlide64.xml" ContentType="application/vnd.openxmlformats-officedocument.presentationml.notesSlide+xml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notesSlides/notesSlide58.xml" ContentType="application/vnd.openxmlformats-officedocument.presentationml.notesSlide+xml"/>
  <Override PartName="/ppt/embeddings/oleObject156.bin" ContentType="application/vnd.openxmlformats-officedocument.oleObject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8.xml" ContentType="application/vnd.openxmlformats-officedocument.presentationml.slide+xml"/>
  <Override PartName="/ppt/embeddings/oleObject37.bin" ContentType="application/vnd.openxmlformats-officedocument.oleObject"/>
  <Override PartName="/ppt/embeddings/oleObject112.bin" ContentType="application/vnd.openxmlformats-officedocument.oleObject"/>
  <Override PartName="/ppt/embeddings/oleObject85.bin" ContentType="application/vnd.openxmlformats-officedocument.oleObject"/>
  <Override PartName="/ppt/slides/slide81.xml" ContentType="application/vnd.openxmlformats-officedocument.presentationml.slide+xml"/>
  <Override PartName="/ppt/notesSlides/notesSlide62.xml" ContentType="application/vnd.openxmlformats-officedocument.presentationml.notesSlide+xml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notesSlides/notesSlide56.xml" ContentType="application/vnd.openxmlformats-officedocument.presentationml.notesSlide+xml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notesSlides/notesSlide40.xml" ContentType="application/vnd.openxmlformats-officedocument.presentationml.notesSlide+xml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notesSlides/notesSlide76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68.bin" ContentType="application/vnd.openxmlformats-officedocument.oleObject"/>
  <Override PartName="/ppt/embeddings/oleObject83.bin" ContentType="application/vnd.openxmlformats-officedocument.oleObject"/>
  <Override PartName="/ppt/notesSlides/notesSlide60.xml" ContentType="application/vnd.openxmlformats-officedocument.presentationml.notesSlide+xml"/>
  <Override PartName="/ppt/embeddings/oleObject104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notesSlides/notesSlide54.xml" ContentType="application/vnd.openxmlformats-officedocument.presentationml.notesSlide+xml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oleObject55.bin" ContentType="application/vnd.openxmlformats-officedocument.oleObject"/>
  <Override PartName="/ppt/embeddings/oleObject124.bin" ContentType="application/vnd.openxmlformats-officedocument.oleObject"/>
  <Override PartName="/ppt/embeddings/oleObject130.bin" ContentType="application/vnd.openxmlformats-officedocument.oleObject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notesSlides/notesSlide74.xml" ContentType="application/vnd.openxmlformats-officedocument.presentationml.notesSlide+xml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166.bin" ContentType="application/vnd.openxmlformats-officedocument.oleObject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oleObject122.bin" ContentType="application/vnd.openxmlformats-officedocument.oleObject"/>
  <Override PartName="/ppt/slides/slide78.xml" ContentType="application/vnd.openxmlformats-officedocument.presentationml.slide+xml"/>
  <Override PartName="/ppt/embeddings/oleObject95.bin" ContentType="application/vnd.openxmlformats-officedocument.oleObject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64.bin" ContentType="application/vnd.openxmlformats-officedocument.oleObject"/>
  <Override PartName="/ppt/embeddings/oleObject100.bin" ContentType="application/vnd.openxmlformats-officedocument.oleObject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embeddings/oleObject93.bin" ContentType="application/vnd.openxmlformats-officedocument.oleObject"/>
  <Override PartName="/ppt/notesSlides/notesSlide70.xml" ContentType="application/vnd.openxmlformats-officedocument.presentationml.notesSlide+xml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2.bin" ContentType="application/vnd.openxmlformats-officedocument.oleObject"/>
  <Default Extension="emf" ContentType="image/x-emf"/>
  <Override PartName="/ppt/slides/slide54.xml" ContentType="application/vnd.openxmlformats-officedocument.presentationml.slide+xml"/>
  <Override PartName="/ppt/embeddings/oleObject71.bin" ContentType="application/vnd.openxmlformats-officedocument.oleObject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embeddings/oleObject140.bin" ContentType="application/vnd.openxmlformats-officedocument.oleObject"/>
  <Override PartName="/ppt/theme/theme2.xml" ContentType="application/vnd.openxmlformats-officedocument.theme+xml"/>
  <Default Extension="xls" ContentType="application/vnd.ms-exce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embeddings/oleObject176.bin" ContentType="application/vnd.openxmlformats-officedocument.oleObject"/>
  <Override PartName="/ppt/slides/slide74.xml" ContentType="application/vnd.openxmlformats-officedocument.presentationml.slide+xml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embeddings/oleObject160.bin" ContentType="application/vnd.openxmlformats-officedocument.oleObject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15" r:id="rId2"/>
    <p:sldId id="325" r:id="rId3"/>
    <p:sldId id="402" r:id="rId4"/>
    <p:sldId id="379" r:id="rId5"/>
    <p:sldId id="425" r:id="rId6"/>
    <p:sldId id="426" r:id="rId7"/>
    <p:sldId id="427" r:id="rId8"/>
    <p:sldId id="381" r:id="rId9"/>
    <p:sldId id="382" r:id="rId10"/>
    <p:sldId id="383" r:id="rId11"/>
    <p:sldId id="291" r:id="rId12"/>
    <p:sldId id="327" r:id="rId13"/>
    <p:sldId id="428" r:id="rId14"/>
    <p:sldId id="429" r:id="rId15"/>
    <p:sldId id="430" r:id="rId16"/>
    <p:sldId id="431" r:id="rId17"/>
    <p:sldId id="432" r:id="rId18"/>
    <p:sldId id="433" r:id="rId19"/>
    <p:sldId id="360" r:id="rId20"/>
    <p:sldId id="434" r:id="rId21"/>
    <p:sldId id="263" r:id="rId22"/>
    <p:sldId id="264" r:id="rId23"/>
    <p:sldId id="331" r:id="rId24"/>
    <p:sldId id="435" r:id="rId25"/>
    <p:sldId id="266" r:id="rId26"/>
    <p:sldId id="330" r:id="rId27"/>
    <p:sldId id="436" r:id="rId28"/>
    <p:sldId id="437" r:id="rId29"/>
    <p:sldId id="438" r:id="rId30"/>
    <p:sldId id="439" r:id="rId31"/>
    <p:sldId id="440" r:id="rId32"/>
    <p:sldId id="374" r:id="rId33"/>
    <p:sldId id="375" r:id="rId34"/>
    <p:sldId id="376" r:id="rId35"/>
    <p:sldId id="378" r:id="rId36"/>
    <p:sldId id="399" r:id="rId37"/>
    <p:sldId id="281" r:id="rId38"/>
    <p:sldId id="283" r:id="rId39"/>
    <p:sldId id="285" r:id="rId40"/>
    <p:sldId id="404" r:id="rId41"/>
    <p:sldId id="296" r:id="rId42"/>
    <p:sldId id="297" r:id="rId43"/>
    <p:sldId id="389" r:id="rId44"/>
    <p:sldId id="298" r:id="rId45"/>
    <p:sldId id="405" r:id="rId46"/>
    <p:sldId id="406" r:id="rId47"/>
    <p:sldId id="390" r:id="rId48"/>
    <p:sldId id="391" r:id="rId49"/>
    <p:sldId id="302" r:id="rId50"/>
    <p:sldId id="441" r:id="rId51"/>
    <p:sldId id="303" r:id="rId52"/>
    <p:sldId id="304" r:id="rId53"/>
    <p:sldId id="305" r:id="rId54"/>
    <p:sldId id="407" r:id="rId55"/>
    <p:sldId id="363" r:id="rId56"/>
    <p:sldId id="442" r:id="rId57"/>
    <p:sldId id="365" r:id="rId58"/>
    <p:sldId id="366" r:id="rId59"/>
    <p:sldId id="367" r:id="rId60"/>
    <p:sldId id="384" r:id="rId61"/>
    <p:sldId id="385" r:id="rId62"/>
    <p:sldId id="386" r:id="rId63"/>
    <p:sldId id="368" r:id="rId64"/>
    <p:sldId id="416" r:id="rId65"/>
    <p:sldId id="418" r:id="rId66"/>
    <p:sldId id="419" r:id="rId67"/>
    <p:sldId id="417" r:id="rId68"/>
    <p:sldId id="420" r:id="rId69"/>
    <p:sldId id="421" r:id="rId70"/>
    <p:sldId id="422" r:id="rId71"/>
    <p:sldId id="423" r:id="rId72"/>
    <p:sldId id="424" r:id="rId73"/>
    <p:sldId id="447" r:id="rId74"/>
    <p:sldId id="443" r:id="rId75"/>
    <p:sldId id="444" r:id="rId76"/>
    <p:sldId id="445" r:id="rId77"/>
    <p:sldId id="446" r:id="rId78"/>
    <p:sldId id="409" r:id="rId79"/>
    <p:sldId id="306" r:id="rId80"/>
    <p:sldId id="307" r:id="rId81"/>
    <p:sldId id="308" r:id="rId82"/>
    <p:sldId id="310" r:id="rId83"/>
    <p:sldId id="309" r:id="rId84"/>
    <p:sldId id="410" r:id="rId85"/>
    <p:sldId id="315" r:id="rId86"/>
    <p:sldId id="316" r:id="rId87"/>
    <p:sldId id="317" r:id="rId88"/>
    <p:sldId id="321" r:id="rId89"/>
    <p:sldId id="322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99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42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B501C-AC2E-4A1D-85F2-E5E5421FB3FD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24E11-3C13-40F0-973E-013AD0402337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D76B-A2A8-4A07-97B4-ADCA3E553E55}" type="slidenum">
              <a:rPr lang="en-US"/>
              <a:pPr/>
              <a:t>13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6600E-2926-4542-897F-AA622DF5002D}" type="slidenum">
              <a:rPr lang="en-US"/>
              <a:pPr/>
              <a:t>14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961C-0C25-494A-8133-144A76613D1F}" type="slidenum">
              <a:rPr lang="en-US"/>
              <a:pPr/>
              <a:t>15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06864-AD9D-4D35-AA93-C61F676B707D}" type="slidenum">
              <a:rPr lang="en-US"/>
              <a:pPr/>
              <a:t>16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7BA06-401C-440D-93D0-800C8486C7F7}" type="slidenum">
              <a:rPr lang="en-US"/>
              <a:pPr/>
              <a:t>17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9D9B-6C16-4288-AEFA-F0695937B1DF}" type="slidenum">
              <a:rPr lang="en-US"/>
              <a:pPr/>
              <a:t>18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B057F-6B1E-46A5-BF99-88F493C07E11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5B52F-FE17-48C8-81CA-2176F5546309}" type="slidenum">
              <a:rPr lang="en-US"/>
              <a:pPr/>
              <a:t>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20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21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22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23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FCD5-BF11-4374-86F1-B315D321C12A}" type="slidenum">
              <a:rPr lang="en-US"/>
              <a:pPr/>
              <a:t>24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400B7-FCC0-4ACB-9FF0-E7D17676B365}" type="slidenum">
              <a:rPr lang="en-US"/>
              <a:pPr/>
              <a:t>25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00909-F66C-40F8-8FB9-BCCEBC4AC156}" type="slidenum">
              <a:rPr lang="en-US"/>
              <a:pPr/>
              <a:t>26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27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30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1D65-0723-4A3B-9360-3CCCD261B7D7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31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32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33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34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35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36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9132-F209-40F1-8984-49DAC5A07E36}" type="slidenum">
              <a:rPr lang="en-US"/>
              <a:pPr/>
              <a:t>37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38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776A-5E8E-4695-B335-7333D881FCB0}" type="slidenum">
              <a:rPr lang="en-US"/>
              <a:pPr/>
              <a:t>40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D04DF-1223-4BD3-A69A-B7D5C9C7514B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41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68F2-3D42-4DFB-B174-EFF161A9F138}" type="slidenum">
              <a:rPr lang="en-US"/>
              <a:pPr/>
              <a:t>42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43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44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45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46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47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48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A4FB9-5800-4D32-AC0B-65949C0804AD}" type="slidenum">
              <a:rPr lang="en-US"/>
              <a:pPr/>
              <a:t>49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44343-B80E-4628-B95A-CC317ACF5937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5A67D-F4F6-4062-BD7F-7DE704540EA0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E2B58-451D-48CB-A39A-87C33A9D6AC5}" type="slidenum">
              <a:rPr lang="en-US"/>
              <a:pPr/>
              <a:t>53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D002-208D-4F02-BFEA-DED8C26F60A0}" type="slidenum">
              <a:rPr lang="en-US"/>
              <a:pPr/>
              <a:t>54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CD4AE-D31B-4BC4-9344-DEE839459C0A}" type="slidenum">
              <a:rPr lang="en-US"/>
              <a:pPr/>
              <a:t>55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E330-1346-43CF-8195-3A883757F0ED}" type="slidenum">
              <a:rPr lang="en-US"/>
              <a:pPr/>
              <a:t>57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58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62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014C-2C90-4DC5-9F97-DF85C93DC27E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63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1248-BBA4-4A3C-9F3F-C284C2FE00E2}" type="slidenum">
              <a:rPr lang="en-US"/>
              <a:pPr/>
              <a:t>64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45FF4-2916-41AC-AF82-DCD63302A608}" type="slidenum">
              <a:rPr lang="en-US"/>
              <a:pPr/>
              <a:t>65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F4F7-A12D-414A-BCAD-5960E9EC5586}" type="slidenum">
              <a:rPr lang="en-US"/>
              <a:pPr/>
              <a:t>66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67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68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69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70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71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72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85AED-19FD-4472-806B-2F4AB47695C9}" type="slidenum">
              <a:rPr lang="en-US"/>
              <a:pPr/>
              <a:t>78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D9086-CDB7-47F8-ABE1-F0CCE64DDF5C}" type="slidenum">
              <a:rPr lang="en-US"/>
              <a:pPr/>
              <a:t>79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79B5D-A5BA-4677-AABD-FBCFB1C97757}" type="slidenum">
              <a:rPr lang="en-US"/>
              <a:pPr/>
              <a:t>80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84541-B150-42C8-89EF-92EF2469F02E}" type="slidenum">
              <a:rPr lang="en-US"/>
              <a:pPr/>
              <a:t>81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6A3C2-7607-4BE4-9F38-341FDDFA8BCB}" type="slidenum">
              <a:rPr lang="en-US"/>
              <a:pPr/>
              <a:t>82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1DC5A-6381-458B-B367-EF86CE4BE038}" type="slidenum">
              <a:rPr lang="en-US"/>
              <a:pPr/>
              <a:t>83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F03DF-A629-4A5B-B7B6-0D25B2CFB87B}" type="slidenum">
              <a:rPr lang="en-US"/>
              <a:pPr/>
              <a:t>84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4307E-93BA-44A2-B803-C861C3223FAB}" type="slidenum">
              <a:rPr lang="en-US"/>
              <a:pPr/>
              <a:t>85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5B6A4-1357-47ED-B32E-20EC5BAC81FB}" type="slidenum">
              <a:rPr lang="en-US"/>
              <a:pPr/>
              <a:t>86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0978C-A514-4F79-B9FC-B300099791BE}" type="slidenum">
              <a:rPr lang="en-US"/>
              <a:pPr/>
              <a:t>87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2D707-EE69-4A4E-8BEB-9B83D6091318}" type="slidenum">
              <a:rPr lang="en-US"/>
              <a:pPr/>
              <a:t>88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81E0D-DE0F-4F51-955F-8892AE6E5734}" type="slidenum">
              <a:rPr lang="en-US"/>
              <a:pPr/>
              <a:t>89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0.bin"/><Relationship Id="rId5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7.bin"/><Relationship Id="rId5" Type="http://schemas.openxmlformats.org/officeDocument/2006/relationships/oleObject" Target="../embeddings/oleObject48.bin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68.bin"/><Relationship Id="rId5" Type="http://schemas.openxmlformats.org/officeDocument/2006/relationships/oleObject" Target="../embeddings/oleObject6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oleObject" Target="../embeddings/oleObject79.bin"/><Relationship Id="rId13" Type="http://schemas.openxmlformats.org/officeDocument/2006/relationships/oleObject" Target="../embeddings/oleObject80.bin"/><Relationship Id="rId14" Type="http://schemas.openxmlformats.org/officeDocument/2006/relationships/oleObject" Target="../embeddings/oleObject81.bin"/><Relationship Id="rId15" Type="http://schemas.openxmlformats.org/officeDocument/2006/relationships/oleObject" Target="../embeddings/oleObject82.bin"/><Relationship Id="rId16" Type="http://schemas.openxmlformats.org/officeDocument/2006/relationships/oleObject" Target="../embeddings/oleObject83.bin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0" Type="http://schemas.openxmlformats.org/officeDocument/2006/relationships/oleObject" Target="../embeddings/oleObject77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89.bin"/><Relationship Id="rId5" Type="http://schemas.openxmlformats.org/officeDocument/2006/relationships/oleObject" Target="../embeddings/oleObject90.bin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95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96.bin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Relationship Id="rId9" Type="http://schemas.openxmlformats.org/officeDocument/2006/relationships/oleObject" Target="../embeddings/oleObject110.bin"/><Relationship Id="rId10" Type="http://schemas.openxmlformats.org/officeDocument/2006/relationships/oleObject" Target="../embeddings/oleObject111.bin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9" Type="http://schemas.openxmlformats.org/officeDocument/2006/relationships/oleObject" Target="../embeddings/oleObject119.bin"/><Relationship Id="rId10" Type="http://schemas.openxmlformats.org/officeDocument/2006/relationships/oleObject" Target="../embeddings/oleObject12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7.bin"/><Relationship Id="rId20" Type="http://schemas.openxmlformats.org/officeDocument/2006/relationships/oleObject" Target="../embeddings/oleObject138.bin"/><Relationship Id="rId21" Type="http://schemas.openxmlformats.org/officeDocument/2006/relationships/oleObject" Target="../embeddings/oleObject139.bin"/><Relationship Id="rId22" Type="http://schemas.openxmlformats.org/officeDocument/2006/relationships/oleObject" Target="../embeddings/oleObject140.bin"/><Relationship Id="rId10" Type="http://schemas.openxmlformats.org/officeDocument/2006/relationships/oleObject" Target="../embeddings/oleObject128.bin"/><Relationship Id="rId11" Type="http://schemas.openxmlformats.org/officeDocument/2006/relationships/oleObject" Target="../embeddings/oleObject129.bin"/><Relationship Id="rId12" Type="http://schemas.openxmlformats.org/officeDocument/2006/relationships/oleObject" Target="../embeddings/oleObject130.bin"/><Relationship Id="rId13" Type="http://schemas.openxmlformats.org/officeDocument/2006/relationships/oleObject" Target="../embeddings/oleObject131.bin"/><Relationship Id="rId14" Type="http://schemas.openxmlformats.org/officeDocument/2006/relationships/oleObject" Target="../embeddings/oleObject132.bin"/><Relationship Id="rId15" Type="http://schemas.openxmlformats.org/officeDocument/2006/relationships/oleObject" Target="../embeddings/oleObject133.bin"/><Relationship Id="rId16" Type="http://schemas.openxmlformats.org/officeDocument/2006/relationships/oleObject" Target="../embeddings/oleObject134.bin"/><Relationship Id="rId17" Type="http://schemas.openxmlformats.org/officeDocument/2006/relationships/oleObject" Target="../embeddings/oleObject135.bin"/><Relationship Id="rId18" Type="http://schemas.openxmlformats.org/officeDocument/2006/relationships/oleObject" Target="../embeddings/oleObject136.bin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8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5.bin"/><Relationship Id="rId20" Type="http://schemas.openxmlformats.org/officeDocument/2006/relationships/oleObject" Target="../embeddings/oleObject156.bin"/><Relationship Id="rId21" Type="http://schemas.openxmlformats.org/officeDocument/2006/relationships/oleObject" Target="../embeddings/oleObject157.bin"/><Relationship Id="rId22" Type="http://schemas.openxmlformats.org/officeDocument/2006/relationships/oleObject" Target="../embeddings/oleObject158.bin"/><Relationship Id="rId10" Type="http://schemas.openxmlformats.org/officeDocument/2006/relationships/oleObject" Target="../embeddings/oleObject146.bin"/><Relationship Id="rId11" Type="http://schemas.openxmlformats.org/officeDocument/2006/relationships/oleObject" Target="../embeddings/oleObject147.bin"/><Relationship Id="rId12" Type="http://schemas.openxmlformats.org/officeDocument/2006/relationships/oleObject" Target="../embeddings/oleObject148.bin"/><Relationship Id="rId13" Type="http://schemas.openxmlformats.org/officeDocument/2006/relationships/oleObject" Target="../embeddings/oleObject149.bin"/><Relationship Id="rId14" Type="http://schemas.openxmlformats.org/officeDocument/2006/relationships/oleObject" Target="../embeddings/oleObject150.bin"/><Relationship Id="rId15" Type="http://schemas.openxmlformats.org/officeDocument/2006/relationships/oleObject" Target="../embeddings/oleObject151.bin"/><Relationship Id="rId16" Type="http://schemas.openxmlformats.org/officeDocument/2006/relationships/oleObject" Target="../embeddings/oleObject152.bin"/><Relationship Id="rId17" Type="http://schemas.openxmlformats.org/officeDocument/2006/relationships/oleObject" Target="../embeddings/oleObject153.bin"/><Relationship Id="rId18" Type="http://schemas.openxmlformats.org/officeDocument/2006/relationships/oleObject" Target="../embeddings/oleObject154.bin"/><Relationship Id="rId19" Type="http://schemas.openxmlformats.org/officeDocument/2006/relationships/oleObject" Target="../embeddings/oleObject15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7" Type="http://schemas.openxmlformats.org/officeDocument/2006/relationships/oleObject" Target="../embeddings/oleObject143.bin"/><Relationship Id="rId8" Type="http://schemas.openxmlformats.org/officeDocument/2006/relationships/oleObject" Target="../embeddings/oleObject144.bin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4.bin"/><Relationship Id="rId20" Type="http://schemas.openxmlformats.org/officeDocument/2006/relationships/oleObject" Target="../embeddings/oleObject175.bin"/><Relationship Id="rId10" Type="http://schemas.openxmlformats.org/officeDocument/2006/relationships/oleObject" Target="../embeddings/oleObject165.bin"/><Relationship Id="rId11" Type="http://schemas.openxmlformats.org/officeDocument/2006/relationships/oleObject" Target="../embeddings/oleObject166.bin"/><Relationship Id="rId12" Type="http://schemas.openxmlformats.org/officeDocument/2006/relationships/oleObject" Target="../embeddings/oleObject167.bin"/><Relationship Id="rId13" Type="http://schemas.openxmlformats.org/officeDocument/2006/relationships/oleObject" Target="../embeddings/oleObject168.bin"/><Relationship Id="rId14" Type="http://schemas.openxmlformats.org/officeDocument/2006/relationships/oleObject" Target="../embeddings/oleObject169.bin"/><Relationship Id="rId15" Type="http://schemas.openxmlformats.org/officeDocument/2006/relationships/oleObject" Target="../embeddings/oleObject170.bin"/><Relationship Id="rId16" Type="http://schemas.openxmlformats.org/officeDocument/2006/relationships/oleObject" Target="../embeddings/oleObject171.bin"/><Relationship Id="rId17" Type="http://schemas.openxmlformats.org/officeDocument/2006/relationships/oleObject" Target="../embeddings/oleObject172.bin"/><Relationship Id="rId18" Type="http://schemas.openxmlformats.org/officeDocument/2006/relationships/oleObject" Target="../embeddings/oleObject173.bin"/><Relationship Id="rId19" Type="http://schemas.openxmlformats.org/officeDocument/2006/relationships/oleObject" Target="../embeddings/oleObject174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159.bin"/><Relationship Id="rId5" Type="http://schemas.openxmlformats.org/officeDocument/2006/relationships/oleObject" Target="../embeddings/oleObject160.bin"/><Relationship Id="rId6" Type="http://schemas.openxmlformats.org/officeDocument/2006/relationships/oleObject" Target="../embeddings/oleObject161.bin"/><Relationship Id="rId7" Type="http://schemas.openxmlformats.org/officeDocument/2006/relationships/oleObject" Target="../embeddings/oleObject162.bin"/><Relationship Id="rId8" Type="http://schemas.openxmlformats.org/officeDocument/2006/relationships/oleObject" Target="../embeddings/oleObject163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176.bin"/><Relationship Id="rId5" Type="http://schemas.openxmlformats.org/officeDocument/2006/relationships/oleObject" Target="../embeddings/oleObject177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178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7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F4F-4014-481C-905B-4F2AA5DF8F08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communicating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1335088"/>
            <a:ext cx="8048625" cy="20716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Process:</a:t>
            </a:r>
            <a:r>
              <a:rPr lang="en-US" sz="2400" dirty="0"/>
              <a:t> program running within a host.</a:t>
            </a:r>
            <a:endParaRPr lang="en-US" sz="2000" dirty="0"/>
          </a:p>
          <a:p>
            <a:r>
              <a:rPr lang="en-US" sz="2400" dirty="0"/>
              <a:t>within same host, two processes communicate using  </a:t>
            </a:r>
            <a:r>
              <a:rPr lang="en-US" sz="2400" dirty="0">
                <a:solidFill>
                  <a:srgbClr val="FF0000"/>
                </a:solidFill>
              </a:rPr>
              <a:t>inter-process communication</a:t>
            </a:r>
            <a:r>
              <a:rPr lang="en-US" sz="2400" dirty="0"/>
              <a:t> (defined by </a:t>
            </a:r>
            <a:r>
              <a:rPr lang="en-US" sz="2400" dirty="0" smtClean="0"/>
              <a:t>the operating system; OS</a:t>
            </a:r>
            <a:r>
              <a:rPr lang="en-US" sz="2400" dirty="0"/>
              <a:t>).</a:t>
            </a:r>
          </a:p>
          <a:p>
            <a:r>
              <a:rPr lang="en-US" sz="2400" dirty="0"/>
              <a:t>processes in different hosts communicate by exchanging </a:t>
            </a:r>
            <a:r>
              <a:rPr lang="en-US" sz="2400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9088" y="3783013"/>
            <a:ext cx="8326437" cy="1008062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Client process:</a:t>
            </a:r>
            <a:r>
              <a:rPr lang="en-US" sz="2400" dirty="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Server process:</a:t>
            </a:r>
            <a:r>
              <a:rPr lang="en-US" sz="2400" dirty="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dirty="0"/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11200" y="5019675"/>
            <a:ext cx="7724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Note: applications with </a:t>
            </a:r>
            <a:r>
              <a:rPr lang="en-US" dirty="0" err="1"/>
              <a:t>P2P</a:t>
            </a:r>
            <a:r>
              <a:rPr lang="en-US" dirty="0"/>
              <a:t> architectures have client processes &amp; server </a:t>
            </a:r>
            <a:r>
              <a:rPr lang="en-US" dirty="0" smtClean="0"/>
              <a:t>processes in the same host/end-system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2E93-5DFA-4A80-8222-67FED2CFBC9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Sockets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63688"/>
            <a:ext cx="4202112" cy="3929062"/>
          </a:xfrm>
        </p:spPr>
        <p:txBody>
          <a:bodyPr/>
          <a:lstStyle/>
          <a:p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FF0000"/>
                </a:solidFill>
              </a:rPr>
              <a:t>socket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597" name="Clip" r:id="rId4" imgW="1305000" imgH="1085760" progId="">
                <p:embed/>
              </p:oleObj>
            </a:graphicData>
          </a:graphic>
        </p:graphicFrame>
        <p:grpSp>
          <p:nvGrpSpPr>
            <p:cNvPr id="110602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25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632" name="Clip" r:id="rId5" imgW="1305000" imgH="1085760" progId="">
                <p:embed/>
              </p:oleObj>
            </a:graphicData>
          </a:graphic>
        </p:graphicFrame>
        <p:grpSp>
          <p:nvGrpSpPr>
            <p:cNvPr id="110633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3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37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8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3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397625" y="365442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08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2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20675" y="5354638"/>
            <a:ext cx="830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API: (1) choice of transport protocol; (2) ability to fix a few parameters </a:t>
            </a:r>
            <a:r>
              <a:rPr lang="en-US">
                <a:solidFill>
                  <a:schemeClr val="accent2"/>
                </a:solidFill>
              </a:rPr>
              <a:t>(more on  this later)</a:t>
            </a:r>
            <a:endParaRPr lang="en-US"/>
          </a:p>
          <a:p>
            <a:pPr marL="342900" indent="-342900"/>
            <a:r>
              <a:rPr lang="en-US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A4A-F482-4667-B483-5C42D0346A29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  <a:p>
            <a:pPr lvl="1"/>
            <a:r>
              <a:rPr lang="en-US" i="1" u="sng">
                <a:solidFill>
                  <a:srgbClr val="FF0000"/>
                </a:solidFill>
              </a:rPr>
              <a:t>A:</a:t>
            </a:r>
            <a:r>
              <a:rPr lang="en-US"/>
              <a:t> No, </a:t>
            </a:r>
            <a:r>
              <a:rPr lang="en-US" i="1"/>
              <a:t>many</a:t>
            </a:r>
            <a:r>
              <a:rPr lang="en-US"/>
              <a:t> processes can be running on same host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4125912" cy="5218112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FF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port numbers</a:t>
            </a:r>
            <a:r>
              <a:rPr lang="en-US" sz="2400"/>
              <a:t> associated with process on host.</a:t>
            </a:r>
          </a:p>
          <a:p>
            <a:r>
              <a:rPr lang="en-US" sz="2400"/>
              <a:t>Example port numbers:</a:t>
            </a:r>
          </a:p>
          <a:p>
            <a:pPr lvl="1"/>
            <a:r>
              <a:rPr lang="en-US" sz="2000"/>
              <a:t>HTTP server: 80</a:t>
            </a:r>
          </a:p>
          <a:p>
            <a:pPr lvl="1"/>
            <a:r>
              <a:rPr lang="en-US" sz="2000"/>
              <a:t>Mail server: 25</a:t>
            </a:r>
          </a:p>
          <a:p>
            <a:r>
              <a:rPr lang="en-US" sz="2400"/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</a:p>
          <a:p>
            <a:r>
              <a:rPr lang="en-US" sz="2400"/>
              <a:t>more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C8D2-6D05-4185-8445-4B5790538562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App-layer protocol defines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/>
              <a:t>Types of messages exchanged, </a:t>
            </a:r>
          </a:p>
          <a:p>
            <a:pPr lvl="1"/>
            <a:r>
              <a:rPr lang="en-US" sz="2000"/>
              <a:t>e.g., request, response </a:t>
            </a:r>
          </a:p>
          <a:p>
            <a:r>
              <a:rPr lang="en-US" sz="2400"/>
              <a:t>Message syntax:</a:t>
            </a:r>
          </a:p>
          <a:p>
            <a:pPr lvl="1"/>
            <a:r>
              <a:rPr lang="en-US" sz="2000"/>
              <a:t>what fields in messages &amp; how fields are delineated</a:t>
            </a:r>
          </a:p>
          <a:p>
            <a:r>
              <a:rPr lang="en-US" sz="2400"/>
              <a:t>Message semantics </a:t>
            </a:r>
          </a:p>
          <a:p>
            <a:pPr lvl="1"/>
            <a:r>
              <a:rPr lang="en-US" sz="2000"/>
              <a:t>meaning of information in fields</a:t>
            </a:r>
          </a:p>
          <a:p>
            <a:r>
              <a:rPr lang="en-US" sz="2400"/>
              <a:t>Rules for when and how processes send &amp; respond to messages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/>
              <a:t>defined in RFCs</a:t>
            </a:r>
          </a:p>
          <a:p>
            <a:r>
              <a:rPr lang="en-US" sz="2400"/>
              <a:t>allows for interoperability</a:t>
            </a:r>
          </a:p>
          <a:p>
            <a:r>
              <a:rPr lang="en-US" sz="240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 lang="en-US" sz="2400"/>
          </a:p>
          <a:p>
            <a:r>
              <a:rPr lang="en-US" sz="2400"/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740D-0232-4027-8888-77CB0FAC311E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200"/>
              <a:t>What transport service does an app need?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4316413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loss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/>
              <a:t>other apps (e.g., file transfer, telnet) require 100% reliable data transfer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40163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Internet telephony, interactive games) require low delay to be “effective”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26025" y="1423988"/>
            <a:ext cx="38862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some apps (e.g., multimedia) require minimum amount of </a:t>
            </a:r>
            <a:r>
              <a:rPr lang="en-US" dirty="0" smtClean="0"/>
              <a:t>throughput </a:t>
            </a:r>
            <a:r>
              <a:rPr lang="en-US" dirty="0"/>
              <a:t>to be “effective”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other apps (“elastic apps”) make use of whatever </a:t>
            </a:r>
            <a:r>
              <a:rPr lang="en-US" dirty="0" smtClean="0"/>
              <a:t>throughput they get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encryption, data integrity, …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E208-C7AF-437B-B2B7-B76B45085488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201025" cy="1143000"/>
          </a:xfrm>
        </p:spPr>
        <p:txBody>
          <a:bodyPr/>
          <a:lstStyle/>
          <a:p>
            <a:r>
              <a:rPr lang="en-US" sz="2800"/>
              <a:t>Transport service requirements of common apps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instant messaging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Bandwidth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Arial" charset="0"/>
              </a:rPr>
              <a:t>Time Sensitive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few </a:t>
            </a:r>
            <a:r>
              <a:rPr lang="en-US" sz="2000" dirty="0" err="1">
                <a:latin typeface="Arial" charset="0"/>
              </a:rPr>
              <a:t>secs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 and no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4804-DC52-4C24-A403-E3ABF79E3849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Internet transport protocols services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endParaRPr lang="en-US" sz="2400"/>
          </a:p>
          <a:p>
            <a:r>
              <a:rPr lang="en-US" sz="2000" i="1">
                <a:solidFill>
                  <a:schemeClr val="accent2"/>
                </a:solidFill>
              </a:rPr>
              <a:t>connection-oriented:</a:t>
            </a:r>
            <a:r>
              <a:rPr lang="en-US" sz="2000"/>
              <a:t> setup required between client and server processes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reliable transport </a:t>
            </a:r>
            <a:r>
              <a:rPr lang="en-US" sz="2000"/>
              <a:t>between sending and receiving process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 i="1">
                <a:solidFill>
                  <a:schemeClr val="accent2"/>
                </a:solidFill>
              </a:rPr>
              <a:t>flow control:</a:t>
            </a:r>
            <a:r>
              <a:rPr lang="en-US" sz="2000"/>
              <a:t> sender won’t overwhelm receiver </a:t>
            </a:r>
          </a:p>
          <a:p>
            <a:r>
              <a:rPr lang="en-US" sz="2000" i="1">
                <a:solidFill>
                  <a:schemeClr val="accent2"/>
                </a:solidFill>
              </a:rPr>
              <a:t>congestion control:</a:t>
            </a:r>
            <a:r>
              <a:rPr lang="en-US" sz="2000"/>
              <a:t> throttle sender when network overloaded</a:t>
            </a:r>
          </a:p>
          <a:p>
            <a:r>
              <a:rPr lang="en-US" sz="2000" i="1">
                <a:solidFill>
                  <a:schemeClr val="accent2"/>
                </a:solidFill>
              </a:rPr>
              <a:t>does not provide:</a:t>
            </a:r>
            <a:r>
              <a:rPr lang="en-US" sz="2000"/>
              <a:t> timing, minimum bandwidth guarantees</a:t>
            </a:r>
            <a:endParaRPr 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UDP service:</a:t>
            </a:r>
            <a:endParaRPr lang="en-US" sz="2400"/>
          </a:p>
          <a:p>
            <a:r>
              <a:rPr lang="en-US" sz="2000"/>
              <a:t>unreliable data transfer between sending and receiving process</a:t>
            </a:r>
          </a:p>
          <a:p>
            <a:r>
              <a:rPr lang="en-US" sz="2000"/>
              <a:t>does not provide: connection setup, reliability, flow control, congestion control, timing, or bandwidth guarantee 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Q:</a:t>
            </a:r>
            <a:r>
              <a:rPr lang="en-US" sz="200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AE3-1B8F-461B-A596-E9499CC073B8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/>
              <a:t>Internet apps:  application, transport protocols</a:t>
            </a: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724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Vonage,Dialpad)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509-8866-41D8-AC8B-7D378D7BCD54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>
                <a:solidFill>
                  <a:srgbClr val="FF0000"/>
                </a:solidFill>
              </a:rPr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F42-A02F-4CAA-865E-0D5F7005E5D3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</a:t>
            </a:r>
            <a:r>
              <a:rPr lang="en-US" sz="2400">
                <a:solidFill>
                  <a:srgbClr val="FF0000"/>
                </a:solidFill>
              </a:rPr>
              <a:t>DNS</a:t>
            </a:r>
          </a:p>
          <a:p>
            <a:endParaRPr lang="en-US" sz="24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</a:t>
            </a:r>
            <a:r>
              <a:rPr lang="en-US" sz="2400">
                <a:solidFill>
                  <a:srgbClr val="FF0000"/>
                </a:solidFill>
              </a:rPr>
              <a:t>P2P Applications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22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between client and server.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C7D-C5C3-44B3-AEDC-F8620EF0261E}" type="slidenum">
              <a:rPr lang="en-US"/>
              <a:pPr/>
              <a:t>24</a:t>
            </a:fld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dirty="0" smtClean="0"/>
              <a:t>I. </a:t>
            </a:r>
            <a:r>
              <a:rPr lang="en-US" sz="3600" dirty="0" err="1" smtClean="0"/>
              <a:t>Nonpersistent</a:t>
            </a:r>
            <a:r>
              <a:rPr lang="en-US" sz="3600" dirty="0" smtClean="0"/>
              <a:t> </a:t>
            </a:r>
            <a:r>
              <a:rPr lang="en-US" sz="3600" dirty="0"/>
              <a:t>HTTP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4425"/>
            <a:ext cx="83439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Suppose user enters URL </a:t>
            </a:r>
            <a:r>
              <a:rPr lang="en-US" sz="2000">
                <a:latin typeface="Courier New" pitchFamily="49" charset="0"/>
              </a:rPr>
              <a:t>www.someSchool.edu/someDepartment/home.index</a:t>
            </a:r>
            <a:endParaRPr 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1a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initiates TCP connection to HTTP server (process) at </a:t>
            </a:r>
            <a:r>
              <a:rPr lang="en-US" sz="1800">
                <a:latin typeface="Arial" charset="0"/>
              </a:rPr>
              <a:t>www.someSchool.edu on port </a:t>
            </a:r>
            <a:r>
              <a:rPr lang="en-US" sz="1800"/>
              <a:t>80</a:t>
            </a:r>
            <a:endParaRPr lang="en-US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2.</a:t>
            </a:r>
            <a:r>
              <a:rPr lang="en-US" sz="2000"/>
              <a:t> HTTP</a:t>
            </a:r>
            <a:r>
              <a:rPr lang="en-US" sz="1800"/>
              <a:t> client sends HTTP </a:t>
            </a:r>
            <a:r>
              <a:rPr lang="en-US" sz="1800" i="1">
                <a:solidFill>
                  <a:schemeClr val="accent2"/>
                </a:solidFill>
              </a:rPr>
              <a:t>request message</a:t>
            </a:r>
            <a:r>
              <a:rPr lang="en-US" sz="1800"/>
              <a:t> (containing URL) into TCP connection socket. Message indicates that client wants object </a:t>
            </a:r>
            <a:r>
              <a:rPr lang="en-US" sz="1800">
                <a:latin typeface="Arial" charset="0"/>
              </a:rPr>
              <a:t>someDepartment/home.index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1b.</a:t>
            </a:r>
            <a:r>
              <a:rPr lang="en-US" sz="2000"/>
              <a:t> HTTP</a:t>
            </a:r>
            <a:r>
              <a:rPr lang="en-US" sz="1800"/>
              <a:t> server at host </a:t>
            </a:r>
            <a:r>
              <a:rPr lang="en-US" sz="1800">
                <a:latin typeface="Arial" charset="0"/>
              </a:rPr>
              <a:t>www.someSchool.edu </a:t>
            </a:r>
            <a:r>
              <a:rPr lang="en-US" sz="1800"/>
              <a:t>waiting for TCP connection at port 80.  “accepts” connection, notifying client</a:t>
            </a:r>
            <a:endParaRPr lang="en-US" sz="20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3.</a:t>
            </a:r>
            <a:r>
              <a:rPr lang="en-US" sz="2000"/>
              <a:t> HTTP</a:t>
            </a:r>
            <a:r>
              <a:rPr lang="en-US" sz="1800"/>
              <a:t> server receives request message, forms </a:t>
            </a:r>
            <a:r>
              <a:rPr lang="en-US" sz="1800" i="1">
                <a:solidFill>
                  <a:schemeClr val="accent2"/>
                </a:solidFill>
              </a:rPr>
              <a:t>response message</a:t>
            </a:r>
            <a:r>
              <a:rPr lang="en-US" sz="1800"/>
              <a:t> containing requested object, and sends message into its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245350" y="968375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jpeg images)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46D1-5FF9-4479-8333-30B43FBEDDD7}" type="slidenum">
              <a:rPr lang="en-US"/>
              <a:pPr/>
              <a:t>25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I. Nonpersistent HTTP (cont.)</a:t>
            </a: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lang="en-US" sz="20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6.</a:t>
            </a:r>
            <a:r>
              <a:rPr lang="en-US" sz="2000"/>
              <a:t> </a:t>
            </a:r>
            <a:r>
              <a:rPr lang="en-US" sz="180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4.</a:t>
            </a:r>
            <a:r>
              <a:rPr lang="en-US" sz="2000"/>
              <a:t> HTTP</a:t>
            </a:r>
            <a:r>
              <a:rPr lang="en-US" sz="1800"/>
              <a:t> server closes TCP connection. </a:t>
            </a:r>
            <a:endParaRPr lang="en-US" sz="200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10F0-FE20-4D3E-BFCE-11B5579CE939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756650" cy="1143000"/>
          </a:xfrm>
        </p:spPr>
        <p:txBody>
          <a:bodyPr/>
          <a:lstStyle/>
          <a:p>
            <a:r>
              <a:rPr lang="en-US" sz="3600"/>
              <a:t>I. Non-Persistent HTTP: Response time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Definition of RTT:</a:t>
            </a:r>
            <a:r>
              <a:rPr lang="en-US" sz="2400"/>
              <a:t> time to send request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Response time:</a:t>
            </a:r>
            <a:endParaRPr lang="en-US" sz="2400"/>
          </a:p>
          <a:p>
            <a:r>
              <a:rPr lang="en-US" sz="2400"/>
              <a:t>one RTT to initiate TCP connection</a:t>
            </a:r>
          </a:p>
          <a:p>
            <a:r>
              <a:rPr lang="en-US" sz="2400"/>
              <a:t>one RTT for HTTP request and first few bytes of HTTP response to return</a:t>
            </a:r>
          </a:p>
          <a:p>
            <a:r>
              <a:rPr lang="en-US" sz="240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total = 2RTT+transmit time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4584700" y="1260475"/>
            <a:ext cx="4379913" cy="4413250"/>
            <a:chOff x="2888" y="794"/>
            <a:chExt cx="2759" cy="2780"/>
          </a:xfrm>
        </p:grpSpPr>
        <p:graphicFrame>
          <p:nvGraphicFramePr>
            <p:cNvPr id="114693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14693" name="Clip" r:id="rId4" imgW="1305000" imgH="1085760" progId="">
                <p:embed/>
              </p:oleObj>
            </a:graphicData>
          </a:graphic>
        </p:graphicFrame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1469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11471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297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3. look at response message sent by HTTP server!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06D4022-0958-491E-9AD3-FDBACA46989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09575" y="60325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(or use Wireshark!)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E4D4-B728-4B88-A74D-9AE082C34DF8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conceptual, architectural aspects of network application protocols</a:t>
            </a:r>
          </a:p>
          <a:p>
            <a:pPr lvl="1"/>
            <a:r>
              <a:rPr lang="en-US"/>
              <a:t>transport-layer service models</a:t>
            </a:r>
          </a:p>
          <a:p>
            <a:pPr lvl="1"/>
            <a:r>
              <a:rPr lang="en-US"/>
              <a:t>client-server paradigm</a:t>
            </a:r>
          </a:p>
          <a:p>
            <a:pPr lvl="1"/>
            <a:r>
              <a:rPr lang="en-US"/>
              <a:t>peer-to-peer paradigm</a:t>
            </a:r>
            <a:endParaRPr lang="en-US" sz="20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 dirty="0"/>
              <a:t>learn about protocols</a:t>
            </a:r>
          </a:p>
          <a:p>
            <a:pPr lvl="1"/>
            <a:r>
              <a:rPr lang="en-US" sz="2000" dirty="0"/>
              <a:t>HTTP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SMTP / </a:t>
            </a:r>
            <a:r>
              <a:rPr lang="en-US" sz="2000" dirty="0" err="1"/>
              <a:t>POP3</a:t>
            </a:r>
            <a:r>
              <a:rPr lang="en-US" sz="2000" dirty="0"/>
              <a:t> / </a:t>
            </a:r>
            <a:r>
              <a:rPr lang="en-US" sz="2000" dirty="0" err="1"/>
              <a:t>IMAP</a:t>
            </a:r>
            <a:endParaRPr lang="en-US" sz="2000" dirty="0"/>
          </a:p>
          <a:p>
            <a:pPr lvl="1"/>
            <a:r>
              <a:rPr lang="en-US" sz="2000" dirty="0" smtClean="0"/>
              <a:t>DNS</a:t>
            </a:r>
          </a:p>
          <a:p>
            <a:r>
              <a:rPr lang="en-US" sz="2400" dirty="0" smtClean="0"/>
              <a:t>Intro to programming network applications</a:t>
            </a:r>
          </a:p>
          <a:p>
            <a:pPr lvl="1"/>
            <a:r>
              <a:rPr lang="en-US" dirty="0" smtClean="0"/>
              <a:t>socket API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32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(cache hit):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35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36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5BB2-2DD2-40A9-8902-90B7A077E4DF}" type="slidenum">
              <a:rPr lang="en-US"/>
              <a:pPr/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</a:t>
            </a:r>
            <a:r>
              <a:rPr lang="en-US" sz="3600" dirty="0" smtClean="0"/>
              <a:t>Mail -SMTP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1109663"/>
            <a:ext cx="4962525" cy="3079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components:</a:t>
            </a:r>
            <a:r>
              <a:rPr lang="en-US" sz="2400"/>
              <a:t> </a:t>
            </a:r>
          </a:p>
          <a:p>
            <a:r>
              <a:rPr lang="en-US" sz="2000"/>
              <a:t>1. user agents, 2. 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3. SMTP </a:t>
            </a:r>
            <a:r>
              <a:rPr lang="en-US" sz="1800"/>
              <a:t>(simple mail transfer protocol)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“mail reader”: editing, reading mail</a:t>
            </a:r>
          </a:p>
          <a:p>
            <a:r>
              <a:rPr lang="en-US" sz="2000"/>
              <a:t>e.g., Outlook, Mozilla Thunderbird</a:t>
            </a:r>
          </a:p>
          <a:p>
            <a:r>
              <a:rPr lang="en-US" sz="2000"/>
              <a:t>Out/incoming msgs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7059613" y="4508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7135813" y="420688"/>
            <a:ext cx="1747837" cy="955675"/>
            <a:chOff x="4458" y="3335"/>
            <a:chExt cx="1101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7" y="3725"/>
              <a:ext cx="8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7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6330950" y="2655888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723188" y="2582863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7480300" y="3035300"/>
            <a:ext cx="822325" cy="1049338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8205788" y="2173288"/>
            <a:ext cx="709612" cy="703262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8434388" y="3182938"/>
            <a:ext cx="709612" cy="703262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8205788" y="4230688"/>
            <a:ext cx="709612" cy="703262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5480050" y="3992563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6434138" y="5097463"/>
            <a:ext cx="709612" cy="703262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5595938" y="5602288"/>
            <a:ext cx="709612" cy="703262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5480050" y="1735138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6224588" y="1477963"/>
            <a:ext cx="709612" cy="703262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6330950" y="3779838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5588000" y="3255963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6429375" y="4073525"/>
            <a:ext cx="1030288" cy="457200"/>
            <a:chOff x="3746" y="2537"/>
            <a:chExt cx="649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6391275" y="2816225"/>
            <a:ext cx="1030288" cy="457200"/>
            <a:chOff x="3746" y="2537"/>
            <a:chExt cx="649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5067300" y="3530600"/>
            <a:ext cx="1030288" cy="457200"/>
            <a:chOff x="3746" y="2537"/>
            <a:chExt cx="649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280988" y="4071938"/>
            <a:ext cx="46434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Mail Servers</a:t>
            </a:r>
            <a:r>
              <a:rPr lang="en-US" sz="2000"/>
              <a:t>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Mailbox: </a:t>
            </a:r>
            <a:r>
              <a:rPr lang="en-US" sz="1800"/>
              <a:t>incoming messages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message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queue</a:t>
            </a:r>
            <a:r>
              <a:rPr lang="en-US" sz="1800"/>
              <a:t> outgoing msgs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SMTP protocol</a:t>
            </a:r>
            <a:r>
              <a:rPr lang="en-US" sz="1800"/>
              <a:t> between mail servers to send email messages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client: sending mail server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“server”: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39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314-7BA2-4C2E-933D-A32A8DA8C6C1}" type="slidenum">
              <a:rPr lang="en-US"/>
              <a:pPr/>
              <a:t>4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7772400" cy="1143000"/>
          </a:xfrm>
        </p:spPr>
        <p:txBody>
          <a:bodyPr/>
          <a:lstStyle/>
          <a:p>
            <a:r>
              <a:rPr lang="en-US"/>
              <a:t>Some network apps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866775"/>
            <a:ext cx="3810000" cy="4648200"/>
          </a:xfrm>
        </p:spPr>
        <p:txBody>
          <a:bodyPr/>
          <a:lstStyle/>
          <a:p>
            <a:r>
              <a:rPr lang="en-US" sz="2400" dirty="0"/>
              <a:t>e-mail</a:t>
            </a:r>
          </a:p>
          <a:p>
            <a:r>
              <a:rPr lang="en-US" sz="2400" dirty="0"/>
              <a:t>web</a:t>
            </a:r>
          </a:p>
          <a:p>
            <a:r>
              <a:rPr lang="en-US" sz="2400" dirty="0"/>
              <a:t>instant messaging</a:t>
            </a:r>
          </a:p>
          <a:p>
            <a:r>
              <a:rPr lang="en-US" sz="2400" dirty="0"/>
              <a:t>remote login</a:t>
            </a:r>
          </a:p>
          <a:p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multi-user network games</a:t>
            </a:r>
          </a:p>
          <a:p>
            <a:r>
              <a:rPr lang="en-US" sz="2400" dirty="0"/>
              <a:t>streaming stored video </a:t>
            </a:r>
            <a:r>
              <a:rPr lang="en-US" sz="2400" dirty="0" smtClean="0"/>
              <a:t>clips (YouTube)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60438"/>
            <a:ext cx="3810000" cy="4648200"/>
          </a:xfrm>
        </p:spPr>
        <p:txBody>
          <a:bodyPr/>
          <a:lstStyle/>
          <a:p>
            <a:r>
              <a:rPr lang="en-US" sz="2400" dirty="0"/>
              <a:t>voice over IP</a:t>
            </a:r>
          </a:p>
          <a:p>
            <a:r>
              <a:rPr lang="en-US" sz="2400" dirty="0"/>
              <a:t>real-time video conferencing</a:t>
            </a:r>
          </a:p>
          <a:p>
            <a:r>
              <a:rPr lang="en-US" sz="2400" dirty="0" smtClean="0"/>
              <a:t>Cloud/Grid </a:t>
            </a:r>
            <a:r>
              <a:rPr lang="en-US" sz="2400" dirty="0"/>
              <a:t>computing</a:t>
            </a:r>
          </a:p>
          <a:p>
            <a:r>
              <a:rPr lang="en-US" sz="2400" dirty="0"/>
              <a:t> …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50825" y="4784725"/>
            <a:ext cx="8886825" cy="149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Note: different applications may have different</a:t>
            </a:r>
          </a:p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- Requirements </a:t>
            </a:r>
            <a:r>
              <a:rPr lang="en-US" sz="1800">
                <a:solidFill>
                  <a:schemeClr val="accent2"/>
                </a:solidFill>
              </a:rPr>
              <a:t>(delay, loss, Tput, jitter bounds, security)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Number of participants </a:t>
            </a:r>
            <a:r>
              <a:rPr lang="en-US" sz="1800">
                <a:solidFill>
                  <a:schemeClr val="accent2"/>
                </a:solidFill>
              </a:rPr>
              <a:t>(unicast, multicast, broadcast, manycast, profilecast)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Architecture </a:t>
            </a:r>
            <a:r>
              <a:rPr lang="en-US" sz="1800">
                <a:solidFill>
                  <a:schemeClr val="accent2"/>
                </a:solidFill>
              </a:rPr>
              <a:t>(client-server, p2p, flat, hierarchical, hybrid, self-configuring)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A52B-D385-4DF1-8771-934475F827A1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>
                <a:solidFill>
                  <a:srgbClr val="FF0000"/>
                </a:solidFill>
              </a:rPr>
              <a:t>2.5 DNS</a:t>
            </a:r>
          </a:p>
          <a:p>
            <a:endParaRPr lang="en-US" sz="240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41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89D-696D-4C72-ACE6-2F1A6DDFFCB8}" type="slidenum">
              <a:rPr lang="en-US"/>
              <a:pPr/>
              <a:t>42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427163"/>
            <a:ext cx="4191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>
                <a:solidFill>
                  <a:schemeClr val="accent2"/>
                </a:solidFill>
              </a:rPr>
              <a:t>single point of failure</a:t>
            </a:r>
          </a:p>
          <a:p>
            <a:r>
              <a:rPr lang="en-US" sz="2400"/>
              <a:t>traffic volume</a:t>
            </a:r>
          </a:p>
          <a:p>
            <a:r>
              <a:rPr lang="en-US" sz="2400"/>
              <a:t>distant centralized database = delays</a:t>
            </a:r>
          </a:p>
          <a:p>
            <a:r>
              <a:rPr lang="en-US" sz="240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doesn’t </a:t>
            </a:r>
            <a:r>
              <a:rPr lang="en-US" sz="2400" i="1">
                <a:solidFill>
                  <a:schemeClr val="accent2"/>
                </a:solidFill>
              </a:rPr>
              <a:t>scale!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/>
              <a:t>hostname to IP address translation</a:t>
            </a:r>
          </a:p>
          <a:p>
            <a:r>
              <a:rPr lang="en-US" sz="2400"/>
              <a:t>host aliasing</a:t>
            </a:r>
          </a:p>
          <a:p>
            <a:pPr lvl="1"/>
            <a:r>
              <a:rPr lang="en-US" sz="2000"/>
              <a:t>Canonical, alias names</a:t>
            </a:r>
          </a:p>
          <a:p>
            <a:r>
              <a:rPr lang="en-US" sz="2400"/>
              <a:t>mail server aliasing</a:t>
            </a:r>
          </a:p>
          <a:p>
            <a:r>
              <a:rPr lang="en-US" sz="2400"/>
              <a:t>load distribution</a:t>
            </a:r>
          </a:p>
          <a:p>
            <a:pPr lvl="1"/>
            <a:r>
              <a:rPr lang="en-US" sz="2000"/>
              <a:t>replicated Web servers: set of IP addresses for one canonical name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44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45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46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47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DA97-410B-481B-933E-302E66E9F04D}" type="slidenum">
              <a:rPr lang="en-US"/>
              <a:pPr/>
              <a:t>49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caching and updating records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/>
              <a:t>once (any) name server learns mapping, it </a:t>
            </a:r>
            <a:r>
              <a:rPr lang="en-US" sz="2400" i="1">
                <a:solidFill>
                  <a:schemeClr val="accent2"/>
                </a:solidFill>
              </a:rPr>
              <a:t>caches</a:t>
            </a:r>
            <a:r>
              <a:rPr lang="en-US" sz="2400"/>
              <a:t> mapping</a:t>
            </a:r>
          </a:p>
          <a:p>
            <a:pPr lvl="1"/>
            <a:r>
              <a:rPr lang="en-US"/>
              <a:t>cache entries timeout (disappear) after some time (soft state !)</a:t>
            </a:r>
          </a:p>
          <a:p>
            <a:pPr lvl="1"/>
            <a:r>
              <a:rPr lang="en-US"/>
              <a:t>TLD servers typically cached in local name servers</a:t>
            </a:r>
          </a:p>
          <a:p>
            <a:pPr lvl="2"/>
            <a:r>
              <a:rPr lang="en-US"/>
              <a:t>Thus root name servers not often visited (reduces load and delays)</a:t>
            </a:r>
          </a:p>
          <a:p>
            <a:r>
              <a:rPr lang="en-US" sz="2400"/>
              <a:t>update/notify mechanisms under design by IETF</a:t>
            </a:r>
          </a:p>
          <a:p>
            <a:pPr lvl="1"/>
            <a:r>
              <a:rPr lang="en-US" sz="2000"/>
              <a:t>RFC 2136</a:t>
            </a:r>
            <a:endParaRPr lang="en-US" sz="1800"/>
          </a:p>
          <a:p>
            <a:pPr lvl="1"/>
            <a:r>
              <a:rPr lang="en-US" sz="1800"/>
              <a:t>http://www.ietf.org/html.charters/dnsind-charter.html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57150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attacks possible on DNS?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5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49640" cy="792480"/>
          </a:xfrm>
        </p:spPr>
        <p:txBody>
          <a:bodyPr/>
          <a:lstStyle/>
          <a:p>
            <a:r>
              <a:rPr lang="en-US" dirty="0" smtClean="0"/>
              <a:t>DNS attacks, defenses, resilience!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160" y="731520"/>
            <a:ext cx="8031480" cy="5669280"/>
          </a:xfrm>
        </p:spPr>
        <p:txBody>
          <a:bodyPr/>
          <a:lstStyle/>
          <a:p>
            <a:r>
              <a:rPr lang="en-US" sz="2600" dirty="0" smtClean="0"/>
              <a:t>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bandwidth-flooding attack of roots</a:t>
            </a:r>
          </a:p>
          <a:p>
            <a:pPr lvl="1"/>
            <a:r>
              <a:rPr lang="en-US" dirty="0" smtClean="0"/>
              <a:t>Attacker (using </a:t>
            </a:r>
            <a:r>
              <a:rPr lang="en-US" dirty="0" err="1" smtClean="0"/>
              <a:t>botnet</a:t>
            </a:r>
            <a:r>
              <a:rPr lang="en-US" dirty="0" smtClean="0"/>
              <a:t>) sends packets (ICMP </a:t>
            </a:r>
            <a:r>
              <a:rPr lang="en-US" dirty="0" err="1" smtClean="0"/>
              <a:t>datagrams</a:t>
            </a:r>
            <a:r>
              <a:rPr lang="en-US" dirty="0" smtClean="0"/>
              <a:t>) to</a:t>
            </a:r>
            <a:r>
              <a:rPr lang="en-US" dirty="0" smtClean="0"/>
              <a:t> root servers </a:t>
            </a:r>
            <a:r>
              <a:rPr lang="en-US" dirty="0" smtClean="0"/>
              <a:t>to overload them</a:t>
            </a:r>
          </a:p>
          <a:p>
            <a:pPr lvl="1"/>
            <a:r>
              <a:rPr lang="en-US" dirty="0" smtClean="0"/>
              <a:t>DNS root servers use packet filters that block </a:t>
            </a:r>
            <a:r>
              <a:rPr lang="en-US" dirty="0" err="1" smtClean="0"/>
              <a:t>ICMP</a:t>
            </a:r>
            <a:r>
              <a:rPr lang="en-US" dirty="0" smtClean="0"/>
              <a:t> messages/pings. Local caches bypass root</a:t>
            </a:r>
          </a:p>
          <a:p>
            <a:r>
              <a:rPr lang="en-US" sz="2600" dirty="0" smtClean="0"/>
              <a:t>II.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of top-level domain servers</a:t>
            </a:r>
            <a:r>
              <a:rPr lang="en-US" dirty="0" smtClean="0"/>
              <a:t> </a:t>
            </a:r>
            <a:r>
              <a:rPr lang="en-US" sz="1600" dirty="0" smtClean="0"/>
              <a:t>(e.g., .com)</a:t>
            </a:r>
          </a:p>
          <a:p>
            <a:pPr lvl="1"/>
            <a:r>
              <a:rPr lang="en-US" dirty="0" smtClean="0"/>
              <a:t>Severity of attack mitigated by local caching</a:t>
            </a:r>
          </a:p>
          <a:p>
            <a:r>
              <a:rPr lang="en-US" sz="2600" dirty="0" smtClean="0"/>
              <a:t>III. Man-in-the-middle attack, cache poisoning</a:t>
            </a:r>
          </a:p>
          <a:p>
            <a:pPr lvl="1"/>
            <a:r>
              <a:rPr lang="en-US" dirty="0" smtClean="0"/>
              <a:t>Intercept queries, return bogus replies</a:t>
            </a:r>
          </a:p>
          <a:p>
            <a:pPr lvl="1"/>
            <a:r>
              <a:rPr lang="en-US" dirty="0" smtClean="0"/>
              <a:t>Hard to implement, effectiveness limited</a:t>
            </a:r>
          </a:p>
          <a:p>
            <a:r>
              <a:rPr lang="en-US" dirty="0" smtClean="0"/>
              <a:t>IV. Using DNS to launch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  <a:p>
            <a:pPr lvl="1"/>
            <a:r>
              <a:rPr lang="en-US" sz="2300" dirty="0" smtClean="0"/>
              <a:t>Trigger many queries using spoofed target address</a:t>
            </a:r>
          </a:p>
          <a:p>
            <a:pPr lvl="1"/>
            <a:r>
              <a:rPr lang="en-US" sz="2300" dirty="0" smtClean="0"/>
              <a:t>Limited effect, responses must be quite large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468B-6F89-48FC-9B9E-18ABF9783D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4B31-2EDD-46BF-A7B6-02AC4352246B}" type="slidenum">
              <a:rPr lang="en-US"/>
              <a:pPr/>
              <a:t>51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records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DNS:</a:t>
            </a:r>
            <a:r>
              <a:rPr lang="en-US" sz="2400"/>
              <a:t> distributed db storing resource records </a:t>
            </a:r>
            <a:r>
              <a:rPr lang="en-US" sz="2400">
                <a:solidFill>
                  <a:srgbClr val="FF0000"/>
                </a:solidFill>
              </a:rPr>
              <a:t>(RR)</a:t>
            </a:r>
            <a:endParaRPr lang="en-US" sz="24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/>
              <a:t>Type=NS</a:t>
            </a:r>
          </a:p>
          <a:p>
            <a:pPr lvl="1"/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domain (e.g. foo.com)</a:t>
            </a:r>
          </a:p>
          <a:p>
            <a:pPr lvl="1"/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hostname of authoritative name server for this domain</a:t>
            </a:r>
          </a:p>
          <a:p>
            <a:endParaRPr lang="en-US" sz="2400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www.ibm.com </a:t>
            </a:r>
            <a:r>
              <a:rPr lang="en-US" sz="2000"/>
              <a:t>is really</a:t>
            </a:r>
            <a:endParaRPr lang="en-US" sz="180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name of mailserver associated with </a:t>
            </a:r>
            <a:r>
              <a:rPr lang="en-US" sz="2000" b="1">
                <a:latin typeface="Courier New" pitchFamily="49" charset="0"/>
              </a:rPr>
              <a:t>name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F8EE-3214-4728-A8B6-056995E99985}" type="slidenum">
              <a:rPr lang="en-US"/>
              <a:pPr/>
              <a:t>52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 protocol 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query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and </a:t>
            </a:r>
            <a:r>
              <a:rPr lang="en-US" sz="2400" i="1">
                <a:solidFill>
                  <a:srgbClr val="FF0000"/>
                </a:solidFill>
              </a:rPr>
              <a:t>reply</a:t>
            </a:r>
            <a:r>
              <a:rPr lang="en-US" sz="2400"/>
              <a:t> messages, both with same </a:t>
            </a:r>
            <a:r>
              <a:rPr lang="en-US" sz="2400" i="1">
                <a:solidFill>
                  <a:srgbClr val="FF0000"/>
                </a:solidFill>
              </a:rPr>
              <a:t>message format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msg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identification:</a:t>
            </a:r>
            <a:r>
              <a:rPr lang="en-US" sz="2000"/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flags:</a:t>
            </a:r>
            <a:endParaRPr lang="en-US" sz="200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reply is authoritative</a:t>
            </a:r>
          </a:p>
        </p:txBody>
      </p:sp>
      <p:pic>
        <p:nvPicPr>
          <p:cNvPr id="84997" name="Picture 5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090738"/>
            <a:ext cx="5132388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C85A-738B-490D-B385-95C73AF76B7B}" type="slidenum">
              <a:rPr lang="en-US"/>
              <a:pPr/>
              <a:t>53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pic>
        <p:nvPicPr>
          <p:cNvPr id="86019" name="Picture 3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42975" y="1830388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 for a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3625" y="2830513"/>
            <a:ext cx="216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authoritative 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info that may be used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2BF4-5DC0-4C56-821C-E781D27B2024}" type="slidenum">
              <a:rPr lang="en-US"/>
              <a:pPr/>
              <a:t>54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records into DNS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example: new startup “Network Utopia”</a:t>
            </a:r>
          </a:p>
          <a:p>
            <a:pPr>
              <a:lnSpc>
                <a:spcPct val="80000"/>
              </a:lnSpc>
            </a:pPr>
            <a:r>
              <a:rPr lang="en-US" sz="2400"/>
              <a:t>register name networkuptopia.com at </a:t>
            </a:r>
            <a:r>
              <a:rPr lang="en-US" sz="2400" i="1"/>
              <a:t>DNS </a:t>
            </a:r>
            <a:r>
              <a:rPr lang="en-US" sz="2400" i="1">
                <a:solidFill>
                  <a:srgbClr val="FF0000"/>
                </a:solidFill>
              </a:rPr>
              <a:t>registrar</a:t>
            </a:r>
            <a:r>
              <a:rPr lang="en-US" sz="240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registrar inserts two RRs into com TLD server:</a:t>
            </a:r>
            <a:br>
              <a:rPr lang="en-US" sz="2000"/>
            </a:b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(dns1.networkutopia.com, 212.212.212.1, A)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How do people get IP address of your Web site?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90C8-5287-4A51-9448-1E92B73F9A7B}" type="slidenum">
              <a:rPr lang="en-US"/>
              <a:pPr/>
              <a:t>55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0753-25A0-4A75-B445-2B8184BDBA15}" type="slidenum">
              <a:rPr lang="en-US"/>
              <a:pPr/>
              <a:t>57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58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59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08BA-4080-4571-847C-9DF6B0BA7F5C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 smtClean="0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60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61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62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63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16400" imgH="591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B7-2DA3-45EC-ADDC-F0B6A9B6C8FF}" type="slidenum">
              <a:rPr lang="en-US"/>
              <a:pPr/>
              <a:t>64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Comparing Client-server, P2P architectures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>
                <a:solidFill>
                  <a:srgbClr val="FF3300"/>
                </a:solidFill>
              </a:rPr>
              <a:t>Question</a:t>
            </a:r>
            <a:r>
              <a:rPr lang="en-US"/>
              <a:t> : How much time distribute file initially at one server to </a:t>
            </a:r>
            <a:r>
              <a:rPr lang="en-US" i="1"/>
              <a:t>N </a:t>
            </a:r>
            <a:r>
              <a:rPr lang="en-US"/>
              <a:t>other computers?</a:t>
            </a:r>
          </a:p>
        </p:txBody>
      </p:sp>
      <p:sp>
        <p:nvSpPr>
          <p:cNvPr id="243716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437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243728" name="Clip" r:id="rId4" imgW="1305000" imgH="1085760" progId="">
              <p:embed/>
            </p:oleObj>
          </a:graphicData>
        </a:graphic>
      </p:graphicFrame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373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243733" name="Clip" r:id="rId5" imgW="1305000" imgH="1085760" progId="">
              <p:embed/>
            </p:oleObj>
          </a:graphicData>
        </a:graphic>
      </p:graphicFrame>
      <p:sp>
        <p:nvSpPr>
          <p:cNvPr id="243734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373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50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243750" name="Clip" r:id="rId6" imgW="1305000" imgH="1085760" progId="">
              <p:embed/>
            </p:oleObj>
          </a:graphicData>
        </a:graphic>
      </p:graphicFrame>
      <p:sp>
        <p:nvSpPr>
          <p:cNvPr id="243751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3" name="Text Box 41"/>
          <p:cNvSpPr txBox="1">
            <a:spLocks noChangeArrowheads="1"/>
          </p:cNvSpPr>
          <p:nvPr/>
        </p:nvSpPr>
        <p:spPr bwMode="auto">
          <a:xfrm>
            <a:off x="1554163" y="4586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4" name="Text Box 42"/>
          <p:cNvSpPr txBox="1">
            <a:spLocks noChangeArrowheads="1"/>
          </p:cNvSpPr>
          <p:nvPr/>
        </p:nvSpPr>
        <p:spPr bwMode="auto">
          <a:xfrm>
            <a:off x="1614488" y="51419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3758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43B7-722F-4C10-BBB3-97CECD31EC77}" type="slidenum">
              <a:rPr lang="en-US"/>
              <a:pPr/>
              <a:t>65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Client-server: file distribution time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5776" name="Clip" r:id="rId4" imgW="1305000" imgH="1085760" progId="">
              <p:embed/>
            </p:oleObj>
          </a:graphicData>
        </a:graphic>
      </p:graphicFrame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5781" name="Clip" r:id="rId5" imgW="1305000" imgH="1085760" progId="">
              <p:embed/>
            </p:oleObj>
          </a:graphicData>
        </a:graphic>
      </p:graphicFrame>
      <p:sp>
        <p:nvSpPr>
          <p:cNvPr id="245782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5795" name="Clip" r:id="rId6" imgW="1305000" imgH="1085760" progId="">
              <p:embed/>
            </p:oleObj>
          </a:graphicData>
        </a:graphic>
      </p:graphicFrame>
      <p:sp>
        <p:nvSpPr>
          <p:cNvPr id="245796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7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5187950" y="2635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260975" y="32004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5802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/>
              <a:t>server sequentially sends N copies:</a:t>
            </a:r>
          </a:p>
          <a:p>
            <a:pPr lvl="1"/>
            <a:r>
              <a:rPr lang="en-US" i="1"/>
              <a:t>NF/u</a:t>
            </a:r>
            <a:r>
              <a:rPr lang="en-US" i="1" baseline="-25000"/>
              <a:t>s</a:t>
            </a:r>
            <a:r>
              <a:rPr lang="en-US" baseline="-25000"/>
              <a:t> </a:t>
            </a:r>
            <a:r>
              <a:rPr lang="en-US"/>
              <a:t>time </a:t>
            </a:r>
          </a:p>
          <a:p>
            <a:r>
              <a:rPr lang="en-US"/>
              <a:t>client i takes F/d</a:t>
            </a:r>
            <a:r>
              <a:rPr lang="en-US" baseline="-25000"/>
              <a:t>i </a:t>
            </a:r>
            <a:r>
              <a:rPr lang="en-US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(for large N)</a:t>
            </a:r>
          </a:p>
        </p:txBody>
      </p:sp>
      <p:grpSp>
        <p:nvGrpSpPr>
          <p:cNvPr id="245816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2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45809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45810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1DF6-3510-485F-B509-3B0B6E0705D2}" type="slidenum">
              <a:rPr lang="en-US"/>
              <a:pPr/>
              <a:t>66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P2P: file distribution time</a:t>
            </a:r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6799" name="Clip" r:id="rId4" imgW="1305000" imgH="1085760" progId="">
              <p:embed/>
            </p:oleObj>
          </a:graphicData>
        </a:graphic>
      </p:graphicFrame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6804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6804" name="Clip" r:id="rId5" imgW="1305000" imgH="1085760" progId="">
              <p:embed/>
            </p:oleObj>
          </a:graphicData>
        </a:graphic>
      </p:graphicFrame>
      <p:sp>
        <p:nvSpPr>
          <p:cNvPr id="246805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6809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818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6818" name="Clip" r:id="rId6" imgW="1305000" imgH="1085760" progId="">
              <p:embed/>
            </p:oleObj>
          </a:graphicData>
        </a:graphic>
      </p:graphicFrame>
      <p:sp>
        <p:nvSpPr>
          <p:cNvPr id="246819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0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3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6825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/>
              <a:t>server must send one copy: F</a:t>
            </a:r>
            <a:r>
              <a:rPr lang="en-US" sz="2400" i="1"/>
              <a:t>/u</a:t>
            </a:r>
            <a:r>
              <a:rPr lang="en-US" sz="2400" i="1" baseline="-25000"/>
              <a:t>s</a:t>
            </a:r>
            <a:r>
              <a:rPr lang="en-US" sz="2400" baseline="-25000"/>
              <a:t> </a:t>
            </a:r>
            <a:r>
              <a:rPr lang="en-US" sz="2400"/>
              <a:t>time </a:t>
            </a:r>
          </a:p>
          <a:p>
            <a:r>
              <a:rPr lang="en-US" sz="2400"/>
              <a:t>client i takes F/d</a:t>
            </a:r>
            <a:r>
              <a:rPr lang="en-US" sz="2400" baseline="-25000"/>
              <a:t>i </a:t>
            </a:r>
            <a:r>
              <a:rPr lang="en-US" sz="2400"/>
              <a:t>time to download</a:t>
            </a:r>
          </a:p>
          <a:p>
            <a:r>
              <a:rPr lang="en-US" sz="2400"/>
              <a:t>NF bits must be downloaded (aggregate)</a:t>
            </a:r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buFont typeface="ZapfDingbats" pitchFamily="82" charset="2"/>
              <a:buChar char="r"/>
            </a:pPr>
            <a:r>
              <a:rPr lang="en-US"/>
              <a:t>fastest possible upload rate (assuming all nodes sending file chunks to same peer):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2609850" y="4819650"/>
            <a:ext cx="654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i="1"/>
              <a:t>i=1,N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1150938" y="5318125"/>
            <a:ext cx="7423150" cy="1095375"/>
            <a:chOff x="454" y="3185"/>
            <a:chExt cx="4676" cy="690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d</a:t>
              </a:r>
              <a:r>
                <a:rPr lang="en-US" baseline="-25000"/>
                <a:t>P2P</a:t>
              </a:r>
              <a:r>
                <a:rPr lang="en-US"/>
                <a:t> = max </a:t>
              </a:r>
              <a:r>
                <a:rPr lang="en-US" sz="2800"/>
                <a:t>{</a:t>
              </a:r>
              <a:r>
                <a:rPr lang="en-US"/>
                <a:t> </a:t>
              </a:r>
              <a:r>
                <a:rPr lang="en-US" i="1"/>
                <a:t>F/u</a:t>
              </a:r>
              <a:r>
                <a:rPr lang="en-US" i="1" baseline="-25000"/>
                <a:t>s</a:t>
              </a:r>
              <a:r>
                <a:rPr lang="en-US" i="1"/>
                <a:t>, F/min(d</a:t>
              </a:r>
              <a:r>
                <a:rPr lang="en-US" i="1" baseline="-25000"/>
                <a:t>i</a:t>
              </a:r>
              <a:r>
                <a:rPr lang="en-US" i="1"/>
                <a:t>)</a:t>
              </a:r>
              <a:r>
                <a:rPr lang="en-US"/>
                <a:t> , NF/(u</a:t>
              </a:r>
              <a:r>
                <a:rPr lang="en-US" baseline="-25000"/>
                <a:t>s</a:t>
              </a:r>
              <a:r>
                <a:rPr lang="en-US"/>
                <a:t> + </a:t>
              </a:r>
              <a:r>
                <a:rPr lang="en-US" sz="3200">
                  <a:latin typeface="Symbol" pitchFamily="18" charset="2"/>
                </a:rPr>
                <a:t>S</a:t>
              </a:r>
              <a:r>
                <a:rPr lang="en-US"/>
                <a:t>u</a:t>
              </a:r>
              <a:r>
                <a:rPr lang="en-US" baseline="-25000"/>
                <a:t>i) </a:t>
              </a:r>
              <a:r>
                <a:rPr lang="en-US" sz="280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4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i="1"/>
                <a:t>i=1,N</a:t>
              </a:r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67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8382000" imgH="571500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68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69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70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71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72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8366-79B8-402D-8720-79AEB58E3724}" type="slidenum">
              <a:rPr lang="en-US"/>
              <a:pPr/>
              <a:t>78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042A-A09D-4E72-9773-3CE8FA1BE90C}" type="slidenum">
              <a:rPr lang="en-US"/>
              <a:pPr/>
              <a:t>79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/>
              <a:t>Socket programming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95525"/>
            <a:ext cx="3962400" cy="369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Socket API</a:t>
            </a:r>
            <a:endParaRPr lang="en-US" sz="2400"/>
          </a:p>
          <a:p>
            <a:r>
              <a:rPr lang="en-US" sz="2000"/>
              <a:t>introduced in BSD4.1 UNIX, 1981</a:t>
            </a:r>
          </a:p>
          <a:p>
            <a:r>
              <a:rPr lang="en-US" sz="2000"/>
              <a:t>explicitly created, used, released by apps </a:t>
            </a:r>
          </a:p>
          <a:p>
            <a:r>
              <a:rPr lang="en-US" sz="2000"/>
              <a:t>client/server paradigm </a:t>
            </a:r>
          </a:p>
          <a:p>
            <a:r>
              <a:rPr lang="en-US" sz="2000"/>
              <a:t>two types of transport service via socket API: </a:t>
            </a:r>
          </a:p>
          <a:p>
            <a:pPr lvl="1"/>
            <a:r>
              <a:rPr lang="en-US" sz="2000"/>
              <a:t>unreliable datagram </a:t>
            </a:r>
          </a:p>
          <a:p>
            <a:pPr lvl="1"/>
            <a:r>
              <a:rPr lang="en-US" sz="2000"/>
              <a:t>reliable, byte stream-oriented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 </a:t>
              </a:r>
              <a:r>
                <a:rPr lang="en-US" sz="2000" i="1">
                  <a:solidFill>
                    <a:srgbClr val="FF0000"/>
                  </a:solidFill>
                </a:rPr>
                <a:t>host-local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application-created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OS-controlled</a:t>
              </a:r>
              <a:r>
                <a:rPr lang="en-US" sz="2000"/>
                <a:t> interface (a “door”) into which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application process can </a:t>
              </a:r>
              <a:r>
                <a:rPr lang="en-US" sz="2000">
                  <a:solidFill>
                    <a:srgbClr val="FF0000"/>
                  </a:solidFill>
                </a:rPr>
                <a:t>both send and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</a:rPr>
                <a:t>receive</a:t>
              </a:r>
              <a:r>
                <a:rPr lang="en-US" sz="2000"/>
                <a:t> messages to/from another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4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Goal:</a:t>
            </a:r>
            <a:r>
              <a:rPr lang="en-US"/>
              <a:t> learn how to build client/server application that communicate using sockets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8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CE86-94DB-462E-8DF9-E730FCCAD85D}" type="slidenum">
              <a:rPr lang="en-US"/>
              <a:pPr/>
              <a:t>80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Socket-programming using TCP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Socket:</a:t>
            </a:r>
            <a:r>
              <a:rPr lang="en-US" sz="2400" dirty="0"/>
              <a:t> a door between application process and end-end-transport protocol (</a:t>
            </a:r>
            <a:r>
              <a:rPr lang="en-US" sz="2400" dirty="0" err="1" smtClean="0"/>
              <a:t>UDP</a:t>
            </a:r>
            <a:r>
              <a:rPr lang="en-US" sz="2400" dirty="0" smtClean="0"/>
              <a:t> </a:t>
            </a:r>
            <a:r>
              <a:rPr lang="en-US" sz="2400" dirty="0"/>
              <a:t>or TCP)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TCP service:</a:t>
            </a:r>
            <a:r>
              <a:rPr lang="en-US" sz="2400" dirty="0"/>
              <a:t> reliable transfer of </a:t>
            </a:r>
            <a:r>
              <a:rPr lang="en-US" sz="2400" b="1" dirty="0">
                <a:solidFill>
                  <a:schemeClr val="accent2"/>
                </a:solidFill>
              </a:rPr>
              <a:t>bytes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from one process to another</a:t>
            </a:r>
            <a:endParaRPr lang="en-US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88068" name="Clip" r:id="rId4" imgW="1305000" imgH="1085760" progId="">
              <p:embed/>
            </p:oleObj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72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88083" name="Clip" r:id="rId5" imgW="1305000" imgH="1085760" progId="">
              <p:embed/>
            </p:oleObj>
          </a:graphicData>
        </a:graphic>
      </p:graphicFrame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90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91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internet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D30-1E31-47CA-A845-BD64855B73C7}" type="slidenum">
              <a:rPr lang="en-US"/>
              <a:pPr/>
              <a:t>81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TCP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must contact server</a:t>
            </a:r>
            <a:endParaRPr lang="en-US" sz="2400"/>
          </a:p>
          <a:p>
            <a:r>
              <a:rPr lang="en-US" sz="2000"/>
              <a:t>server process must first be running</a:t>
            </a:r>
          </a:p>
          <a:p>
            <a:r>
              <a:rPr lang="en-US" sz="2000"/>
              <a:t>server must have created socket (door) that welcomes client’s contact</a:t>
            </a:r>
            <a:endParaRPr lang="en-US" sz="240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contacts server by:</a:t>
            </a:r>
            <a:endParaRPr lang="en-US" sz="2400"/>
          </a:p>
          <a:p>
            <a:r>
              <a:rPr lang="en-US" sz="2000"/>
              <a:t>creating client-local TCP socket</a:t>
            </a:r>
          </a:p>
          <a:p>
            <a:r>
              <a:rPr lang="en-US" sz="2000"/>
              <a:t>specifying IP address, port number of server process</a:t>
            </a:r>
          </a:p>
          <a:p>
            <a:r>
              <a:rPr lang="en-US" sz="2000"/>
              <a:t>When </a:t>
            </a:r>
            <a:r>
              <a:rPr lang="en-US" sz="2000">
                <a:solidFill>
                  <a:srgbClr val="FF0000"/>
                </a:solidFill>
              </a:rPr>
              <a:t>client creates socket</a:t>
            </a:r>
            <a:r>
              <a:rPr lang="en-US" sz="2000"/>
              <a:t>: client TCP establishes connection to server TCP</a:t>
            </a:r>
          </a:p>
          <a:p>
            <a:endParaRPr lang="en-US" sz="20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/>
              <a:t>When contacted by client, </a:t>
            </a:r>
            <a:r>
              <a:rPr lang="en-US" sz="2000">
                <a:solidFill>
                  <a:srgbClr val="FF0000"/>
                </a:solidFill>
              </a:rPr>
              <a:t>server TCP creates new socket</a:t>
            </a:r>
            <a:r>
              <a:rPr lang="en-US" sz="2000"/>
              <a:t> for server process to communicate with client</a:t>
            </a:r>
          </a:p>
          <a:p>
            <a:pPr lvl="1"/>
            <a:r>
              <a:rPr lang="en-US" sz="2000"/>
              <a:t>allows server to talk with multiple clients</a:t>
            </a:r>
          </a:p>
          <a:p>
            <a:pPr lvl="1"/>
            <a:r>
              <a:rPr lang="en-US" sz="2000"/>
              <a:t>source port numbers used to distinguish clients </a:t>
            </a:r>
            <a:r>
              <a:rPr lang="en-US" sz="2000">
                <a:solidFill>
                  <a:schemeClr val="accent2"/>
                </a:solidFill>
              </a:rPr>
              <a:t>(more in Chap 3)</a:t>
            </a:r>
            <a:endParaRPr lang="en-US" sz="1800" i="1">
              <a:solidFill>
                <a:schemeClr val="accent2"/>
              </a:solidFill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4667250" y="4584700"/>
            <a:ext cx="4133850" cy="1635125"/>
            <a:chOff x="2940" y="2888"/>
            <a:chExt cx="2604" cy="1030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833A-B697-43A4-B89F-5B1FCCDB675A}" type="slidenum">
              <a:rPr lang="en-US"/>
              <a:pPr/>
              <a:t>82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TCP</a:t>
            </a:r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connection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>
                  <a:latin typeface="Arial" charset="0"/>
                </a:rPr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91167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connection setup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087-44FD-4E9F-A4D5-4A8A84BE27A2}" type="slidenum">
              <a:rPr lang="en-US"/>
              <a:pPr/>
              <a:t>83</a:t>
            </a:fld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5059363" y="1397000"/>
          <a:ext cx="3670300" cy="4791075"/>
        </p:xfrm>
        <a:graphic>
          <a:graphicData uri="http://schemas.openxmlformats.org/presentationml/2006/ole">
            <p:oleObj spid="_x0000_s90127" name="VISIO" r:id="rId4" imgW="4992624" imgH="5675376" progId="">
              <p:embed/>
            </p:oleObj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05425" y="2608263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418263" y="5132388"/>
            <a:ext cx="1450975" cy="5476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342063" y="5076825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TCP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7427913" y="56245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68338" y="2825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u="sng">
                <a:solidFill>
                  <a:schemeClr val="accent2"/>
                </a:solidFill>
              </a:rPr>
              <a:t>Stream jargon</a:t>
            </a:r>
          </a:p>
        </p:txBody>
      </p:sp>
      <p:sp>
        <p:nvSpPr>
          <p:cNvPr id="90162" name="Rectangle 50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stream</a:t>
            </a:r>
            <a:r>
              <a:rPr lang="en-US" sz="2000"/>
              <a:t> is a sequence of characters that flow into or out of a process.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input stream</a:t>
            </a:r>
            <a:r>
              <a:rPr lang="en-US" sz="2000"/>
              <a:t> is attached to some input source for the process, e.g., keyboard or socket.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output stream</a:t>
            </a:r>
            <a:r>
              <a:rPr lang="en-US" sz="2000"/>
              <a:t> is attached to an output source, e.g., monitor or socket.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8BA-96B3-471B-B111-96D8F67099B7}" type="slidenum">
              <a:rPr lang="en-US"/>
              <a:pPr/>
              <a:t>84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>
                <a:solidFill>
                  <a:srgbClr val="FF0000"/>
                </a:solidFill>
              </a:rPr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B64-328C-4909-A3C9-EE6040A314DA}" type="slidenum">
              <a:rPr lang="en-US"/>
              <a:pPr/>
              <a:t>85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UDP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no “connection” between client and server</a:t>
            </a:r>
            <a:endParaRPr lang="en-US" sz="2000"/>
          </a:p>
          <a:p>
            <a:r>
              <a:rPr lang="en-US" sz="2000"/>
              <a:t>no handshaking</a:t>
            </a:r>
          </a:p>
          <a:p>
            <a:r>
              <a:rPr lang="en-US" sz="2000"/>
              <a:t>sender explicitly attaches IP address and port of destination to each packet</a:t>
            </a:r>
          </a:p>
          <a:p>
            <a:r>
              <a:rPr lang="en-US" sz="2000"/>
              <a:t>server must extract IP address, port of sender from received packet</a:t>
            </a:r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transmitted data may be received out of order, or lost</a:t>
            </a:r>
            <a:endParaRPr lang="en-US" sz="20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616450" y="2679700"/>
            <a:ext cx="4175125" cy="1743075"/>
            <a:chOff x="2914" y="2888"/>
            <a:chExt cx="2630" cy="1098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4" name="Text Box 8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914" y="3179"/>
              <a:ext cx="2621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UDP provides </a:t>
              </a:r>
              <a:r>
                <a:rPr lang="en-US" sz="2000" i="1" u="sng">
                  <a:solidFill>
                    <a:schemeClr val="accent2"/>
                  </a:solidFill>
                </a:rPr>
                <a:t>unreliable</a:t>
              </a:r>
              <a:r>
                <a:rPr lang="en-US" sz="2000" i="1">
                  <a:solidFill>
                    <a:schemeClr val="accent2"/>
                  </a:solidFill>
                </a:rPr>
                <a:t> transfer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of groups of bytes (“datagrams”)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between client and server</a:t>
              </a:r>
              <a:endParaRPr lang="en-US" sz="2000" i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CA22-5930-483E-85D2-E7AC446353B1}" type="slidenum">
              <a:rPr lang="en-US"/>
              <a:pPr/>
              <a:t>86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UDP</a:t>
            </a:r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276350" y="3324225"/>
            <a:ext cx="5435600" cy="2544763"/>
            <a:chOff x="804" y="2094"/>
            <a:chExt cx="3424" cy="1603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804" y="2094"/>
              <a:ext cx="552" cy="160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3509" y="3371"/>
              <a:ext cx="7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3936" y="3318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532438" y="3933825"/>
            <a:ext cx="1374775" cy="1354138"/>
            <a:chOff x="3485" y="2478"/>
            <a:chExt cx="866" cy="853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485" y="3005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reply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3864" y="2478"/>
              <a:ext cx="0" cy="5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000375" y="1333500"/>
            <a:ext cx="5527675" cy="2593975"/>
            <a:chOff x="1890" y="840"/>
            <a:chExt cx="3482" cy="1634"/>
          </a:xfrm>
        </p:grpSpPr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3389" y="1342"/>
              <a:ext cx="1030" cy="465"/>
              <a:chOff x="3233" y="1852"/>
              <a:chExt cx="1030" cy="465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233" y="1852"/>
                <a:ext cx="81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241" y="1991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3311" y="84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389" y="2014"/>
              <a:ext cx="19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Create, address (</a:t>
              </a:r>
              <a:r>
                <a:rPr lang="en-US" sz="1400" b="1">
                  <a:latin typeface="Courier New" pitchFamily="49" charset="0"/>
                </a:rPr>
                <a:t>hostid, port=x,</a:t>
              </a:r>
              <a:endParaRPr lang="en-US" sz="140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send datagram request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using 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1303338" y="2081213"/>
            <a:ext cx="1695450" cy="2149475"/>
            <a:chOff x="821" y="1311"/>
            <a:chExt cx="1068" cy="1354"/>
          </a:xfrm>
        </p:grpSpPr>
        <p:grpSp>
          <p:nvGrpSpPr>
            <p:cNvPr id="97300" name="Group 20"/>
            <p:cNvGrpSpPr>
              <a:grpSpLocks/>
            </p:cNvGrpSpPr>
            <p:nvPr/>
          </p:nvGrpSpPr>
          <p:grpSpPr bwMode="auto">
            <a:xfrm>
              <a:off x="821" y="1311"/>
              <a:ext cx="1030" cy="712"/>
              <a:chOff x="329" y="1209"/>
              <a:chExt cx="1030" cy="712"/>
            </a:xfrm>
          </p:grpSpPr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37" y="1595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1284" y="1998"/>
              <a:ext cx="0" cy="3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893" y="2339"/>
              <a:ext cx="9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1427163" y="4229100"/>
            <a:ext cx="3973512" cy="1358900"/>
            <a:chOff x="899" y="2664"/>
            <a:chExt cx="2503" cy="856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899" y="2792"/>
              <a:ext cx="90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specifying client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host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port number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2664"/>
              <a:ext cx="0" cy="1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920-50EF-4753-A1A6-89482CDD6871}" type="slidenum">
              <a:rPr lang="en-US"/>
              <a:pPr/>
              <a:t>87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client (UDP)</a:t>
            </a:r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8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655888" y="1262063"/>
          <a:ext cx="4067175" cy="4486275"/>
        </p:xfrm>
        <a:graphic>
          <a:graphicData uri="http://schemas.openxmlformats.org/presentationml/2006/ole">
            <p:oleObj spid="_x0000_s98317" name="VISIO" r:id="rId4" imgW="4803648" imgH="5675376" progId="">
              <p:embed/>
            </p:oleObj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522413" y="3408363"/>
            <a:ext cx="2184400" cy="124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Output: </a:t>
            </a:r>
            <a:r>
              <a:rPr lang="en-US" sz="1800"/>
              <a:t>sends packet (recall</a:t>
            </a:r>
          </a:p>
          <a:p>
            <a:r>
              <a:rPr lang="en-US" sz="1800"/>
              <a:t>that TCP sent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932488" y="2759075"/>
            <a:ext cx="218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Input: </a:t>
            </a:r>
            <a:r>
              <a:rPr lang="en-US" sz="1800"/>
              <a:t>receives packet (recall thatTCP received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294063" y="3595688"/>
            <a:ext cx="952500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5387975" y="2971800"/>
            <a:ext cx="576263" cy="788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862263" y="2482850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4051300" y="4768850"/>
            <a:ext cx="1625600" cy="509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087813" y="4700588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UDP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235575" y="5248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C1A-33A3-4B2F-860E-6285ECFFC088}" type="slidenum">
              <a:rPr lang="en-US"/>
              <a:pPr/>
              <a:t>88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/>
              <a:t>application architectures</a:t>
            </a:r>
          </a:p>
          <a:p>
            <a:pPr lvl="1"/>
            <a:r>
              <a:rPr lang="en-US" sz="2000"/>
              <a:t>client-server</a:t>
            </a:r>
          </a:p>
          <a:p>
            <a:pPr lvl="1"/>
            <a:r>
              <a:rPr lang="en-US" sz="2000"/>
              <a:t>P2P</a:t>
            </a:r>
          </a:p>
          <a:p>
            <a:pPr lvl="1"/>
            <a:r>
              <a:rPr lang="en-US" sz="2000"/>
              <a:t>hybrid</a:t>
            </a:r>
          </a:p>
          <a:p>
            <a:r>
              <a:rPr lang="en-US" sz="2400"/>
              <a:t>application service requirements:</a:t>
            </a:r>
          </a:p>
          <a:p>
            <a:pPr lvl="1"/>
            <a:r>
              <a:rPr lang="en-US" sz="2000"/>
              <a:t> reliability, bandwidth, delay</a:t>
            </a:r>
          </a:p>
          <a:p>
            <a:r>
              <a:rPr lang="en-US" sz="2400"/>
              <a:t>Internet transport service model</a:t>
            </a:r>
          </a:p>
          <a:p>
            <a:pPr lvl="1"/>
            <a:r>
              <a:rPr lang="en-US" sz="2000"/>
              <a:t>connection-oriented, reliable: TCP</a:t>
            </a:r>
          </a:p>
          <a:p>
            <a:pPr lvl="1"/>
            <a:r>
              <a:rPr lang="en-US" sz="2000"/>
              <a:t>unreliable, datagrams: UDP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our study of network apps now complete!</a:t>
            </a: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specific protocols: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HTTP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FTP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SMTP, POP, IMAP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DNS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P2P: BitTorrent, Skype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FEB4-DD09-467A-BB0A-7A5158901B6F}" type="slidenum">
              <a:rPr lang="en-US"/>
              <a:pPr/>
              <a:t>89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/>
              <a:t>typical request/reply message exchange:</a:t>
            </a:r>
          </a:p>
          <a:p>
            <a:pPr lvl="1"/>
            <a:r>
              <a:rPr lang="en-US" sz="2000"/>
              <a:t>client requests info or service</a:t>
            </a:r>
          </a:p>
          <a:p>
            <a:pPr lvl="1"/>
            <a:r>
              <a:rPr lang="en-US" sz="2000"/>
              <a:t>server responds with data, status code</a:t>
            </a:r>
          </a:p>
          <a:p>
            <a:r>
              <a:rPr lang="en-US" sz="2400"/>
              <a:t>message formats:</a:t>
            </a:r>
          </a:p>
          <a:p>
            <a:pPr lvl="1"/>
            <a:r>
              <a:rPr lang="en-US" sz="2000"/>
              <a:t>headers: fields giving info about data</a:t>
            </a:r>
          </a:p>
          <a:p>
            <a:pPr lvl="1"/>
            <a:r>
              <a:rPr lang="en-US" sz="2000"/>
              <a:t>data: info being communicated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Most importantly:</a:t>
            </a:r>
            <a:r>
              <a:rPr lang="en-US" dirty="0">
                <a:solidFill>
                  <a:srgbClr val="FF0000"/>
                </a:solidFill>
              </a:rPr>
              <a:t> learned about </a:t>
            </a:r>
            <a:r>
              <a:rPr lang="en-US" i="1" dirty="0">
                <a:solidFill>
                  <a:srgbClr val="FF0000"/>
                </a:solidFill>
              </a:rPr>
              <a:t>protocols</a:t>
            </a:r>
            <a:endParaRPr lang="en-US" dirty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i="1">
                <a:solidFill>
                  <a:srgbClr val="FF3300"/>
                </a:solidFill>
              </a:rPr>
              <a:t>Important themes: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control vs. data </a:t>
            </a:r>
            <a:r>
              <a:rPr lang="en-US" dirty="0" err="1"/>
              <a:t>msgs</a:t>
            </a:r>
            <a:endParaRPr lang="en-US" dirty="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dirty="0"/>
              <a:t>in-band, out-of-band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centralized vs. decentralized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stateless vs. </a:t>
            </a:r>
            <a:r>
              <a:rPr lang="en-US" dirty="0" err="1"/>
              <a:t>stateful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reliable vs. unreliable </a:t>
            </a:r>
            <a:r>
              <a:rPr lang="en-US" dirty="0" err="1"/>
              <a:t>msg</a:t>
            </a:r>
            <a:r>
              <a:rPr lang="en-US" dirty="0"/>
              <a:t> transfer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9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11036</TotalTime>
  <Words>6833</Words>
  <Application>Microsoft Macintosh PowerPoint</Application>
  <PresentationFormat>On-screen Show (4:3)</PresentationFormat>
  <Paragraphs>1533</Paragraphs>
  <Slides>89</Slides>
  <Notes>81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Default Design</vt:lpstr>
      <vt:lpstr>Clip</vt:lpstr>
      <vt:lpstr>VISIO</vt:lpstr>
      <vt:lpstr>Chart</vt:lpstr>
      <vt:lpstr>Slide 1</vt:lpstr>
      <vt:lpstr>Chapter 2: Application layer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Pure P2P architecture</vt:lpstr>
      <vt:lpstr>Hybrid of client-server and P2P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I. Nonpersistent HTTP</vt:lpstr>
      <vt:lpstr>I. Nonpersistent HTTP (cont.)</vt:lpstr>
      <vt:lpstr>I. Non-Persistent HTTP: Response time</vt:lpstr>
      <vt:lpstr>Persistent HTTP</vt:lpstr>
      <vt:lpstr>Trying out HTTP (client side) for yourself</vt:lpstr>
      <vt:lpstr>User-server state: cookies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 -SMTP</vt:lpstr>
      <vt:lpstr>Electronic Mail: SMTP [RFC 2821]</vt:lpstr>
      <vt:lpstr>SMTP: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DNS: caching and updating records</vt:lpstr>
      <vt:lpstr>DNS attacks, defenses, resilience!</vt:lpstr>
      <vt:lpstr>DNS records</vt:lpstr>
      <vt:lpstr>DNS protocol, messages</vt:lpstr>
      <vt:lpstr>DNS protocol, messages</vt:lpstr>
      <vt:lpstr>Inserting records into DNS</vt:lpstr>
      <vt:lpstr>Chapter 2: Application layer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Comparing Client-server, P2P architectures</vt:lpstr>
      <vt:lpstr>Client-server: file distribution time</vt:lpstr>
      <vt:lpstr>P2P: file distribution time</vt:lpstr>
      <vt:lpstr>Slide 67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  <vt:lpstr>Chapter 2: Application layer</vt:lpstr>
      <vt:lpstr>Socket programming</vt:lpstr>
      <vt:lpstr>Socket-programming using TCP</vt:lpstr>
      <vt:lpstr>Socket programming with TCP</vt:lpstr>
      <vt:lpstr>Client/server socket interaction: TCP</vt:lpstr>
      <vt:lpstr>Slide 83</vt:lpstr>
      <vt:lpstr>Chapter 2: Application layer</vt:lpstr>
      <vt:lpstr>Socket programming with UDP</vt:lpstr>
      <vt:lpstr>Client/server socket interaction: UDP</vt:lpstr>
      <vt:lpstr>Example: client (UDP)</vt:lpstr>
      <vt:lpstr>Chapter 2: Summary</vt:lpstr>
      <vt:lpstr>Chapter 2: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Ahmed Helmy</cp:lastModifiedBy>
  <cp:revision>203</cp:revision>
  <dcterms:created xsi:type="dcterms:W3CDTF">2014-09-02T17:41:24Z</dcterms:created>
  <dcterms:modified xsi:type="dcterms:W3CDTF">2014-09-03T01:36:29Z</dcterms:modified>
</cp:coreProperties>
</file>