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emf" ContentType="image/x-emf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415" r:id="rId2"/>
    <p:sldId id="425" r:id="rId3"/>
    <p:sldId id="427" r:id="rId4"/>
    <p:sldId id="381" r:id="rId5"/>
    <p:sldId id="382" r:id="rId6"/>
    <p:sldId id="383" r:id="rId7"/>
    <p:sldId id="434" r:id="rId8"/>
    <p:sldId id="263" r:id="rId9"/>
    <p:sldId id="264" r:id="rId10"/>
    <p:sldId id="331" r:id="rId11"/>
    <p:sldId id="436" r:id="rId12"/>
    <p:sldId id="438" r:id="rId13"/>
    <p:sldId id="439" r:id="rId14"/>
    <p:sldId id="440" r:id="rId15"/>
    <p:sldId id="374" r:id="rId16"/>
    <p:sldId id="375" r:id="rId17"/>
    <p:sldId id="376" r:id="rId18"/>
    <p:sldId id="378" r:id="rId19"/>
    <p:sldId id="399" r:id="rId20"/>
    <p:sldId id="281" r:id="rId21"/>
    <p:sldId id="283" r:id="rId22"/>
    <p:sldId id="285" r:id="rId23"/>
    <p:sldId id="296" r:id="rId24"/>
    <p:sldId id="389" r:id="rId25"/>
    <p:sldId id="298" r:id="rId26"/>
    <p:sldId id="405" r:id="rId27"/>
    <p:sldId id="406" r:id="rId28"/>
    <p:sldId id="390" r:id="rId29"/>
    <p:sldId id="391" r:id="rId30"/>
    <p:sldId id="442" r:id="rId31"/>
    <p:sldId id="365" r:id="rId32"/>
    <p:sldId id="366" r:id="rId33"/>
    <p:sldId id="367" r:id="rId34"/>
    <p:sldId id="384" r:id="rId35"/>
    <p:sldId id="385" r:id="rId36"/>
    <p:sldId id="386" r:id="rId37"/>
    <p:sldId id="368" r:id="rId38"/>
    <p:sldId id="417" r:id="rId39"/>
    <p:sldId id="420" r:id="rId40"/>
    <p:sldId id="421" r:id="rId41"/>
    <p:sldId id="422" r:id="rId42"/>
    <p:sldId id="423" r:id="rId43"/>
    <p:sldId id="424" r:id="rId44"/>
    <p:sldId id="447" r:id="rId45"/>
    <p:sldId id="443" r:id="rId46"/>
    <p:sldId id="444" r:id="rId47"/>
    <p:sldId id="445" r:id="rId48"/>
    <p:sldId id="446" r:id="rId49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buClr>
        <a:schemeClr val="accent2"/>
      </a:buClr>
      <a:buSzPct val="85000"/>
      <a:buFont typeface="ZapfDingbats" pitchFamily="82" charset="2"/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lr>
        <a:schemeClr val="accent2"/>
      </a:buClr>
      <a:buSzPct val="85000"/>
      <a:buFont typeface="ZapfDingbats" pitchFamily="82" charset="2"/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lr>
        <a:schemeClr val="accent2"/>
      </a:buClr>
      <a:buSzPct val="85000"/>
      <a:buFont typeface="ZapfDingbats" pitchFamily="82" charset="2"/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lr>
        <a:schemeClr val="accent2"/>
      </a:buClr>
      <a:buSzPct val="85000"/>
      <a:buFont typeface="ZapfDingbats" pitchFamily="82" charset="2"/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lr>
        <a:schemeClr val="accent2"/>
      </a:buClr>
      <a:buSzPct val="85000"/>
      <a:buFont typeface="ZapfDingbats" pitchFamily="82" charset="2"/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DDDDDD"/>
    <a:srgbClr val="FFCCFF"/>
    <a:srgbClr val="FF99CC"/>
    <a:srgbClr val="CCFFFF"/>
    <a:srgbClr val="33CCCC"/>
    <a:srgbClr val="0099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9924" autoAdjust="0"/>
    <p:restoredTop sz="94660"/>
  </p:normalViewPr>
  <p:slideViewPr>
    <p:cSldViewPr snapToGrid="0">
      <p:cViewPr varScale="1">
        <p:scale>
          <a:sx n="55" d="100"/>
          <a:sy n="55" d="100"/>
        </p:scale>
        <p:origin x="-1541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2200" y="-96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spcBef>
                <a:spcPct val="0"/>
              </a:spcBef>
              <a:buClrTx/>
              <a:buSzTx/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buSzTx/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65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spcBef>
                <a:spcPct val="0"/>
              </a:spcBef>
              <a:buClrTx/>
              <a:buSzTx/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65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buSzTx/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fld id="{F30BAD06-659F-4964-8118-97FAB95BF4D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spcBef>
                <a:spcPct val="0"/>
              </a:spcBef>
              <a:buClrTx/>
              <a:buSzTx/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buSzTx/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spcBef>
                <a:spcPct val="0"/>
              </a:spcBef>
              <a:buClrTx/>
              <a:buSzTx/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buSzTx/>
              <a:buFontTx/>
              <a:buNone/>
              <a:defRPr sz="1300">
                <a:latin typeface="Times New Roman" pitchFamily="18" charset="0"/>
              </a:defRPr>
            </a:lvl1pPr>
          </a:lstStyle>
          <a:p>
            <a:fld id="{408D07EE-867D-4FC3-8DDB-98D3E587AC7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782439-DBB2-4BEA-B11F-AE182E1937F9}" type="slidenum">
              <a:rPr lang="en-US"/>
              <a:pPr/>
              <a:t>1</a:t>
            </a:fld>
            <a:endParaRPr lang="en-US"/>
          </a:p>
        </p:txBody>
      </p:sp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A14A482-E2B0-4D70-A18C-9574D5E6499C}" type="slidenum">
              <a:rPr lang="en-US"/>
              <a:pPr/>
              <a:t>10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230849-A5D3-4B62-99FA-16EECC3B78AC}" type="slidenum">
              <a:rPr lang="en-US"/>
              <a:pPr/>
              <a:t>11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07312D-A2BD-4755-862C-7FC0B6D7A189}" type="slidenum">
              <a:rPr lang="en-US"/>
              <a:pPr/>
              <a:t>12</a:t>
            </a:fld>
            <a:endParaRPr lang="en-US"/>
          </a:p>
        </p:txBody>
      </p:sp>
      <p:sp>
        <p:nvSpPr>
          <p:cNvPr id="292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2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4E2783-FFED-4E85-8F20-B2D81893A229}" type="slidenum">
              <a:rPr lang="en-US"/>
              <a:pPr/>
              <a:t>13</a:t>
            </a:fld>
            <a:endParaRPr lang="en-US"/>
          </a:p>
        </p:txBody>
      </p:sp>
      <p:sp>
        <p:nvSpPr>
          <p:cNvPr id="293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FC7A18-FD4F-4B84-92C4-CBE40921B3BF}" type="slidenum">
              <a:rPr lang="en-US"/>
              <a:pPr/>
              <a:t>14</a:t>
            </a:fld>
            <a:endParaRPr lang="en-US"/>
          </a:p>
        </p:txBody>
      </p:sp>
      <p:sp>
        <p:nvSpPr>
          <p:cNvPr id="294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4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BECC5E-62AE-4936-B6AD-BB812813BD39}" type="slidenum">
              <a:rPr lang="en-US"/>
              <a:pPr/>
              <a:t>15</a:t>
            </a:fld>
            <a:endParaRPr lang="en-US"/>
          </a:p>
        </p:txBody>
      </p:sp>
      <p:sp>
        <p:nvSpPr>
          <p:cNvPr id="295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5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3F4FFF-22B4-44BA-BF25-1226E70C0C16}" type="slidenum">
              <a:rPr lang="en-US"/>
              <a:pPr/>
              <a:t>16</a:t>
            </a:fld>
            <a:endParaRPr lang="en-US"/>
          </a:p>
        </p:txBody>
      </p:sp>
      <p:sp>
        <p:nvSpPr>
          <p:cNvPr id="296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CA949A-D987-45B6-BC5E-764B93791F79}" type="slidenum">
              <a:rPr lang="en-US"/>
              <a:pPr/>
              <a:t>17</a:t>
            </a:fld>
            <a:endParaRPr lang="en-US"/>
          </a:p>
        </p:txBody>
      </p:sp>
      <p:sp>
        <p:nvSpPr>
          <p:cNvPr id="297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DDDF83-D15E-4BD0-8822-CFAD6A4C2B13}" type="slidenum">
              <a:rPr lang="en-US"/>
              <a:pPr/>
              <a:t>18</a:t>
            </a:fld>
            <a:endParaRPr lang="en-US"/>
          </a:p>
        </p:txBody>
      </p:sp>
      <p:sp>
        <p:nvSpPr>
          <p:cNvPr id="30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0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5A59B5-0E3A-4EEC-9A2C-22B624519D15}" type="slidenum">
              <a:rPr lang="en-US"/>
              <a:pPr/>
              <a:t>19</a:t>
            </a:fld>
            <a:endParaRPr lang="en-US"/>
          </a:p>
        </p:txBody>
      </p:sp>
      <p:sp>
        <p:nvSpPr>
          <p:cNvPr id="303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3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03F4AE-5245-42F0-A16A-21112922455B}" type="slidenum">
              <a:rPr lang="en-US"/>
              <a:pPr/>
              <a:t>2</a:t>
            </a:fld>
            <a:endParaRPr lang="en-US"/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749132-F209-40F1-8984-49DAC5A07E36}" type="slidenum">
              <a:rPr lang="en-US"/>
              <a:pPr/>
              <a:t>20</a:t>
            </a:fld>
            <a:endParaRPr lang="en-US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E31362-9C9E-40DD-9599-CB3DE8CE1E7C}" type="slidenum">
              <a:rPr lang="en-US"/>
              <a:pPr/>
              <a:t>21</a:t>
            </a:fld>
            <a:endParaRPr lang="en-US"/>
          </a:p>
        </p:txBody>
      </p:sp>
      <p:sp>
        <p:nvSpPr>
          <p:cNvPr id="309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FB6BB7-617E-4CDE-8A6B-6E7AABE309BF}" type="slidenum">
              <a:rPr lang="en-US"/>
              <a:pPr/>
              <a:t>22</a:t>
            </a:fld>
            <a:endParaRPr lang="en-US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1C8D93-1749-4AD4-89D4-CE6123B4CDFD}" type="slidenum">
              <a:rPr lang="en-US"/>
              <a:pPr/>
              <a:t>23</a:t>
            </a:fld>
            <a:endParaRPr lang="en-US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0FE648-DEDB-45C7-8EE1-E57C2AD9E09D}" type="slidenum">
              <a:rPr lang="en-US"/>
              <a:pPr/>
              <a:t>24</a:t>
            </a:fld>
            <a:endParaRPr lang="en-US"/>
          </a:p>
        </p:txBody>
      </p:sp>
      <p:sp>
        <p:nvSpPr>
          <p:cNvPr id="322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2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7E887B-442B-45FC-950B-0BBDC6B4B105}" type="slidenum">
              <a:rPr lang="en-US"/>
              <a:pPr/>
              <a:t>25</a:t>
            </a:fld>
            <a:endParaRPr lang="en-US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80A04A-E98D-40F2-B292-7A6142DF6E17}" type="slidenum">
              <a:rPr lang="en-US"/>
              <a:pPr/>
              <a:t>26</a:t>
            </a:fld>
            <a:endParaRPr lang="en-US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CA9297-D928-4C20-AE6A-E751ECDCEE1B}" type="slidenum">
              <a:rPr lang="en-US"/>
              <a:pPr/>
              <a:t>27</a:t>
            </a:fld>
            <a:endParaRPr lang="en-US"/>
          </a:p>
        </p:txBody>
      </p:sp>
      <p:sp>
        <p:nvSpPr>
          <p:cNvPr id="325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156C26-F413-45D1-9CDE-C37AFA90B500}" type="slidenum">
              <a:rPr lang="en-US"/>
              <a:pPr/>
              <a:t>28</a:t>
            </a:fld>
            <a:endParaRPr lang="en-US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F31E66-CAB6-4AA4-A6F2-3402356C7553}" type="slidenum">
              <a:rPr lang="en-US"/>
              <a:pPr/>
              <a:t>29</a:t>
            </a:fld>
            <a:endParaRPr lang="en-US"/>
          </a:p>
        </p:txBody>
      </p:sp>
      <p:sp>
        <p:nvSpPr>
          <p:cNvPr id="327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E1546F-4A0D-403E-AD28-4C3502E44065}" type="slidenum">
              <a:rPr lang="en-US"/>
              <a:pPr/>
              <a:t>3</a:t>
            </a:fld>
            <a:endParaRPr lang="en-US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16E330-1346-43CF-8195-3A883757F0ED}" type="slidenum">
              <a:rPr lang="en-US"/>
              <a:pPr/>
              <a:t>31</a:t>
            </a:fld>
            <a:endParaRPr lang="en-US"/>
          </a:p>
        </p:txBody>
      </p:sp>
      <p:sp>
        <p:nvSpPr>
          <p:cNvPr id="334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4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B052D4-C600-4311-A93B-7C7C4FF2A7E4}" type="slidenum">
              <a:rPr lang="en-US"/>
              <a:pPr/>
              <a:t>32</a:t>
            </a:fld>
            <a:endParaRPr lang="en-US"/>
          </a:p>
        </p:txBody>
      </p:sp>
      <p:sp>
        <p:nvSpPr>
          <p:cNvPr id="335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5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359CD4-2FD5-4CA3-9DAB-FAEFAEFD4425}" type="slidenum">
              <a:rPr lang="en-US"/>
              <a:pPr/>
              <a:t>33</a:t>
            </a:fld>
            <a:endParaRPr lang="en-US"/>
          </a:p>
        </p:txBody>
      </p:sp>
      <p:sp>
        <p:nvSpPr>
          <p:cNvPr id="336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6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F388564-07C1-466F-96E9-4B5A770DEECE}" type="slidenum">
              <a:rPr lang="en-US"/>
              <a:pPr/>
              <a:t>34</a:t>
            </a:fld>
            <a:endParaRPr lang="en-US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5F9C41-4591-4612-9AE0-F5C15533D835}" type="slidenum">
              <a:rPr lang="en-US"/>
              <a:pPr/>
              <a:t>35</a:t>
            </a:fld>
            <a:endParaRPr lang="en-US"/>
          </a:p>
        </p:txBody>
      </p:sp>
      <p:sp>
        <p:nvSpPr>
          <p:cNvPr id="338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8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DDDCE2-B5B7-4F39-B733-44BDD80087CA}" type="slidenum">
              <a:rPr lang="en-US"/>
              <a:pPr/>
              <a:t>36</a:t>
            </a:fld>
            <a:endParaRPr lang="en-US"/>
          </a:p>
        </p:txBody>
      </p:sp>
      <p:sp>
        <p:nvSpPr>
          <p:cNvPr id="339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9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BF038C-354C-4965-94D0-E85A5B773B55}" type="slidenum">
              <a:rPr lang="en-US"/>
              <a:pPr/>
              <a:t>37</a:t>
            </a:fld>
            <a:endParaRPr lang="en-US"/>
          </a:p>
        </p:txBody>
      </p:sp>
      <p:sp>
        <p:nvSpPr>
          <p:cNvPr id="340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0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1C0E48-8A3D-4AB4-BA8E-07D95FC9D2A6}" type="slidenum">
              <a:rPr lang="en-US"/>
              <a:pPr/>
              <a:t>38</a:t>
            </a:fld>
            <a:endParaRPr lang="en-US"/>
          </a:p>
        </p:txBody>
      </p:sp>
      <p:sp>
        <p:nvSpPr>
          <p:cNvPr id="345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7444B0C-448A-495F-9EDD-2B9C3EB6C553}" type="slidenum">
              <a:rPr lang="en-US"/>
              <a:pPr/>
              <a:t>39</a:t>
            </a:fld>
            <a:endParaRPr lang="en-US"/>
          </a:p>
        </p:txBody>
      </p:sp>
      <p:sp>
        <p:nvSpPr>
          <p:cNvPr id="34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9A0534-D6A3-47BF-823D-22FE8C9061B4}" type="slidenum">
              <a:rPr lang="en-US"/>
              <a:pPr/>
              <a:t>40</a:t>
            </a:fld>
            <a:endParaRPr lang="en-US"/>
          </a:p>
        </p:txBody>
      </p:sp>
      <p:sp>
        <p:nvSpPr>
          <p:cNvPr id="347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7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98DC54-E5ED-4F02-AD93-2736B0BBA14E}" type="slidenum">
              <a:rPr lang="en-US"/>
              <a:pPr/>
              <a:t>4</a:t>
            </a:fld>
            <a:endParaRPr lang="en-US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5413DC-BD4C-4D02-9D12-3AA40786B987}" type="slidenum">
              <a:rPr lang="en-US"/>
              <a:pPr/>
              <a:t>41</a:t>
            </a:fld>
            <a:endParaRPr lang="en-US"/>
          </a:p>
        </p:txBody>
      </p:sp>
      <p:sp>
        <p:nvSpPr>
          <p:cNvPr id="34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ABD6E4-A31D-4E09-9EBB-B18E296CEE08}" type="slidenum">
              <a:rPr lang="en-US"/>
              <a:pPr/>
              <a:t>42</a:t>
            </a:fld>
            <a:endParaRPr lang="en-US"/>
          </a:p>
        </p:txBody>
      </p:sp>
      <p:sp>
        <p:nvSpPr>
          <p:cNvPr id="349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9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705EAD-098E-4CFE-AE32-37D42FBCC0F4}" type="slidenum">
              <a:rPr lang="en-US"/>
              <a:pPr/>
              <a:t>43</a:t>
            </a:fld>
            <a:endParaRPr lang="en-US"/>
          </a:p>
        </p:txBody>
      </p:sp>
      <p:sp>
        <p:nvSpPr>
          <p:cNvPr id="350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9574B7-6893-4646-B333-8F03AF56DB47}" type="slidenum">
              <a:rPr lang="en-US"/>
              <a:pPr/>
              <a:t>5</a:t>
            </a:fld>
            <a:endParaRPr lang="en-US"/>
          </a:p>
        </p:txBody>
      </p:sp>
      <p:sp>
        <p:nvSpPr>
          <p:cNvPr id="264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C93F27-43BE-4F0B-805D-AB8114C333BC}" type="slidenum">
              <a:rPr lang="en-US"/>
              <a:pPr/>
              <a:t>6</a:t>
            </a:fld>
            <a:endParaRPr lang="en-US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10BF46-75CE-4E1B-A708-47266A35444C}" type="slidenum">
              <a:rPr lang="en-US"/>
              <a:pPr/>
              <a:t>7</a:t>
            </a:fld>
            <a:endParaRPr lang="en-US"/>
          </a:p>
        </p:txBody>
      </p:sp>
      <p:sp>
        <p:nvSpPr>
          <p:cNvPr id="276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C99132-8CCD-4897-ABA8-BFD80871B10B}" type="slidenum">
              <a:rPr lang="en-US"/>
              <a:pPr/>
              <a:t>8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A3C181-7E6C-4148-BDF7-4DB557AD91D0}" type="slidenum">
              <a:rPr lang="en-US"/>
              <a:pPr/>
              <a:t>9</a:t>
            </a:fld>
            <a:endParaRPr lang="en-US"/>
          </a:p>
        </p:txBody>
      </p:sp>
      <p:sp>
        <p:nvSpPr>
          <p:cNvPr id="278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197DEF-C58F-4BD3-B10F-AB1FFCCA14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B78A4E-6267-48B8-9085-F6DBEFB259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62700" y="228600"/>
            <a:ext cx="19431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6769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12AECA-8B28-4DD5-9A69-B4D5EFD8C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10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6400800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AA5FB921-3AE2-45D5-8E5D-D7B12A289C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10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6400800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E3AEBCC6-5C4E-42C7-8FD3-18DDFF23DF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10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6400800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EEC88493-9958-4A52-B73B-30FAD30F49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77724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4000500"/>
            <a:ext cx="77724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10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6400800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fld id="{13BA72E7-529B-498A-96E5-0536A8F542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6007EA-D11A-4EE4-893C-7D41D102CC7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2CAAF-561C-4FF7-A838-F93F75DE495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58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7468B-6F89-48FC-9B9E-18ABF9783D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3D048B-55AE-44E9-A5CF-C6162E6292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CF5270-A8D6-4ED9-8065-7F69F78C86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0B8661-67CF-46AF-B72F-D5BEE9A451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44325-647B-4966-BF63-990452DAC8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3E94C8-720C-464B-BC4E-B6FF7BDFBB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410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400"/>
            </a:lvl1pPr>
          </a:lstStyle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4008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400">
                <a:latin typeface="Times New Roman" pitchFamily="18" charset="0"/>
              </a:defRPr>
            </a:lvl1pPr>
          </a:lstStyle>
          <a:p>
            <a:fld id="{97E65FCF-B88E-44E1-8958-761D93B67F4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 u="sng">
          <a:solidFill>
            <a:schemeClr val="accent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ZapfDingbats" pitchFamily="82" charset="2"/>
        <a:buChar char="r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v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png"/><Relationship Id="rId5" Type="http://schemas.openxmlformats.org/officeDocument/2006/relationships/oleObject" Target="../embeddings/oleObject43.bin"/><Relationship Id="rId4" Type="http://schemas.openxmlformats.org/officeDocument/2006/relationships/oleObject" Target="../embeddings/oleObject42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46.bin"/><Relationship Id="rId5" Type="http://schemas.openxmlformats.org/officeDocument/2006/relationships/oleObject" Target="../embeddings/oleObject45.bin"/><Relationship Id="rId4" Type="http://schemas.openxmlformats.org/officeDocument/2006/relationships/oleObject" Target="../embeddings/oleObject44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50.bin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53.bin"/><Relationship Id="rId4" Type="http://schemas.openxmlformats.org/officeDocument/2006/relationships/oleObject" Target="../embeddings/oleObject5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oleObject" Target="../embeddings/oleObject8.bin"/><Relationship Id="rId18" Type="http://schemas.openxmlformats.org/officeDocument/2006/relationships/oleObject" Target="../embeddings/oleObject13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7.bin"/><Relationship Id="rId17" Type="http://schemas.openxmlformats.org/officeDocument/2006/relationships/oleObject" Target="../embeddings/oleObject12.bin"/><Relationship Id="rId2" Type="http://schemas.openxmlformats.org/officeDocument/2006/relationships/slideLayout" Target="../slideLayouts/slideLayout4.xml"/><Relationship Id="rId16" Type="http://schemas.openxmlformats.org/officeDocument/2006/relationships/oleObject" Target="../embeddings/oleObject11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8.png"/><Relationship Id="rId15" Type="http://schemas.openxmlformats.org/officeDocument/2006/relationships/oleObject" Target="../embeddings/oleObject10.bin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9.png"/><Relationship Id="rId4" Type="http://schemas.openxmlformats.org/officeDocument/2006/relationships/image" Target="../media/image7.wmf"/><Relationship Id="rId9" Type="http://schemas.openxmlformats.org/officeDocument/2006/relationships/oleObject" Target="../embeddings/oleObject4.bin"/><Relationship Id="rId14" Type="http://schemas.openxmlformats.org/officeDocument/2006/relationships/oleObject" Target="../embeddings/oleObject9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3" Type="http://schemas.openxmlformats.org/officeDocument/2006/relationships/notesSlide" Target="../notesSlides/notesSlide20.xml"/><Relationship Id="rId7" Type="http://schemas.openxmlformats.org/officeDocument/2006/relationships/oleObject" Target="../embeddings/oleObject5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7.bin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Relationship Id="rId9" Type="http://schemas.openxmlformats.org/officeDocument/2006/relationships/oleObject" Target="../embeddings/oleObject60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3.bin"/><Relationship Id="rId3" Type="http://schemas.openxmlformats.org/officeDocument/2006/relationships/notesSlide" Target="../notesSlides/notesSlide21.xml"/><Relationship Id="rId7" Type="http://schemas.openxmlformats.org/officeDocument/2006/relationships/oleObject" Target="../embeddings/oleObject6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oleObject" Target="../embeddings/oleObject61.bin"/><Relationship Id="rId9" Type="http://schemas.openxmlformats.org/officeDocument/2006/relationships/oleObject" Target="../embeddings/oleObject64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66.bin"/><Relationship Id="rId4" Type="http://schemas.openxmlformats.org/officeDocument/2006/relationships/oleObject" Target="../embeddings/oleObject65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5" Type="http://schemas.openxmlformats.org/officeDocument/2006/relationships/oleObject" Target="../embeddings/oleObject68.bin"/><Relationship Id="rId4" Type="http://schemas.openxmlformats.org/officeDocument/2006/relationships/oleObject" Target="../embeddings/oleObject67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2.bin"/><Relationship Id="rId13" Type="http://schemas.openxmlformats.org/officeDocument/2006/relationships/oleObject" Target="../embeddings/oleObject77.bin"/><Relationship Id="rId18" Type="http://schemas.openxmlformats.org/officeDocument/2006/relationships/image" Target="../media/image9.png"/><Relationship Id="rId3" Type="http://schemas.openxmlformats.org/officeDocument/2006/relationships/image" Target="../media/image7.wmf"/><Relationship Id="rId7" Type="http://schemas.openxmlformats.org/officeDocument/2006/relationships/oleObject" Target="../embeddings/oleObject71.bin"/><Relationship Id="rId12" Type="http://schemas.openxmlformats.org/officeDocument/2006/relationships/oleObject" Target="../embeddings/oleObject76.bin"/><Relationship Id="rId17" Type="http://schemas.openxmlformats.org/officeDocument/2006/relationships/oleObject" Target="../embeddings/oleObject81.bin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80.bin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70.bin"/><Relationship Id="rId11" Type="http://schemas.openxmlformats.org/officeDocument/2006/relationships/oleObject" Target="../embeddings/oleObject75.bin"/><Relationship Id="rId5" Type="http://schemas.openxmlformats.org/officeDocument/2006/relationships/oleObject" Target="../embeddings/oleObject69.bin"/><Relationship Id="rId15" Type="http://schemas.openxmlformats.org/officeDocument/2006/relationships/oleObject" Target="../embeddings/oleObject79.bin"/><Relationship Id="rId10" Type="http://schemas.openxmlformats.org/officeDocument/2006/relationships/oleObject" Target="../embeddings/oleObject74.bin"/><Relationship Id="rId4" Type="http://schemas.openxmlformats.org/officeDocument/2006/relationships/image" Target="../media/image8.png"/><Relationship Id="rId9" Type="http://schemas.openxmlformats.org/officeDocument/2006/relationships/oleObject" Target="../embeddings/oleObject73.bin"/><Relationship Id="rId14" Type="http://schemas.openxmlformats.org/officeDocument/2006/relationships/oleObject" Target="../embeddings/oleObject78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31.xml"/><Relationship Id="rId7" Type="http://schemas.openxmlformats.org/officeDocument/2006/relationships/oleObject" Target="../embeddings/oleObject8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84.bin"/><Relationship Id="rId5" Type="http://schemas.openxmlformats.org/officeDocument/2006/relationships/oleObject" Target="../embeddings/oleObject83.bin"/><Relationship Id="rId4" Type="http://schemas.openxmlformats.org/officeDocument/2006/relationships/oleObject" Target="../embeddings/oleObject82.bin"/><Relationship Id="rId9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0.bin"/><Relationship Id="rId3" Type="http://schemas.openxmlformats.org/officeDocument/2006/relationships/notesSlide" Target="../notesSlides/notesSlide34.xml"/><Relationship Id="rId7" Type="http://schemas.openxmlformats.org/officeDocument/2006/relationships/oleObject" Target="../embeddings/oleObject8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88.bin"/><Relationship Id="rId5" Type="http://schemas.openxmlformats.org/officeDocument/2006/relationships/oleObject" Target="../embeddings/oleObject87.bin"/><Relationship Id="rId4" Type="http://schemas.openxmlformats.org/officeDocument/2006/relationships/oleObject" Target="../embeddings/oleObject86.bin"/><Relationship Id="rId9" Type="http://schemas.openxmlformats.org/officeDocument/2006/relationships/oleObject" Target="../embeddings/oleObject91.bin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4" Type="http://schemas.openxmlformats.org/officeDocument/2006/relationships/oleObject" Target="../embeddings/oleObject92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7.vml"/><Relationship Id="rId4" Type="http://schemas.openxmlformats.org/officeDocument/2006/relationships/oleObject" Target="../embeddings/Microsoft_Office_Excel_97-2003_Worksheet1.xls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7.bin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38.xml"/><Relationship Id="rId7" Type="http://schemas.openxmlformats.org/officeDocument/2006/relationships/oleObject" Target="../embeddings/oleObject96.bin"/><Relationship Id="rId12" Type="http://schemas.openxmlformats.org/officeDocument/2006/relationships/oleObject" Target="../embeddings/oleObject10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95.bin"/><Relationship Id="rId11" Type="http://schemas.openxmlformats.org/officeDocument/2006/relationships/oleObject" Target="../embeddings/oleObject100.bin"/><Relationship Id="rId5" Type="http://schemas.openxmlformats.org/officeDocument/2006/relationships/oleObject" Target="../embeddings/oleObject94.bin"/><Relationship Id="rId10" Type="http://schemas.openxmlformats.org/officeDocument/2006/relationships/oleObject" Target="../embeddings/oleObject99.bin"/><Relationship Id="rId4" Type="http://schemas.openxmlformats.org/officeDocument/2006/relationships/oleObject" Target="../embeddings/oleObject93.bin"/><Relationship Id="rId9" Type="http://schemas.openxmlformats.org/officeDocument/2006/relationships/oleObject" Target="../embeddings/oleObject9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13" Type="http://schemas.openxmlformats.org/officeDocument/2006/relationships/oleObject" Target="../embeddings/oleObject21.bin"/><Relationship Id="rId18" Type="http://schemas.openxmlformats.org/officeDocument/2006/relationships/oleObject" Target="../embeddings/oleObject26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5.bin"/><Relationship Id="rId12" Type="http://schemas.openxmlformats.org/officeDocument/2006/relationships/oleObject" Target="../embeddings/oleObject20.bin"/><Relationship Id="rId17" Type="http://schemas.openxmlformats.org/officeDocument/2006/relationships/oleObject" Target="../embeddings/oleObject25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24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4.bin"/><Relationship Id="rId11" Type="http://schemas.openxmlformats.org/officeDocument/2006/relationships/oleObject" Target="../embeddings/oleObject19.bin"/><Relationship Id="rId5" Type="http://schemas.openxmlformats.org/officeDocument/2006/relationships/image" Target="../media/image8.png"/><Relationship Id="rId15" Type="http://schemas.openxmlformats.org/officeDocument/2006/relationships/oleObject" Target="../embeddings/oleObject23.bin"/><Relationship Id="rId10" Type="http://schemas.openxmlformats.org/officeDocument/2006/relationships/oleObject" Target="../embeddings/oleObject18.bin"/><Relationship Id="rId19" Type="http://schemas.openxmlformats.org/officeDocument/2006/relationships/image" Target="../media/image9.png"/><Relationship Id="rId4" Type="http://schemas.openxmlformats.org/officeDocument/2006/relationships/image" Target="../media/image7.wmf"/><Relationship Id="rId9" Type="http://schemas.openxmlformats.org/officeDocument/2006/relationships/oleObject" Target="../embeddings/oleObject17.bin"/><Relationship Id="rId14" Type="http://schemas.openxmlformats.org/officeDocument/2006/relationships/oleObject" Target="../embeddings/oleObject22.bin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6.bin"/><Relationship Id="rId13" Type="http://schemas.openxmlformats.org/officeDocument/2006/relationships/image" Target="../media/image11.png"/><Relationship Id="rId3" Type="http://schemas.openxmlformats.org/officeDocument/2006/relationships/notesSlide" Target="../notesSlides/notesSlide39.xml"/><Relationship Id="rId7" Type="http://schemas.openxmlformats.org/officeDocument/2006/relationships/oleObject" Target="../embeddings/oleObject105.bin"/><Relationship Id="rId12" Type="http://schemas.openxmlformats.org/officeDocument/2006/relationships/oleObject" Target="../embeddings/oleObject1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04.bin"/><Relationship Id="rId11" Type="http://schemas.openxmlformats.org/officeDocument/2006/relationships/oleObject" Target="../embeddings/oleObject109.bin"/><Relationship Id="rId5" Type="http://schemas.openxmlformats.org/officeDocument/2006/relationships/oleObject" Target="../embeddings/oleObject103.bin"/><Relationship Id="rId10" Type="http://schemas.openxmlformats.org/officeDocument/2006/relationships/oleObject" Target="../embeddings/oleObject108.bin"/><Relationship Id="rId4" Type="http://schemas.openxmlformats.org/officeDocument/2006/relationships/oleObject" Target="../embeddings/oleObject102.bin"/><Relationship Id="rId9" Type="http://schemas.openxmlformats.org/officeDocument/2006/relationships/oleObject" Target="../embeddings/oleObject107.bin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4.bin"/><Relationship Id="rId13" Type="http://schemas.openxmlformats.org/officeDocument/2006/relationships/oleObject" Target="../embeddings/oleObject119.bin"/><Relationship Id="rId18" Type="http://schemas.openxmlformats.org/officeDocument/2006/relationships/oleObject" Target="../embeddings/oleObject124.bin"/><Relationship Id="rId3" Type="http://schemas.openxmlformats.org/officeDocument/2006/relationships/notesSlide" Target="../notesSlides/notesSlide41.xml"/><Relationship Id="rId21" Type="http://schemas.openxmlformats.org/officeDocument/2006/relationships/oleObject" Target="../embeddings/oleObject127.bin"/><Relationship Id="rId7" Type="http://schemas.openxmlformats.org/officeDocument/2006/relationships/oleObject" Target="../embeddings/oleObject113.bin"/><Relationship Id="rId12" Type="http://schemas.openxmlformats.org/officeDocument/2006/relationships/oleObject" Target="../embeddings/oleObject118.bin"/><Relationship Id="rId17" Type="http://schemas.openxmlformats.org/officeDocument/2006/relationships/oleObject" Target="../embeddings/oleObject123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22.bin"/><Relationship Id="rId20" Type="http://schemas.openxmlformats.org/officeDocument/2006/relationships/oleObject" Target="../embeddings/oleObject126.bin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112.bin"/><Relationship Id="rId11" Type="http://schemas.openxmlformats.org/officeDocument/2006/relationships/oleObject" Target="../embeddings/oleObject117.bin"/><Relationship Id="rId5" Type="http://schemas.openxmlformats.org/officeDocument/2006/relationships/oleObject" Target="../embeddings/oleObject111.bin"/><Relationship Id="rId15" Type="http://schemas.openxmlformats.org/officeDocument/2006/relationships/oleObject" Target="../embeddings/oleObject121.bin"/><Relationship Id="rId10" Type="http://schemas.openxmlformats.org/officeDocument/2006/relationships/oleObject" Target="../embeddings/oleObject116.bin"/><Relationship Id="rId19" Type="http://schemas.openxmlformats.org/officeDocument/2006/relationships/oleObject" Target="../embeddings/oleObject125.bin"/><Relationship Id="rId4" Type="http://schemas.openxmlformats.org/officeDocument/2006/relationships/image" Target="../media/image16.png"/><Relationship Id="rId9" Type="http://schemas.openxmlformats.org/officeDocument/2006/relationships/oleObject" Target="../embeddings/oleObject115.bin"/><Relationship Id="rId14" Type="http://schemas.openxmlformats.org/officeDocument/2006/relationships/oleObject" Target="../embeddings/oleObject120.bin"/><Relationship Id="rId22" Type="http://schemas.openxmlformats.org/officeDocument/2006/relationships/oleObject" Target="../embeddings/oleObject128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2.bin"/><Relationship Id="rId13" Type="http://schemas.openxmlformats.org/officeDocument/2006/relationships/oleObject" Target="../embeddings/oleObject137.bin"/><Relationship Id="rId18" Type="http://schemas.openxmlformats.org/officeDocument/2006/relationships/oleObject" Target="../embeddings/oleObject142.bin"/><Relationship Id="rId3" Type="http://schemas.openxmlformats.org/officeDocument/2006/relationships/notesSlide" Target="../notesSlides/notesSlide42.xml"/><Relationship Id="rId21" Type="http://schemas.openxmlformats.org/officeDocument/2006/relationships/oleObject" Target="../embeddings/oleObject145.bin"/><Relationship Id="rId7" Type="http://schemas.openxmlformats.org/officeDocument/2006/relationships/oleObject" Target="../embeddings/oleObject131.bin"/><Relationship Id="rId12" Type="http://schemas.openxmlformats.org/officeDocument/2006/relationships/oleObject" Target="../embeddings/oleObject136.bin"/><Relationship Id="rId17" Type="http://schemas.openxmlformats.org/officeDocument/2006/relationships/oleObject" Target="../embeddings/oleObject141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40.bin"/><Relationship Id="rId20" Type="http://schemas.openxmlformats.org/officeDocument/2006/relationships/oleObject" Target="../embeddings/oleObject144.bin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130.bin"/><Relationship Id="rId11" Type="http://schemas.openxmlformats.org/officeDocument/2006/relationships/oleObject" Target="../embeddings/oleObject135.bin"/><Relationship Id="rId5" Type="http://schemas.openxmlformats.org/officeDocument/2006/relationships/oleObject" Target="../embeddings/oleObject129.bin"/><Relationship Id="rId15" Type="http://schemas.openxmlformats.org/officeDocument/2006/relationships/oleObject" Target="../embeddings/oleObject139.bin"/><Relationship Id="rId10" Type="http://schemas.openxmlformats.org/officeDocument/2006/relationships/oleObject" Target="../embeddings/oleObject134.bin"/><Relationship Id="rId19" Type="http://schemas.openxmlformats.org/officeDocument/2006/relationships/oleObject" Target="../embeddings/oleObject143.bin"/><Relationship Id="rId4" Type="http://schemas.openxmlformats.org/officeDocument/2006/relationships/image" Target="../media/image16.png"/><Relationship Id="rId9" Type="http://schemas.openxmlformats.org/officeDocument/2006/relationships/oleObject" Target="../embeddings/oleObject133.bin"/><Relationship Id="rId14" Type="http://schemas.openxmlformats.org/officeDocument/2006/relationships/oleObject" Target="../embeddings/oleObject138.bin"/><Relationship Id="rId22" Type="http://schemas.openxmlformats.org/officeDocument/2006/relationships/oleObject" Target="../embeddings/oleObject146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1.bin"/><Relationship Id="rId13" Type="http://schemas.openxmlformats.org/officeDocument/2006/relationships/oleObject" Target="../embeddings/oleObject156.bin"/><Relationship Id="rId18" Type="http://schemas.openxmlformats.org/officeDocument/2006/relationships/oleObject" Target="../embeddings/oleObject161.bin"/><Relationship Id="rId3" Type="http://schemas.openxmlformats.org/officeDocument/2006/relationships/image" Target="../media/image16.png"/><Relationship Id="rId7" Type="http://schemas.openxmlformats.org/officeDocument/2006/relationships/oleObject" Target="../embeddings/oleObject150.bin"/><Relationship Id="rId12" Type="http://schemas.openxmlformats.org/officeDocument/2006/relationships/oleObject" Target="../embeddings/oleObject155.bin"/><Relationship Id="rId17" Type="http://schemas.openxmlformats.org/officeDocument/2006/relationships/oleObject" Target="../embeddings/oleObject160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59.bin"/><Relationship Id="rId20" Type="http://schemas.openxmlformats.org/officeDocument/2006/relationships/oleObject" Target="../embeddings/oleObject163.bin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149.bin"/><Relationship Id="rId11" Type="http://schemas.openxmlformats.org/officeDocument/2006/relationships/oleObject" Target="../embeddings/oleObject154.bin"/><Relationship Id="rId5" Type="http://schemas.openxmlformats.org/officeDocument/2006/relationships/oleObject" Target="../embeddings/oleObject148.bin"/><Relationship Id="rId15" Type="http://schemas.openxmlformats.org/officeDocument/2006/relationships/oleObject" Target="../embeddings/oleObject158.bin"/><Relationship Id="rId10" Type="http://schemas.openxmlformats.org/officeDocument/2006/relationships/oleObject" Target="../embeddings/oleObject153.bin"/><Relationship Id="rId19" Type="http://schemas.openxmlformats.org/officeDocument/2006/relationships/oleObject" Target="../embeddings/oleObject162.bin"/><Relationship Id="rId4" Type="http://schemas.openxmlformats.org/officeDocument/2006/relationships/oleObject" Target="../embeddings/oleObject147.bin"/><Relationship Id="rId9" Type="http://schemas.openxmlformats.org/officeDocument/2006/relationships/oleObject" Target="../embeddings/oleObject152.bin"/><Relationship Id="rId14" Type="http://schemas.openxmlformats.org/officeDocument/2006/relationships/oleObject" Target="../embeddings/oleObject157.bin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13" Type="http://schemas.openxmlformats.org/officeDocument/2006/relationships/oleObject" Target="../embeddings/oleObject34.bin"/><Relationship Id="rId18" Type="http://schemas.openxmlformats.org/officeDocument/2006/relationships/oleObject" Target="../embeddings/oleObject39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28.bin"/><Relationship Id="rId12" Type="http://schemas.openxmlformats.org/officeDocument/2006/relationships/oleObject" Target="../embeddings/oleObject33.bin"/><Relationship Id="rId17" Type="http://schemas.openxmlformats.org/officeDocument/2006/relationships/oleObject" Target="../embeddings/oleObject38.bin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7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7.bin"/><Relationship Id="rId11" Type="http://schemas.openxmlformats.org/officeDocument/2006/relationships/oleObject" Target="../embeddings/oleObject32.bin"/><Relationship Id="rId5" Type="http://schemas.openxmlformats.org/officeDocument/2006/relationships/image" Target="../media/image8.png"/><Relationship Id="rId15" Type="http://schemas.openxmlformats.org/officeDocument/2006/relationships/oleObject" Target="../embeddings/oleObject36.bin"/><Relationship Id="rId10" Type="http://schemas.openxmlformats.org/officeDocument/2006/relationships/oleObject" Target="../embeddings/oleObject31.bin"/><Relationship Id="rId19" Type="http://schemas.openxmlformats.org/officeDocument/2006/relationships/image" Target="../media/image9.png"/><Relationship Id="rId4" Type="http://schemas.openxmlformats.org/officeDocument/2006/relationships/image" Target="../media/image7.wmf"/><Relationship Id="rId9" Type="http://schemas.openxmlformats.org/officeDocument/2006/relationships/oleObject" Target="../embeddings/oleObject30.bin"/><Relationship Id="rId14" Type="http://schemas.openxmlformats.org/officeDocument/2006/relationships/oleObject" Target="../embeddings/oleObject35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41.bin"/><Relationship Id="rId4" Type="http://schemas.openxmlformats.org/officeDocument/2006/relationships/oleObject" Target="../embeddings/oleObject40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FA531-7CE3-477A-B232-378056002BC7}" type="slidenum">
              <a:rPr lang="en-US"/>
              <a:pPr/>
              <a:t>1</a:t>
            </a:fld>
            <a:endParaRPr lang="en-US"/>
          </a:p>
        </p:txBody>
      </p:sp>
      <p:sp>
        <p:nvSpPr>
          <p:cNvPr id="241666" name="Rectangle 2"/>
          <p:cNvSpPr>
            <a:spLocks noChangeArrowheads="1"/>
          </p:cNvSpPr>
          <p:nvPr/>
        </p:nvSpPr>
        <p:spPr bwMode="auto">
          <a:xfrm>
            <a:off x="354879" y="285895"/>
            <a:ext cx="3607521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4000" dirty="0">
                <a:solidFill>
                  <a:schemeClr val="accent2"/>
                </a:solidFill>
              </a:rPr>
              <a:t>Chapter 2</a:t>
            </a:r>
            <a:br>
              <a:rPr lang="en-US" sz="4000" dirty="0">
                <a:solidFill>
                  <a:schemeClr val="accent2"/>
                </a:solidFill>
              </a:rPr>
            </a:br>
            <a:r>
              <a:rPr lang="en-US" sz="4000" dirty="0">
                <a:solidFill>
                  <a:schemeClr val="accent2"/>
                </a:solidFill>
              </a:rPr>
              <a:t>Application Layer</a:t>
            </a:r>
          </a:p>
        </p:txBody>
      </p:sp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27750" y="561975"/>
            <a:ext cx="2597150" cy="32146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6043370" y="3579140"/>
            <a:ext cx="2730500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1800" i="1" dirty="0">
                <a:solidFill>
                  <a:schemeClr val="accent2"/>
                </a:solidFill>
                <a:latin typeface="Comic Sans MS" pitchFamily="66" charset="0"/>
              </a:rPr>
              <a:t>Computer Networking: A Top Down Approach ,</a:t>
            </a:r>
            <a:r>
              <a:rPr lang="en-US" sz="1800" dirty="0">
                <a:solidFill>
                  <a:schemeClr val="accent2"/>
                </a:solidFill>
                <a:latin typeface="Comic Sans MS" pitchFamily="66" charset="0"/>
              </a:rPr>
              <a:t/>
            </a:r>
            <a:br>
              <a:rPr lang="en-US" sz="1800" dirty="0">
                <a:solidFill>
                  <a:schemeClr val="accent2"/>
                </a:solidFill>
                <a:latin typeface="Comic Sans MS" pitchFamily="66" charset="0"/>
              </a:rPr>
            </a:br>
            <a:r>
              <a:rPr lang="en-US" sz="1800" dirty="0">
                <a:solidFill>
                  <a:schemeClr val="accent2"/>
                </a:solidFill>
                <a:latin typeface="Comic Sans MS" pitchFamily="66" charset="0"/>
              </a:rPr>
              <a:t>4</a:t>
            </a:r>
            <a:r>
              <a:rPr lang="en-US" sz="1800" baseline="30000" dirty="0">
                <a:solidFill>
                  <a:schemeClr val="accent2"/>
                </a:solidFill>
                <a:latin typeface="Comic Sans MS" pitchFamily="66" charset="0"/>
              </a:rPr>
              <a:t>th</a:t>
            </a:r>
            <a:r>
              <a:rPr lang="en-US" sz="1800" dirty="0">
                <a:solidFill>
                  <a:schemeClr val="accent2"/>
                </a:solidFill>
                <a:latin typeface="Comic Sans MS" pitchFamily="66" charset="0"/>
              </a:rPr>
              <a:t> edition. </a:t>
            </a:r>
            <a:br>
              <a:rPr lang="en-US" sz="1800" dirty="0">
                <a:solidFill>
                  <a:schemeClr val="accent2"/>
                </a:solidFill>
                <a:latin typeface="Comic Sans MS" pitchFamily="66" charset="0"/>
              </a:rPr>
            </a:br>
            <a:r>
              <a:rPr lang="en-US" sz="1800" dirty="0">
                <a:solidFill>
                  <a:schemeClr val="accent2"/>
                </a:solidFill>
                <a:latin typeface="Comic Sans MS" pitchFamily="66" charset="0"/>
              </a:rPr>
              <a:t>Jim Kurose, Keith Ross</a:t>
            </a:r>
            <a:br>
              <a:rPr lang="en-US" sz="1800" dirty="0">
                <a:solidFill>
                  <a:schemeClr val="accent2"/>
                </a:solidFill>
                <a:latin typeface="Comic Sans MS" pitchFamily="66" charset="0"/>
              </a:rPr>
            </a:br>
            <a:r>
              <a:rPr lang="en-US" sz="1800" dirty="0">
                <a:solidFill>
                  <a:schemeClr val="accent2"/>
                </a:solidFill>
                <a:latin typeface="Comic Sans MS" pitchFamily="66" charset="0"/>
              </a:rPr>
              <a:t>Addison-Wesley, July 2007. </a:t>
            </a:r>
            <a:r>
              <a:rPr lang="en-US" sz="1800" dirty="0" smtClean="0">
                <a:solidFill>
                  <a:schemeClr val="accent2"/>
                </a:solidFill>
                <a:latin typeface="Comic Sans MS" pitchFamily="66" charset="0"/>
              </a:rPr>
              <a:t> (Updated Apr 09, Sept 10). (Updated Aug 2012).</a:t>
            </a:r>
            <a:r>
              <a:rPr lang="en-US" sz="1800" dirty="0">
                <a:solidFill>
                  <a:schemeClr val="accent2"/>
                </a:solidFill>
                <a:latin typeface="Comic Sans MS" pitchFamily="66" charset="0"/>
              </a:rPr>
              <a:t/>
            </a:r>
            <a:br>
              <a:rPr lang="en-US" sz="1800" dirty="0">
                <a:solidFill>
                  <a:schemeClr val="accent2"/>
                </a:solidFill>
                <a:latin typeface="Comic Sans MS" pitchFamily="66" charset="0"/>
              </a:rPr>
            </a:br>
            <a:endParaRPr lang="en-US" sz="1800" dirty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13" name="Picture 10" descr="0136079679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5124" y="440872"/>
            <a:ext cx="2689180" cy="3319236"/>
          </a:xfrm>
          <a:prstGeom prst="rect">
            <a:avLst/>
          </a:prstGeom>
          <a:noFill/>
        </p:spPr>
      </p:pic>
      <p:pic>
        <p:nvPicPr>
          <p:cNvPr id="14" name="Picture 13" descr="kurose-6th-editio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91752" y="2309248"/>
            <a:ext cx="2883206" cy="34662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7765B-856A-470D-A5D4-4DA73FB70AE8}" type="slidenum">
              <a:rPr lang="en-US"/>
              <a:pPr/>
              <a:t>10</a:t>
            </a:fld>
            <a:endParaRPr lang="en-US"/>
          </a:p>
        </p:txBody>
      </p:sp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 connections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 u="sng" dirty="0">
                <a:solidFill>
                  <a:srgbClr val="FF0000"/>
                </a:solidFill>
              </a:rPr>
              <a:t>I. </a:t>
            </a:r>
            <a:r>
              <a:rPr lang="en-US" sz="2400" u="sng" dirty="0" err="1">
                <a:solidFill>
                  <a:srgbClr val="FF0000"/>
                </a:solidFill>
              </a:rPr>
              <a:t>Nonpersistent</a:t>
            </a:r>
            <a:r>
              <a:rPr lang="en-US" sz="2400" u="sng" dirty="0">
                <a:solidFill>
                  <a:srgbClr val="FF0000"/>
                </a:solidFill>
              </a:rPr>
              <a:t> HTTP</a:t>
            </a:r>
            <a:endParaRPr lang="en-US" sz="2400" dirty="0"/>
          </a:p>
          <a:p>
            <a:r>
              <a:rPr lang="en-US" sz="2400" dirty="0"/>
              <a:t>At most one object is sent over a TCP connection. </a:t>
            </a:r>
            <a:endParaRPr lang="en-US" sz="2400" dirty="0" smtClean="0"/>
          </a:p>
          <a:p>
            <a:r>
              <a:rPr lang="en-US" sz="2400" dirty="0" smtClean="0"/>
              <a:t>HTTP/1.0 uses </a:t>
            </a:r>
            <a:r>
              <a:rPr lang="en-US" sz="2400" dirty="0" err="1" smtClean="0"/>
              <a:t>nonpersistent</a:t>
            </a:r>
            <a:r>
              <a:rPr lang="en-US" sz="2400" dirty="0" smtClean="0"/>
              <a:t> HTTP</a:t>
            </a:r>
          </a:p>
          <a:p>
            <a:endParaRPr lang="en-US" sz="2400" dirty="0"/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3987800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 u="sng" dirty="0">
                <a:solidFill>
                  <a:srgbClr val="FF0000"/>
                </a:solidFill>
              </a:rPr>
              <a:t>II. Persistent HTTP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/>
              <a:t>Multiple objects can be sent over single TCP </a:t>
            </a:r>
            <a:r>
              <a:rPr lang="en-US" sz="2400" dirty="0" smtClean="0"/>
              <a:t>connection between client and server. </a:t>
            </a:r>
          </a:p>
          <a:p>
            <a:r>
              <a:rPr lang="en-US" sz="2400" dirty="0" smtClean="0"/>
              <a:t>Used </a:t>
            </a:r>
            <a:r>
              <a:rPr lang="en-US" sz="2400" dirty="0"/>
              <a:t>in HTTP/1.1 by default:</a:t>
            </a:r>
          </a:p>
          <a:p>
            <a:pPr lvl="1"/>
            <a:r>
              <a:rPr lang="en-US" sz="2000" dirty="0"/>
              <a:t>A. persistent with pipelining</a:t>
            </a:r>
          </a:p>
          <a:p>
            <a:pPr lvl="1"/>
            <a:r>
              <a:rPr lang="en-US" sz="2000" dirty="0"/>
              <a:t>B. persistent without pipelining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AB041-538B-4951-A7F0-2E6AADDE3A93}" type="slidenum">
              <a:rPr lang="en-US"/>
              <a:pPr/>
              <a:t>11</a:t>
            </a:fld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2438" y="173038"/>
            <a:ext cx="7772400" cy="838200"/>
          </a:xfrm>
        </p:spPr>
        <p:txBody>
          <a:bodyPr/>
          <a:lstStyle/>
          <a:p>
            <a:r>
              <a:rPr lang="en-US" sz="3200"/>
              <a:t>Persistent HTTP</a:t>
            </a:r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4975" y="1414463"/>
            <a:ext cx="3933825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000" u="sng">
                <a:solidFill>
                  <a:srgbClr val="FF0000"/>
                </a:solidFill>
              </a:rPr>
              <a:t>Nonpersistent HTTP issues:</a:t>
            </a:r>
            <a:endParaRPr lang="en-US" sz="2000"/>
          </a:p>
          <a:p>
            <a:r>
              <a:rPr lang="en-US" sz="2000"/>
              <a:t>requires 2 RTTs per object</a:t>
            </a:r>
          </a:p>
          <a:p>
            <a:r>
              <a:rPr lang="en-US" sz="2000"/>
              <a:t>OS overhead for </a:t>
            </a:r>
            <a:r>
              <a:rPr lang="en-US" sz="2000" i="1"/>
              <a:t>each</a:t>
            </a:r>
            <a:r>
              <a:rPr lang="en-US" sz="2000"/>
              <a:t> TCP connection</a:t>
            </a:r>
          </a:p>
          <a:p>
            <a:r>
              <a:rPr lang="en-US" sz="2000"/>
              <a:t>browsers often open parallel TCP connections to fetch referenced objects</a:t>
            </a:r>
          </a:p>
          <a:p>
            <a:pPr>
              <a:buFont typeface="ZapfDingbats" pitchFamily="82" charset="2"/>
              <a:buNone/>
            </a:pPr>
            <a:r>
              <a:rPr lang="en-US" sz="2000" u="sng">
                <a:solidFill>
                  <a:srgbClr val="FF0000"/>
                </a:solidFill>
              </a:rPr>
              <a:t>Persistent  HTTP</a:t>
            </a:r>
            <a:endParaRPr lang="en-US" sz="2000"/>
          </a:p>
          <a:p>
            <a:r>
              <a:rPr lang="en-US" sz="2000"/>
              <a:t>server leaves connection open after sending response</a:t>
            </a:r>
          </a:p>
          <a:p>
            <a:r>
              <a:rPr lang="en-US" sz="2000"/>
              <a:t>subsequent HTTP messages  between same client/server sent over open connection</a:t>
            </a:r>
          </a:p>
          <a:p>
            <a:endParaRPr lang="en-US" sz="2000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68888" y="1392238"/>
            <a:ext cx="3810000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000" u="sng">
                <a:solidFill>
                  <a:srgbClr val="FF0000"/>
                </a:solidFill>
              </a:rPr>
              <a:t>Persistent </a:t>
            </a:r>
            <a:r>
              <a:rPr lang="en-US" sz="2000" b="1" i="1" u="sng">
                <a:solidFill>
                  <a:srgbClr val="FF0000"/>
                </a:solidFill>
              </a:rPr>
              <a:t>without</a:t>
            </a:r>
            <a:r>
              <a:rPr lang="en-US" sz="2000" u="sng">
                <a:solidFill>
                  <a:srgbClr val="FF0000"/>
                </a:solidFill>
              </a:rPr>
              <a:t> pipelining:</a:t>
            </a:r>
            <a:endParaRPr lang="en-US" sz="2000"/>
          </a:p>
          <a:p>
            <a:r>
              <a:rPr lang="en-US" sz="2000"/>
              <a:t>client issues new request only when previous response has been received</a:t>
            </a:r>
          </a:p>
          <a:p>
            <a:r>
              <a:rPr lang="en-US" sz="2000"/>
              <a:t>one RTT for each referenced object</a:t>
            </a:r>
          </a:p>
          <a:p>
            <a:pPr>
              <a:buFont typeface="ZapfDingbats" pitchFamily="82" charset="2"/>
              <a:buNone/>
            </a:pPr>
            <a:r>
              <a:rPr lang="en-US" sz="2000" u="sng">
                <a:solidFill>
                  <a:srgbClr val="FF0000"/>
                </a:solidFill>
              </a:rPr>
              <a:t>Persistent </a:t>
            </a:r>
            <a:r>
              <a:rPr lang="en-US" sz="2000" b="1" i="1" u="sng">
                <a:solidFill>
                  <a:srgbClr val="FF0000"/>
                </a:solidFill>
              </a:rPr>
              <a:t>with</a:t>
            </a:r>
            <a:r>
              <a:rPr lang="en-US" sz="2000" u="sng">
                <a:solidFill>
                  <a:srgbClr val="FF0000"/>
                </a:solidFill>
              </a:rPr>
              <a:t> pipelining:</a:t>
            </a:r>
            <a:endParaRPr lang="en-US" sz="2000"/>
          </a:p>
          <a:p>
            <a:r>
              <a:rPr lang="en-US" sz="2000"/>
              <a:t>default in HTTP/1.1</a:t>
            </a:r>
          </a:p>
          <a:p>
            <a:r>
              <a:rPr lang="en-US" sz="2000"/>
              <a:t>client sends requests as soon as it encounters a referenced object</a:t>
            </a:r>
          </a:p>
          <a:p>
            <a:r>
              <a:rPr lang="en-US" sz="2000"/>
              <a:t>as little as one RTT for all the referenced objects</a:t>
            </a:r>
          </a:p>
          <a:p>
            <a:endParaRPr lang="en-US" sz="2000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644775" y="1609725"/>
            <a:ext cx="2398713" cy="4097338"/>
            <a:chOff x="1666" y="1014"/>
            <a:chExt cx="1511" cy="2581"/>
          </a:xfrm>
        </p:grpSpPr>
        <p:sp>
          <p:nvSpPr>
            <p:cNvPr id="72711" name="AutoShape 7"/>
            <p:cNvSpPr>
              <a:spLocks/>
            </p:cNvSpPr>
            <p:nvPr/>
          </p:nvSpPr>
          <p:spPr bwMode="auto">
            <a:xfrm>
              <a:off x="3114" y="1014"/>
              <a:ext cx="63" cy="2581"/>
            </a:xfrm>
            <a:prstGeom prst="leftBrace">
              <a:avLst>
                <a:gd name="adj1" fmla="val 341402"/>
                <a:gd name="adj2" fmla="val 50000"/>
              </a:avLst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712" name="Freeform 8"/>
            <p:cNvSpPr>
              <a:spLocks/>
            </p:cNvSpPr>
            <p:nvPr/>
          </p:nvSpPr>
          <p:spPr bwMode="auto">
            <a:xfrm>
              <a:off x="1666" y="2297"/>
              <a:ext cx="1429" cy="222"/>
            </a:xfrm>
            <a:custGeom>
              <a:avLst/>
              <a:gdLst/>
              <a:ahLst/>
              <a:cxnLst>
                <a:cxn ang="0">
                  <a:pos x="0" y="222"/>
                </a:cxn>
                <a:cxn ang="0">
                  <a:pos x="1075" y="222"/>
                </a:cxn>
                <a:cxn ang="0">
                  <a:pos x="1075" y="0"/>
                </a:cxn>
                <a:cxn ang="0">
                  <a:pos x="1367" y="0"/>
                </a:cxn>
              </a:cxnLst>
              <a:rect l="0" t="0" r="r" b="b"/>
              <a:pathLst>
                <a:path w="1367" h="222">
                  <a:moveTo>
                    <a:pt x="0" y="222"/>
                  </a:moveTo>
                  <a:lnTo>
                    <a:pt x="1075" y="222"/>
                  </a:lnTo>
                  <a:lnTo>
                    <a:pt x="1075" y="0"/>
                  </a:lnTo>
                  <a:lnTo>
                    <a:pt x="1367" y="0"/>
                  </a:ln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Rectangle 9"/>
          <p:cNvSpPr/>
          <p:nvPr/>
        </p:nvSpPr>
        <p:spPr bwMode="auto">
          <a:xfrm>
            <a:off x="4914900" y="3396343"/>
            <a:ext cx="3820886" cy="2498271"/>
          </a:xfrm>
          <a:prstGeom prst="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ZapfDingbats" pitchFamily="82" charset="2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050C2-4CF0-4067-A033-82B26C7E89EF}" type="slidenum">
              <a:rPr lang="en-US"/>
              <a:pPr/>
              <a:t>12</a:t>
            </a:fld>
            <a:endParaRPr lang="en-US"/>
          </a:p>
        </p:txBody>
      </p:sp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User-server state: cookies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ZapfDingbats" pitchFamily="82" charset="2"/>
              <a:buNone/>
            </a:pPr>
            <a:r>
              <a:rPr lang="en-US" sz="2400"/>
              <a:t>Many major Web sites use cookies</a:t>
            </a:r>
          </a:p>
          <a:p>
            <a:pPr>
              <a:lnSpc>
                <a:spcPct val="90000"/>
              </a:lnSpc>
              <a:buFont typeface="ZapfDingbats" pitchFamily="82" charset="2"/>
              <a:buNone/>
            </a:pPr>
            <a:r>
              <a:rPr lang="en-US" sz="2400" u="sng">
                <a:solidFill>
                  <a:srgbClr val="FF0000"/>
                </a:solidFill>
              </a:rPr>
              <a:t>Four components:</a:t>
            </a:r>
            <a:endParaRPr lang="en-US" sz="2400">
              <a:solidFill>
                <a:srgbClr val="FF0000"/>
              </a:solidFill>
            </a:endParaRP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1) cookie header line of HTTP </a:t>
            </a:r>
            <a:r>
              <a:rPr lang="en-US" sz="2000" i="1"/>
              <a:t>response</a:t>
            </a:r>
            <a:r>
              <a:rPr lang="en-US" sz="2000"/>
              <a:t> message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2) cookie header line in HTTP </a:t>
            </a:r>
            <a:r>
              <a:rPr lang="en-US" sz="2000" i="1"/>
              <a:t>request</a:t>
            </a:r>
            <a:r>
              <a:rPr lang="en-US" sz="2000"/>
              <a:t> message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3) cookie file kept on user’s host, managed by user’s browser</a:t>
            </a:r>
          </a:p>
          <a:p>
            <a:pPr lvl="1">
              <a:lnSpc>
                <a:spcPct val="90000"/>
              </a:lnSpc>
              <a:buFont typeface="Wingdings" pitchFamily="2" charset="2"/>
              <a:buNone/>
            </a:pPr>
            <a:r>
              <a:rPr lang="en-US" sz="2000"/>
              <a:t>4) back-end database at Web site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25950" y="1392238"/>
            <a:ext cx="4059238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 u="sng">
                <a:solidFill>
                  <a:srgbClr val="FF0000"/>
                </a:solidFill>
              </a:rPr>
              <a:t>Example:</a:t>
            </a:r>
          </a:p>
          <a:p>
            <a:r>
              <a:rPr lang="en-US" sz="2400"/>
              <a:t>Susan always access Internet always from PC</a:t>
            </a:r>
          </a:p>
          <a:p>
            <a:r>
              <a:rPr lang="en-US" sz="2400"/>
              <a:t>visits specific e-commerce site for first time</a:t>
            </a:r>
          </a:p>
          <a:p>
            <a:r>
              <a:rPr lang="en-US" sz="2400"/>
              <a:t>when initial HTTP requests arrives at site, site creates: </a:t>
            </a:r>
          </a:p>
          <a:p>
            <a:pPr lvl="1"/>
            <a:r>
              <a:rPr lang="en-US"/>
              <a:t>unique ID</a:t>
            </a:r>
          </a:p>
          <a:p>
            <a:pPr lvl="1"/>
            <a:r>
              <a:rPr lang="en-US"/>
              <a:t>entry in backend database for ID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7485C-A488-4778-B5E7-50855834A13C}" type="slidenum">
              <a:rPr lang="en-US"/>
              <a:pPr/>
              <a:t>13</a:t>
            </a:fld>
            <a:endParaRPr lang="en-US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520700" y="128588"/>
            <a:ext cx="7772400" cy="1143000"/>
          </a:xfrm>
        </p:spPr>
        <p:txBody>
          <a:bodyPr/>
          <a:lstStyle/>
          <a:p>
            <a:r>
              <a:rPr lang="en-US" sz="3200"/>
              <a:t>Cookies: keeping “state” (cont.)</a:t>
            </a:r>
            <a:endParaRPr lang="en-US"/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952500" y="1138238"/>
            <a:ext cx="981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u="sng"/>
              <a:t>client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5394325" y="1282700"/>
            <a:ext cx="1104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u="sng"/>
              <a:t>server</a:t>
            </a:r>
            <a:endParaRPr lang="en-US">
              <a:latin typeface="Times New Roman" pitchFamily="18" charset="0"/>
            </a:endParaRPr>
          </a:p>
        </p:txBody>
      </p:sp>
      <p:grpSp>
        <p:nvGrpSpPr>
          <p:cNvPr id="2" name="Group 90"/>
          <p:cNvGrpSpPr>
            <a:grpSpLocks/>
          </p:cNvGrpSpPr>
          <p:nvPr/>
        </p:nvGrpSpPr>
        <p:grpSpPr bwMode="auto">
          <a:xfrm>
            <a:off x="2200275" y="4227513"/>
            <a:ext cx="3305175" cy="425450"/>
            <a:chOff x="1386" y="2663"/>
            <a:chExt cx="2082" cy="268"/>
          </a:xfrm>
        </p:grpSpPr>
        <p:sp>
          <p:nvSpPr>
            <p:cNvPr id="50192" name="Line 16"/>
            <p:cNvSpPr>
              <a:spLocks noChangeShapeType="1"/>
            </p:cNvSpPr>
            <p:nvPr/>
          </p:nvSpPr>
          <p:spPr bwMode="auto">
            <a:xfrm flipH="1">
              <a:off x="1386" y="2663"/>
              <a:ext cx="2082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1553" y="2694"/>
              <a:ext cx="1743" cy="237"/>
              <a:chOff x="3268" y="2846"/>
              <a:chExt cx="1743" cy="237"/>
            </a:xfrm>
          </p:grpSpPr>
          <p:sp>
            <p:nvSpPr>
              <p:cNvPr id="50194" name="Rectangle 18"/>
              <p:cNvSpPr>
                <a:spLocks noChangeArrowheads="1"/>
              </p:cNvSpPr>
              <p:nvPr/>
            </p:nvSpPr>
            <p:spPr bwMode="auto">
              <a:xfrm>
                <a:off x="3282" y="2856"/>
                <a:ext cx="1692" cy="19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195" name="Text Box 19"/>
              <p:cNvSpPr txBox="1">
                <a:spLocks noChangeArrowheads="1"/>
              </p:cNvSpPr>
              <p:nvPr/>
            </p:nvSpPr>
            <p:spPr bwMode="auto">
              <a:xfrm>
                <a:off x="3268" y="2846"/>
                <a:ext cx="1743" cy="23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800"/>
                  <a:t>usual http response msg</a:t>
                </a:r>
                <a:endParaRPr lang="en-US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4" name="Group 94"/>
          <p:cNvGrpSpPr>
            <a:grpSpLocks/>
          </p:cNvGrpSpPr>
          <p:nvPr/>
        </p:nvGrpSpPr>
        <p:grpSpPr bwMode="auto">
          <a:xfrm>
            <a:off x="2209800" y="5722938"/>
            <a:ext cx="3305175" cy="407987"/>
            <a:chOff x="1392" y="3605"/>
            <a:chExt cx="2082" cy="257"/>
          </a:xfrm>
        </p:grpSpPr>
        <p:sp>
          <p:nvSpPr>
            <p:cNvPr id="50200" name="Line 24"/>
            <p:cNvSpPr>
              <a:spLocks noChangeShapeType="1"/>
            </p:cNvSpPr>
            <p:nvPr/>
          </p:nvSpPr>
          <p:spPr bwMode="auto">
            <a:xfrm flipH="1">
              <a:off x="1392" y="3605"/>
              <a:ext cx="2082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5" name="Group 25"/>
            <p:cNvGrpSpPr>
              <a:grpSpLocks/>
            </p:cNvGrpSpPr>
            <p:nvPr/>
          </p:nvGrpSpPr>
          <p:grpSpPr bwMode="auto">
            <a:xfrm>
              <a:off x="1552" y="3625"/>
              <a:ext cx="1743" cy="237"/>
              <a:chOff x="3268" y="2846"/>
              <a:chExt cx="1743" cy="237"/>
            </a:xfrm>
          </p:grpSpPr>
          <p:sp>
            <p:nvSpPr>
              <p:cNvPr id="50202" name="Rectangle 26"/>
              <p:cNvSpPr>
                <a:spLocks noChangeArrowheads="1"/>
              </p:cNvSpPr>
              <p:nvPr/>
            </p:nvSpPr>
            <p:spPr bwMode="auto">
              <a:xfrm>
                <a:off x="3282" y="2856"/>
                <a:ext cx="1692" cy="19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203" name="Text Box 27"/>
              <p:cNvSpPr txBox="1">
                <a:spLocks noChangeArrowheads="1"/>
              </p:cNvSpPr>
              <p:nvPr/>
            </p:nvSpPr>
            <p:spPr bwMode="auto">
              <a:xfrm>
                <a:off x="3268" y="2846"/>
                <a:ext cx="1743" cy="237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800"/>
                  <a:t>usual http response msg</a:t>
                </a:r>
                <a:endParaRPr lang="en-US">
                  <a:latin typeface="Times New Roman" pitchFamily="18" charset="0"/>
                </a:endParaRPr>
              </a:p>
            </p:txBody>
          </p:sp>
        </p:grpSp>
      </p:grpSp>
      <p:sp>
        <p:nvSpPr>
          <p:cNvPr id="50235" name="Text Box 59"/>
          <p:cNvSpPr txBox="1">
            <a:spLocks noChangeArrowheads="1"/>
          </p:cNvSpPr>
          <p:nvPr/>
        </p:nvSpPr>
        <p:spPr bwMode="auto">
          <a:xfrm>
            <a:off x="763588" y="2530475"/>
            <a:ext cx="17875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/>
              <a:t>cookie file</a:t>
            </a:r>
          </a:p>
        </p:txBody>
      </p:sp>
      <p:sp>
        <p:nvSpPr>
          <p:cNvPr id="50242" name="Text Box 66"/>
          <p:cNvSpPr txBox="1">
            <a:spLocks noChangeArrowheads="1"/>
          </p:cNvSpPr>
          <p:nvPr/>
        </p:nvSpPr>
        <p:spPr bwMode="auto">
          <a:xfrm>
            <a:off x="58738" y="4303713"/>
            <a:ext cx="18081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800"/>
              <a:t>one week later:</a:t>
            </a:r>
          </a:p>
        </p:txBody>
      </p:sp>
      <p:grpSp>
        <p:nvGrpSpPr>
          <p:cNvPr id="6" name="Group 89"/>
          <p:cNvGrpSpPr>
            <a:grpSpLocks/>
          </p:cNvGrpSpPr>
          <p:nvPr/>
        </p:nvGrpSpPr>
        <p:grpSpPr bwMode="auto">
          <a:xfrm>
            <a:off x="2209800" y="3589338"/>
            <a:ext cx="5638800" cy="1119187"/>
            <a:chOff x="1392" y="2261"/>
            <a:chExt cx="3552" cy="705"/>
          </a:xfrm>
        </p:grpSpPr>
        <p:sp>
          <p:nvSpPr>
            <p:cNvPr id="50188" name="Line 12"/>
            <p:cNvSpPr>
              <a:spLocks noChangeShapeType="1"/>
            </p:cNvSpPr>
            <p:nvPr/>
          </p:nvSpPr>
          <p:spPr bwMode="auto">
            <a:xfrm>
              <a:off x="1392" y="2357"/>
              <a:ext cx="2082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91" name="Text Box 15"/>
            <p:cNvSpPr txBox="1">
              <a:spLocks noChangeArrowheads="1"/>
            </p:cNvSpPr>
            <p:nvPr/>
          </p:nvSpPr>
          <p:spPr bwMode="auto">
            <a:xfrm>
              <a:off x="1548" y="2261"/>
              <a:ext cx="1689" cy="3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/>
                <a:t>usual http request msg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 b="1">
                  <a:latin typeface="Courier New" pitchFamily="49" charset="0"/>
                </a:rPr>
                <a:t>cookie: 1678</a:t>
              </a:r>
            </a:p>
          </p:txBody>
        </p:sp>
        <p:sp>
          <p:nvSpPr>
            <p:cNvPr id="50204" name="Text Box 28"/>
            <p:cNvSpPr txBox="1">
              <a:spLocks noChangeArrowheads="1"/>
            </p:cNvSpPr>
            <p:nvPr/>
          </p:nvSpPr>
          <p:spPr bwMode="auto">
            <a:xfrm>
              <a:off x="3501" y="2332"/>
              <a:ext cx="703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chemeClr val="accent2"/>
                  </a:solidFill>
                </a:rPr>
                <a:t>cookie-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chemeClr val="accent2"/>
                  </a:solidFill>
                </a:rPr>
                <a:t>specific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chemeClr val="accent2"/>
                  </a:solidFill>
                </a:rPr>
                <a:t>action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50218" name="Line 42"/>
            <p:cNvSpPr>
              <a:spLocks noChangeShapeType="1"/>
            </p:cNvSpPr>
            <p:nvPr/>
          </p:nvSpPr>
          <p:spPr bwMode="auto">
            <a:xfrm flipV="1">
              <a:off x="4252" y="2367"/>
              <a:ext cx="692" cy="2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83"/>
            <p:cNvGrpSpPr>
              <a:grpSpLocks/>
            </p:cNvGrpSpPr>
            <p:nvPr/>
          </p:nvGrpSpPr>
          <p:grpSpPr bwMode="auto">
            <a:xfrm>
              <a:off x="4306" y="2363"/>
              <a:ext cx="557" cy="231"/>
              <a:chOff x="4306" y="2273"/>
              <a:chExt cx="557" cy="231"/>
            </a:xfrm>
          </p:grpSpPr>
          <p:sp>
            <p:nvSpPr>
              <p:cNvPr id="50248" name="Rectangle 72"/>
              <p:cNvSpPr>
                <a:spLocks noChangeArrowheads="1"/>
              </p:cNvSpPr>
              <p:nvPr/>
            </p:nvSpPr>
            <p:spPr bwMode="auto">
              <a:xfrm>
                <a:off x="4409" y="2365"/>
                <a:ext cx="384" cy="96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219" name="Text Box 43"/>
              <p:cNvSpPr txBox="1">
                <a:spLocks noChangeArrowheads="1"/>
              </p:cNvSpPr>
              <p:nvPr/>
            </p:nvSpPr>
            <p:spPr bwMode="auto">
              <a:xfrm>
                <a:off x="4306" y="2273"/>
                <a:ext cx="55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800"/>
                  <a:t>access</a:t>
                </a:r>
              </a:p>
            </p:txBody>
          </p:sp>
        </p:grpSp>
      </p:grpSp>
      <p:grpSp>
        <p:nvGrpSpPr>
          <p:cNvPr id="8" name="Group 81"/>
          <p:cNvGrpSpPr>
            <a:grpSpLocks/>
          </p:cNvGrpSpPr>
          <p:nvPr/>
        </p:nvGrpSpPr>
        <p:grpSpPr bwMode="auto">
          <a:xfrm>
            <a:off x="755650" y="1804988"/>
            <a:ext cx="1438275" cy="771525"/>
            <a:chOff x="476" y="1047"/>
            <a:chExt cx="906" cy="486"/>
          </a:xfrm>
        </p:grpSpPr>
        <p:sp>
          <p:nvSpPr>
            <p:cNvPr id="50243" name="AutoShape 67"/>
            <p:cNvSpPr>
              <a:spLocks noChangeArrowheads="1"/>
            </p:cNvSpPr>
            <p:nvPr/>
          </p:nvSpPr>
          <p:spPr bwMode="auto">
            <a:xfrm>
              <a:off x="527" y="1047"/>
              <a:ext cx="855" cy="486"/>
            </a:xfrm>
            <a:prstGeom prst="can">
              <a:avLst>
                <a:gd name="adj" fmla="val 25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236" name="Text Box 60"/>
            <p:cNvSpPr txBox="1">
              <a:spLocks noChangeArrowheads="1"/>
            </p:cNvSpPr>
            <p:nvPr/>
          </p:nvSpPr>
          <p:spPr bwMode="auto">
            <a:xfrm>
              <a:off x="476" y="1134"/>
              <a:ext cx="727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charset="0"/>
                </a:rPr>
                <a:t>ebay 8734</a:t>
              </a:r>
            </a:p>
          </p:txBody>
        </p:sp>
      </p:grpSp>
      <p:sp>
        <p:nvSpPr>
          <p:cNvPr id="50244" name="AutoShape 68"/>
          <p:cNvSpPr>
            <a:spLocks noChangeArrowheads="1"/>
          </p:cNvSpPr>
          <p:nvPr/>
        </p:nvSpPr>
        <p:spPr bwMode="auto">
          <a:xfrm>
            <a:off x="7956550" y="3343275"/>
            <a:ext cx="527050" cy="825500"/>
          </a:xfrm>
          <a:prstGeom prst="can">
            <a:avLst>
              <a:gd name="adj" fmla="val 39157"/>
            </a:avLst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" name="Group 95"/>
          <p:cNvGrpSpPr>
            <a:grpSpLocks/>
          </p:cNvGrpSpPr>
          <p:nvPr/>
        </p:nvGrpSpPr>
        <p:grpSpPr bwMode="auto">
          <a:xfrm>
            <a:off x="2200275" y="2106613"/>
            <a:ext cx="5921375" cy="1296987"/>
            <a:chOff x="1386" y="1327"/>
            <a:chExt cx="3730" cy="817"/>
          </a:xfrm>
        </p:grpSpPr>
        <p:sp>
          <p:nvSpPr>
            <p:cNvPr id="50180" name="Line 4"/>
            <p:cNvSpPr>
              <a:spLocks noChangeShapeType="1"/>
            </p:cNvSpPr>
            <p:nvPr/>
          </p:nvSpPr>
          <p:spPr bwMode="auto">
            <a:xfrm>
              <a:off x="1386" y="1355"/>
              <a:ext cx="2082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84" name="Text Box 8"/>
            <p:cNvSpPr txBox="1">
              <a:spLocks noChangeArrowheads="1"/>
            </p:cNvSpPr>
            <p:nvPr/>
          </p:nvSpPr>
          <p:spPr bwMode="auto">
            <a:xfrm>
              <a:off x="1554" y="1327"/>
              <a:ext cx="1689" cy="23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/>
                <a:t>usual http request msg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50207" name="Text Box 31"/>
            <p:cNvSpPr txBox="1">
              <a:spLocks noChangeArrowheads="1"/>
            </p:cNvSpPr>
            <p:nvPr/>
          </p:nvSpPr>
          <p:spPr bwMode="auto">
            <a:xfrm>
              <a:off x="3270" y="1390"/>
              <a:ext cx="1227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chemeClr val="accent2"/>
                  </a:solidFill>
                </a:rPr>
                <a:t>Amazon server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chemeClr val="accent2"/>
                  </a:solidFill>
                </a:rPr>
                <a:t>creates ID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chemeClr val="accent2"/>
                  </a:solidFill>
                </a:rPr>
                <a:t>1678 for user</a:t>
              </a:r>
              <a:endParaRPr lang="en-US" sz="2000"/>
            </a:p>
          </p:txBody>
        </p:sp>
        <p:grpSp>
          <p:nvGrpSpPr>
            <p:cNvPr id="10" name="Group 82"/>
            <p:cNvGrpSpPr>
              <a:grpSpLocks/>
            </p:cNvGrpSpPr>
            <p:nvPr/>
          </p:nvGrpSpPr>
          <p:grpSpPr bwMode="auto">
            <a:xfrm>
              <a:off x="4377" y="1730"/>
              <a:ext cx="739" cy="414"/>
              <a:chOff x="4377" y="1640"/>
              <a:chExt cx="739" cy="414"/>
            </a:xfrm>
          </p:grpSpPr>
          <p:sp>
            <p:nvSpPr>
              <p:cNvPr id="50216" name="Line 40"/>
              <p:cNvSpPr>
                <a:spLocks noChangeShapeType="1"/>
              </p:cNvSpPr>
              <p:nvPr/>
            </p:nvSpPr>
            <p:spPr bwMode="auto">
              <a:xfrm>
                <a:off x="4377" y="1640"/>
                <a:ext cx="659" cy="41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249" name="Rectangle 73"/>
              <p:cNvSpPr>
                <a:spLocks noChangeArrowheads="1"/>
              </p:cNvSpPr>
              <p:nvPr/>
            </p:nvSpPr>
            <p:spPr bwMode="auto">
              <a:xfrm>
                <a:off x="4470" y="1729"/>
                <a:ext cx="602" cy="243"/>
              </a:xfrm>
              <a:prstGeom prst="rect">
                <a:avLst/>
              </a:pr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217" name="Text Box 41"/>
              <p:cNvSpPr txBox="1">
                <a:spLocks noChangeArrowheads="1"/>
              </p:cNvSpPr>
              <p:nvPr/>
            </p:nvSpPr>
            <p:spPr bwMode="auto">
              <a:xfrm>
                <a:off x="4381" y="1702"/>
                <a:ext cx="735" cy="3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lnSpc>
                    <a:spcPct val="75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800"/>
                  <a:t>create</a:t>
                </a:r>
              </a:p>
              <a:p>
                <a:pPr>
                  <a:lnSpc>
                    <a:spcPct val="75000"/>
                  </a:lnSpc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800"/>
                  <a:t>    entry</a:t>
                </a:r>
              </a:p>
            </p:txBody>
          </p:sp>
        </p:grpSp>
      </p:grpSp>
      <p:grpSp>
        <p:nvGrpSpPr>
          <p:cNvPr id="11" name="Group 88"/>
          <p:cNvGrpSpPr>
            <a:grpSpLocks/>
          </p:cNvGrpSpPr>
          <p:nvPr/>
        </p:nvGrpSpPr>
        <p:grpSpPr bwMode="auto">
          <a:xfrm>
            <a:off x="728663" y="2598738"/>
            <a:ext cx="4805362" cy="1087437"/>
            <a:chOff x="459" y="1637"/>
            <a:chExt cx="3027" cy="685"/>
          </a:xfrm>
        </p:grpSpPr>
        <p:sp>
          <p:nvSpPr>
            <p:cNvPr id="50185" name="Line 9"/>
            <p:cNvSpPr>
              <a:spLocks noChangeShapeType="1"/>
            </p:cNvSpPr>
            <p:nvPr/>
          </p:nvSpPr>
          <p:spPr bwMode="auto">
            <a:xfrm flipH="1">
              <a:off x="1404" y="1637"/>
              <a:ext cx="2082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87" name="Text Box 11"/>
            <p:cNvSpPr txBox="1">
              <a:spLocks noChangeArrowheads="1"/>
            </p:cNvSpPr>
            <p:nvPr/>
          </p:nvSpPr>
          <p:spPr bwMode="auto">
            <a:xfrm>
              <a:off x="1552" y="1650"/>
              <a:ext cx="1665" cy="3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/>
                <a:t>usual http response 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 b="1">
                  <a:latin typeface="Courier New" pitchFamily="49" charset="0"/>
                </a:rPr>
                <a:t>Set-cookie: 1678 </a:t>
              </a:r>
            </a:p>
          </p:txBody>
        </p:sp>
        <p:grpSp>
          <p:nvGrpSpPr>
            <p:cNvPr id="12" name="Group 76"/>
            <p:cNvGrpSpPr>
              <a:grpSpLocks/>
            </p:cNvGrpSpPr>
            <p:nvPr/>
          </p:nvGrpSpPr>
          <p:grpSpPr bwMode="auto">
            <a:xfrm>
              <a:off x="459" y="1836"/>
              <a:ext cx="1004" cy="486"/>
              <a:chOff x="684" y="1746"/>
              <a:chExt cx="1004" cy="486"/>
            </a:xfrm>
          </p:grpSpPr>
          <p:sp>
            <p:nvSpPr>
              <p:cNvPr id="50250" name="AutoShape 74"/>
              <p:cNvSpPr>
                <a:spLocks noChangeArrowheads="1"/>
              </p:cNvSpPr>
              <p:nvPr/>
            </p:nvSpPr>
            <p:spPr bwMode="auto">
              <a:xfrm>
                <a:off x="735" y="1746"/>
                <a:ext cx="829" cy="486"/>
              </a:xfrm>
              <a:prstGeom prst="can">
                <a:avLst>
                  <a:gd name="adj" fmla="val 25000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251" name="Text Box 75"/>
              <p:cNvSpPr txBox="1">
                <a:spLocks noChangeArrowheads="1"/>
              </p:cNvSpPr>
              <p:nvPr/>
            </p:nvSpPr>
            <p:spPr bwMode="auto">
              <a:xfrm>
                <a:off x="684" y="1833"/>
                <a:ext cx="1004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 b="1">
                    <a:solidFill>
                      <a:schemeClr val="bg1"/>
                    </a:solidFill>
                    <a:latin typeface="Arial" charset="0"/>
                  </a:rPr>
                  <a:t>ebay 8734</a:t>
                </a:r>
              </a:p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 b="1">
                    <a:solidFill>
                      <a:schemeClr val="bg1"/>
                    </a:solidFill>
                    <a:latin typeface="Arial" charset="0"/>
                  </a:rPr>
                  <a:t>amazon 1678</a:t>
                </a:r>
              </a:p>
            </p:txBody>
          </p:sp>
        </p:grpSp>
      </p:grpSp>
      <p:grpSp>
        <p:nvGrpSpPr>
          <p:cNvPr id="13" name="Group 93"/>
          <p:cNvGrpSpPr>
            <a:grpSpLocks/>
          </p:cNvGrpSpPr>
          <p:nvPr/>
        </p:nvGrpSpPr>
        <p:grpSpPr bwMode="auto">
          <a:xfrm>
            <a:off x="2181225" y="4192588"/>
            <a:ext cx="5705475" cy="1992312"/>
            <a:chOff x="1374" y="2641"/>
            <a:chExt cx="3594" cy="1255"/>
          </a:xfrm>
        </p:grpSpPr>
        <p:sp>
          <p:nvSpPr>
            <p:cNvPr id="50196" name="Line 20"/>
            <p:cNvSpPr>
              <a:spLocks noChangeShapeType="1"/>
            </p:cNvSpPr>
            <p:nvPr/>
          </p:nvSpPr>
          <p:spPr bwMode="auto">
            <a:xfrm>
              <a:off x="1374" y="3293"/>
              <a:ext cx="2082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99" name="Text Box 23"/>
            <p:cNvSpPr txBox="1">
              <a:spLocks noChangeArrowheads="1"/>
            </p:cNvSpPr>
            <p:nvPr/>
          </p:nvSpPr>
          <p:spPr bwMode="auto">
            <a:xfrm>
              <a:off x="1561" y="3171"/>
              <a:ext cx="1689" cy="3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/>
                <a:t>usual http request msg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 b="1">
                  <a:latin typeface="Courier New" pitchFamily="49" charset="0"/>
                </a:rPr>
                <a:t>cookie: 1678</a:t>
              </a:r>
            </a:p>
          </p:txBody>
        </p:sp>
        <p:sp>
          <p:nvSpPr>
            <p:cNvPr id="50205" name="Text Box 29"/>
            <p:cNvSpPr txBox="1">
              <a:spLocks noChangeArrowheads="1"/>
            </p:cNvSpPr>
            <p:nvPr/>
          </p:nvSpPr>
          <p:spPr bwMode="auto">
            <a:xfrm>
              <a:off x="3494" y="3262"/>
              <a:ext cx="778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chemeClr val="accent2"/>
                  </a:solidFill>
                </a:rPr>
                <a:t>cookie-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chemeClr val="accent2"/>
                  </a:solidFill>
                </a:rPr>
                <a:t>spectific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chemeClr val="accent2"/>
                  </a:solidFill>
                </a:rPr>
                <a:t>action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50220" name="Line 44"/>
            <p:cNvSpPr>
              <a:spLocks noChangeShapeType="1"/>
            </p:cNvSpPr>
            <p:nvPr/>
          </p:nvSpPr>
          <p:spPr bwMode="auto">
            <a:xfrm flipV="1">
              <a:off x="4181" y="2641"/>
              <a:ext cx="787" cy="8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247" name="Text Box 71"/>
            <p:cNvSpPr txBox="1">
              <a:spLocks noChangeArrowheads="1"/>
            </p:cNvSpPr>
            <p:nvPr/>
          </p:nvSpPr>
          <p:spPr bwMode="auto">
            <a:xfrm>
              <a:off x="4287" y="2939"/>
              <a:ext cx="557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/>
                <a:t>access</a:t>
              </a:r>
            </a:p>
          </p:txBody>
        </p:sp>
      </p:grpSp>
      <p:grpSp>
        <p:nvGrpSpPr>
          <p:cNvPr id="14" name="Group 77"/>
          <p:cNvGrpSpPr>
            <a:grpSpLocks/>
          </p:cNvGrpSpPr>
          <p:nvPr/>
        </p:nvGrpSpPr>
        <p:grpSpPr bwMode="auto">
          <a:xfrm>
            <a:off x="742950" y="4799013"/>
            <a:ext cx="1593850" cy="771525"/>
            <a:chOff x="684" y="1746"/>
            <a:chExt cx="1004" cy="486"/>
          </a:xfrm>
        </p:grpSpPr>
        <p:sp>
          <p:nvSpPr>
            <p:cNvPr id="50254" name="AutoShape 78"/>
            <p:cNvSpPr>
              <a:spLocks noChangeArrowheads="1"/>
            </p:cNvSpPr>
            <p:nvPr/>
          </p:nvSpPr>
          <p:spPr bwMode="auto">
            <a:xfrm>
              <a:off x="735" y="1746"/>
              <a:ext cx="829" cy="486"/>
            </a:xfrm>
            <a:prstGeom prst="can">
              <a:avLst>
                <a:gd name="adj" fmla="val 2500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255" name="Text Box 79"/>
            <p:cNvSpPr txBox="1">
              <a:spLocks noChangeArrowheads="1"/>
            </p:cNvSpPr>
            <p:nvPr/>
          </p:nvSpPr>
          <p:spPr bwMode="auto">
            <a:xfrm>
              <a:off x="684" y="1833"/>
              <a:ext cx="100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charset="0"/>
                </a:rPr>
                <a:t>ebay 8734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 b="1">
                  <a:solidFill>
                    <a:schemeClr val="bg1"/>
                  </a:solidFill>
                  <a:latin typeface="Arial" charset="0"/>
                </a:rPr>
                <a:t>amazon 1678</a:t>
              </a:r>
            </a:p>
          </p:txBody>
        </p:sp>
      </p:grpSp>
      <p:sp>
        <p:nvSpPr>
          <p:cNvPr id="50256" name="Text Box 80"/>
          <p:cNvSpPr txBox="1">
            <a:spLocks noChangeArrowheads="1"/>
          </p:cNvSpPr>
          <p:nvPr/>
        </p:nvSpPr>
        <p:spPr bwMode="auto">
          <a:xfrm>
            <a:off x="7831138" y="4248150"/>
            <a:ext cx="1150937" cy="6413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800"/>
              <a:t>backend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800"/>
              <a:t>database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35" grpId="0"/>
      <p:bldP spid="502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62217-E6D7-4C77-BB67-CB394B021DF9}" type="slidenum">
              <a:rPr lang="en-US"/>
              <a:pPr/>
              <a:t>14</a:t>
            </a:fld>
            <a:endParaRPr lang="en-US"/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Cookies (continued)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477963"/>
            <a:ext cx="3810000" cy="26416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 u="sng">
                <a:solidFill>
                  <a:srgbClr val="FF0000"/>
                </a:solidFill>
              </a:rPr>
              <a:t>What cookies can bring:</a:t>
            </a:r>
            <a:endParaRPr lang="en-US" sz="2400"/>
          </a:p>
          <a:p>
            <a:r>
              <a:rPr lang="en-US" sz="2400"/>
              <a:t>authorization</a:t>
            </a:r>
          </a:p>
          <a:p>
            <a:r>
              <a:rPr lang="en-US" sz="2400"/>
              <a:t>shopping carts</a:t>
            </a:r>
          </a:p>
          <a:p>
            <a:r>
              <a:rPr lang="en-US" sz="2400"/>
              <a:t>recommendations</a:t>
            </a:r>
          </a:p>
          <a:p>
            <a:r>
              <a:rPr lang="en-US" sz="2400"/>
              <a:t>user session state (Web e-mail)</a:t>
            </a:r>
          </a:p>
        </p:txBody>
      </p:sp>
      <p:sp>
        <p:nvSpPr>
          <p:cNvPr id="122893" name="Rectangle 13"/>
          <p:cNvSpPr>
            <a:spLocks noChangeArrowheads="1"/>
          </p:cNvSpPr>
          <p:nvPr/>
        </p:nvSpPr>
        <p:spPr bwMode="auto">
          <a:xfrm>
            <a:off x="4911725" y="1411288"/>
            <a:ext cx="3810000" cy="2233612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n-US" u="sng">
                <a:solidFill>
                  <a:srgbClr val="FF0000"/>
                </a:solidFill>
              </a:rPr>
              <a:t>Cookies and privacy:</a:t>
            </a:r>
            <a:endParaRPr lang="en-US"/>
          </a:p>
          <a:p>
            <a:pPr marL="342900" indent="-342900">
              <a:buFont typeface="ZapfDingbats" pitchFamily="82" charset="2"/>
              <a:buChar char="r"/>
            </a:pPr>
            <a:r>
              <a:rPr lang="en-US"/>
              <a:t>cookies permit sites to learn a lot about you</a:t>
            </a:r>
          </a:p>
          <a:p>
            <a:pPr marL="342900" indent="-342900">
              <a:buFont typeface="ZapfDingbats" pitchFamily="82" charset="2"/>
              <a:buChar char="r"/>
            </a:pPr>
            <a:r>
              <a:rPr lang="en-US"/>
              <a:t>you may supply name and e-mail to sites</a:t>
            </a:r>
          </a:p>
        </p:txBody>
      </p:sp>
      <p:sp>
        <p:nvSpPr>
          <p:cNvPr id="122894" name="Text Box 14"/>
          <p:cNvSpPr txBox="1">
            <a:spLocks noChangeArrowheads="1"/>
          </p:cNvSpPr>
          <p:nvPr/>
        </p:nvSpPr>
        <p:spPr bwMode="auto">
          <a:xfrm>
            <a:off x="7321550" y="1177925"/>
            <a:ext cx="798513" cy="396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>
                <a:solidFill>
                  <a:schemeClr val="accent2"/>
                </a:solidFill>
              </a:rPr>
              <a:t>aside</a:t>
            </a:r>
            <a:endParaRPr lang="en-US" sz="1600">
              <a:latin typeface="Times New Roman" pitchFamily="18" charset="0"/>
            </a:endParaRPr>
          </a:p>
        </p:txBody>
      </p:sp>
      <p:sp>
        <p:nvSpPr>
          <p:cNvPr id="122895" name="Rectangle 15"/>
          <p:cNvSpPr>
            <a:spLocks noChangeArrowheads="1"/>
          </p:cNvSpPr>
          <p:nvPr/>
        </p:nvSpPr>
        <p:spPr bwMode="auto">
          <a:xfrm>
            <a:off x="411163" y="4090988"/>
            <a:ext cx="570230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n-US" u="sng">
                <a:solidFill>
                  <a:srgbClr val="FF0000"/>
                </a:solidFill>
              </a:rPr>
              <a:t>How to keep “state”:</a:t>
            </a:r>
            <a:endParaRPr lang="en-US"/>
          </a:p>
          <a:p>
            <a:pPr marL="342900" indent="-342900">
              <a:buFont typeface="ZapfDingbats" pitchFamily="82" charset="2"/>
              <a:buChar char="r"/>
            </a:pPr>
            <a:r>
              <a:rPr lang="en-US"/>
              <a:t>protocol endpoints: maintain state at sender/receiver over multiple transactions</a:t>
            </a:r>
          </a:p>
          <a:p>
            <a:pPr marL="342900" indent="-342900">
              <a:buFont typeface="ZapfDingbats" pitchFamily="82" charset="2"/>
              <a:buChar char="r"/>
            </a:pPr>
            <a:r>
              <a:rPr lang="en-US"/>
              <a:t>cookies: http messages carry state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90494-2B86-43E0-BE05-EBE72A722F23}" type="slidenum">
              <a:rPr lang="en-US"/>
              <a:pPr/>
              <a:t>15</a:t>
            </a:fld>
            <a:endParaRPr lang="en-US"/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Web caches </a:t>
            </a:r>
            <a:r>
              <a:rPr lang="en-US" sz="3600" dirty="0" smtClean="0"/>
              <a:t>&amp; proxy servers</a:t>
            </a:r>
            <a:endParaRPr lang="en-US" dirty="0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7638" y="1662113"/>
            <a:ext cx="4104322" cy="3916362"/>
          </a:xfrm>
        </p:spPr>
        <p:txBody>
          <a:bodyPr/>
          <a:lstStyle/>
          <a:p>
            <a:r>
              <a:rPr lang="en-US" sz="2400" dirty="0"/>
              <a:t>user sets browser:  Web accesses via  cache</a:t>
            </a:r>
          </a:p>
          <a:p>
            <a:r>
              <a:rPr lang="en-US" sz="2400" dirty="0"/>
              <a:t>browser sends all HTTP requests to cache</a:t>
            </a:r>
          </a:p>
          <a:p>
            <a:pPr lvl="1"/>
            <a:r>
              <a:rPr lang="en-US" sz="2000" dirty="0"/>
              <a:t>object in </a:t>
            </a:r>
            <a:r>
              <a:rPr lang="en-US" sz="2000" dirty="0" smtClean="0"/>
              <a:t>cache (cache hit): </a:t>
            </a:r>
            <a:r>
              <a:rPr lang="en-US" sz="2000" dirty="0"/>
              <a:t>cache returns </a:t>
            </a:r>
            <a:r>
              <a:rPr lang="en-US" sz="2000" dirty="0" smtClean="0"/>
              <a:t>object</a:t>
            </a:r>
            <a:endParaRPr lang="en-US" sz="2000" dirty="0"/>
          </a:p>
          <a:p>
            <a:pPr lvl="1"/>
            <a:r>
              <a:rPr lang="en-US" sz="2000" dirty="0"/>
              <a:t>else </a:t>
            </a:r>
            <a:r>
              <a:rPr lang="en-US" sz="2000" dirty="0" smtClean="0"/>
              <a:t>(cache miss) cache </a:t>
            </a:r>
            <a:r>
              <a:rPr lang="en-US" sz="2000" dirty="0"/>
              <a:t>requests object from origin server, then returns object to client</a:t>
            </a:r>
          </a:p>
          <a:p>
            <a:pPr lvl="1"/>
            <a:r>
              <a:rPr lang="en-US" sz="2000" dirty="0"/>
              <a:t>Cache keeps copy of object for future use</a:t>
            </a:r>
          </a:p>
        </p:txBody>
      </p:sp>
      <p:sp>
        <p:nvSpPr>
          <p:cNvPr id="171012" name="Rectangle 4"/>
          <p:cNvSpPr>
            <a:spLocks noChangeArrowheads="1"/>
          </p:cNvSpPr>
          <p:nvPr/>
        </p:nvSpPr>
        <p:spPr bwMode="auto">
          <a:xfrm>
            <a:off x="393700" y="1135063"/>
            <a:ext cx="87503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n-US">
                <a:solidFill>
                  <a:srgbClr val="FF0000"/>
                </a:solidFill>
              </a:rPr>
              <a:t>Goal:</a:t>
            </a:r>
            <a:r>
              <a:rPr lang="en-US"/>
              <a:t> satisfy client request without involving origin server</a:t>
            </a:r>
          </a:p>
        </p:txBody>
      </p:sp>
      <p:graphicFrame>
        <p:nvGraphicFramePr>
          <p:cNvPr id="171013" name="Object 5"/>
          <p:cNvGraphicFramePr>
            <a:graphicFrameLocks noChangeAspect="1"/>
          </p:cNvGraphicFramePr>
          <p:nvPr/>
        </p:nvGraphicFramePr>
        <p:xfrm>
          <a:off x="4203700" y="2955925"/>
          <a:ext cx="515938" cy="414338"/>
        </p:xfrm>
        <a:graphic>
          <a:graphicData uri="http://schemas.openxmlformats.org/presentationml/2006/ole">
            <p:oleObj spid="_x0000_s171013" name="Clip" r:id="rId4" imgW="1305000" imgH="1085760" progId="">
              <p:embed/>
            </p:oleObj>
          </a:graphicData>
        </a:graphic>
      </p:graphicFrame>
      <p:sp>
        <p:nvSpPr>
          <p:cNvPr id="171014" name="Text Box 6"/>
          <p:cNvSpPr txBox="1">
            <a:spLocks noChangeArrowheads="1"/>
          </p:cNvSpPr>
          <p:nvPr/>
        </p:nvSpPr>
        <p:spPr bwMode="auto">
          <a:xfrm>
            <a:off x="4143375" y="3368675"/>
            <a:ext cx="714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client</a:t>
            </a:r>
            <a:endParaRPr lang="en-US">
              <a:latin typeface="Times New Roman" pitchFamily="18" charset="0"/>
            </a:endParaRPr>
          </a:p>
        </p:txBody>
      </p:sp>
      <p:graphicFrame>
        <p:nvGraphicFramePr>
          <p:cNvPr id="171015" name="Object 7"/>
          <p:cNvGraphicFramePr>
            <a:graphicFrameLocks noChangeAspect="1"/>
          </p:cNvGraphicFramePr>
          <p:nvPr/>
        </p:nvGraphicFramePr>
        <p:xfrm>
          <a:off x="4268788" y="4826000"/>
          <a:ext cx="515937" cy="412750"/>
        </p:xfrm>
        <a:graphic>
          <a:graphicData uri="http://schemas.openxmlformats.org/presentationml/2006/ole">
            <p:oleObj spid="_x0000_s171015" name="Clip" r:id="rId5" imgW="1305000" imgH="1085760" progId="">
              <p:embed/>
            </p:oleObj>
          </a:graphicData>
        </a:graphic>
      </p:graphicFrame>
      <p:sp>
        <p:nvSpPr>
          <p:cNvPr id="171016" name="Text Box 8"/>
          <p:cNvSpPr txBox="1">
            <a:spLocks noChangeArrowheads="1"/>
          </p:cNvSpPr>
          <p:nvPr/>
        </p:nvSpPr>
        <p:spPr bwMode="auto">
          <a:xfrm>
            <a:off x="6026150" y="2774950"/>
            <a:ext cx="9540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2000"/>
              <a:t>Proxy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2000"/>
              <a:t>server</a:t>
            </a:r>
            <a:endParaRPr lang="en-US">
              <a:latin typeface="Times New Roman" pitchFamily="18" charset="0"/>
            </a:endParaRPr>
          </a:p>
        </p:txBody>
      </p:sp>
      <p:grpSp>
        <p:nvGrpSpPr>
          <p:cNvPr id="171017" name="Group 9"/>
          <p:cNvGrpSpPr>
            <a:grpSpLocks/>
          </p:cNvGrpSpPr>
          <p:nvPr/>
        </p:nvGrpSpPr>
        <p:grpSpPr bwMode="auto">
          <a:xfrm>
            <a:off x="6249988" y="3556000"/>
            <a:ext cx="346075" cy="742950"/>
            <a:chOff x="4180" y="783"/>
            <a:chExt cx="150" cy="307"/>
          </a:xfrm>
        </p:grpSpPr>
        <p:sp>
          <p:nvSpPr>
            <p:cNvPr id="171018" name="AutoShape 10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19" name="Rectangle 11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20" name="Rectangle 12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21" name="AutoShape 13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22" name="Line 14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23" name="Line 15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24" name="Rectangle 16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25" name="Rectangle 17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1029" name="Text Box 21"/>
          <p:cNvSpPr txBox="1">
            <a:spLocks noChangeArrowheads="1"/>
          </p:cNvSpPr>
          <p:nvPr/>
        </p:nvSpPr>
        <p:spPr bwMode="auto">
          <a:xfrm>
            <a:off x="4298950" y="5284788"/>
            <a:ext cx="714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client</a:t>
            </a:r>
            <a:endParaRPr lang="en-US">
              <a:latin typeface="Times New Roman" pitchFamily="18" charset="0"/>
            </a:endParaRPr>
          </a:p>
        </p:txBody>
      </p:sp>
      <p:grpSp>
        <p:nvGrpSpPr>
          <p:cNvPr id="171061" name="Group 53"/>
          <p:cNvGrpSpPr>
            <a:grpSpLocks/>
          </p:cNvGrpSpPr>
          <p:nvPr/>
        </p:nvGrpSpPr>
        <p:grpSpPr bwMode="auto">
          <a:xfrm>
            <a:off x="4567238" y="4095750"/>
            <a:ext cx="1593850" cy="760413"/>
            <a:chOff x="2877" y="2580"/>
            <a:chExt cx="1004" cy="479"/>
          </a:xfrm>
        </p:grpSpPr>
        <p:sp>
          <p:nvSpPr>
            <p:cNvPr id="171027" name="Line 19"/>
            <p:cNvSpPr>
              <a:spLocks noChangeShapeType="1"/>
            </p:cNvSpPr>
            <p:nvPr/>
          </p:nvSpPr>
          <p:spPr bwMode="auto">
            <a:xfrm flipV="1">
              <a:off x="2998" y="2580"/>
              <a:ext cx="883" cy="479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31" name="Text Box 23"/>
            <p:cNvSpPr txBox="1">
              <a:spLocks noChangeArrowheads="1"/>
            </p:cNvSpPr>
            <p:nvPr/>
          </p:nvSpPr>
          <p:spPr bwMode="auto">
            <a:xfrm rot="-1692639">
              <a:off x="2877" y="2646"/>
              <a:ext cx="9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</a:rPr>
                <a:t>HTTP request</a:t>
              </a:r>
              <a:endParaRPr lang="en-US">
                <a:latin typeface="Times New Roman" pitchFamily="18" charset="0"/>
              </a:endParaRPr>
            </a:p>
          </p:txBody>
        </p:sp>
      </p:grpSp>
      <p:grpSp>
        <p:nvGrpSpPr>
          <p:cNvPr id="171062" name="Group 54"/>
          <p:cNvGrpSpPr>
            <a:grpSpLocks/>
          </p:cNvGrpSpPr>
          <p:nvPr/>
        </p:nvGrpSpPr>
        <p:grpSpPr bwMode="auto">
          <a:xfrm>
            <a:off x="4773613" y="4183063"/>
            <a:ext cx="1622425" cy="785812"/>
            <a:chOff x="3007" y="2635"/>
            <a:chExt cx="1022" cy="495"/>
          </a:xfrm>
        </p:grpSpPr>
        <p:sp>
          <p:nvSpPr>
            <p:cNvPr id="171028" name="Line 20"/>
            <p:cNvSpPr>
              <a:spLocks noChangeShapeType="1"/>
            </p:cNvSpPr>
            <p:nvPr/>
          </p:nvSpPr>
          <p:spPr bwMode="auto">
            <a:xfrm flipH="1">
              <a:off x="3030" y="2635"/>
              <a:ext cx="884" cy="49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33" name="Text Box 25"/>
            <p:cNvSpPr txBox="1">
              <a:spLocks noChangeArrowheads="1"/>
            </p:cNvSpPr>
            <p:nvPr/>
          </p:nvSpPr>
          <p:spPr bwMode="auto">
            <a:xfrm rot="-1737783">
              <a:off x="3007" y="2847"/>
              <a:ext cx="102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</a:rPr>
                <a:t>HTTP response</a:t>
              </a:r>
              <a:endParaRPr lang="en-US">
                <a:latin typeface="Times New Roman" pitchFamily="18" charset="0"/>
              </a:endParaRPr>
            </a:p>
          </p:txBody>
        </p:sp>
      </p:grpSp>
      <p:grpSp>
        <p:nvGrpSpPr>
          <p:cNvPr id="171034" name="Group 26"/>
          <p:cNvGrpSpPr>
            <a:grpSpLocks/>
          </p:cNvGrpSpPr>
          <p:nvPr/>
        </p:nvGrpSpPr>
        <p:grpSpPr bwMode="auto">
          <a:xfrm>
            <a:off x="8089900" y="2792413"/>
            <a:ext cx="346075" cy="742950"/>
            <a:chOff x="4180" y="783"/>
            <a:chExt cx="150" cy="307"/>
          </a:xfrm>
        </p:grpSpPr>
        <p:sp>
          <p:nvSpPr>
            <p:cNvPr id="171035" name="AutoShape 27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36" name="Rectangle 28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37" name="Rectangle 29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38" name="AutoShape 30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39" name="Line 31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40" name="Line 32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41" name="Rectangle 33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42" name="Rectangle 34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1043" name="Group 35"/>
          <p:cNvGrpSpPr>
            <a:grpSpLocks/>
          </p:cNvGrpSpPr>
          <p:nvPr/>
        </p:nvGrpSpPr>
        <p:grpSpPr bwMode="auto">
          <a:xfrm>
            <a:off x="8174038" y="4670425"/>
            <a:ext cx="346075" cy="742950"/>
            <a:chOff x="4180" y="783"/>
            <a:chExt cx="150" cy="307"/>
          </a:xfrm>
        </p:grpSpPr>
        <p:sp>
          <p:nvSpPr>
            <p:cNvPr id="171044" name="AutoShape 36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45" name="Rectangle 37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46" name="Rectangle 38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47" name="AutoShape 39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48" name="Line 40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49" name="Line 41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50" name="Rectangle 42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51" name="Rectangle 43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1057" name="Group 49"/>
          <p:cNvGrpSpPr>
            <a:grpSpLocks/>
          </p:cNvGrpSpPr>
          <p:nvPr/>
        </p:nvGrpSpPr>
        <p:grpSpPr bwMode="auto">
          <a:xfrm>
            <a:off x="4765675" y="3141663"/>
            <a:ext cx="3251200" cy="730250"/>
            <a:chOff x="3002" y="1979"/>
            <a:chExt cx="2048" cy="460"/>
          </a:xfrm>
        </p:grpSpPr>
        <p:sp>
          <p:nvSpPr>
            <p:cNvPr id="171026" name="Freeform 18"/>
            <p:cNvSpPr>
              <a:spLocks/>
            </p:cNvSpPr>
            <p:nvPr/>
          </p:nvSpPr>
          <p:spPr bwMode="auto">
            <a:xfrm>
              <a:off x="3002" y="1979"/>
              <a:ext cx="2048" cy="460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011" y="460"/>
                </a:cxn>
                <a:cxn ang="0">
                  <a:pos x="2048" y="0"/>
                </a:cxn>
              </a:cxnLst>
              <a:rect l="0" t="0" r="r" b="b"/>
              <a:pathLst>
                <a:path w="2048" h="460">
                  <a:moveTo>
                    <a:pt x="0" y="2"/>
                  </a:moveTo>
                  <a:lnTo>
                    <a:pt x="1011" y="460"/>
                  </a:lnTo>
                  <a:lnTo>
                    <a:pt x="2048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30" name="Text Box 22"/>
            <p:cNvSpPr txBox="1">
              <a:spLocks noChangeArrowheads="1"/>
            </p:cNvSpPr>
            <p:nvPr/>
          </p:nvSpPr>
          <p:spPr bwMode="auto">
            <a:xfrm rot="1422049">
              <a:off x="3064" y="2006"/>
              <a:ext cx="9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</a:rPr>
                <a:t>HTTP request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171053" name="Text Box 45"/>
            <p:cNvSpPr txBox="1">
              <a:spLocks noChangeArrowheads="1"/>
            </p:cNvSpPr>
            <p:nvPr/>
          </p:nvSpPr>
          <p:spPr bwMode="auto">
            <a:xfrm rot="-1419968">
              <a:off x="4095" y="2016"/>
              <a:ext cx="951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</a:rPr>
                <a:t>HTTP request</a:t>
              </a:r>
              <a:endParaRPr lang="en-US">
                <a:latin typeface="Times New Roman" pitchFamily="18" charset="0"/>
              </a:endParaRPr>
            </a:p>
          </p:txBody>
        </p:sp>
      </p:grpSp>
      <p:sp>
        <p:nvSpPr>
          <p:cNvPr id="171055" name="Text Box 47"/>
          <p:cNvSpPr txBox="1">
            <a:spLocks noChangeArrowheads="1"/>
          </p:cNvSpPr>
          <p:nvPr/>
        </p:nvSpPr>
        <p:spPr bwMode="auto">
          <a:xfrm>
            <a:off x="7885113" y="5465763"/>
            <a:ext cx="8001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origin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server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71056" name="Text Box 48"/>
          <p:cNvSpPr txBox="1">
            <a:spLocks noChangeArrowheads="1"/>
          </p:cNvSpPr>
          <p:nvPr/>
        </p:nvSpPr>
        <p:spPr bwMode="auto">
          <a:xfrm>
            <a:off x="7816850" y="1993900"/>
            <a:ext cx="8001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origin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server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71063" name="Rectangle 55"/>
          <p:cNvSpPr>
            <a:spLocks noChangeArrowheads="1"/>
          </p:cNvSpPr>
          <p:nvPr/>
        </p:nvSpPr>
        <p:spPr bwMode="auto">
          <a:xfrm>
            <a:off x="6946900" y="4349750"/>
            <a:ext cx="406400" cy="393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171064" name="Picture 5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97863" y="2632075"/>
            <a:ext cx="527050" cy="4333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grpSp>
        <p:nvGrpSpPr>
          <p:cNvPr id="171068" name="Group 60"/>
          <p:cNvGrpSpPr>
            <a:grpSpLocks/>
          </p:cNvGrpSpPr>
          <p:nvPr/>
        </p:nvGrpSpPr>
        <p:grpSpPr bwMode="auto">
          <a:xfrm>
            <a:off x="3992563" y="2678113"/>
            <a:ext cx="4187825" cy="1814512"/>
            <a:chOff x="2515" y="1687"/>
            <a:chExt cx="2638" cy="1143"/>
          </a:xfrm>
        </p:grpSpPr>
        <p:sp>
          <p:nvSpPr>
            <p:cNvPr id="171052" name="Freeform 44"/>
            <p:cNvSpPr>
              <a:spLocks/>
            </p:cNvSpPr>
            <p:nvPr/>
          </p:nvSpPr>
          <p:spPr bwMode="auto">
            <a:xfrm>
              <a:off x="2985" y="2026"/>
              <a:ext cx="2119" cy="476"/>
            </a:xfrm>
            <a:custGeom>
              <a:avLst/>
              <a:gdLst/>
              <a:ahLst/>
              <a:cxnLst>
                <a:cxn ang="0">
                  <a:pos x="2119" y="0"/>
                </a:cxn>
                <a:cxn ang="0">
                  <a:pos x="1020" y="476"/>
                </a:cxn>
                <a:cxn ang="0">
                  <a:pos x="0" y="8"/>
                </a:cxn>
              </a:cxnLst>
              <a:rect l="0" t="0" r="r" b="b"/>
              <a:pathLst>
                <a:path w="2119" h="476">
                  <a:moveTo>
                    <a:pt x="2119" y="0"/>
                  </a:moveTo>
                  <a:lnTo>
                    <a:pt x="1020" y="476"/>
                  </a:lnTo>
                  <a:lnTo>
                    <a:pt x="0" y="8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1032" name="Text Box 24"/>
            <p:cNvSpPr txBox="1">
              <a:spLocks noChangeArrowheads="1"/>
            </p:cNvSpPr>
            <p:nvPr/>
          </p:nvSpPr>
          <p:spPr bwMode="auto">
            <a:xfrm rot="1411598">
              <a:off x="2901" y="2244"/>
              <a:ext cx="102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</a:rPr>
                <a:t>HTTP response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171054" name="Text Box 46"/>
            <p:cNvSpPr txBox="1">
              <a:spLocks noChangeArrowheads="1"/>
            </p:cNvSpPr>
            <p:nvPr/>
          </p:nvSpPr>
          <p:spPr bwMode="auto">
            <a:xfrm rot="-1415789">
              <a:off x="4131" y="2232"/>
              <a:ext cx="102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</a:rPr>
                <a:t>HTTP response</a:t>
              </a:r>
              <a:endParaRPr lang="en-US">
                <a:latin typeface="Times New Roman" pitchFamily="18" charset="0"/>
              </a:endParaRPr>
            </a:p>
          </p:txBody>
        </p:sp>
        <p:pic>
          <p:nvPicPr>
            <p:cNvPr id="171065" name="Picture 57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979" y="2557"/>
              <a:ext cx="332" cy="2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pic>
          <p:nvPicPr>
            <p:cNvPr id="171067" name="Picture 59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515" y="1687"/>
              <a:ext cx="332" cy="2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71069" name="Picture 6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40188" y="4613275"/>
            <a:ext cx="527050" cy="4333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171070" name="Text Box 62"/>
          <p:cNvSpPr txBox="1">
            <a:spLocks noChangeArrowheads="1"/>
          </p:cNvSpPr>
          <p:nvPr/>
        </p:nvSpPr>
        <p:spPr bwMode="auto">
          <a:xfrm>
            <a:off x="180975" y="5962650"/>
            <a:ext cx="4548188" cy="895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en-US"/>
              <a:t>- Can all objects be cached? </a:t>
            </a:r>
          </a:p>
          <a:p>
            <a:pPr marL="342900" indent="-342900"/>
            <a:r>
              <a:rPr lang="en-US"/>
              <a:t>- Proxy vs. local browser cache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1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171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71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171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7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66C6C-6E32-40C4-AFDE-22CA0D26D0DC}" type="slidenum">
              <a:rPr lang="en-US"/>
              <a:pPr/>
              <a:t>16</a:t>
            </a:fld>
            <a:endParaRPr lang="en-US"/>
          </a:p>
        </p:txBody>
      </p:sp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More about Web caching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7361238" cy="4648200"/>
          </a:xfrm>
        </p:spPr>
        <p:txBody>
          <a:bodyPr/>
          <a:lstStyle/>
          <a:p>
            <a:r>
              <a:rPr lang="en-US" sz="2400"/>
              <a:t>cache acts as both client and server</a:t>
            </a:r>
          </a:p>
          <a:p>
            <a:r>
              <a:rPr lang="en-US" sz="2400"/>
              <a:t>typically cache is installed by ISP (university, company, residential ISP)</a:t>
            </a:r>
          </a:p>
        </p:txBody>
      </p:sp>
      <p:sp>
        <p:nvSpPr>
          <p:cNvPr id="17203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49288" y="3489325"/>
            <a:ext cx="7467600" cy="2414588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 u="sng" dirty="0">
                <a:solidFill>
                  <a:srgbClr val="FF0000"/>
                </a:solidFill>
              </a:rPr>
              <a:t>Why Web caching?</a:t>
            </a:r>
            <a:endParaRPr lang="en-US" sz="2400" dirty="0"/>
          </a:p>
          <a:p>
            <a:r>
              <a:rPr lang="en-US" sz="2400" dirty="0"/>
              <a:t>1. reduce response time for client request</a:t>
            </a:r>
          </a:p>
          <a:p>
            <a:r>
              <a:rPr lang="en-US" sz="2400" dirty="0"/>
              <a:t>2. reduce traffic on an institution’s access </a:t>
            </a:r>
            <a:r>
              <a:rPr lang="en-US" sz="2400" dirty="0" smtClean="0"/>
              <a:t>link</a:t>
            </a:r>
          </a:p>
          <a:p>
            <a:r>
              <a:rPr lang="en-US" sz="2400" dirty="0" smtClean="0"/>
              <a:t>3. other: hiding original requester!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0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56AC02-19E1-4519-8526-556BEBE29029}" type="slidenum">
              <a:rPr lang="en-US"/>
              <a:pPr/>
              <a:t>17</a:t>
            </a:fld>
            <a:endParaRPr lang="en-US"/>
          </a:p>
        </p:txBody>
      </p:sp>
      <p:sp>
        <p:nvSpPr>
          <p:cNvPr id="173058" name="Line 2"/>
          <p:cNvSpPr>
            <a:spLocks noChangeShapeType="1"/>
          </p:cNvSpPr>
          <p:nvPr/>
        </p:nvSpPr>
        <p:spPr bwMode="auto">
          <a:xfrm>
            <a:off x="5067300" y="2076450"/>
            <a:ext cx="285750" cy="1143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Caching example </a:t>
            </a:r>
            <a:endParaRPr lang="en-US"/>
          </a:p>
        </p:txBody>
      </p:sp>
      <p:sp>
        <p:nvSpPr>
          <p:cNvPr id="17306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55600" y="1331913"/>
            <a:ext cx="4664075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 u="sng">
                <a:solidFill>
                  <a:srgbClr val="FF0000"/>
                </a:solidFill>
              </a:rPr>
              <a:t>Assumptions</a:t>
            </a:r>
            <a:endParaRPr lang="en-US" sz="2400"/>
          </a:p>
          <a:p>
            <a:r>
              <a:rPr lang="en-US" sz="2000"/>
              <a:t>average object size = 100k bits</a:t>
            </a:r>
          </a:p>
          <a:p>
            <a:r>
              <a:rPr lang="en-US" sz="2000"/>
              <a:t>avg. request rate from institution’s browsers = 15 req/sec</a:t>
            </a:r>
          </a:p>
          <a:p>
            <a:r>
              <a:rPr lang="en-US" sz="2000"/>
              <a:t>delay from institutional router to any origin server and back = 2 sec</a:t>
            </a:r>
          </a:p>
          <a:p>
            <a:pPr>
              <a:buFont typeface="ZapfDingbats" pitchFamily="82" charset="2"/>
              <a:buNone/>
            </a:pPr>
            <a:r>
              <a:rPr lang="en-US" sz="2400" u="sng">
                <a:solidFill>
                  <a:srgbClr val="FF0000"/>
                </a:solidFill>
              </a:rPr>
              <a:t>Consequences</a:t>
            </a:r>
            <a:endParaRPr lang="en-US" sz="2400"/>
          </a:p>
          <a:p>
            <a:r>
              <a:rPr lang="en-US" sz="1800"/>
              <a:t>utilization on LAN = 15%</a:t>
            </a:r>
          </a:p>
          <a:p>
            <a:r>
              <a:rPr lang="en-US" sz="1800"/>
              <a:t>utilization on access link = 100%</a:t>
            </a:r>
          </a:p>
          <a:p>
            <a:r>
              <a:rPr lang="en-US" sz="1800"/>
              <a:t>total delay   = Internet delay + access delay + LAN delay</a:t>
            </a:r>
          </a:p>
          <a:p>
            <a:pPr>
              <a:buFont typeface="ZapfDingbats" pitchFamily="82" charset="2"/>
              <a:buNone/>
            </a:pPr>
            <a:r>
              <a:rPr lang="en-US" sz="1800"/>
              <a:t>  =  2 sec + minutes + milliseconds</a:t>
            </a:r>
          </a:p>
          <a:p>
            <a:endParaRPr lang="en-US" sz="2000"/>
          </a:p>
          <a:p>
            <a:endParaRPr lang="en-US" sz="2000"/>
          </a:p>
        </p:txBody>
      </p:sp>
      <p:grpSp>
        <p:nvGrpSpPr>
          <p:cNvPr id="173061" name="Group 5"/>
          <p:cNvGrpSpPr>
            <a:grpSpLocks/>
          </p:cNvGrpSpPr>
          <p:nvPr/>
        </p:nvGrpSpPr>
        <p:grpSpPr bwMode="auto">
          <a:xfrm>
            <a:off x="4878388" y="1698625"/>
            <a:ext cx="184150" cy="542925"/>
            <a:chOff x="4180" y="783"/>
            <a:chExt cx="150" cy="307"/>
          </a:xfrm>
        </p:grpSpPr>
        <p:sp>
          <p:nvSpPr>
            <p:cNvPr id="173062" name="AutoShape 6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63" name="Rectangle 7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64" name="Rectangle 8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65" name="AutoShape 9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66" name="Line 10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67" name="Line 11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68" name="Rectangle 12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69" name="Rectangle 13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3070" name="Group 14"/>
          <p:cNvGrpSpPr>
            <a:grpSpLocks/>
          </p:cNvGrpSpPr>
          <p:nvPr/>
        </p:nvGrpSpPr>
        <p:grpSpPr bwMode="auto">
          <a:xfrm>
            <a:off x="5802313" y="1155700"/>
            <a:ext cx="184150" cy="542925"/>
            <a:chOff x="4180" y="783"/>
            <a:chExt cx="150" cy="307"/>
          </a:xfrm>
        </p:grpSpPr>
        <p:sp>
          <p:nvSpPr>
            <p:cNvPr id="173071" name="AutoShape 15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72" name="Rectangle 16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73" name="Rectangle 17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74" name="AutoShape 18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75" name="Line 19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76" name="Line 20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77" name="Rectangle 21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78" name="Rectangle 22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3079" name="Group 23"/>
          <p:cNvGrpSpPr>
            <a:grpSpLocks/>
          </p:cNvGrpSpPr>
          <p:nvPr/>
        </p:nvGrpSpPr>
        <p:grpSpPr bwMode="auto">
          <a:xfrm>
            <a:off x="6478588" y="1184275"/>
            <a:ext cx="184150" cy="542925"/>
            <a:chOff x="4180" y="783"/>
            <a:chExt cx="150" cy="307"/>
          </a:xfrm>
        </p:grpSpPr>
        <p:sp>
          <p:nvSpPr>
            <p:cNvPr id="173080" name="AutoShape 24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81" name="Rectangle 25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82" name="Rectangle 26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83" name="AutoShape 27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84" name="Line 28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85" name="Line 29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86" name="Rectangle 30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87" name="Rectangle 31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3088" name="Group 32"/>
          <p:cNvGrpSpPr>
            <a:grpSpLocks/>
          </p:cNvGrpSpPr>
          <p:nvPr/>
        </p:nvGrpSpPr>
        <p:grpSpPr bwMode="auto">
          <a:xfrm>
            <a:off x="7059613" y="1365250"/>
            <a:ext cx="184150" cy="542925"/>
            <a:chOff x="4180" y="783"/>
            <a:chExt cx="150" cy="307"/>
          </a:xfrm>
        </p:grpSpPr>
        <p:sp>
          <p:nvSpPr>
            <p:cNvPr id="173089" name="AutoShape 33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90" name="Rectangle 34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91" name="Rectangle 35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92" name="AutoShape 36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93" name="Line 37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94" name="Line 38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95" name="Rectangle 39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96" name="Rectangle 40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3097" name="Group 41"/>
          <p:cNvGrpSpPr>
            <a:grpSpLocks/>
          </p:cNvGrpSpPr>
          <p:nvPr/>
        </p:nvGrpSpPr>
        <p:grpSpPr bwMode="auto">
          <a:xfrm>
            <a:off x="7373938" y="2155825"/>
            <a:ext cx="184150" cy="542925"/>
            <a:chOff x="4180" y="783"/>
            <a:chExt cx="150" cy="307"/>
          </a:xfrm>
        </p:grpSpPr>
        <p:sp>
          <p:nvSpPr>
            <p:cNvPr id="173098" name="AutoShape 42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099" name="Rectangle 43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100" name="Rectangle 44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101" name="AutoShape 45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102" name="Line 46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103" name="Line 47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104" name="Rectangle 48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105" name="Rectangle 49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3106" name="Text Box 50"/>
          <p:cNvSpPr txBox="1">
            <a:spLocks noChangeArrowheads="1"/>
          </p:cNvSpPr>
          <p:nvPr/>
        </p:nvSpPr>
        <p:spPr bwMode="auto">
          <a:xfrm>
            <a:off x="7607300" y="1208088"/>
            <a:ext cx="10779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sz="2000"/>
              <a:t>origin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sz="2000"/>
              <a:t>servers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73107" name="Line 51"/>
          <p:cNvSpPr>
            <a:spLocks noChangeShapeType="1"/>
          </p:cNvSpPr>
          <p:nvPr/>
        </p:nvSpPr>
        <p:spPr bwMode="auto">
          <a:xfrm>
            <a:off x="5876925" y="1695450"/>
            <a:ext cx="66675" cy="2762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3108" name="Line 52"/>
          <p:cNvSpPr>
            <a:spLocks noChangeShapeType="1"/>
          </p:cNvSpPr>
          <p:nvPr/>
        </p:nvSpPr>
        <p:spPr bwMode="auto">
          <a:xfrm flipH="1">
            <a:off x="6505575" y="1733550"/>
            <a:ext cx="9525" cy="2381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3109" name="Line 53"/>
          <p:cNvSpPr>
            <a:spLocks noChangeShapeType="1"/>
          </p:cNvSpPr>
          <p:nvPr/>
        </p:nvSpPr>
        <p:spPr bwMode="auto">
          <a:xfrm flipH="1">
            <a:off x="6962775" y="1895475"/>
            <a:ext cx="133350" cy="2095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3110" name="Line 54"/>
          <p:cNvSpPr>
            <a:spLocks noChangeShapeType="1"/>
          </p:cNvSpPr>
          <p:nvPr/>
        </p:nvSpPr>
        <p:spPr bwMode="auto">
          <a:xfrm flipH="1" flipV="1">
            <a:off x="7124700" y="2657475"/>
            <a:ext cx="2476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3111" name="Freeform 55"/>
          <p:cNvSpPr>
            <a:spLocks/>
          </p:cNvSpPr>
          <p:nvPr/>
        </p:nvSpPr>
        <p:spPr bwMode="auto">
          <a:xfrm>
            <a:off x="5162550" y="1689100"/>
            <a:ext cx="2174875" cy="1581150"/>
          </a:xfrm>
          <a:custGeom>
            <a:avLst/>
            <a:gdLst/>
            <a:ahLst/>
            <a:cxnLst>
              <a:cxn ang="0">
                <a:pos x="27" y="652"/>
              </a:cxn>
              <a:cxn ang="0">
                <a:pos x="105" y="76"/>
              </a:cxn>
              <a:cxn ang="0">
                <a:pos x="657" y="196"/>
              </a:cxn>
              <a:cxn ang="0">
                <a:pos x="1209" y="100"/>
              </a:cxn>
              <a:cxn ang="0">
                <a:pos x="2001" y="406"/>
              </a:cxn>
              <a:cxn ang="0">
                <a:pos x="2013" y="1144"/>
              </a:cxn>
              <a:cxn ang="0">
                <a:pos x="1581" y="1600"/>
              </a:cxn>
              <a:cxn ang="0">
                <a:pos x="813" y="1516"/>
              </a:cxn>
              <a:cxn ang="0">
                <a:pos x="501" y="1270"/>
              </a:cxn>
              <a:cxn ang="0">
                <a:pos x="183" y="1066"/>
              </a:cxn>
              <a:cxn ang="0">
                <a:pos x="27" y="652"/>
              </a:cxn>
            </a:cxnLst>
            <a:rect l="0" t="0" r="r" b="b"/>
            <a:pathLst>
              <a:path w="2135" h="1662">
                <a:moveTo>
                  <a:pt x="27" y="652"/>
                </a:moveTo>
                <a:cubicBezTo>
                  <a:pt x="14" y="487"/>
                  <a:pt x="0" y="152"/>
                  <a:pt x="105" y="76"/>
                </a:cubicBezTo>
                <a:cubicBezTo>
                  <a:pt x="210" y="0"/>
                  <a:pt x="473" y="192"/>
                  <a:pt x="657" y="196"/>
                </a:cubicBezTo>
                <a:cubicBezTo>
                  <a:pt x="841" y="200"/>
                  <a:pt x="985" y="65"/>
                  <a:pt x="1209" y="100"/>
                </a:cubicBezTo>
                <a:cubicBezTo>
                  <a:pt x="1433" y="135"/>
                  <a:pt x="1867" y="232"/>
                  <a:pt x="2001" y="406"/>
                </a:cubicBezTo>
                <a:cubicBezTo>
                  <a:pt x="2135" y="580"/>
                  <a:pt x="2083" y="945"/>
                  <a:pt x="2013" y="1144"/>
                </a:cubicBezTo>
                <a:cubicBezTo>
                  <a:pt x="1943" y="1343"/>
                  <a:pt x="1781" y="1538"/>
                  <a:pt x="1581" y="1600"/>
                </a:cubicBezTo>
                <a:cubicBezTo>
                  <a:pt x="1381" y="1662"/>
                  <a:pt x="993" y="1571"/>
                  <a:pt x="813" y="1516"/>
                </a:cubicBezTo>
                <a:cubicBezTo>
                  <a:pt x="633" y="1461"/>
                  <a:pt x="606" y="1345"/>
                  <a:pt x="501" y="1270"/>
                </a:cubicBezTo>
                <a:cubicBezTo>
                  <a:pt x="396" y="1195"/>
                  <a:pt x="262" y="1169"/>
                  <a:pt x="183" y="1066"/>
                </a:cubicBezTo>
                <a:cubicBezTo>
                  <a:pt x="104" y="963"/>
                  <a:pt x="25" y="819"/>
                  <a:pt x="27" y="652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73112" name="Group 56"/>
          <p:cNvGrpSpPr>
            <a:grpSpLocks/>
          </p:cNvGrpSpPr>
          <p:nvPr/>
        </p:nvGrpSpPr>
        <p:grpSpPr bwMode="auto">
          <a:xfrm>
            <a:off x="6145213" y="2890838"/>
            <a:ext cx="501650" cy="233362"/>
            <a:chOff x="3600" y="219"/>
            <a:chExt cx="360" cy="175"/>
          </a:xfrm>
        </p:grpSpPr>
        <p:sp>
          <p:nvSpPr>
            <p:cNvPr id="173113" name="Oval 5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114" name="Line 5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115" name="Line 5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116" name="Rectangle 6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73117" name="Oval 6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73118" name="Group 6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73119" name="Line 6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3120" name="Line 6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3121" name="Line 6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3122" name="Group 6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73123" name="Line 6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3124" name="Line 6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3125" name="Line 6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73126" name="Text Box 70"/>
          <p:cNvSpPr txBox="1">
            <a:spLocks noChangeArrowheads="1"/>
          </p:cNvSpPr>
          <p:nvPr/>
        </p:nvSpPr>
        <p:spPr bwMode="auto">
          <a:xfrm>
            <a:off x="5595938" y="1998663"/>
            <a:ext cx="10810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public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 Internet</a:t>
            </a:r>
            <a:endParaRPr lang="en-US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73127" name="Freeform 71"/>
          <p:cNvSpPr>
            <a:spLocks/>
          </p:cNvSpPr>
          <p:nvPr/>
        </p:nvSpPr>
        <p:spPr bwMode="auto">
          <a:xfrm>
            <a:off x="4732338" y="4059238"/>
            <a:ext cx="2965450" cy="1390650"/>
          </a:xfrm>
          <a:custGeom>
            <a:avLst/>
            <a:gdLst/>
            <a:ahLst/>
            <a:cxnLst>
              <a:cxn ang="0">
                <a:pos x="31" y="327"/>
              </a:cxn>
              <a:cxn ang="0">
                <a:pos x="103" y="137"/>
              </a:cxn>
              <a:cxn ang="0">
                <a:pos x="649" y="17"/>
              </a:cxn>
              <a:cxn ang="0">
                <a:pos x="1141" y="35"/>
              </a:cxn>
              <a:cxn ang="0">
                <a:pos x="1763" y="121"/>
              </a:cxn>
              <a:cxn ang="0">
                <a:pos x="1774" y="741"/>
              </a:cxn>
              <a:cxn ang="0">
                <a:pos x="1369" y="845"/>
              </a:cxn>
              <a:cxn ang="0">
                <a:pos x="781" y="851"/>
              </a:cxn>
              <a:cxn ang="0">
                <a:pos x="447" y="847"/>
              </a:cxn>
              <a:cxn ang="0">
                <a:pos x="168" y="676"/>
              </a:cxn>
              <a:cxn ang="0">
                <a:pos x="31" y="327"/>
              </a:cxn>
            </a:cxnLst>
            <a:rect l="0" t="0" r="r" b="b"/>
            <a:pathLst>
              <a:path w="1868" h="876">
                <a:moveTo>
                  <a:pt x="31" y="327"/>
                </a:moveTo>
                <a:cubicBezTo>
                  <a:pt x="20" y="237"/>
                  <a:pt x="0" y="189"/>
                  <a:pt x="103" y="137"/>
                </a:cubicBezTo>
                <a:cubicBezTo>
                  <a:pt x="206" y="85"/>
                  <a:pt x="476" y="34"/>
                  <a:pt x="649" y="17"/>
                </a:cubicBezTo>
                <a:cubicBezTo>
                  <a:pt x="822" y="0"/>
                  <a:pt x="955" y="18"/>
                  <a:pt x="1141" y="35"/>
                </a:cubicBezTo>
                <a:cubicBezTo>
                  <a:pt x="1327" y="52"/>
                  <a:pt x="1658" y="3"/>
                  <a:pt x="1763" y="121"/>
                </a:cubicBezTo>
                <a:cubicBezTo>
                  <a:pt x="1868" y="239"/>
                  <a:pt x="1840" y="621"/>
                  <a:pt x="1774" y="741"/>
                </a:cubicBezTo>
                <a:cubicBezTo>
                  <a:pt x="1708" y="861"/>
                  <a:pt x="1534" y="827"/>
                  <a:pt x="1369" y="845"/>
                </a:cubicBezTo>
                <a:cubicBezTo>
                  <a:pt x="1204" y="863"/>
                  <a:pt x="935" y="851"/>
                  <a:pt x="781" y="851"/>
                </a:cubicBezTo>
                <a:cubicBezTo>
                  <a:pt x="627" y="851"/>
                  <a:pt x="549" y="876"/>
                  <a:pt x="447" y="847"/>
                </a:cubicBezTo>
                <a:cubicBezTo>
                  <a:pt x="345" y="818"/>
                  <a:pt x="237" y="762"/>
                  <a:pt x="168" y="676"/>
                </a:cubicBezTo>
                <a:cubicBezTo>
                  <a:pt x="98" y="589"/>
                  <a:pt x="29" y="468"/>
                  <a:pt x="31" y="327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73128" name="Object 72"/>
          <p:cNvGraphicFramePr>
            <a:graphicFrameLocks noChangeAspect="1"/>
          </p:cNvGraphicFramePr>
          <p:nvPr/>
        </p:nvGraphicFramePr>
        <p:xfrm>
          <a:off x="4979988" y="4803775"/>
          <a:ext cx="444500" cy="357188"/>
        </p:xfrm>
        <a:graphic>
          <a:graphicData uri="http://schemas.openxmlformats.org/presentationml/2006/ole">
            <p:oleObj spid="_x0000_s173128" name="Clip" r:id="rId4" imgW="1305000" imgH="1085760" progId="">
              <p:embed/>
            </p:oleObj>
          </a:graphicData>
        </a:graphic>
      </p:graphicFrame>
      <p:graphicFrame>
        <p:nvGraphicFramePr>
          <p:cNvPr id="173129" name="Object 73"/>
          <p:cNvGraphicFramePr>
            <a:graphicFrameLocks noChangeAspect="1"/>
          </p:cNvGraphicFramePr>
          <p:nvPr/>
        </p:nvGraphicFramePr>
        <p:xfrm>
          <a:off x="5484813" y="4803775"/>
          <a:ext cx="444500" cy="357188"/>
        </p:xfrm>
        <a:graphic>
          <a:graphicData uri="http://schemas.openxmlformats.org/presentationml/2006/ole">
            <p:oleObj spid="_x0000_s173129" name="Clip" r:id="rId5" imgW="1305000" imgH="1085760" progId="">
              <p:embed/>
            </p:oleObj>
          </a:graphicData>
        </a:graphic>
      </p:graphicFrame>
      <p:graphicFrame>
        <p:nvGraphicFramePr>
          <p:cNvPr id="173130" name="Object 74"/>
          <p:cNvGraphicFramePr>
            <a:graphicFrameLocks noChangeAspect="1"/>
          </p:cNvGraphicFramePr>
          <p:nvPr/>
        </p:nvGraphicFramePr>
        <p:xfrm>
          <a:off x="6018213" y="4794250"/>
          <a:ext cx="444500" cy="357188"/>
        </p:xfrm>
        <a:graphic>
          <a:graphicData uri="http://schemas.openxmlformats.org/presentationml/2006/ole">
            <p:oleObj spid="_x0000_s173130" name="Clip" r:id="rId6" imgW="1305000" imgH="1085760" progId="">
              <p:embed/>
            </p:oleObj>
          </a:graphicData>
        </a:graphic>
      </p:graphicFrame>
      <p:graphicFrame>
        <p:nvGraphicFramePr>
          <p:cNvPr id="173131" name="Object 75"/>
          <p:cNvGraphicFramePr>
            <a:graphicFrameLocks noChangeAspect="1"/>
          </p:cNvGraphicFramePr>
          <p:nvPr/>
        </p:nvGraphicFramePr>
        <p:xfrm>
          <a:off x="6532563" y="4803775"/>
          <a:ext cx="444500" cy="357188"/>
        </p:xfrm>
        <a:graphic>
          <a:graphicData uri="http://schemas.openxmlformats.org/presentationml/2006/ole">
            <p:oleObj spid="_x0000_s173131" name="Clip" r:id="rId7" imgW="1305000" imgH="1085760" progId="">
              <p:embed/>
            </p:oleObj>
          </a:graphicData>
        </a:graphic>
      </p:graphicFrame>
      <p:sp>
        <p:nvSpPr>
          <p:cNvPr id="173132" name="Line 76"/>
          <p:cNvSpPr>
            <a:spLocks noChangeShapeType="1"/>
          </p:cNvSpPr>
          <p:nvPr/>
        </p:nvSpPr>
        <p:spPr bwMode="auto">
          <a:xfrm flipV="1">
            <a:off x="5172075" y="4592638"/>
            <a:ext cx="1557338" cy="12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3133" name="Line 77"/>
          <p:cNvSpPr>
            <a:spLocks noChangeShapeType="1"/>
          </p:cNvSpPr>
          <p:nvPr/>
        </p:nvSpPr>
        <p:spPr bwMode="auto">
          <a:xfrm>
            <a:off x="5181600" y="4605338"/>
            <a:ext cx="0" cy="195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3134" name="Line 78"/>
          <p:cNvSpPr>
            <a:spLocks noChangeShapeType="1"/>
          </p:cNvSpPr>
          <p:nvPr/>
        </p:nvSpPr>
        <p:spPr bwMode="auto">
          <a:xfrm>
            <a:off x="5691188" y="4614863"/>
            <a:ext cx="0" cy="195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3135" name="Line 79"/>
          <p:cNvSpPr>
            <a:spLocks noChangeShapeType="1"/>
          </p:cNvSpPr>
          <p:nvPr/>
        </p:nvSpPr>
        <p:spPr bwMode="auto">
          <a:xfrm>
            <a:off x="6229350" y="4610100"/>
            <a:ext cx="0" cy="1952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3136" name="Line 80"/>
          <p:cNvSpPr>
            <a:spLocks noChangeShapeType="1"/>
          </p:cNvSpPr>
          <p:nvPr/>
        </p:nvSpPr>
        <p:spPr bwMode="auto">
          <a:xfrm>
            <a:off x="6729413" y="4610100"/>
            <a:ext cx="0" cy="2238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73137" name="Group 81"/>
          <p:cNvGrpSpPr>
            <a:grpSpLocks/>
          </p:cNvGrpSpPr>
          <p:nvPr/>
        </p:nvGrpSpPr>
        <p:grpSpPr bwMode="auto">
          <a:xfrm>
            <a:off x="6145213" y="4181475"/>
            <a:ext cx="501650" cy="233363"/>
            <a:chOff x="3600" y="219"/>
            <a:chExt cx="360" cy="175"/>
          </a:xfrm>
        </p:grpSpPr>
        <p:sp>
          <p:nvSpPr>
            <p:cNvPr id="173138" name="Oval 82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139" name="Line 83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140" name="Line 84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3141" name="Rectangle 85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73142" name="Oval 86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73143" name="Group 87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73144" name="Line 8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3145" name="Line 8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3146" name="Line 9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3147" name="Group 91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73148" name="Line 9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3149" name="Line 9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3150" name="Line 9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73151" name="Line 95"/>
          <p:cNvSpPr>
            <a:spLocks noChangeShapeType="1"/>
          </p:cNvSpPr>
          <p:nvPr/>
        </p:nvSpPr>
        <p:spPr bwMode="auto">
          <a:xfrm>
            <a:off x="6391275" y="3133725"/>
            <a:ext cx="0" cy="10620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3152" name="Line 96"/>
          <p:cNvSpPr>
            <a:spLocks noChangeShapeType="1"/>
          </p:cNvSpPr>
          <p:nvPr/>
        </p:nvSpPr>
        <p:spPr bwMode="auto">
          <a:xfrm>
            <a:off x="6396038" y="4419600"/>
            <a:ext cx="0" cy="1666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3153" name="Text Box 97"/>
          <p:cNvSpPr txBox="1">
            <a:spLocks noChangeArrowheads="1"/>
          </p:cNvSpPr>
          <p:nvPr/>
        </p:nvSpPr>
        <p:spPr bwMode="auto">
          <a:xfrm>
            <a:off x="4695825" y="3946525"/>
            <a:ext cx="13255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institutional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network</a:t>
            </a:r>
            <a:endParaRPr lang="en-US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73154" name="Text Box 98"/>
          <p:cNvSpPr txBox="1">
            <a:spLocks noChangeArrowheads="1"/>
          </p:cNvSpPr>
          <p:nvPr/>
        </p:nvSpPr>
        <p:spPr bwMode="auto">
          <a:xfrm>
            <a:off x="6630988" y="4294188"/>
            <a:ext cx="145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10 Mbps LAN</a:t>
            </a:r>
            <a:endParaRPr lang="en-US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73155" name="Text Box 99"/>
          <p:cNvSpPr txBox="1">
            <a:spLocks noChangeArrowheads="1"/>
          </p:cNvSpPr>
          <p:nvPr/>
        </p:nvSpPr>
        <p:spPr bwMode="auto">
          <a:xfrm>
            <a:off x="6392863" y="3322638"/>
            <a:ext cx="11953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1.5 Mbps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access link</a:t>
            </a:r>
            <a:endParaRPr lang="en-US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46F4AD-BC2E-4917-8BE1-D1232DB0B897}" type="slidenum">
              <a:rPr lang="en-US"/>
              <a:pPr/>
              <a:t>18</a:t>
            </a:fld>
            <a:endParaRPr lang="en-US"/>
          </a:p>
        </p:txBody>
      </p:sp>
      <p:sp>
        <p:nvSpPr>
          <p:cNvPr id="175106" name="Line 2"/>
          <p:cNvSpPr>
            <a:spLocks noChangeShapeType="1"/>
          </p:cNvSpPr>
          <p:nvPr/>
        </p:nvSpPr>
        <p:spPr bwMode="auto">
          <a:xfrm>
            <a:off x="5067300" y="2076450"/>
            <a:ext cx="285750" cy="1143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Caching example (cont)</a:t>
            </a:r>
            <a:endParaRPr lang="en-US"/>
          </a:p>
        </p:txBody>
      </p:sp>
      <p:sp>
        <p:nvSpPr>
          <p:cNvPr id="175108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3956050" cy="4648200"/>
          </a:xfrm>
        </p:spPr>
        <p:txBody>
          <a:bodyPr/>
          <a:lstStyle/>
          <a:p>
            <a:pPr>
              <a:lnSpc>
                <a:spcPct val="80000"/>
              </a:lnSpc>
              <a:buFont typeface="ZapfDingbats" pitchFamily="82" charset="2"/>
              <a:buNone/>
            </a:pPr>
            <a:r>
              <a:rPr lang="en-US" sz="2400" u="sng" dirty="0">
                <a:solidFill>
                  <a:srgbClr val="FF0000"/>
                </a:solidFill>
              </a:rPr>
              <a:t>one solution: install cache</a:t>
            </a:r>
            <a:endParaRPr lang="en-US" sz="2400" u="sng" dirty="0"/>
          </a:p>
          <a:p>
            <a:pPr>
              <a:lnSpc>
                <a:spcPct val="80000"/>
              </a:lnSpc>
            </a:pPr>
            <a:r>
              <a:rPr lang="en-US" sz="2000" dirty="0"/>
              <a:t>suppose </a:t>
            </a:r>
            <a:r>
              <a:rPr lang="en-US" sz="2000" dirty="0" smtClean="0"/>
              <a:t>cache hit </a:t>
            </a:r>
            <a:r>
              <a:rPr lang="en-US" sz="2000" dirty="0"/>
              <a:t>rate is 0.4</a:t>
            </a:r>
            <a:endParaRPr lang="en-US" sz="2400" dirty="0"/>
          </a:p>
          <a:p>
            <a:pPr>
              <a:lnSpc>
                <a:spcPct val="80000"/>
              </a:lnSpc>
              <a:buFont typeface="ZapfDingbats" pitchFamily="82" charset="2"/>
              <a:buNone/>
            </a:pPr>
            <a:r>
              <a:rPr lang="en-US" sz="2400" u="sng" dirty="0">
                <a:solidFill>
                  <a:srgbClr val="FF0000"/>
                </a:solidFill>
              </a:rPr>
              <a:t>consequence</a:t>
            </a:r>
            <a:endParaRPr lang="en-US" sz="2400" u="sng" dirty="0"/>
          </a:p>
          <a:p>
            <a:pPr>
              <a:lnSpc>
                <a:spcPct val="80000"/>
              </a:lnSpc>
            </a:pPr>
            <a:r>
              <a:rPr lang="en-US" sz="2000" dirty="0"/>
              <a:t>40% requests will be satisfied almost immediately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60% requests satisfied by origin server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utilization of access link reduced to 60%, resulting in negligible  delays (say 10 </a:t>
            </a:r>
            <a:r>
              <a:rPr lang="en-US" sz="2000" dirty="0" err="1"/>
              <a:t>msec</a:t>
            </a:r>
            <a:r>
              <a:rPr lang="en-US" sz="2000" dirty="0"/>
              <a:t>)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total </a:t>
            </a:r>
            <a:r>
              <a:rPr lang="en-US" sz="2000" dirty="0" err="1"/>
              <a:t>avg</a:t>
            </a:r>
            <a:r>
              <a:rPr lang="en-US" sz="2000" dirty="0"/>
              <a:t> delay   = Internet delay + access delay + LAN delay   =  .6*(2.01) </a:t>
            </a:r>
            <a:r>
              <a:rPr lang="en-US" sz="2000" dirty="0" err="1"/>
              <a:t>secs</a:t>
            </a:r>
            <a:r>
              <a:rPr lang="en-US" sz="2000" dirty="0"/>
              <a:t>  + .4*milliseconds &lt; 1.4 </a:t>
            </a:r>
            <a:r>
              <a:rPr lang="en-US" sz="2000" dirty="0" err="1"/>
              <a:t>secs</a:t>
            </a:r>
            <a:endParaRPr lang="en-US" sz="2000" dirty="0"/>
          </a:p>
          <a:p>
            <a:pPr>
              <a:lnSpc>
                <a:spcPct val="80000"/>
              </a:lnSpc>
            </a:pPr>
            <a:endParaRPr lang="en-US" sz="2400" dirty="0"/>
          </a:p>
        </p:txBody>
      </p:sp>
      <p:grpSp>
        <p:nvGrpSpPr>
          <p:cNvPr id="175109" name="Group 5"/>
          <p:cNvGrpSpPr>
            <a:grpSpLocks/>
          </p:cNvGrpSpPr>
          <p:nvPr/>
        </p:nvGrpSpPr>
        <p:grpSpPr bwMode="auto">
          <a:xfrm>
            <a:off x="4878388" y="1698625"/>
            <a:ext cx="184150" cy="542925"/>
            <a:chOff x="4180" y="783"/>
            <a:chExt cx="150" cy="307"/>
          </a:xfrm>
        </p:grpSpPr>
        <p:sp>
          <p:nvSpPr>
            <p:cNvPr id="175110" name="AutoShape 6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11" name="Rectangle 7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12" name="Rectangle 8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13" name="AutoShape 9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14" name="Line 10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15" name="Line 11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16" name="Rectangle 12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17" name="Rectangle 13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5118" name="Group 14"/>
          <p:cNvGrpSpPr>
            <a:grpSpLocks/>
          </p:cNvGrpSpPr>
          <p:nvPr/>
        </p:nvGrpSpPr>
        <p:grpSpPr bwMode="auto">
          <a:xfrm>
            <a:off x="5802313" y="1155700"/>
            <a:ext cx="184150" cy="542925"/>
            <a:chOff x="4180" y="783"/>
            <a:chExt cx="150" cy="307"/>
          </a:xfrm>
        </p:grpSpPr>
        <p:sp>
          <p:nvSpPr>
            <p:cNvPr id="175119" name="AutoShape 15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20" name="Rectangle 16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21" name="Rectangle 17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22" name="AutoShape 18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23" name="Line 19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24" name="Line 20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25" name="Rectangle 21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26" name="Rectangle 22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5127" name="Group 23"/>
          <p:cNvGrpSpPr>
            <a:grpSpLocks/>
          </p:cNvGrpSpPr>
          <p:nvPr/>
        </p:nvGrpSpPr>
        <p:grpSpPr bwMode="auto">
          <a:xfrm>
            <a:off x="6478588" y="1184275"/>
            <a:ext cx="184150" cy="542925"/>
            <a:chOff x="4180" y="783"/>
            <a:chExt cx="150" cy="307"/>
          </a:xfrm>
        </p:grpSpPr>
        <p:sp>
          <p:nvSpPr>
            <p:cNvPr id="175128" name="AutoShape 24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29" name="Rectangle 25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30" name="Rectangle 26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31" name="AutoShape 27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32" name="Line 28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33" name="Line 29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34" name="Rectangle 30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35" name="Rectangle 31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5136" name="Group 32"/>
          <p:cNvGrpSpPr>
            <a:grpSpLocks/>
          </p:cNvGrpSpPr>
          <p:nvPr/>
        </p:nvGrpSpPr>
        <p:grpSpPr bwMode="auto">
          <a:xfrm>
            <a:off x="7059613" y="1365250"/>
            <a:ext cx="184150" cy="542925"/>
            <a:chOff x="4180" y="783"/>
            <a:chExt cx="150" cy="307"/>
          </a:xfrm>
        </p:grpSpPr>
        <p:sp>
          <p:nvSpPr>
            <p:cNvPr id="175137" name="AutoShape 33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38" name="Rectangle 34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39" name="Rectangle 35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40" name="AutoShape 36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41" name="Line 37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42" name="Line 38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43" name="Rectangle 39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44" name="Rectangle 40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5145" name="Group 41"/>
          <p:cNvGrpSpPr>
            <a:grpSpLocks/>
          </p:cNvGrpSpPr>
          <p:nvPr/>
        </p:nvGrpSpPr>
        <p:grpSpPr bwMode="auto">
          <a:xfrm>
            <a:off x="7373938" y="2155825"/>
            <a:ext cx="184150" cy="542925"/>
            <a:chOff x="4180" y="783"/>
            <a:chExt cx="150" cy="307"/>
          </a:xfrm>
        </p:grpSpPr>
        <p:sp>
          <p:nvSpPr>
            <p:cNvPr id="175146" name="AutoShape 42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47" name="Rectangle 43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48" name="Rectangle 44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49" name="AutoShape 45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50" name="Line 46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51" name="Line 47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52" name="Rectangle 48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53" name="Rectangle 49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5154" name="Text Box 50"/>
          <p:cNvSpPr txBox="1">
            <a:spLocks noChangeArrowheads="1"/>
          </p:cNvSpPr>
          <p:nvPr/>
        </p:nvSpPr>
        <p:spPr bwMode="auto">
          <a:xfrm>
            <a:off x="7616825" y="1208088"/>
            <a:ext cx="10779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sz="2000"/>
              <a:t>origin</a:t>
            </a:r>
          </a:p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sz="2000"/>
              <a:t>servers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75155" name="Line 51"/>
          <p:cNvSpPr>
            <a:spLocks noChangeShapeType="1"/>
          </p:cNvSpPr>
          <p:nvPr/>
        </p:nvSpPr>
        <p:spPr bwMode="auto">
          <a:xfrm>
            <a:off x="5876925" y="1695450"/>
            <a:ext cx="66675" cy="2762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5156" name="Line 52"/>
          <p:cNvSpPr>
            <a:spLocks noChangeShapeType="1"/>
          </p:cNvSpPr>
          <p:nvPr/>
        </p:nvSpPr>
        <p:spPr bwMode="auto">
          <a:xfrm flipH="1">
            <a:off x="6505575" y="1733550"/>
            <a:ext cx="9525" cy="23812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5157" name="Line 53"/>
          <p:cNvSpPr>
            <a:spLocks noChangeShapeType="1"/>
          </p:cNvSpPr>
          <p:nvPr/>
        </p:nvSpPr>
        <p:spPr bwMode="auto">
          <a:xfrm flipH="1">
            <a:off x="6962775" y="1895475"/>
            <a:ext cx="133350" cy="20955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5158" name="Line 54"/>
          <p:cNvSpPr>
            <a:spLocks noChangeShapeType="1"/>
          </p:cNvSpPr>
          <p:nvPr/>
        </p:nvSpPr>
        <p:spPr bwMode="auto">
          <a:xfrm flipH="1" flipV="1">
            <a:off x="7124700" y="2657475"/>
            <a:ext cx="24765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5159" name="Freeform 55"/>
          <p:cNvSpPr>
            <a:spLocks/>
          </p:cNvSpPr>
          <p:nvPr/>
        </p:nvSpPr>
        <p:spPr bwMode="auto">
          <a:xfrm>
            <a:off x="5162550" y="1689100"/>
            <a:ext cx="2174875" cy="1581150"/>
          </a:xfrm>
          <a:custGeom>
            <a:avLst/>
            <a:gdLst/>
            <a:ahLst/>
            <a:cxnLst>
              <a:cxn ang="0">
                <a:pos x="27" y="652"/>
              </a:cxn>
              <a:cxn ang="0">
                <a:pos x="105" y="76"/>
              </a:cxn>
              <a:cxn ang="0">
                <a:pos x="657" y="196"/>
              </a:cxn>
              <a:cxn ang="0">
                <a:pos x="1209" y="100"/>
              </a:cxn>
              <a:cxn ang="0">
                <a:pos x="2001" y="406"/>
              </a:cxn>
              <a:cxn ang="0">
                <a:pos x="2013" y="1144"/>
              </a:cxn>
              <a:cxn ang="0">
                <a:pos x="1581" y="1600"/>
              </a:cxn>
              <a:cxn ang="0">
                <a:pos x="813" y="1516"/>
              </a:cxn>
              <a:cxn ang="0">
                <a:pos x="501" y="1270"/>
              </a:cxn>
              <a:cxn ang="0">
                <a:pos x="183" y="1066"/>
              </a:cxn>
              <a:cxn ang="0">
                <a:pos x="27" y="652"/>
              </a:cxn>
            </a:cxnLst>
            <a:rect l="0" t="0" r="r" b="b"/>
            <a:pathLst>
              <a:path w="2135" h="1662">
                <a:moveTo>
                  <a:pt x="27" y="652"/>
                </a:moveTo>
                <a:cubicBezTo>
                  <a:pt x="14" y="487"/>
                  <a:pt x="0" y="152"/>
                  <a:pt x="105" y="76"/>
                </a:cubicBezTo>
                <a:cubicBezTo>
                  <a:pt x="210" y="0"/>
                  <a:pt x="473" y="192"/>
                  <a:pt x="657" y="196"/>
                </a:cubicBezTo>
                <a:cubicBezTo>
                  <a:pt x="841" y="200"/>
                  <a:pt x="985" y="65"/>
                  <a:pt x="1209" y="100"/>
                </a:cubicBezTo>
                <a:cubicBezTo>
                  <a:pt x="1433" y="135"/>
                  <a:pt x="1867" y="232"/>
                  <a:pt x="2001" y="406"/>
                </a:cubicBezTo>
                <a:cubicBezTo>
                  <a:pt x="2135" y="580"/>
                  <a:pt x="2083" y="945"/>
                  <a:pt x="2013" y="1144"/>
                </a:cubicBezTo>
                <a:cubicBezTo>
                  <a:pt x="1943" y="1343"/>
                  <a:pt x="1781" y="1538"/>
                  <a:pt x="1581" y="1600"/>
                </a:cubicBezTo>
                <a:cubicBezTo>
                  <a:pt x="1381" y="1662"/>
                  <a:pt x="993" y="1571"/>
                  <a:pt x="813" y="1516"/>
                </a:cubicBezTo>
                <a:cubicBezTo>
                  <a:pt x="633" y="1461"/>
                  <a:pt x="606" y="1345"/>
                  <a:pt x="501" y="1270"/>
                </a:cubicBezTo>
                <a:cubicBezTo>
                  <a:pt x="396" y="1195"/>
                  <a:pt x="262" y="1169"/>
                  <a:pt x="183" y="1066"/>
                </a:cubicBezTo>
                <a:cubicBezTo>
                  <a:pt x="104" y="963"/>
                  <a:pt x="25" y="819"/>
                  <a:pt x="27" y="652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75160" name="Group 56"/>
          <p:cNvGrpSpPr>
            <a:grpSpLocks/>
          </p:cNvGrpSpPr>
          <p:nvPr/>
        </p:nvGrpSpPr>
        <p:grpSpPr bwMode="auto">
          <a:xfrm>
            <a:off x="6145213" y="2890838"/>
            <a:ext cx="501650" cy="233362"/>
            <a:chOff x="3600" y="219"/>
            <a:chExt cx="360" cy="175"/>
          </a:xfrm>
        </p:grpSpPr>
        <p:sp>
          <p:nvSpPr>
            <p:cNvPr id="175161" name="Oval 5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62" name="Line 5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63" name="Line 5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64" name="Rectangle 6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75165" name="Oval 6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75166" name="Group 6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75167" name="Line 6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68" name="Line 6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69" name="Line 6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5170" name="Group 6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75171" name="Line 6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72" name="Line 6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73" name="Line 6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75174" name="Text Box 70"/>
          <p:cNvSpPr txBox="1">
            <a:spLocks noChangeArrowheads="1"/>
          </p:cNvSpPr>
          <p:nvPr/>
        </p:nvSpPr>
        <p:spPr bwMode="auto">
          <a:xfrm>
            <a:off x="5595938" y="1998663"/>
            <a:ext cx="10810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public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 Internet</a:t>
            </a:r>
            <a:endParaRPr lang="en-US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75175" name="Freeform 71"/>
          <p:cNvSpPr>
            <a:spLocks/>
          </p:cNvSpPr>
          <p:nvPr/>
        </p:nvSpPr>
        <p:spPr bwMode="auto">
          <a:xfrm>
            <a:off x="4732338" y="4059238"/>
            <a:ext cx="2965450" cy="1390650"/>
          </a:xfrm>
          <a:custGeom>
            <a:avLst/>
            <a:gdLst/>
            <a:ahLst/>
            <a:cxnLst>
              <a:cxn ang="0">
                <a:pos x="31" y="327"/>
              </a:cxn>
              <a:cxn ang="0">
                <a:pos x="103" y="137"/>
              </a:cxn>
              <a:cxn ang="0">
                <a:pos x="649" y="17"/>
              </a:cxn>
              <a:cxn ang="0">
                <a:pos x="1141" y="35"/>
              </a:cxn>
              <a:cxn ang="0">
                <a:pos x="1763" y="121"/>
              </a:cxn>
              <a:cxn ang="0">
                <a:pos x="1774" y="741"/>
              </a:cxn>
              <a:cxn ang="0">
                <a:pos x="1369" y="845"/>
              </a:cxn>
              <a:cxn ang="0">
                <a:pos x="781" y="851"/>
              </a:cxn>
              <a:cxn ang="0">
                <a:pos x="447" y="847"/>
              </a:cxn>
              <a:cxn ang="0">
                <a:pos x="168" y="676"/>
              </a:cxn>
              <a:cxn ang="0">
                <a:pos x="31" y="327"/>
              </a:cxn>
            </a:cxnLst>
            <a:rect l="0" t="0" r="r" b="b"/>
            <a:pathLst>
              <a:path w="1868" h="876">
                <a:moveTo>
                  <a:pt x="31" y="327"/>
                </a:moveTo>
                <a:cubicBezTo>
                  <a:pt x="20" y="237"/>
                  <a:pt x="0" y="189"/>
                  <a:pt x="103" y="137"/>
                </a:cubicBezTo>
                <a:cubicBezTo>
                  <a:pt x="206" y="85"/>
                  <a:pt x="476" y="34"/>
                  <a:pt x="649" y="17"/>
                </a:cubicBezTo>
                <a:cubicBezTo>
                  <a:pt x="822" y="0"/>
                  <a:pt x="955" y="18"/>
                  <a:pt x="1141" y="35"/>
                </a:cubicBezTo>
                <a:cubicBezTo>
                  <a:pt x="1327" y="52"/>
                  <a:pt x="1658" y="3"/>
                  <a:pt x="1763" y="121"/>
                </a:cubicBezTo>
                <a:cubicBezTo>
                  <a:pt x="1868" y="239"/>
                  <a:pt x="1840" y="621"/>
                  <a:pt x="1774" y="741"/>
                </a:cubicBezTo>
                <a:cubicBezTo>
                  <a:pt x="1708" y="861"/>
                  <a:pt x="1534" y="827"/>
                  <a:pt x="1369" y="845"/>
                </a:cubicBezTo>
                <a:cubicBezTo>
                  <a:pt x="1204" y="863"/>
                  <a:pt x="935" y="851"/>
                  <a:pt x="781" y="851"/>
                </a:cubicBezTo>
                <a:cubicBezTo>
                  <a:pt x="627" y="851"/>
                  <a:pt x="549" y="876"/>
                  <a:pt x="447" y="847"/>
                </a:cubicBezTo>
                <a:cubicBezTo>
                  <a:pt x="345" y="818"/>
                  <a:pt x="237" y="762"/>
                  <a:pt x="168" y="676"/>
                </a:cubicBezTo>
                <a:cubicBezTo>
                  <a:pt x="98" y="589"/>
                  <a:pt x="29" y="468"/>
                  <a:pt x="31" y="327"/>
                </a:cubicBezTo>
                <a:close/>
              </a:path>
            </a:pathLst>
          </a:custGeom>
          <a:solidFill>
            <a:srgbClr val="33CCCC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75176" name="Object 72"/>
          <p:cNvGraphicFramePr>
            <a:graphicFrameLocks noChangeAspect="1"/>
          </p:cNvGraphicFramePr>
          <p:nvPr/>
        </p:nvGraphicFramePr>
        <p:xfrm>
          <a:off x="4979988" y="4803775"/>
          <a:ext cx="444500" cy="357188"/>
        </p:xfrm>
        <a:graphic>
          <a:graphicData uri="http://schemas.openxmlformats.org/presentationml/2006/ole">
            <p:oleObj spid="_x0000_s175176" name="Clip" r:id="rId4" imgW="1305000" imgH="1085760" progId="">
              <p:embed/>
            </p:oleObj>
          </a:graphicData>
        </a:graphic>
      </p:graphicFrame>
      <p:graphicFrame>
        <p:nvGraphicFramePr>
          <p:cNvPr id="175177" name="Object 73"/>
          <p:cNvGraphicFramePr>
            <a:graphicFrameLocks noChangeAspect="1"/>
          </p:cNvGraphicFramePr>
          <p:nvPr/>
        </p:nvGraphicFramePr>
        <p:xfrm>
          <a:off x="5484813" y="4803775"/>
          <a:ext cx="444500" cy="357188"/>
        </p:xfrm>
        <a:graphic>
          <a:graphicData uri="http://schemas.openxmlformats.org/presentationml/2006/ole">
            <p:oleObj spid="_x0000_s175177" name="Clip" r:id="rId5" imgW="1305000" imgH="1085760" progId="">
              <p:embed/>
            </p:oleObj>
          </a:graphicData>
        </a:graphic>
      </p:graphicFrame>
      <p:graphicFrame>
        <p:nvGraphicFramePr>
          <p:cNvPr id="175178" name="Object 74"/>
          <p:cNvGraphicFramePr>
            <a:graphicFrameLocks noChangeAspect="1"/>
          </p:cNvGraphicFramePr>
          <p:nvPr/>
        </p:nvGraphicFramePr>
        <p:xfrm>
          <a:off x="6018213" y="4794250"/>
          <a:ext cx="444500" cy="357188"/>
        </p:xfrm>
        <a:graphic>
          <a:graphicData uri="http://schemas.openxmlformats.org/presentationml/2006/ole">
            <p:oleObj spid="_x0000_s175178" name="Clip" r:id="rId6" imgW="1305000" imgH="1085760" progId="">
              <p:embed/>
            </p:oleObj>
          </a:graphicData>
        </a:graphic>
      </p:graphicFrame>
      <p:graphicFrame>
        <p:nvGraphicFramePr>
          <p:cNvPr id="175179" name="Object 75"/>
          <p:cNvGraphicFramePr>
            <a:graphicFrameLocks noChangeAspect="1"/>
          </p:cNvGraphicFramePr>
          <p:nvPr/>
        </p:nvGraphicFramePr>
        <p:xfrm>
          <a:off x="6532563" y="4803775"/>
          <a:ext cx="444500" cy="357188"/>
        </p:xfrm>
        <a:graphic>
          <a:graphicData uri="http://schemas.openxmlformats.org/presentationml/2006/ole">
            <p:oleObj spid="_x0000_s175179" name="Clip" r:id="rId7" imgW="1305000" imgH="1085760" progId="">
              <p:embed/>
            </p:oleObj>
          </a:graphicData>
        </a:graphic>
      </p:graphicFrame>
      <p:sp>
        <p:nvSpPr>
          <p:cNvPr id="175180" name="Line 76"/>
          <p:cNvSpPr>
            <a:spLocks noChangeShapeType="1"/>
          </p:cNvSpPr>
          <p:nvPr/>
        </p:nvSpPr>
        <p:spPr bwMode="auto">
          <a:xfrm>
            <a:off x="5172075" y="4605338"/>
            <a:ext cx="22050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5181" name="Line 77"/>
          <p:cNvSpPr>
            <a:spLocks noChangeShapeType="1"/>
          </p:cNvSpPr>
          <p:nvPr/>
        </p:nvSpPr>
        <p:spPr bwMode="auto">
          <a:xfrm>
            <a:off x="5181600" y="4605338"/>
            <a:ext cx="0" cy="195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5182" name="Line 78"/>
          <p:cNvSpPr>
            <a:spLocks noChangeShapeType="1"/>
          </p:cNvSpPr>
          <p:nvPr/>
        </p:nvSpPr>
        <p:spPr bwMode="auto">
          <a:xfrm>
            <a:off x="5691188" y="4614863"/>
            <a:ext cx="0" cy="1952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5183" name="Line 79"/>
          <p:cNvSpPr>
            <a:spLocks noChangeShapeType="1"/>
          </p:cNvSpPr>
          <p:nvPr/>
        </p:nvSpPr>
        <p:spPr bwMode="auto">
          <a:xfrm>
            <a:off x="6229350" y="4610100"/>
            <a:ext cx="0" cy="1952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5184" name="Line 80"/>
          <p:cNvSpPr>
            <a:spLocks noChangeShapeType="1"/>
          </p:cNvSpPr>
          <p:nvPr/>
        </p:nvSpPr>
        <p:spPr bwMode="auto">
          <a:xfrm>
            <a:off x="6729413" y="4610100"/>
            <a:ext cx="0" cy="2238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5185" name="Line 81"/>
          <p:cNvSpPr>
            <a:spLocks noChangeShapeType="1"/>
          </p:cNvSpPr>
          <p:nvPr/>
        </p:nvSpPr>
        <p:spPr bwMode="auto">
          <a:xfrm>
            <a:off x="7367588" y="4605338"/>
            <a:ext cx="0" cy="2238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75186" name="Group 82"/>
          <p:cNvGrpSpPr>
            <a:grpSpLocks/>
          </p:cNvGrpSpPr>
          <p:nvPr/>
        </p:nvGrpSpPr>
        <p:grpSpPr bwMode="auto">
          <a:xfrm>
            <a:off x="7142163" y="4689475"/>
            <a:ext cx="347662" cy="695325"/>
            <a:chOff x="4730" y="2897"/>
            <a:chExt cx="219" cy="438"/>
          </a:xfrm>
        </p:grpSpPr>
        <p:sp>
          <p:nvSpPr>
            <p:cNvPr id="175187" name="Freeform 83"/>
            <p:cNvSpPr>
              <a:spLocks/>
            </p:cNvSpPr>
            <p:nvPr/>
          </p:nvSpPr>
          <p:spPr bwMode="auto">
            <a:xfrm>
              <a:off x="4730" y="2897"/>
              <a:ext cx="219" cy="438"/>
            </a:xfrm>
            <a:custGeom>
              <a:avLst/>
              <a:gdLst/>
              <a:ahLst/>
              <a:cxnLst>
                <a:cxn ang="0">
                  <a:pos x="16" y="109"/>
                </a:cxn>
                <a:cxn ang="0">
                  <a:pos x="94" y="7"/>
                </a:cxn>
                <a:cxn ang="0">
                  <a:pos x="178" y="67"/>
                </a:cxn>
                <a:cxn ang="0">
                  <a:pos x="196" y="379"/>
                </a:cxn>
                <a:cxn ang="0">
                  <a:pos x="40" y="421"/>
                </a:cxn>
                <a:cxn ang="0">
                  <a:pos x="4" y="313"/>
                </a:cxn>
                <a:cxn ang="0">
                  <a:pos x="16" y="109"/>
                </a:cxn>
              </a:cxnLst>
              <a:rect l="0" t="0" r="r" b="b"/>
              <a:pathLst>
                <a:path w="219" h="438">
                  <a:moveTo>
                    <a:pt x="16" y="109"/>
                  </a:moveTo>
                  <a:cubicBezTo>
                    <a:pt x="31" y="58"/>
                    <a:pt x="67" y="14"/>
                    <a:pt x="94" y="7"/>
                  </a:cubicBezTo>
                  <a:cubicBezTo>
                    <a:pt x="121" y="0"/>
                    <a:pt x="161" y="5"/>
                    <a:pt x="178" y="67"/>
                  </a:cubicBezTo>
                  <a:cubicBezTo>
                    <a:pt x="195" y="129"/>
                    <a:pt x="219" y="320"/>
                    <a:pt x="196" y="379"/>
                  </a:cubicBezTo>
                  <a:cubicBezTo>
                    <a:pt x="173" y="438"/>
                    <a:pt x="72" y="432"/>
                    <a:pt x="40" y="421"/>
                  </a:cubicBezTo>
                  <a:cubicBezTo>
                    <a:pt x="8" y="410"/>
                    <a:pt x="8" y="365"/>
                    <a:pt x="4" y="313"/>
                  </a:cubicBezTo>
                  <a:cubicBezTo>
                    <a:pt x="0" y="261"/>
                    <a:pt x="1" y="160"/>
                    <a:pt x="16" y="109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75188" name="Group 84"/>
            <p:cNvGrpSpPr>
              <a:grpSpLocks/>
            </p:cNvGrpSpPr>
            <p:nvPr/>
          </p:nvGrpSpPr>
          <p:grpSpPr bwMode="auto">
            <a:xfrm>
              <a:off x="4771" y="2948"/>
              <a:ext cx="116" cy="342"/>
              <a:chOff x="4180" y="783"/>
              <a:chExt cx="150" cy="307"/>
            </a:xfrm>
          </p:grpSpPr>
          <p:sp>
            <p:nvSpPr>
              <p:cNvPr id="175189" name="AutoShape 85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90" name="Rectangle 86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91" name="Rectangle 87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92" name="AutoShape 88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93" name="Line 89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94" name="Line 90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95" name="Rectangle 91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96" name="Rectangle 92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75197" name="Group 93"/>
          <p:cNvGrpSpPr>
            <a:grpSpLocks/>
          </p:cNvGrpSpPr>
          <p:nvPr/>
        </p:nvGrpSpPr>
        <p:grpSpPr bwMode="auto">
          <a:xfrm>
            <a:off x="6145213" y="4181475"/>
            <a:ext cx="501650" cy="233363"/>
            <a:chOff x="3600" y="219"/>
            <a:chExt cx="360" cy="175"/>
          </a:xfrm>
        </p:grpSpPr>
        <p:sp>
          <p:nvSpPr>
            <p:cNvPr id="175198" name="Oval 94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199" name="Line 95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200" name="Line 96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5201" name="Rectangle 97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chemeClr val="hlink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75202" name="Oval 98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chemeClr val="hlink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75203" name="Group 99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75204" name="Line 10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205" name="Line 10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206" name="Line 10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75207" name="Group 103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75208" name="Line 10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209" name="Line 10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210" name="Line 10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75211" name="Line 107"/>
          <p:cNvSpPr>
            <a:spLocks noChangeShapeType="1"/>
          </p:cNvSpPr>
          <p:nvPr/>
        </p:nvSpPr>
        <p:spPr bwMode="auto">
          <a:xfrm>
            <a:off x="6391275" y="3133725"/>
            <a:ext cx="0" cy="10620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5212" name="Line 108"/>
          <p:cNvSpPr>
            <a:spLocks noChangeShapeType="1"/>
          </p:cNvSpPr>
          <p:nvPr/>
        </p:nvSpPr>
        <p:spPr bwMode="auto">
          <a:xfrm>
            <a:off x="6396038" y="4419600"/>
            <a:ext cx="0" cy="1666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75213" name="Text Box 109"/>
          <p:cNvSpPr txBox="1">
            <a:spLocks noChangeArrowheads="1"/>
          </p:cNvSpPr>
          <p:nvPr/>
        </p:nvSpPr>
        <p:spPr bwMode="auto">
          <a:xfrm>
            <a:off x="4695825" y="3946525"/>
            <a:ext cx="13255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institutional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network</a:t>
            </a:r>
            <a:endParaRPr lang="en-US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75214" name="Text Box 110"/>
          <p:cNvSpPr txBox="1">
            <a:spLocks noChangeArrowheads="1"/>
          </p:cNvSpPr>
          <p:nvPr/>
        </p:nvSpPr>
        <p:spPr bwMode="auto">
          <a:xfrm>
            <a:off x="6667500" y="4294188"/>
            <a:ext cx="1450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10 Mbps LAN</a:t>
            </a:r>
            <a:endParaRPr lang="en-US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75215" name="Text Box 111"/>
          <p:cNvSpPr txBox="1">
            <a:spLocks noChangeArrowheads="1"/>
          </p:cNvSpPr>
          <p:nvPr/>
        </p:nvSpPr>
        <p:spPr bwMode="auto">
          <a:xfrm>
            <a:off x="6392863" y="3322638"/>
            <a:ext cx="11953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1.5 Mbps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access link</a:t>
            </a:r>
            <a:endParaRPr lang="en-US">
              <a:solidFill>
                <a:schemeClr val="accent2"/>
              </a:solidFill>
              <a:latin typeface="Times New Roman" pitchFamily="18" charset="0"/>
            </a:endParaRPr>
          </a:p>
        </p:txBody>
      </p:sp>
      <p:sp>
        <p:nvSpPr>
          <p:cNvPr id="175216" name="Text Box 112"/>
          <p:cNvSpPr txBox="1">
            <a:spLocks noChangeArrowheads="1"/>
          </p:cNvSpPr>
          <p:nvPr/>
        </p:nvSpPr>
        <p:spPr bwMode="auto">
          <a:xfrm>
            <a:off x="6877050" y="5370513"/>
            <a:ext cx="14684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800">
                <a:solidFill>
                  <a:srgbClr val="FF0000"/>
                </a:solidFill>
              </a:rPr>
              <a:t>institutional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800">
                <a:solidFill>
                  <a:srgbClr val="FF0000"/>
                </a:solidFill>
              </a:rPr>
              <a:t>cache</a:t>
            </a:r>
            <a:endParaRPr lang="en-US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7CEE3-FC09-4A68-8616-C830F88CE781}" type="slidenum">
              <a:rPr lang="en-US"/>
              <a:pPr/>
              <a:t>19</a:t>
            </a:fld>
            <a:endParaRPr lang="en-US"/>
          </a:p>
        </p:txBody>
      </p:sp>
      <p:sp>
        <p:nvSpPr>
          <p:cNvPr id="213039" name="AutoShape 47"/>
          <p:cNvSpPr>
            <a:spLocks noChangeArrowheads="1"/>
          </p:cNvSpPr>
          <p:nvPr/>
        </p:nvSpPr>
        <p:spPr bwMode="auto">
          <a:xfrm>
            <a:off x="3228975" y="2582863"/>
            <a:ext cx="465138" cy="536575"/>
          </a:xfrm>
          <a:prstGeom prst="can">
            <a:avLst>
              <a:gd name="adj" fmla="val 28840"/>
            </a:avLst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38" name="AutoShape 46"/>
          <p:cNvSpPr>
            <a:spLocks noChangeArrowheads="1"/>
          </p:cNvSpPr>
          <p:nvPr/>
        </p:nvSpPr>
        <p:spPr bwMode="auto">
          <a:xfrm>
            <a:off x="6483350" y="2517775"/>
            <a:ext cx="465138" cy="536575"/>
          </a:xfrm>
          <a:prstGeom prst="can">
            <a:avLst>
              <a:gd name="adj" fmla="val 28840"/>
            </a:avLst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4175" y="0"/>
            <a:ext cx="7772400" cy="1143000"/>
          </a:xfrm>
        </p:spPr>
        <p:txBody>
          <a:bodyPr/>
          <a:lstStyle/>
          <a:p>
            <a:r>
              <a:rPr lang="en-US" sz="3600"/>
              <a:t>FTP: the file transfer protocol</a:t>
            </a:r>
            <a:endParaRPr lang="en-US"/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9863" y="3419475"/>
            <a:ext cx="8305800" cy="2543175"/>
          </a:xfrm>
        </p:spPr>
        <p:txBody>
          <a:bodyPr/>
          <a:lstStyle/>
          <a:p>
            <a:r>
              <a:rPr lang="en-US" sz="2000" dirty="0"/>
              <a:t>client/server model</a:t>
            </a:r>
          </a:p>
          <a:p>
            <a:pPr lvl="1"/>
            <a:r>
              <a:rPr lang="en-US" sz="2000" i="1" dirty="0">
                <a:solidFill>
                  <a:srgbClr val="FF3300"/>
                </a:solidFill>
              </a:rPr>
              <a:t>client:</a:t>
            </a:r>
            <a:r>
              <a:rPr lang="en-US" sz="2000" dirty="0"/>
              <a:t> side initiating transfer, </a:t>
            </a:r>
            <a:r>
              <a:rPr lang="en-US" sz="2000" i="1" dirty="0">
                <a:solidFill>
                  <a:srgbClr val="FF3300"/>
                </a:solidFill>
              </a:rPr>
              <a:t>server:</a:t>
            </a:r>
            <a:r>
              <a:rPr lang="en-US" sz="2000" dirty="0"/>
              <a:t> remote host</a:t>
            </a:r>
          </a:p>
          <a:p>
            <a:r>
              <a:rPr lang="en-US" sz="2000" dirty="0"/>
              <a:t>ftp: </a:t>
            </a:r>
            <a:r>
              <a:rPr lang="en-US" sz="2000" dirty="0" err="1"/>
              <a:t>RFC</a:t>
            </a:r>
            <a:r>
              <a:rPr lang="en-US" sz="2000" dirty="0"/>
              <a:t> 959, ftp server: port 21</a:t>
            </a:r>
          </a:p>
          <a:p>
            <a:r>
              <a:rPr lang="en-US" sz="2000" dirty="0"/>
              <a:t>Separate data and control </a:t>
            </a:r>
            <a:r>
              <a:rPr lang="en-US" sz="2000" dirty="0" smtClean="0"/>
              <a:t>connections</a:t>
            </a:r>
          </a:p>
          <a:p>
            <a:pPr lvl="1"/>
            <a:r>
              <a:rPr lang="en-US" sz="1600" dirty="0" smtClean="0"/>
              <a:t>Control connection </a:t>
            </a:r>
            <a:r>
              <a:rPr lang="en-US" sz="1600" dirty="0" smtClean="0">
                <a:solidFill>
                  <a:srgbClr val="FF0000"/>
                </a:solidFill>
              </a:rPr>
              <a:t>“out of band”</a:t>
            </a:r>
            <a:endParaRPr lang="en-US" sz="1600" dirty="0">
              <a:solidFill>
                <a:srgbClr val="FF0000"/>
              </a:solidFill>
            </a:endParaRPr>
          </a:p>
          <a:p>
            <a:r>
              <a:rPr lang="en-US" sz="1800" dirty="0"/>
              <a:t>FTP server maintains “state”: </a:t>
            </a:r>
          </a:p>
          <a:p>
            <a:pPr lvl="1"/>
            <a:r>
              <a:rPr lang="en-US" sz="1600" dirty="0"/>
              <a:t>current directory, earlier authentication</a:t>
            </a:r>
            <a:endParaRPr lang="en-US" sz="1600" dirty="0">
              <a:solidFill>
                <a:srgbClr val="FF0000"/>
              </a:solidFill>
            </a:endParaRPr>
          </a:p>
          <a:p>
            <a:endParaRPr lang="en-US" sz="2000" dirty="0"/>
          </a:p>
        </p:txBody>
      </p:sp>
      <p:graphicFrame>
        <p:nvGraphicFramePr>
          <p:cNvPr id="212996" name="Rectangle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212996" name="Clip" r:id="rId4" imgW="0" imgH="0" progId="">
              <p:embed/>
            </p:oleObj>
          </a:graphicData>
        </a:graphic>
      </p:graphicFrame>
      <p:graphicFrame>
        <p:nvGraphicFramePr>
          <p:cNvPr id="212997" name="Object 5"/>
          <p:cNvGraphicFramePr>
            <a:graphicFrameLocks noChangeAspect="1"/>
          </p:cNvGraphicFramePr>
          <p:nvPr/>
        </p:nvGraphicFramePr>
        <p:xfrm>
          <a:off x="3117850" y="1174750"/>
          <a:ext cx="776288" cy="623888"/>
        </p:xfrm>
        <a:graphic>
          <a:graphicData uri="http://schemas.openxmlformats.org/presentationml/2006/ole">
            <p:oleObj spid="_x0000_s212997" name="Clip" r:id="rId5" imgW="1305000" imgH="1085760" progId="">
              <p:embed/>
            </p:oleObj>
          </a:graphicData>
        </a:graphic>
      </p:graphicFrame>
      <p:grpSp>
        <p:nvGrpSpPr>
          <p:cNvPr id="212998" name="Group 6"/>
          <p:cNvGrpSpPr>
            <a:grpSpLocks/>
          </p:cNvGrpSpPr>
          <p:nvPr/>
        </p:nvGrpSpPr>
        <p:grpSpPr bwMode="auto">
          <a:xfrm>
            <a:off x="6569075" y="1012825"/>
            <a:ext cx="355600" cy="933450"/>
            <a:chOff x="4180" y="783"/>
            <a:chExt cx="150" cy="307"/>
          </a:xfrm>
        </p:grpSpPr>
        <p:sp>
          <p:nvSpPr>
            <p:cNvPr id="212999" name="AutoShape 7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00" name="Rectangle 8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01" name="Rectangle 9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02" name="AutoShape 10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03" name="Line 11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04" name="Line 12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05" name="Rectangle 13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06" name="Rectangle 14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3007" name="Line 15"/>
          <p:cNvSpPr>
            <a:spLocks noChangeShapeType="1"/>
          </p:cNvSpPr>
          <p:nvPr/>
        </p:nvSpPr>
        <p:spPr bwMode="auto">
          <a:xfrm>
            <a:off x="4157663" y="1790700"/>
            <a:ext cx="2209800" cy="95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08" name="Text Box 16"/>
          <p:cNvSpPr txBox="1">
            <a:spLocks noChangeArrowheads="1"/>
          </p:cNvSpPr>
          <p:nvPr/>
        </p:nvSpPr>
        <p:spPr bwMode="auto">
          <a:xfrm>
            <a:off x="4079875" y="1474788"/>
            <a:ext cx="24098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>
                <a:solidFill>
                  <a:srgbClr val="FF0000"/>
                </a:solidFill>
              </a:rPr>
              <a:t>file transfer</a:t>
            </a:r>
            <a:endParaRPr lang="en-US">
              <a:latin typeface="Times New Roman" pitchFamily="18" charset="0"/>
            </a:endParaRPr>
          </a:p>
        </p:txBody>
      </p:sp>
      <p:grpSp>
        <p:nvGrpSpPr>
          <p:cNvPr id="213009" name="Group 17"/>
          <p:cNvGrpSpPr>
            <a:grpSpLocks/>
          </p:cNvGrpSpPr>
          <p:nvPr/>
        </p:nvGrpSpPr>
        <p:grpSpPr bwMode="auto">
          <a:xfrm>
            <a:off x="6316663" y="1466850"/>
            <a:ext cx="800100" cy="828675"/>
            <a:chOff x="3898" y="1386"/>
            <a:chExt cx="504" cy="522"/>
          </a:xfrm>
        </p:grpSpPr>
        <p:sp>
          <p:nvSpPr>
            <p:cNvPr id="213010" name="Rectangle 18"/>
            <p:cNvSpPr>
              <a:spLocks noChangeArrowheads="1"/>
            </p:cNvSpPr>
            <p:nvPr/>
          </p:nvSpPr>
          <p:spPr bwMode="auto">
            <a:xfrm>
              <a:off x="3930" y="1386"/>
              <a:ext cx="444" cy="522"/>
            </a:xfrm>
            <a:prstGeom prst="rect">
              <a:avLst/>
            </a:prstGeom>
            <a:solidFill>
              <a:schemeClr val="hlink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11" name="Text Box 19"/>
            <p:cNvSpPr txBox="1">
              <a:spLocks noChangeArrowheads="1"/>
            </p:cNvSpPr>
            <p:nvPr/>
          </p:nvSpPr>
          <p:spPr bwMode="auto">
            <a:xfrm>
              <a:off x="3898" y="1463"/>
              <a:ext cx="50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FTP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server</a:t>
              </a:r>
              <a:endParaRPr lang="en-US">
                <a:latin typeface="Times New Roman" pitchFamily="18" charset="0"/>
              </a:endParaRPr>
            </a:p>
          </p:txBody>
        </p:sp>
      </p:grpSp>
      <p:grpSp>
        <p:nvGrpSpPr>
          <p:cNvPr id="213012" name="Group 20"/>
          <p:cNvGrpSpPr>
            <a:grpSpLocks/>
          </p:cNvGrpSpPr>
          <p:nvPr/>
        </p:nvGrpSpPr>
        <p:grpSpPr bwMode="auto">
          <a:xfrm>
            <a:off x="2387600" y="1457325"/>
            <a:ext cx="1790700" cy="852488"/>
            <a:chOff x="1645" y="1326"/>
            <a:chExt cx="1128" cy="537"/>
          </a:xfrm>
        </p:grpSpPr>
        <p:sp>
          <p:nvSpPr>
            <p:cNvPr id="213013" name="Rectangle 21"/>
            <p:cNvSpPr>
              <a:spLocks noChangeArrowheads="1"/>
            </p:cNvSpPr>
            <p:nvPr/>
          </p:nvSpPr>
          <p:spPr bwMode="auto">
            <a:xfrm>
              <a:off x="2328" y="1326"/>
              <a:ext cx="444" cy="522"/>
            </a:xfrm>
            <a:prstGeom prst="rect">
              <a:avLst/>
            </a:prstGeom>
            <a:solidFill>
              <a:schemeClr val="hlink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14" name="Rectangle 22"/>
            <p:cNvSpPr>
              <a:spLocks noChangeArrowheads="1"/>
            </p:cNvSpPr>
            <p:nvPr/>
          </p:nvSpPr>
          <p:spPr bwMode="auto">
            <a:xfrm>
              <a:off x="1704" y="1332"/>
              <a:ext cx="606" cy="522"/>
            </a:xfrm>
            <a:prstGeom prst="rect">
              <a:avLst/>
            </a:prstGeom>
            <a:solidFill>
              <a:srgbClr val="33CCCC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15" name="Text Box 23"/>
            <p:cNvSpPr txBox="1">
              <a:spLocks noChangeArrowheads="1"/>
            </p:cNvSpPr>
            <p:nvPr/>
          </p:nvSpPr>
          <p:spPr bwMode="auto">
            <a:xfrm>
              <a:off x="1645" y="1343"/>
              <a:ext cx="738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FTP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user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interface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213016" name="Text Box 24"/>
            <p:cNvSpPr txBox="1">
              <a:spLocks noChangeArrowheads="1"/>
            </p:cNvSpPr>
            <p:nvPr/>
          </p:nvSpPr>
          <p:spPr bwMode="auto">
            <a:xfrm>
              <a:off x="2323" y="1403"/>
              <a:ext cx="450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FTP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client</a:t>
              </a:r>
              <a:endParaRPr lang="en-US">
                <a:latin typeface="Times New Roman" pitchFamily="18" charset="0"/>
              </a:endParaRPr>
            </a:p>
          </p:txBody>
        </p:sp>
      </p:grpSp>
      <p:sp>
        <p:nvSpPr>
          <p:cNvPr id="213024" name="Text Box 32"/>
          <p:cNvSpPr txBox="1">
            <a:spLocks noChangeArrowheads="1"/>
          </p:cNvSpPr>
          <p:nvPr/>
        </p:nvSpPr>
        <p:spPr bwMode="auto">
          <a:xfrm>
            <a:off x="3686175" y="2578100"/>
            <a:ext cx="10763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local file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system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13025" name="Line 33"/>
          <p:cNvSpPr>
            <a:spLocks noChangeShapeType="1"/>
          </p:cNvSpPr>
          <p:nvPr/>
        </p:nvSpPr>
        <p:spPr bwMode="auto">
          <a:xfrm>
            <a:off x="3024188" y="2295525"/>
            <a:ext cx="323850" cy="4381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26" name="Line 34"/>
          <p:cNvSpPr>
            <a:spLocks noChangeShapeType="1"/>
          </p:cNvSpPr>
          <p:nvPr/>
        </p:nvSpPr>
        <p:spPr bwMode="auto">
          <a:xfrm flipH="1">
            <a:off x="3519488" y="2286000"/>
            <a:ext cx="333375" cy="4381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3033" name="Text Box 41"/>
          <p:cNvSpPr txBox="1">
            <a:spLocks noChangeArrowheads="1"/>
          </p:cNvSpPr>
          <p:nvPr/>
        </p:nvSpPr>
        <p:spPr bwMode="auto">
          <a:xfrm>
            <a:off x="6965950" y="2389188"/>
            <a:ext cx="14573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remote file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system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13034" name="Line 42"/>
          <p:cNvSpPr>
            <a:spLocks noChangeShapeType="1"/>
          </p:cNvSpPr>
          <p:nvPr/>
        </p:nvSpPr>
        <p:spPr bwMode="auto">
          <a:xfrm>
            <a:off x="6719888" y="2295525"/>
            <a:ext cx="0" cy="4286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13035" name="Picture 43" descr="Alic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95400" y="1509713"/>
            <a:ext cx="561975" cy="693737"/>
          </a:xfrm>
          <a:prstGeom prst="rect">
            <a:avLst/>
          </a:prstGeom>
          <a:noFill/>
        </p:spPr>
      </p:pic>
      <p:sp>
        <p:nvSpPr>
          <p:cNvPr id="213036" name="Text Box 44"/>
          <p:cNvSpPr txBox="1">
            <a:spLocks noChangeArrowheads="1"/>
          </p:cNvSpPr>
          <p:nvPr/>
        </p:nvSpPr>
        <p:spPr bwMode="auto">
          <a:xfrm>
            <a:off x="1184275" y="2217738"/>
            <a:ext cx="9715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user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at host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13037" name="Line 45"/>
          <p:cNvSpPr>
            <a:spLocks noChangeShapeType="1"/>
          </p:cNvSpPr>
          <p:nvPr/>
        </p:nvSpPr>
        <p:spPr bwMode="auto">
          <a:xfrm>
            <a:off x="1833563" y="1905000"/>
            <a:ext cx="5810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3040" name="Group 48"/>
          <p:cNvGrpSpPr>
            <a:grpSpLocks/>
          </p:cNvGrpSpPr>
          <p:nvPr/>
        </p:nvGrpSpPr>
        <p:grpSpPr bwMode="auto">
          <a:xfrm>
            <a:off x="5145088" y="4506913"/>
            <a:ext cx="3998912" cy="1882775"/>
            <a:chOff x="3011" y="1511"/>
            <a:chExt cx="2519" cy="1186"/>
          </a:xfrm>
        </p:grpSpPr>
        <p:graphicFrame>
          <p:nvGraphicFramePr>
            <p:cNvPr id="213041" name="Object 49"/>
            <p:cNvGraphicFramePr>
              <a:graphicFrameLocks noChangeAspect="1"/>
            </p:cNvGraphicFramePr>
            <p:nvPr/>
          </p:nvGraphicFramePr>
          <p:xfrm>
            <a:off x="3011" y="1826"/>
            <a:ext cx="489" cy="393"/>
          </p:xfrm>
          <a:graphic>
            <a:graphicData uri="http://schemas.openxmlformats.org/presentationml/2006/ole">
              <p:oleObj spid="_x0000_s213041" name="Clip" r:id="rId7" imgW="1305000" imgH="1085760" progId="">
                <p:embed/>
              </p:oleObj>
            </a:graphicData>
          </a:graphic>
        </p:graphicFrame>
        <p:grpSp>
          <p:nvGrpSpPr>
            <p:cNvPr id="213042" name="Group 50"/>
            <p:cNvGrpSpPr>
              <a:grpSpLocks/>
            </p:cNvGrpSpPr>
            <p:nvPr/>
          </p:nvGrpSpPr>
          <p:grpSpPr bwMode="auto">
            <a:xfrm>
              <a:off x="5161" y="1688"/>
              <a:ext cx="224" cy="588"/>
              <a:chOff x="4180" y="783"/>
              <a:chExt cx="150" cy="307"/>
            </a:xfrm>
          </p:grpSpPr>
          <p:sp>
            <p:nvSpPr>
              <p:cNvPr id="213043" name="AutoShape 51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3044" name="Rectangle 52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3045" name="Rectangle 53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3046" name="AutoShape 54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3047" name="Line 55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3048" name="Line 56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3049" name="Rectangle 57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3050" name="Rectangle 58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3051" name="Text Box 59"/>
            <p:cNvSpPr txBox="1">
              <a:spLocks noChangeArrowheads="1"/>
            </p:cNvSpPr>
            <p:nvPr/>
          </p:nvSpPr>
          <p:spPr bwMode="auto">
            <a:xfrm>
              <a:off x="3029" y="2249"/>
              <a:ext cx="53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FTP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client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213052" name="Text Box 60"/>
            <p:cNvSpPr txBox="1">
              <a:spLocks noChangeArrowheads="1"/>
            </p:cNvSpPr>
            <p:nvPr/>
          </p:nvSpPr>
          <p:spPr bwMode="auto">
            <a:xfrm>
              <a:off x="4929" y="2255"/>
              <a:ext cx="601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FTP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server</a:t>
              </a:r>
              <a:endParaRPr lang="en-US" sz="2000">
                <a:latin typeface="Times New Roman" pitchFamily="18" charset="0"/>
              </a:endParaRPr>
            </a:p>
          </p:txBody>
        </p:sp>
        <p:sp>
          <p:nvSpPr>
            <p:cNvPr id="213053" name="Line 61"/>
            <p:cNvSpPr>
              <a:spLocks noChangeShapeType="1"/>
            </p:cNvSpPr>
            <p:nvPr/>
          </p:nvSpPr>
          <p:spPr bwMode="auto">
            <a:xfrm>
              <a:off x="3492" y="1920"/>
              <a:ext cx="161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54" name="Line 62"/>
            <p:cNvSpPr>
              <a:spLocks noChangeShapeType="1"/>
            </p:cNvSpPr>
            <p:nvPr/>
          </p:nvSpPr>
          <p:spPr bwMode="auto">
            <a:xfrm flipV="1">
              <a:off x="3504" y="2118"/>
              <a:ext cx="1614" cy="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3055" name="Text Box 63"/>
            <p:cNvSpPr txBox="1">
              <a:spLocks noChangeArrowheads="1"/>
            </p:cNvSpPr>
            <p:nvPr/>
          </p:nvSpPr>
          <p:spPr bwMode="auto">
            <a:xfrm>
              <a:off x="3551" y="1511"/>
              <a:ext cx="151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</a:rPr>
                <a:t>TCP control connection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</a:rPr>
                <a:t>port 21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213056" name="Text Box 64"/>
            <p:cNvSpPr txBox="1">
              <a:spLocks noChangeArrowheads="1"/>
            </p:cNvSpPr>
            <p:nvPr/>
          </p:nvSpPr>
          <p:spPr bwMode="auto">
            <a:xfrm>
              <a:off x="3521" y="2165"/>
              <a:ext cx="1518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</a:rPr>
                <a:t>TCP data connection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</a:rPr>
                <a:t>port 20</a:t>
              </a:r>
              <a:endParaRPr lang="en-US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37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E769F-BE92-4394-9190-B7D971CAEEAE}" type="slidenum">
              <a:rPr lang="en-US"/>
              <a:pPr/>
              <a:t>2</a:t>
            </a:fld>
            <a:endParaRPr lang="en-US"/>
          </a:p>
        </p:txBody>
      </p:sp>
      <p:sp>
        <p:nvSpPr>
          <p:cNvPr id="35389" name="Freeform 573"/>
          <p:cNvSpPr>
            <a:spLocks/>
          </p:cNvSpPr>
          <p:nvPr/>
        </p:nvSpPr>
        <p:spPr bwMode="auto">
          <a:xfrm>
            <a:off x="6737350" y="3430588"/>
            <a:ext cx="1314450" cy="674687"/>
          </a:xfrm>
          <a:custGeom>
            <a:avLst/>
            <a:gdLst/>
            <a:ahLst/>
            <a:cxnLst>
              <a:cxn ang="0">
                <a:pos x="382" y="30"/>
              </a:cxn>
              <a:cxn ang="0">
                <a:pos x="370" y="30"/>
              </a:cxn>
              <a:cxn ang="0">
                <a:pos x="126" y="32"/>
              </a:cxn>
              <a:cxn ang="0">
                <a:pos x="6" y="126"/>
              </a:cxn>
              <a:cxn ang="0">
                <a:pos x="92" y="274"/>
              </a:cxn>
              <a:cxn ang="0">
                <a:pos x="292" y="384"/>
              </a:cxn>
              <a:cxn ang="0">
                <a:pos x="540" y="416"/>
              </a:cxn>
              <a:cxn ang="0">
                <a:pos x="698" y="330"/>
              </a:cxn>
              <a:cxn ang="0">
                <a:pos x="776" y="170"/>
              </a:cxn>
              <a:cxn ang="0">
                <a:pos x="792" y="22"/>
              </a:cxn>
              <a:cxn ang="0">
                <a:pos x="560" y="38"/>
              </a:cxn>
              <a:cxn ang="0">
                <a:pos x="382" y="30"/>
              </a:cxn>
            </a:cxnLst>
            <a:rect l="0" t="0" r="r" b="b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390" name="Freeform 574"/>
          <p:cNvSpPr>
            <a:spLocks/>
          </p:cNvSpPr>
          <p:nvPr/>
        </p:nvSpPr>
        <p:spPr bwMode="auto">
          <a:xfrm>
            <a:off x="6756400" y="1905000"/>
            <a:ext cx="1730375" cy="1044575"/>
          </a:xfrm>
          <a:custGeom>
            <a:avLst/>
            <a:gdLst/>
            <a:ahLst/>
            <a:cxnLst>
              <a:cxn ang="0">
                <a:pos x="424" y="10"/>
              </a:cxn>
              <a:cxn ang="0">
                <a:pos x="288" y="70"/>
              </a:cxn>
              <a:cxn ang="0">
                <a:pos x="96" y="100"/>
              </a:cxn>
              <a:cxn ang="0">
                <a:pos x="14" y="336"/>
              </a:cxn>
              <a:cxn ang="0">
                <a:pos x="180" y="444"/>
              </a:cxn>
              <a:cxn ang="0">
                <a:pos x="346" y="426"/>
              </a:cxn>
              <a:cxn ang="0">
                <a:pos x="584" y="444"/>
              </a:cxn>
              <a:cxn ang="0">
                <a:pos x="698" y="434"/>
              </a:cxn>
              <a:cxn ang="0">
                <a:pos x="752" y="372"/>
              </a:cxn>
              <a:cxn ang="0">
                <a:pos x="750" y="158"/>
              </a:cxn>
              <a:cxn ang="0">
                <a:pos x="662" y="34"/>
              </a:cxn>
              <a:cxn ang="0">
                <a:pos x="424" y="10"/>
              </a:cxn>
            </a:cxnLst>
            <a:rect l="0" t="0" r="r" b="b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391" name="Freeform 575"/>
          <p:cNvSpPr>
            <a:spLocks/>
          </p:cNvSpPr>
          <p:nvPr/>
        </p:nvSpPr>
        <p:spPr bwMode="auto">
          <a:xfrm>
            <a:off x="5016500" y="1612900"/>
            <a:ext cx="1644650" cy="1071563"/>
          </a:xfrm>
          <a:custGeom>
            <a:avLst/>
            <a:gdLst/>
            <a:ahLst/>
            <a:cxnLst>
              <a:cxn ang="0">
                <a:pos x="648" y="11"/>
              </a:cxn>
              <a:cxn ang="0">
                <a:pos x="390" y="53"/>
              </a:cxn>
              <a:cxn ang="0">
                <a:pos x="206" y="129"/>
              </a:cxn>
              <a:cxn ang="0">
                <a:pos x="152" y="229"/>
              </a:cxn>
              <a:cxn ang="0">
                <a:pos x="22" y="297"/>
              </a:cxn>
              <a:cxn ang="0">
                <a:pos x="18" y="459"/>
              </a:cxn>
              <a:cxn ang="0">
                <a:pos x="132" y="489"/>
              </a:cxn>
              <a:cxn ang="0">
                <a:pos x="458" y="489"/>
              </a:cxn>
              <a:cxn ang="0">
                <a:pos x="598" y="555"/>
              </a:cxn>
              <a:cxn ang="0">
                <a:pos x="752" y="657"/>
              </a:cxn>
              <a:cxn ang="0">
                <a:pos x="870" y="661"/>
              </a:cxn>
              <a:cxn ang="0">
                <a:pos x="952" y="603"/>
              </a:cxn>
              <a:cxn ang="0">
                <a:pos x="992" y="445"/>
              </a:cxn>
              <a:cxn ang="0">
                <a:pos x="1018" y="291"/>
              </a:cxn>
              <a:cxn ang="0">
                <a:pos x="1022" y="107"/>
              </a:cxn>
              <a:cxn ang="0">
                <a:pos x="934" y="17"/>
              </a:cxn>
              <a:cxn ang="0">
                <a:pos x="776" y="3"/>
              </a:cxn>
              <a:cxn ang="0">
                <a:pos x="648" y="11"/>
              </a:cxn>
            </a:cxnLst>
            <a:rect l="0" t="0" r="r" b="b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" name="Group 576"/>
          <p:cNvGrpSpPr>
            <a:grpSpLocks/>
          </p:cNvGrpSpPr>
          <p:nvPr/>
        </p:nvGrpSpPr>
        <p:grpSpPr bwMode="auto">
          <a:xfrm>
            <a:off x="5103813" y="2947988"/>
            <a:ext cx="1458912" cy="933450"/>
            <a:chOff x="2889" y="1631"/>
            <a:chExt cx="980" cy="743"/>
          </a:xfrm>
        </p:grpSpPr>
        <p:sp>
          <p:nvSpPr>
            <p:cNvPr id="35393" name="Rectangle 577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394" name="AutoShape 578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solidFill>
                  <a:srgbClr val="00CC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579"/>
          <p:cNvGrpSpPr>
            <a:grpSpLocks/>
          </p:cNvGrpSpPr>
          <p:nvPr/>
        </p:nvGrpSpPr>
        <p:grpSpPr bwMode="auto">
          <a:xfrm>
            <a:off x="5805488" y="1804988"/>
            <a:ext cx="336550" cy="531812"/>
            <a:chOff x="3796" y="1043"/>
            <a:chExt cx="865" cy="1237"/>
          </a:xfrm>
        </p:grpSpPr>
        <p:sp>
          <p:nvSpPr>
            <p:cNvPr id="35396" name="Line 580"/>
            <p:cNvSpPr>
              <a:spLocks noChangeShapeType="1"/>
            </p:cNvSpPr>
            <p:nvPr/>
          </p:nvSpPr>
          <p:spPr bwMode="auto">
            <a:xfrm flipH="1">
              <a:off x="3992" y="1481"/>
              <a:ext cx="235" cy="72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397" name="Line 581"/>
            <p:cNvSpPr>
              <a:spLocks noChangeShapeType="1"/>
            </p:cNvSpPr>
            <p:nvPr/>
          </p:nvSpPr>
          <p:spPr bwMode="auto">
            <a:xfrm>
              <a:off x="4227" y="1481"/>
              <a:ext cx="236" cy="72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398" name="Line 582"/>
            <p:cNvSpPr>
              <a:spLocks noChangeShapeType="1"/>
            </p:cNvSpPr>
            <p:nvPr/>
          </p:nvSpPr>
          <p:spPr bwMode="auto">
            <a:xfrm>
              <a:off x="3992" y="2201"/>
              <a:ext cx="235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399" name="Line 583"/>
            <p:cNvSpPr>
              <a:spLocks noChangeShapeType="1"/>
            </p:cNvSpPr>
            <p:nvPr/>
          </p:nvSpPr>
          <p:spPr bwMode="auto">
            <a:xfrm flipH="1">
              <a:off x="4227" y="2201"/>
              <a:ext cx="236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400" name="Line 584"/>
            <p:cNvSpPr>
              <a:spLocks noChangeShapeType="1"/>
            </p:cNvSpPr>
            <p:nvPr/>
          </p:nvSpPr>
          <p:spPr bwMode="auto">
            <a:xfrm>
              <a:off x="4227" y="1497"/>
              <a:ext cx="0" cy="78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401" name="Line 585"/>
            <p:cNvSpPr>
              <a:spLocks noChangeShapeType="1"/>
            </p:cNvSpPr>
            <p:nvPr/>
          </p:nvSpPr>
          <p:spPr bwMode="auto">
            <a:xfrm flipV="1">
              <a:off x="3992" y="2127"/>
              <a:ext cx="235" cy="7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402" name="Line 586"/>
            <p:cNvSpPr>
              <a:spLocks noChangeShapeType="1"/>
            </p:cNvSpPr>
            <p:nvPr/>
          </p:nvSpPr>
          <p:spPr bwMode="auto">
            <a:xfrm flipH="1" flipV="1">
              <a:off x="4227" y="2127"/>
              <a:ext cx="236" cy="7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403" name="Line 587"/>
            <p:cNvSpPr>
              <a:spLocks noChangeShapeType="1"/>
            </p:cNvSpPr>
            <p:nvPr/>
          </p:nvSpPr>
          <p:spPr bwMode="auto">
            <a:xfrm>
              <a:off x="4092" y="1890"/>
              <a:ext cx="135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404" name="Line 588"/>
            <p:cNvSpPr>
              <a:spLocks noChangeShapeType="1"/>
            </p:cNvSpPr>
            <p:nvPr/>
          </p:nvSpPr>
          <p:spPr bwMode="auto">
            <a:xfrm flipV="1">
              <a:off x="4227" y="1890"/>
              <a:ext cx="143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405" name="Line 589"/>
            <p:cNvSpPr>
              <a:spLocks noChangeShapeType="1"/>
            </p:cNvSpPr>
            <p:nvPr/>
          </p:nvSpPr>
          <p:spPr bwMode="auto">
            <a:xfrm>
              <a:off x="4047" y="1996"/>
              <a:ext cx="175" cy="8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406" name="Line 590"/>
            <p:cNvSpPr>
              <a:spLocks noChangeShapeType="1"/>
            </p:cNvSpPr>
            <p:nvPr/>
          </p:nvSpPr>
          <p:spPr bwMode="auto">
            <a:xfrm flipV="1">
              <a:off x="4227" y="2012"/>
              <a:ext cx="176" cy="7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407" name="Line 591"/>
            <p:cNvSpPr>
              <a:spLocks noChangeShapeType="1"/>
            </p:cNvSpPr>
            <p:nvPr/>
          </p:nvSpPr>
          <p:spPr bwMode="auto">
            <a:xfrm flipV="1">
              <a:off x="4227" y="1782"/>
              <a:ext cx="90" cy="2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408" name="Line 592"/>
            <p:cNvSpPr>
              <a:spLocks noChangeShapeType="1"/>
            </p:cNvSpPr>
            <p:nvPr/>
          </p:nvSpPr>
          <p:spPr bwMode="auto">
            <a:xfrm flipV="1">
              <a:off x="4227" y="1632"/>
              <a:ext cx="57" cy="2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409" name="Line 593"/>
            <p:cNvSpPr>
              <a:spLocks noChangeShapeType="1"/>
            </p:cNvSpPr>
            <p:nvPr/>
          </p:nvSpPr>
          <p:spPr bwMode="auto">
            <a:xfrm>
              <a:off x="4126" y="1772"/>
              <a:ext cx="109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410" name="Line 594"/>
            <p:cNvSpPr>
              <a:spLocks noChangeShapeType="1"/>
            </p:cNvSpPr>
            <p:nvPr/>
          </p:nvSpPr>
          <p:spPr bwMode="auto">
            <a:xfrm>
              <a:off x="4175" y="1625"/>
              <a:ext cx="63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4" name="Group 595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35412" name="Line 596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5413" name="Line 597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5414" name="Line 598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5415" name="Line 599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5" name="Group 600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35417" name="Line 601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5418" name="Line 602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5419" name="Line 603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5420" name="Line 604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6" name="Group 605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35422" name="Line 606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5423" name="Line 607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5424" name="Line 608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35425" name="Line 609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35426" name="Oval 610"/>
          <p:cNvSpPr>
            <a:spLocks noChangeArrowheads="1"/>
          </p:cNvSpPr>
          <p:nvPr/>
        </p:nvSpPr>
        <p:spPr bwMode="auto">
          <a:xfrm>
            <a:off x="6862763" y="36258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27" name="Line 611"/>
          <p:cNvSpPr>
            <a:spLocks noChangeShapeType="1"/>
          </p:cNvSpPr>
          <p:nvPr/>
        </p:nvSpPr>
        <p:spPr bwMode="auto">
          <a:xfrm>
            <a:off x="6862763" y="3617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28" name="Line 612"/>
          <p:cNvSpPr>
            <a:spLocks noChangeShapeType="1"/>
          </p:cNvSpPr>
          <p:nvPr/>
        </p:nvSpPr>
        <p:spPr bwMode="auto">
          <a:xfrm>
            <a:off x="7221538" y="3617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29" name="Rectangle 613"/>
          <p:cNvSpPr>
            <a:spLocks noChangeArrowheads="1"/>
          </p:cNvSpPr>
          <p:nvPr/>
        </p:nvSpPr>
        <p:spPr bwMode="auto">
          <a:xfrm>
            <a:off x="6862763" y="36179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35430" name="Oval 614"/>
          <p:cNvSpPr>
            <a:spLocks noChangeArrowheads="1"/>
          </p:cNvSpPr>
          <p:nvPr/>
        </p:nvSpPr>
        <p:spPr bwMode="auto">
          <a:xfrm>
            <a:off x="6859588" y="35496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7" name="Group 615"/>
          <p:cNvGrpSpPr>
            <a:grpSpLocks/>
          </p:cNvGrpSpPr>
          <p:nvPr/>
        </p:nvGrpSpPr>
        <p:grpSpPr bwMode="auto">
          <a:xfrm>
            <a:off x="6945313" y="3573463"/>
            <a:ext cx="179387" cy="65087"/>
            <a:chOff x="2848" y="848"/>
            <a:chExt cx="140" cy="98"/>
          </a:xfrm>
        </p:grpSpPr>
        <p:sp>
          <p:nvSpPr>
            <p:cNvPr id="35432" name="Line 61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33" name="Line 61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34" name="Line 61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" name="Group 619"/>
          <p:cNvGrpSpPr>
            <a:grpSpLocks/>
          </p:cNvGrpSpPr>
          <p:nvPr/>
        </p:nvGrpSpPr>
        <p:grpSpPr bwMode="auto">
          <a:xfrm flipV="1">
            <a:off x="6945313" y="3573463"/>
            <a:ext cx="179387" cy="65087"/>
            <a:chOff x="2848" y="848"/>
            <a:chExt cx="140" cy="98"/>
          </a:xfrm>
        </p:grpSpPr>
        <p:sp>
          <p:nvSpPr>
            <p:cNvPr id="35436" name="Line 62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37" name="Line 62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38" name="Line 62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439" name="Oval 623"/>
          <p:cNvSpPr>
            <a:spLocks noChangeArrowheads="1"/>
          </p:cNvSpPr>
          <p:nvPr/>
        </p:nvSpPr>
        <p:spPr bwMode="auto">
          <a:xfrm>
            <a:off x="7218363" y="39052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40" name="Line 624"/>
          <p:cNvSpPr>
            <a:spLocks noChangeShapeType="1"/>
          </p:cNvSpPr>
          <p:nvPr/>
        </p:nvSpPr>
        <p:spPr bwMode="auto">
          <a:xfrm>
            <a:off x="7218363" y="38973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41" name="Line 625"/>
          <p:cNvSpPr>
            <a:spLocks noChangeShapeType="1"/>
          </p:cNvSpPr>
          <p:nvPr/>
        </p:nvSpPr>
        <p:spPr bwMode="auto">
          <a:xfrm>
            <a:off x="7577138" y="38973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42" name="Rectangle 626"/>
          <p:cNvSpPr>
            <a:spLocks noChangeArrowheads="1"/>
          </p:cNvSpPr>
          <p:nvPr/>
        </p:nvSpPr>
        <p:spPr bwMode="auto">
          <a:xfrm>
            <a:off x="7218363" y="38973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35443" name="Oval 627"/>
          <p:cNvSpPr>
            <a:spLocks noChangeArrowheads="1"/>
          </p:cNvSpPr>
          <p:nvPr/>
        </p:nvSpPr>
        <p:spPr bwMode="auto">
          <a:xfrm>
            <a:off x="7215188" y="38290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9" name="Group 628"/>
          <p:cNvGrpSpPr>
            <a:grpSpLocks/>
          </p:cNvGrpSpPr>
          <p:nvPr/>
        </p:nvGrpSpPr>
        <p:grpSpPr bwMode="auto">
          <a:xfrm>
            <a:off x="7300913" y="3852863"/>
            <a:ext cx="179387" cy="65087"/>
            <a:chOff x="2848" y="848"/>
            <a:chExt cx="140" cy="98"/>
          </a:xfrm>
        </p:grpSpPr>
        <p:sp>
          <p:nvSpPr>
            <p:cNvPr id="35445" name="Line 62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46" name="Line 63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47" name="Line 63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0" name="Group 632"/>
          <p:cNvGrpSpPr>
            <a:grpSpLocks/>
          </p:cNvGrpSpPr>
          <p:nvPr/>
        </p:nvGrpSpPr>
        <p:grpSpPr bwMode="auto">
          <a:xfrm flipV="1">
            <a:off x="7300913" y="3852863"/>
            <a:ext cx="179387" cy="65087"/>
            <a:chOff x="2848" y="848"/>
            <a:chExt cx="140" cy="98"/>
          </a:xfrm>
        </p:grpSpPr>
        <p:sp>
          <p:nvSpPr>
            <p:cNvPr id="35449" name="Line 63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50" name="Line 63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51" name="Line 63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452" name="Oval 636"/>
          <p:cNvSpPr>
            <a:spLocks noChangeArrowheads="1"/>
          </p:cNvSpPr>
          <p:nvPr/>
        </p:nvSpPr>
        <p:spPr bwMode="auto">
          <a:xfrm>
            <a:off x="7497763" y="36385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53" name="Line 637"/>
          <p:cNvSpPr>
            <a:spLocks noChangeShapeType="1"/>
          </p:cNvSpPr>
          <p:nvPr/>
        </p:nvSpPr>
        <p:spPr bwMode="auto">
          <a:xfrm>
            <a:off x="7497763" y="36306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54" name="Line 638"/>
          <p:cNvSpPr>
            <a:spLocks noChangeShapeType="1"/>
          </p:cNvSpPr>
          <p:nvPr/>
        </p:nvSpPr>
        <p:spPr bwMode="auto">
          <a:xfrm>
            <a:off x="7856538" y="36306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55" name="Rectangle 639"/>
          <p:cNvSpPr>
            <a:spLocks noChangeArrowheads="1"/>
          </p:cNvSpPr>
          <p:nvPr/>
        </p:nvSpPr>
        <p:spPr bwMode="auto">
          <a:xfrm>
            <a:off x="7497763" y="36306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35456" name="Oval 640"/>
          <p:cNvSpPr>
            <a:spLocks noChangeArrowheads="1"/>
          </p:cNvSpPr>
          <p:nvPr/>
        </p:nvSpPr>
        <p:spPr bwMode="auto">
          <a:xfrm>
            <a:off x="7494588" y="35623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1" name="Group 641"/>
          <p:cNvGrpSpPr>
            <a:grpSpLocks/>
          </p:cNvGrpSpPr>
          <p:nvPr/>
        </p:nvGrpSpPr>
        <p:grpSpPr bwMode="auto">
          <a:xfrm>
            <a:off x="7580313" y="3586163"/>
            <a:ext cx="179387" cy="65087"/>
            <a:chOff x="2848" y="848"/>
            <a:chExt cx="140" cy="98"/>
          </a:xfrm>
        </p:grpSpPr>
        <p:sp>
          <p:nvSpPr>
            <p:cNvPr id="35458" name="Line 64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59" name="Line 64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60" name="Line 64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645"/>
          <p:cNvGrpSpPr>
            <a:grpSpLocks/>
          </p:cNvGrpSpPr>
          <p:nvPr/>
        </p:nvGrpSpPr>
        <p:grpSpPr bwMode="auto">
          <a:xfrm flipV="1">
            <a:off x="7580313" y="3586163"/>
            <a:ext cx="179387" cy="65087"/>
            <a:chOff x="2848" y="848"/>
            <a:chExt cx="140" cy="98"/>
          </a:xfrm>
        </p:grpSpPr>
        <p:sp>
          <p:nvSpPr>
            <p:cNvPr id="35462" name="Line 64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63" name="Line 64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64" name="Line 64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465" name="Oval 649"/>
          <p:cNvSpPr>
            <a:spLocks noChangeArrowheads="1"/>
          </p:cNvSpPr>
          <p:nvPr/>
        </p:nvSpPr>
        <p:spPr bwMode="auto">
          <a:xfrm>
            <a:off x="6962775" y="2476500"/>
            <a:ext cx="347663" cy="8890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66" name="Line 650"/>
          <p:cNvSpPr>
            <a:spLocks noChangeShapeType="1"/>
          </p:cNvSpPr>
          <p:nvPr/>
        </p:nvSpPr>
        <p:spPr bwMode="auto">
          <a:xfrm>
            <a:off x="6962775" y="2468563"/>
            <a:ext cx="0" cy="55562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67" name="Line 651"/>
          <p:cNvSpPr>
            <a:spLocks noChangeShapeType="1"/>
          </p:cNvSpPr>
          <p:nvPr/>
        </p:nvSpPr>
        <p:spPr bwMode="auto">
          <a:xfrm>
            <a:off x="7310438" y="2468563"/>
            <a:ext cx="0" cy="55562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68" name="Rectangle 652"/>
          <p:cNvSpPr>
            <a:spLocks noChangeArrowheads="1"/>
          </p:cNvSpPr>
          <p:nvPr/>
        </p:nvSpPr>
        <p:spPr bwMode="auto">
          <a:xfrm>
            <a:off x="6962775" y="2468563"/>
            <a:ext cx="344488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35469" name="Oval 653"/>
          <p:cNvSpPr>
            <a:spLocks noChangeArrowheads="1"/>
          </p:cNvSpPr>
          <p:nvPr/>
        </p:nvSpPr>
        <p:spPr bwMode="auto">
          <a:xfrm>
            <a:off x="6959600" y="2405063"/>
            <a:ext cx="347663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3" name="Group 654"/>
          <p:cNvGrpSpPr>
            <a:grpSpLocks/>
          </p:cNvGrpSpPr>
          <p:nvPr/>
        </p:nvGrpSpPr>
        <p:grpSpPr bwMode="auto">
          <a:xfrm>
            <a:off x="7043738" y="2427288"/>
            <a:ext cx="171450" cy="61912"/>
            <a:chOff x="2848" y="848"/>
            <a:chExt cx="140" cy="98"/>
          </a:xfrm>
        </p:grpSpPr>
        <p:sp>
          <p:nvSpPr>
            <p:cNvPr id="35471" name="Line 65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72" name="Line 65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73" name="Line 65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" name="Group 658"/>
          <p:cNvGrpSpPr>
            <a:grpSpLocks/>
          </p:cNvGrpSpPr>
          <p:nvPr/>
        </p:nvGrpSpPr>
        <p:grpSpPr bwMode="auto">
          <a:xfrm flipV="1">
            <a:off x="7043738" y="2427288"/>
            <a:ext cx="171450" cy="60325"/>
            <a:chOff x="2848" y="848"/>
            <a:chExt cx="140" cy="98"/>
          </a:xfrm>
        </p:grpSpPr>
        <p:sp>
          <p:nvSpPr>
            <p:cNvPr id="35475" name="Line 65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76" name="Line 66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77" name="Line 66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478" name="Oval 662"/>
          <p:cNvSpPr>
            <a:spLocks noChangeArrowheads="1"/>
          </p:cNvSpPr>
          <p:nvPr/>
        </p:nvSpPr>
        <p:spPr bwMode="auto">
          <a:xfrm>
            <a:off x="6961188" y="27368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79" name="Line 663"/>
          <p:cNvSpPr>
            <a:spLocks noChangeShapeType="1"/>
          </p:cNvSpPr>
          <p:nvPr/>
        </p:nvSpPr>
        <p:spPr bwMode="auto">
          <a:xfrm>
            <a:off x="6961188" y="2728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80" name="Line 664"/>
          <p:cNvSpPr>
            <a:spLocks noChangeShapeType="1"/>
          </p:cNvSpPr>
          <p:nvPr/>
        </p:nvSpPr>
        <p:spPr bwMode="auto">
          <a:xfrm>
            <a:off x="7319963" y="2728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81" name="Rectangle 665"/>
          <p:cNvSpPr>
            <a:spLocks noChangeArrowheads="1"/>
          </p:cNvSpPr>
          <p:nvPr/>
        </p:nvSpPr>
        <p:spPr bwMode="auto">
          <a:xfrm>
            <a:off x="6961188" y="27289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35482" name="Oval 666"/>
          <p:cNvSpPr>
            <a:spLocks noChangeArrowheads="1"/>
          </p:cNvSpPr>
          <p:nvPr/>
        </p:nvSpPr>
        <p:spPr bwMode="auto">
          <a:xfrm>
            <a:off x="6958013" y="26606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5" name="Group 667"/>
          <p:cNvGrpSpPr>
            <a:grpSpLocks/>
          </p:cNvGrpSpPr>
          <p:nvPr/>
        </p:nvGrpSpPr>
        <p:grpSpPr bwMode="auto">
          <a:xfrm>
            <a:off x="7043738" y="2684463"/>
            <a:ext cx="179387" cy="65087"/>
            <a:chOff x="2848" y="848"/>
            <a:chExt cx="140" cy="98"/>
          </a:xfrm>
        </p:grpSpPr>
        <p:sp>
          <p:nvSpPr>
            <p:cNvPr id="35484" name="Line 66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85" name="Line 66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86" name="Line 67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671"/>
          <p:cNvGrpSpPr>
            <a:grpSpLocks/>
          </p:cNvGrpSpPr>
          <p:nvPr/>
        </p:nvGrpSpPr>
        <p:grpSpPr bwMode="auto">
          <a:xfrm flipV="1">
            <a:off x="7043738" y="2684463"/>
            <a:ext cx="179387" cy="65087"/>
            <a:chOff x="2848" y="848"/>
            <a:chExt cx="140" cy="98"/>
          </a:xfrm>
        </p:grpSpPr>
        <p:sp>
          <p:nvSpPr>
            <p:cNvPr id="35488" name="Line 67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89" name="Line 67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90" name="Line 67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491" name="Oval 675"/>
          <p:cNvSpPr>
            <a:spLocks noChangeArrowheads="1"/>
          </p:cNvSpPr>
          <p:nvPr/>
        </p:nvSpPr>
        <p:spPr bwMode="auto">
          <a:xfrm>
            <a:off x="7437438" y="2378075"/>
            <a:ext cx="330200" cy="857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92" name="Line 676"/>
          <p:cNvSpPr>
            <a:spLocks noChangeShapeType="1"/>
          </p:cNvSpPr>
          <p:nvPr/>
        </p:nvSpPr>
        <p:spPr bwMode="auto">
          <a:xfrm>
            <a:off x="7437438" y="2371725"/>
            <a:ext cx="0" cy="5238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93" name="Line 677"/>
          <p:cNvSpPr>
            <a:spLocks noChangeShapeType="1"/>
          </p:cNvSpPr>
          <p:nvPr/>
        </p:nvSpPr>
        <p:spPr bwMode="auto">
          <a:xfrm>
            <a:off x="7767638" y="2371725"/>
            <a:ext cx="0" cy="5238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494" name="Rectangle 678"/>
          <p:cNvSpPr>
            <a:spLocks noChangeArrowheads="1"/>
          </p:cNvSpPr>
          <p:nvPr/>
        </p:nvSpPr>
        <p:spPr bwMode="auto">
          <a:xfrm>
            <a:off x="7437438" y="2371725"/>
            <a:ext cx="327025" cy="5238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35495" name="Oval 679"/>
          <p:cNvSpPr>
            <a:spLocks noChangeArrowheads="1"/>
          </p:cNvSpPr>
          <p:nvPr/>
        </p:nvSpPr>
        <p:spPr bwMode="auto">
          <a:xfrm>
            <a:off x="7434263" y="2309813"/>
            <a:ext cx="330200" cy="100012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7" name="Group 680"/>
          <p:cNvGrpSpPr>
            <a:grpSpLocks/>
          </p:cNvGrpSpPr>
          <p:nvPr/>
        </p:nvGrpSpPr>
        <p:grpSpPr bwMode="auto">
          <a:xfrm>
            <a:off x="7513638" y="2332038"/>
            <a:ext cx="163512" cy="57150"/>
            <a:chOff x="2848" y="848"/>
            <a:chExt cx="140" cy="98"/>
          </a:xfrm>
        </p:grpSpPr>
        <p:sp>
          <p:nvSpPr>
            <p:cNvPr id="35497" name="Line 68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98" name="Line 68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499" name="Line 68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684"/>
          <p:cNvGrpSpPr>
            <a:grpSpLocks/>
          </p:cNvGrpSpPr>
          <p:nvPr/>
        </p:nvGrpSpPr>
        <p:grpSpPr bwMode="auto">
          <a:xfrm flipV="1">
            <a:off x="7513638" y="2330450"/>
            <a:ext cx="163512" cy="58738"/>
            <a:chOff x="2848" y="848"/>
            <a:chExt cx="140" cy="98"/>
          </a:xfrm>
        </p:grpSpPr>
        <p:sp>
          <p:nvSpPr>
            <p:cNvPr id="35501" name="Line 68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02" name="Line 68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03" name="Line 68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504" name="Oval 688"/>
          <p:cNvSpPr>
            <a:spLocks noChangeArrowheads="1"/>
          </p:cNvSpPr>
          <p:nvPr/>
        </p:nvSpPr>
        <p:spPr bwMode="auto">
          <a:xfrm>
            <a:off x="7523163" y="2736850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05" name="Line 689"/>
          <p:cNvSpPr>
            <a:spLocks noChangeShapeType="1"/>
          </p:cNvSpPr>
          <p:nvPr/>
        </p:nvSpPr>
        <p:spPr bwMode="auto">
          <a:xfrm>
            <a:off x="7523163" y="2728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06" name="Line 690"/>
          <p:cNvSpPr>
            <a:spLocks noChangeShapeType="1"/>
          </p:cNvSpPr>
          <p:nvPr/>
        </p:nvSpPr>
        <p:spPr bwMode="auto">
          <a:xfrm>
            <a:off x="7881938" y="2728913"/>
            <a:ext cx="0" cy="5873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07" name="Rectangle 691"/>
          <p:cNvSpPr>
            <a:spLocks noChangeArrowheads="1"/>
          </p:cNvSpPr>
          <p:nvPr/>
        </p:nvSpPr>
        <p:spPr bwMode="auto">
          <a:xfrm>
            <a:off x="7523163" y="2728913"/>
            <a:ext cx="355600" cy="5873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35508" name="Oval 692"/>
          <p:cNvSpPr>
            <a:spLocks noChangeArrowheads="1"/>
          </p:cNvSpPr>
          <p:nvPr/>
        </p:nvSpPr>
        <p:spPr bwMode="auto">
          <a:xfrm>
            <a:off x="7519988" y="2660650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9" name="Group 693"/>
          <p:cNvGrpSpPr>
            <a:grpSpLocks/>
          </p:cNvGrpSpPr>
          <p:nvPr/>
        </p:nvGrpSpPr>
        <p:grpSpPr bwMode="auto">
          <a:xfrm>
            <a:off x="7605713" y="2684463"/>
            <a:ext cx="179387" cy="65087"/>
            <a:chOff x="2848" y="848"/>
            <a:chExt cx="140" cy="98"/>
          </a:xfrm>
        </p:grpSpPr>
        <p:sp>
          <p:nvSpPr>
            <p:cNvPr id="35510" name="Line 69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11" name="Line 69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12" name="Line 69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" name="Group 697"/>
          <p:cNvGrpSpPr>
            <a:grpSpLocks/>
          </p:cNvGrpSpPr>
          <p:nvPr/>
        </p:nvGrpSpPr>
        <p:grpSpPr bwMode="auto">
          <a:xfrm flipV="1">
            <a:off x="7605713" y="2684463"/>
            <a:ext cx="179387" cy="65087"/>
            <a:chOff x="2848" y="848"/>
            <a:chExt cx="140" cy="98"/>
          </a:xfrm>
        </p:grpSpPr>
        <p:sp>
          <p:nvSpPr>
            <p:cNvPr id="35514" name="Line 69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15" name="Line 69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16" name="Line 70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517" name="Oval 701"/>
          <p:cNvSpPr>
            <a:spLocks noChangeArrowheads="1"/>
          </p:cNvSpPr>
          <p:nvPr/>
        </p:nvSpPr>
        <p:spPr bwMode="auto">
          <a:xfrm>
            <a:off x="6113463" y="2471738"/>
            <a:ext cx="346075" cy="87312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18" name="Line 702"/>
          <p:cNvSpPr>
            <a:spLocks noChangeShapeType="1"/>
          </p:cNvSpPr>
          <p:nvPr/>
        </p:nvSpPr>
        <p:spPr bwMode="auto">
          <a:xfrm>
            <a:off x="6113463" y="2463800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19" name="Line 703"/>
          <p:cNvSpPr>
            <a:spLocks noChangeShapeType="1"/>
          </p:cNvSpPr>
          <p:nvPr/>
        </p:nvSpPr>
        <p:spPr bwMode="auto">
          <a:xfrm>
            <a:off x="6459538" y="2463800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20" name="Rectangle 704"/>
          <p:cNvSpPr>
            <a:spLocks noChangeArrowheads="1"/>
          </p:cNvSpPr>
          <p:nvPr/>
        </p:nvSpPr>
        <p:spPr bwMode="auto">
          <a:xfrm>
            <a:off x="6113463" y="2463800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35521" name="Oval 705"/>
          <p:cNvSpPr>
            <a:spLocks noChangeArrowheads="1"/>
          </p:cNvSpPr>
          <p:nvPr/>
        </p:nvSpPr>
        <p:spPr bwMode="auto">
          <a:xfrm>
            <a:off x="6110288" y="2400300"/>
            <a:ext cx="346075" cy="103188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1" name="Group 706"/>
          <p:cNvGrpSpPr>
            <a:grpSpLocks/>
          </p:cNvGrpSpPr>
          <p:nvPr/>
        </p:nvGrpSpPr>
        <p:grpSpPr bwMode="auto">
          <a:xfrm>
            <a:off x="6194425" y="2422525"/>
            <a:ext cx="171450" cy="60325"/>
            <a:chOff x="2848" y="848"/>
            <a:chExt cx="140" cy="98"/>
          </a:xfrm>
        </p:grpSpPr>
        <p:sp>
          <p:nvSpPr>
            <p:cNvPr id="35523" name="Line 70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24" name="Line 70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25" name="Line 70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" name="Group 710"/>
          <p:cNvGrpSpPr>
            <a:grpSpLocks/>
          </p:cNvGrpSpPr>
          <p:nvPr/>
        </p:nvGrpSpPr>
        <p:grpSpPr bwMode="auto">
          <a:xfrm flipV="1">
            <a:off x="6194425" y="2422525"/>
            <a:ext cx="171450" cy="58738"/>
            <a:chOff x="2848" y="848"/>
            <a:chExt cx="140" cy="98"/>
          </a:xfrm>
        </p:grpSpPr>
        <p:sp>
          <p:nvSpPr>
            <p:cNvPr id="35527" name="Line 71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28" name="Line 71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29" name="Line 71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530" name="Oval 714"/>
          <p:cNvSpPr>
            <a:spLocks noChangeArrowheads="1"/>
          </p:cNvSpPr>
          <p:nvPr/>
        </p:nvSpPr>
        <p:spPr bwMode="auto">
          <a:xfrm>
            <a:off x="5807075" y="3621088"/>
            <a:ext cx="346075" cy="87312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31" name="Line 715"/>
          <p:cNvSpPr>
            <a:spLocks noChangeShapeType="1"/>
          </p:cNvSpPr>
          <p:nvPr/>
        </p:nvSpPr>
        <p:spPr bwMode="auto">
          <a:xfrm>
            <a:off x="5807075" y="3613150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32" name="Line 716"/>
          <p:cNvSpPr>
            <a:spLocks noChangeShapeType="1"/>
          </p:cNvSpPr>
          <p:nvPr/>
        </p:nvSpPr>
        <p:spPr bwMode="auto">
          <a:xfrm>
            <a:off x="6153150" y="3613150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33" name="Rectangle 717"/>
          <p:cNvSpPr>
            <a:spLocks noChangeArrowheads="1"/>
          </p:cNvSpPr>
          <p:nvPr/>
        </p:nvSpPr>
        <p:spPr bwMode="auto">
          <a:xfrm>
            <a:off x="5807075" y="3613150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35534" name="Oval 718"/>
          <p:cNvSpPr>
            <a:spLocks noChangeArrowheads="1"/>
          </p:cNvSpPr>
          <p:nvPr/>
        </p:nvSpPr>
        <p:spPr bwMode="auto">
          <a:xfrm>
            <a:off x="5803900" y="3549650"/>
            <a:ext cx="346075" cy="103188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3" name="Group 719"/>
          <p:cNvGrpSpPr>
            <a:grpSpLocks/>
          </p:cNvGrpSpPr>
          <p:nvPr/>
        </p:nvGrpSpPr>
        <p:grpSpPr bwMode="auto">
          <a:xfrm>
            <a:off x="5888038" y="3571875"/>
            <a:ext cx="171450" cy="60325"/>
            <a:chOff x="2848" y="848"/>
            <a:chExt cx="140" cy="98"/>
          </a:xfrm>
        </p:grpSpPr>
        <p:sp>
          <p:nvSpPr>
            <p:cNvPr id="35536" name="Line 72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37" name="Line 72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38" name="Line 72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4" name="Group 723"/>
          <p:cNvGrpSpPr>
            <a:grpSpLocks/>
          </p:cNvGrpSpPr>
          <p:nvPr/>
        </p:nvGrpSpPr>
        <p:grpSpPr bwMode="auto">
          <a:xfrm flipV="1">
            <a:off x="5888038" y="3571875"/>
            <a:ext cx="171450" cy="58738"/>
            <a:chOff x="2848" y="848"/>
            <a:chExt cx="140" cy="98"/>
          </a:xfrm>
        </p:grpSpPr>
        <p:sp>
          <p:nvSpPr>
            <p:cNvPr id="35540" name="Line 72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41" name="Line 72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42" name="Line 72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5543" name="Line 727"/>
          <p:cNvSpPr>
            <a:spLocks noChangeShapeType="1"/>
          </p:cNvSpPr>
          <p:nvPr/>
        </p:nvSpPr>
        <p:spPr bwMode="auto">
          <a:xfrm flipV="1">
            <a:off x="7005638" y="3978275"/>
            <a:ext cx="227012" cy="43656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44" name="Line 728"/>
          <p:cNvSpPr>
            <a:spLocks noChangeShapeType="1"/>
          </p:cNvSpPr>
          <p:nvPr/>
        </p:nvSpPr>
        <p:spPr bwMode="auto">
          <a:xfrm>
            <a:off x="7129463" y="3716338"/>
            <a:ext cx="163512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45" name="Line 729"/>
          <p:cNvSpPr>
            <a:spLocks noChangeShapeType="1"/>
          </p:cNvSpPr>
          <p:nvPr/>
        </p:nvSpPr>
        <p:spPr bwMode="auto">
          <a:xfrm>
            <a:off x="7226300" y="3636963"/>
            <a:ext cx="279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46" name="Line 730"/>
          <p:cNvSpPr>
            <a:spLocks noChangeShapeType="1"/>
          </p:cNvSpPr>
          <p:nvPr/>
        </p:nvSpPr>
        <p:spPr bwMode="auto">
          <a:xfrm flipV="1">
            <a:off x="7462838" y="3722688"/>
            <a:ext cx="134937" cy="1047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47" name="Line 731"/>
          <p:cNvSpPr>
            <a:spLocks noChangeShapeType="1"/>
          </p:cNvSpPr>
          <p:nvPr/>
        </p:nvSpPr>
        <p:spPr bwMode="auto">
          <a:xfrm>
            <a:off x="6161088" y="3643313"/>
            <a:ext cx="6794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48" name="Line 732"/>
          <p:cNvSpPr>
            <a:spLocks noChangeShapeType="1"/>
          </p:cNvSpPr>
          <p:nvPr/>
        </p:nvSpPr>
        <p:spPr bwMode="auto">
          <a:xfrm>
            <a:off x="6456363" y="2490788"/>
            <a:ext cx="509587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49" name="Line 733"/>
          <p:cNvSpPr>
            <a:spLocks noChangeShapeType="1"/>
          </p:cNvSpPr>
          <p:nvPr/>
        </p:nvSpPr>
        <p:spPr bwMode="auto">
          <a:xfrm>
            <a:off x="6022975" y="2319338"/>
            <a:ext cx="15240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50" name="Freeform 734"/>
          <p:cNvSpPr>
            <a:spLocks/>
          </p:cNvSpPr>
          <p:nvPr/>
        </p:nvSpPr>
        <p:spPr bwMode="auto">
          <a:xfrm>
            <a:off x="5343525" y="4325938"/>
            <a:ext cx="2979738" cy="1455737"/>
          </a:xfrm>
          <a:custGeom>
            <a:avLst/>
            <a:gdLst/>
            <a:ahLst/>
            <a:cxnLst>
              <a:cxn ang="0">
                <a:pos x="889" y="23"/>
              </a:cxn>
              <a:cxn ang="0">
                <a:pos x="692" y="109"/>
              </a:cxn>
              <a:cxn ang="0">
                <a:pos x="415" y="91"/>
              </a:cxn>
              <a:cxn ang="0">
                <a:pos x="112" y="170"/>
              </a:cxn>
              <a:cxn ang="0">
                <a:pos x="50" y="353"/>
              </a:cxn>
              <a:cxn ang="0">
                <a:pos x="14" y="528"/>
              </a:cxn>
              <a:cxn ang="0">
                <a:pos x="139" y="650"/>
              </a:cxn>
              <a:cxn ang="0">
                <a:pos x="505" y="781"/>
              </a:cxn>
              <a:cxn ang="0">
                <a:pos x="933" y="886"/>
              </a:cxn>
              <a:cxn ang="0">
                <a:pos x="1370" y="901"/>
              </a:cxn>
              <a:cxn ang="0">
                <a:pos x="1676" y="793"/>
              </a:cxn>
              <a:cxn ang="0">
                <a:pos x="1860" y="624"/>
              </a:cxn>
              <a:cxn ang="0">
                <a:pos x="1776" y="219"/>
              </a:cxn>
              <a:cxn ang="0">
                <a:pos x="1503" y="100"/>
              </a:cxn>
              <a:cxn ang="0">
                <a:pos x="1200" y="13"/>
              </a:cxn>
              <a:cxn ang="0">
                <a:pos x="889" y="23"/>
              </a:cxn>
            </a:cxnLst>
            <a:rect l="0" t="0" r="r" b="b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51" name="Line 735"/>
          <p:cNvSpPr>
            <a:spLocks noChangeShapeType="1"/>
          </p:cNvSpPr>
          <p:nvPr/>
        </p:nvSpPr>
        <p:spPr bwMode="auto">
          <a:xfrm rot="-5400000">
            <a:off x="7578725" y="5062538"/>
            <a:ext cx="523875" cy="1397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52" name="Line 736"/>
          <p:cNvSpPr>
            <a:spLocks noChangeShapeType="1"/>
          </p:cNvSpPr>
          <p:nvPr/>
        </p:nvSpPr>
        <p:spPr bwMode="auto">
          <a:xfrm rot="5400000" flipV="1">
            <a:off x="7724775" y="5343525"/>
            <a:ext cx="3175" cy="857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553" name="Line 737"/>
          <p:cNvSpPr>
            <a:spLocks noChangeShapeType="1"/>
          </p:cNvSpPr>
          <p:nvPr/>
        </p:nvSpPr>
        <p:spPr bwMode="auto">
          <a:xfrm rot="-5400000">
            <a:off x="7910513" y="5019675"/>
            <a:ext cx="0" cy="1143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" name="Group 738"/>
          <p:cNvGrpSpPr>
            <a:grpSpLocks/>
          </p:cNvGrpSpPr>
          <p:nvPr/>
        </p:nvGrpSpPr>
        <p:grpSpPr bwMode="auto">
          <a:xfrm>
            <a:off x="7489825" y="4729163"/>
            <a:ext cx="501650" cy="234950"/>
            <a:chOff x="4701" y="2996"/>
            <a:chExt cx="316" cy="148"/>
          </a:xfrm>
        </p:grpSpPr>
        <p:sp>
          <p:nvSpPr>
            <p:cNvPr id="35555" name="Oval 739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56" name="Line 740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57" name="Line 741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58" name="Rectangle 742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35559" name="Oval 743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6" name="Group 744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35561" name="Line 74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562" name="Line 74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563" name="Line 74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7" name="Group 748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35565" name="Line 74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566" name="Line 75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567" name="Line 75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8" name="Group 752"/>
          <p:cNvGrpSpPr>
            <a:grpSpLocks/>
          </p:cNvGrpSpPr>
          <p:nvPr/>
        </p:nvGrpSpPr>
        <p:grpSpPr bwMode="auto">
          <a:xfrm>
            <a:off x="6673850" y="4452938"/>
            <a:ext cx="501650" cy="234950"/>
            <a:chOff x="3600" y="219"/>
            <a:chExt cx="360" cy="175"/>
          </a:xfrm>
        </p:grpSpPr>
        <p:sp>
          <p:nvSpPr>
            <p:cNvPr id="35569" name="Oval 753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70" name="Line 754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71" name="Line 755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72" name="Rectangle 756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35573" name="Oval 757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9" name="Group 758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5575" name="Line 75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576" name="Line 76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577" name="Line 76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0" name="Group 762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5579" name="Line 76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580" name="Line 76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581" name="Line 76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1" name="Group 766"/>
          <p:cNvGrpSpPr>
            <a:grpSpLocks/>
          </p:cNvGrpSpPr>
          <p:nvPr/>
        </p:nvGrpSpPr>
        <p:grpSpPr bwMode="auto">
          <a:xfrm>
            <a:off x="6008688" y="4757738"/>
            <a:ext cx="501650" cy="234950"/>
            <a:chOff x="3600" y="219"/>
            <a:chExt cx="360" cy="175"/>
          </a:xfrm>
        </p:grpSpPr>
        <p:sp>
          <p:nvSpPr>
            <p:cNvPr id="35583" name="Oval 767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84" name="Line 768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85" name="Line 769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586" name="Rectangle 770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35587" name="Oval 771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5360" name="Group 772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35589" name="Line 7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590" name="Line 7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591" name="Line 7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5361" name="Group 776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35593" name="Line 77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594" name="Line 77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595" name="Line 77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5596" name="Line 780"/>
          <p:cNvSpPr>
            <a:spLocks noChangeShapeType="1"/>
          </p:cNvSpPr>
          <p:nvPr/>
        </p:nvSpPr>
        <p:spPr bwMode="auto">
          <a:xfrm>
            <a:off x="7123113" y="4664075"/>
            <a:ext cx="358775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97" name="Line 781"/>
          <p:cNvSpPr>
            <a:spLocks noChangeShapeType="1"/>
          </p:cNvSpPr>
          <p:nvPr/>
        </p:nvSpPr>
        <p:spPr bwMode="auto">
          <a:xfrm flipV="1">
            <a:off x="6470650" y="4676775"/>
            <a:ext cx="277813" cy="10953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98" name="Line 782"/>
          <p:cNvSpPr>
            <a:spLocks noChangeShapeType="1"/>
          </p:cNvSpPr>
          <p:nvPr/>
        </p:nvSpPr>
        <p:spPr bwMode="auto">
          <a:xfrm flipV="1">
            <a:off x="6513513" y="4879975"/>
            <a:ext cx="9715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599" name="Line 783"/>
          <p:cNvSpPr>
            <a:spLocks noChangeShapeType="1"/>
          </p:cNvSpPr>
          <p:nvPr/>
        </p:nvSpPr>
        <p:spPr bwMode="auto">
          <a:xfrm flipH="1">
            <a:off x="5808663" y="4625975"/>
            <a:ext cx="254000" cy="4699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00" name="Line 784"/>
          <p:cNvSpPr>
            <a:spLocks noChangeShapeType="1"/>
          </p:cNvSpPr>
          <p:nvPr/>
        </p:nvSpPr>
        <p:spPr bwMode="auto">
          <a:xfrm>
            <a:off x="5834063" y="4676775"/>
            <a:ext cx="1968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01" name="Line 785"/>
          <p:cNvSpPr>
            <a:spLocks noChangeShapeType="1"/>
          </p:cNvSpPr>
          <p:nvPr/>
        </p:nvSpPr>
        <p:spPr bwMode="auto">
          <a:xfrm>
            <a:off x="5694363" y="5013325"/>
            <a:ext cx="153987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02" name="Line 786"/>
          <p:cNvSpPr>
            <a:spLocks noChangeShapeType="1"/>
          </p:cNvSpPr>
          <p:nvPr/>
        </p:nvSpPr>
        <p:spPr bwMode="auto">
          <a:xfrm>
            <a:off x="5946775" y="5092700"/>
            <a:ext cx="490538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03" name="Line 787"/>
          <p:cNvSpPr>
            <a:spLocks noChangeShapeType="1"/>
          </p:cNvSpPr>
          <p:nvPr/>
        </p:nvSpPr>
        <p:spPr bwMode="auto">
          <a:xfrm flipH="1">
            <a:off x="6186488" y="5000625"/>
            <a:ext cx="53975" cy="857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04" name="Line 788"/>
          <p:cNvSpPr>
            <a:spLocks noChangeShapeType="1"/>
          </p:cNvSpPr>
          <p:nvPr/>
        </p:nvSpPr>
        <p:spPr bwMode="auto">
          <a:xfrm>
            <a:off x="5999163" y="5089525"/>
            <a:ext cx="1587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05" name="Line 789"/>
          <p:cNvSpPr>
            <a:spLocks noChangeShapeType="1"/>
          </p:cNvSpPr>
          <p:nvPr/>
        </p:nvSpPr>
        <p:spPr bwMode="auto">
          <a:xfrm flipH="1" flipV="1">
            <a:off x="6396038" y="5097463"/>
            <a:ext cx="0" cy="76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06" name="Line 790"/>
          <p:cNvSpPr>
            <a:spLocks noChangeShapeType="1"/>
          </p:cNvSpPr>
          <p:nvPr/>
        </p:nvSpPr>
        <p:spPr bwMode="auto">
          <a:xfrm>
            <a:off x="6477000" y="4956175"/>
            <a:ext cx="503238" cy="2698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07" name="Line 791"/>
          <p:cNvSpPr>
            <a:spLocks noChangeShapeType="1"/>
          </p:cNvSpPr>
          <p:nvPr/>
        </p:nvSpPr>
        <p:spPr bwMode="auto">
          <a:xfrm>
            <a:off x="5926138" y="4891088"/>
            <a:ext cx="80962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35362" name="Group 792"/>
          <p:cNvGrpSpPr>
            <a:grpSpLocks/>
          </p:cNvGrpSpPr>
          <p:nvPr/>
        </p:nvGrpSpPr>
        <p:grpSpPr bwMode="auto">
          <a:xfrm>
            <a:off x="5111750" y="1651000"/>
            <a:ext cx="3021013" cy="3981450"/>
            <a:chOff x="-1203" y="1352"/>
            <a:chExt cx="1903" cy="2508"/>
          </a:xfrm>
        </p:grpSpPr>
        <p:grpSp>
          <p:nvGrpSpPr>
            <p:cNvPr id="35363" name="Group 793"/>
            <p:cNvGrpSpPr>
              <a:grpSpLocks/>
            </p:cNvGrpSpPr>
            <p:nvPr/>
          </p:nvGrpSpPr>
          <p:grpSpPr bwMode="auto">
            <a:xfrm>
              <a:off x="-1203" y="1647"/>
              <a:ext cx="436" cy="114"/>
              <a:chOff x="3072" y="739"/>
              <a:chExt cx="652" cy="146"/>
            </a:xfrm>
          </p:grpSpPr>
          <p:pic>
            <p:nvPicPr>
              <p:cNvPr id="35610" name="Picture 794" descr="lgv_fqmg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</p:spPr>
          </p:pic>
          <p:sp>
            <p:nvSpPr>
              <p:cNvPr id="35611" name="Line 795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612" name="Line 796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35613" name="Picture 797" descr="imgyjavg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027" y="1466"/>
              <a:ext cx="232" cy="168"/>
            </a:xfrm>
            <a:prstGeom prst="rect">
              <a:avLst/>
            </a:prstGeom>
            <a:noFill/>
          </p:spPr>
        </p:pic>
        <p:grpSp>
          <p:nvGrpSpPr>
            <p:cNvPr id="35364" name="Group 798"/>
            <p:cNvGrpSpPr>
              <a:grpSpLocks/>
            </p:cNvGrpSpPr>
            <p:nvPr/>
          </p:nvGrpSpPr>
          <p:grpSpPr bwMode="auto">
            <a:xfrm>
              <a:off x="-546" y="1352"/>
              <a:ext cx="256" cy="269"/>
              <a:chOff x="2870" y="1518"/>
              <a:chExt cx="292" cy="320"/>
            </a:xfrm>
          </p:grpSpPr>
          <p:graphicFrame>
            <p:nvGraphicFramePr>
              <p:cNvPr id="35615" name="Object 799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368653" name="Clip" r:id="rId6" imgW="819000" imgH="847800" progId="">
                  <p:embed/>
                </p:oleObj>
              </a:graphicData>
            </a:graphic>
          </p:graphicFrame>
          <p:graphicFrame>
            <p:nvGraphicFramePr>
              <p:cNvPr id="35616" name="Object 800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368654" name="Clip" r:id="rId7" imgW="1266840" imgH="1200240" progId="">
                  <p:embed/>
                </p:oleObj>
              </a:graphicData>
            </a:graphic>
          </p:graphicFrame>
        </p:grpSp>
        <p:grpSp>
          <p:nvGrpSpPr>
            <p:cNvPr id="35365" name="Group 801"/>
            <p:cNvGrpSpPr>
              <a:grpSpLocks/>
            </p:cNvGrpSpPr>
            <p:nvPr/>
          </p:nvGrpSpPr>
          <p:grpSpPr bwMode="auto">
            <a:xfrm>
              <a:off x="-1002" y="2262"/>
              <a:ext cx="209" cy="224"/>
              <a:chOff x="2870" y="1518"/>
              <a:chExt cx="292" cy="320"/>
            </a:xfrm>
          </p:grpSpPr>
          <p:graphicFrame>
            <p:nvGraphicFramePr>
              <p:cNvPr id="35618" name="Object 802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368651" name="Clip" r:id="rId8" imgW="819000" imgH="847800" progId="">
                  <p:embed/>
                </p:oleObj>
              </a:graphicData>
            </a:graphic>
          </p:graphicFrame>
          <p:graphicFrame>
            <p:nvGraphicFramePr>
              <p:cNvPr id="35619" name="Object 803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368652" name="Clip" r:id="rId9" imgW="1266840" imgH="1200240" progId="">
                  <p:embed/>
                </p:oleObj>
              </a:graphicData>
            </a:graphic>
          </p:graphicFrame>
        </p:grpSp>
        <p:graphicFrame>
          <p:nvGraphicFramePr>
            <p:cNvPr id="35620" name="Object 804"/>
            <p:cNvGraphicFramePr>
              <a:graphicFrameLocks noChangeAspect="1"/>
            </p:cNvGraphicFramePr>
            <p:nvPr/>
          </p:nvGraphicFramePr>
          <p:xfrm>
            <a:off x="-732" y="2289"/>
            <a:ext cx="207" cy="173"/>
          </p:xfrm>
          <a:graphic>
            <a:graphicData uri="http://schemas.openxmlformats.org/presentationml/2006/ole">
              <p:oleObj spid="_x0000_s368642" name="Clip" r:id="rId10" imgW="1305000" imgH="1085760" progId="">
                <p:embed/>
              </p:oleObj>
            </a:graphicData>
          </a:graphic>
        </p:graphicFrame>
        <p:grpSp>
          <p:nvGrpSpPr>
            <p:cNvPr id="35366" name="Group 805"/>
            <p:cNvGrpSpPr>
              <a:grpSpLocks/>
            </p:cNvGrpSpPr>
            <p:nvPr/>
          </p:nvGrpSpPr>
          <p:grpSpPr bwMode="auto">
            <a:xfrm>
              <a:off x="310" y="3575"/>
              <a:ext cx="125" cy="230"/>
              <a:chOff x="4180" y="783"/>
              <a:chExt cx="150" cy="307"/>
            </a:xfrm>
          </p:grpSpPr>
          <p:sp>
            <p:nvSpPr>
              <p:cNvPr id="35622" name="AutoShape 806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23" name="Rectangle 807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24" name="Rectangle 808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25" name="AutoShape 809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26" name="Line 810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27" name="Line 811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28" name="Rectangle 812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29" name="Rectangle 813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35630" name="Object 814"/>
            <p:cNvGraphicFramePr>
              <a:graphicFrameLocks noChangeAspect="1"/>
            </p:cNvGraphicFramePr>
            <p:nvPr/>
          </p:nvGraphicFramePr>
          <p:xfrm>
            <a:off x="-975" y="3384"/>
            <a:ext cx="216" cy="180"/>
          </p:xfrm>
          <a:graphic>
            <a:graphicData uri="http://schemas.openxmlformats.org/presentationml/2006/ole">
              <p:oleObj spid="_x0000_s368643" name="Clip" r:id="rId11" imgW="1305000" imgH="1085760" progId="">
                <p:embed/>
              </p:oleObj>
            </a:graphicData>
          </a:graphic>
        </p:graphicFrame>
        <p:graphicFrame>
          <p:nvGraphicFramePr>
            <p:cNvPr id="35631" name="Object 815"/>
            <p:cNvGraphicFramePr>
              <a:graphicFrameLocks noChangeAspect="1"/>
            </p:cNvGraphicFramePr>
            <p:nvPr/>
          </p:nvGraphicFramePr>
          <p:xfrm>
            <a:off x="-871" y="3184"/>
            <a:ext cx="216" cy="180"/>
          </p:xfrm>
          <a:graphic>
            <a:graphicData uri="http://schemas.openxmlformats.org/presentationml/2006/ole">
              <p:oleObj spid="_x0000_s368644" name="Clip" r:id="rId12" imgW="1305000" imgH="1085760" progId="">
                <p:embed/>
              </p:oleObj>
            </a:graphicData>
          </a:graphic>
        </p:graphicFrame>
        <p:graphicFrame>
          <p:nvGraphicFramePr>
            <p:cNvPr id="35632" name="Object 816"/>
            <p:cNvGraphicFramePr>
              <a:graphicFrameLocks noChangeAspect="1"/>
            </p:cNvGraphicFramePr>
            <p:nvPr/>
          </p:nvGraphicFramePr>
          <p:xfrm>
            <a:off x="-703" y="3544"/>
            <a:ext cx="216" cy="180"/>
          </p:xfrm>
          <a:graphic>
            <a:graphicData uri="http://schemas.openxmlformats.org/presentationml/2006/ole">
              <p:oleObj spid="_x0000_s368645" name="Clip" r:id="rId13" imgW="1305000" imgH="1085760" progId="">
                <p:embed/>
              </p:oleObj>
            </a:graphicData>
          </a:graphic>
        </p:graphicFrame>
        <p:graphicFrame>
          <p:nvGraphicFramePr>
            <p:cNvPr id="35633" name="Object 817"/>
            <p:cNvGraphicFramePr>
              <a:graphicFrameLocks noChangeAspect="1"/>
            </p:cNvGraphicFramePr>
            <p:nvPr/>
          </p:nvGraphicFramePr>
          <p:xfrm>
            <a:off x="-489" y="3546"/>
            <a:ext cx="216" cy="180"/>
          </p:xfrm>
          <a:graphic>
            <a:graphicData uri="http://schemas.openxmlformats.org/presentationml/2006/ole">
              <p:oleObj spid="_x0000_s368646" name="Clip" r:id="rId14" imgW="1305000" imgH="1085760" progId="">
                <p:embed/>
              </p:oleObj>
            </a:graphicData>
          </a:graphic>
        </p:graphicFrame>
        <p:grpSp>
          <p:nvGrpSpPr>
            <p:cNvPr id="35367" name="Group 818"/>
            <p:cNvGrpSpPr>
              <a:grpSpLocks/>
            </p:cNvGrpSpPr>
            <p:nvPr/>
          </p:nvGrpSpPr>
          <p:grpSpPr bwMode="auto">
            <a:xfrm>
              <a:off x="83" y="3625"/>
              <a:ext cx="172" cy="215"/>
              <a:chOff x="2870" y="1518"/>
              <a:chExt cx="292" cy="320"/>
            </a:xfrm>
          </p:grpSpPr>
          <p:graphicFrame>
            <p:nvGraphicFramePr>
              <p:cNvPr id="35635" name="Object 819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368649" name="Clip" r:id="rId15" imgW="819000" imgH="847800" progId="">
                  <p:embed/>
                </p:oleObj>
              </a:graphicData>
            </a:graphic>
          </p:graphicFrame>
          <p:graphicFrame>
            <p:nvGraphicFramePr>
              <p:cNvPr id="35636" name="Object 820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368650" name="Clip" r:id="rId16" imgW="1266840" imgH="1200240" progId="">
                  <p:embed/>
                </p:oleObj>
              </a:graphicData>
            </a:graphic>
          </p:graphicFrame>
        </p:grpSp>
        <p:grpSp>
          <p:nvGrpSpPr>
            <p:cNvPr id="35368" name="Group 821"/>
            <p:cNvGrpSpPr>
              <a:grpSpLocks/>
            </p:cNvGrpSpPr>
            <p:nvPr/>
          </p:nvGrpSpPr>
          <p:grpSpPr bwMode="auto">
            <a:xfrm>
              <a:off x="-201" y="3657"/>
              <a:ext cx="220" cy="203"/>
              <a:chOff x="2870" y="1518"/>
              <a:chExt cx="292" cy="320"/>
            </a:xfrm>
          </p:grpSpPr>
          <p:graphicFrame>
            <p:nvGraphicFramePr>
              <p:cNvPr id="35638" name="Object 822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368647" name="Clip" r:id="rId17" imgW="819000" imgH="847800" progId="">
                  <p:embed/>
                </p:oleObj>
              </a:graphicData>
            </a:graphic>
          </p:graphicFrame>
          <p:graphicFrame>
            <p:nvGraphicFramePr>
              <p:cNvPr id="35639" name="Object 823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368648" name="Clip" r:id="rId18" imgW="1266840" imgH="1200240" progId="">
                  <p:embed/>
                </p:oleObj>
              </a:graphicData>
            </a:graphic>
          </p:graphicFrame>
        </p:grpSp>
        <p:grpSp>
          <p:nvGrpSpPr>
            <p:cNvPr id="35369" name="Group 824"/>
            <p:cNvGrpSpPr>
              <a:grpSpLocks/>
            </p:cNvGrpSpPr>
            <p:nvPr/>
          </p:nvGrpSpPr>
          <p:grpSpPr bwMode="auto">
            <a:xfrm>
              <a:off x="569" y="3419"/>
              <a:ext cx="131" cy="258"/>
              <a:chOff x="4180" y="783"/>
              <a:chExt cx="150" cy="307"/>
            </a:xfrm>
          </p:grpSpPr>
          <p:sp>
            <p:nvSpPr>
              <p:cNvPr id="35641" name="AutoShape 825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42" name="Rectangle 826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43" name="Rectangle 827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44" name="AutoShape 828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45" name="Line 829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46" name="Line 830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47" name="Rectangle 831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48" name="Rectangle 832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5649" name="Line 833"/>
          <p:cNvSpPr>
            <a:spLocks noChangeShapeType="1"/>
          </p:cNvSpPr>
          <p:nvPr/>
        </p:nvSpPr>
        <p:spPr bwMode="auto">
          <a:xfrm flipH="1">
            <a:off x="6015038" y="3413125"/>
            <a:ext cx="3175" cy="14446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50" name="Line 834"/>
          <p:cNvSpPr>
            <a:spLocks noChangeShapeType="1"/>
          </p:cNvSpPr>
          <p:nvPr/>
        </p:nvSpPr>
        <p:spPr bwMode="auto">
          <a:xfrm flipV="1">
            <a:off x="7312025" y="2395538"/>
            <a:ext cx="123825" cy="8731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51" name="Line 835"/>
          <p:cNvSpPr>
            <a:spLocks noChangeShapeType="1"/>
          </p:cNvSpPr>
          <p:nvPr/>
        </p:nvSpPr>
        <p:spPr bwMode="auto">
          <a:xfrm>
            <a:off x="7138988" y="2568575"/>
            <a:ext cx="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52" name="Line 836"/>
          <p:cNvSpPr>
            <a:spLocks noChangeShapeType="1"/>
          </p:cNvSpPr>
          <p:nvPr/>
        </p:nvSpPr>
        <p:spPr bwMode="auto">
          <a:xfrm flipV="1">
            <a:off x="7310438" y="2465388"/>
            <a:ext cx="263525" cy="2889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53" name="Line 837"/>
          <p:cNvSpPr>
            <a:spLocks noChangeShapeType="1"/>
          </p:cNvSpPr>
          <p:nvPr/>
        </p:nvSpPr>
        <p:spPr bwMode="auto">
          <a:xfrm>
            <a:off x="7675563" y="2463800"/>
            <a:ext cx="0" cy="196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54" name="Line 838"/>
          <p:cNvSpPr>
            <a:spLocks noChangeShapeType="1"/>
          </p:cNvSpPr>
          <p:nvPr/>
        </p:nvSpPr>
        <p:spPr bwMode="auto">
          <a:xfrm>
            <a:off x="7329488" y="2770188"/>
            <a:ext cx="188912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55" name="Line 839"/>
          <p:cNvSpPr>
            <a:spLocks noChangeShapeType="1"/>
          </p:cNvSpPr>
          <p:nvPr/>
        </p:nvSpPr>
        <p:spPr bwMode="auto">
          <a:xfrm flipV="1">
            <a:off x="5624513" y="3636963"/>
            <a:ext cx="168275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56" name="Line 840"/>
          <p:cNvSpPr>
            <a:spLocks noChangeShapeType="1"/>
          </p:cNvSpPr>
          <p:nvPr/>
        </p:nvSpPr>
        <p:spPr bwMode="auto">
          <a:xfrm flipV="1">
            <a:off x="7743825" y="2163763"/>
            <a:ext cx="238125" cy="1682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57" name="Line 841"/>
          <p:cNvSpPr>
            <a:spLocks noChangeShapeType="1"/>
          </p:cNvSpPr>
          <p:nvPr/>
        </p:nvSpPr>
        <p:spPr bwMode="auto">
          <a:xfrm>
            <a:off x="7883525" y="2760663"/>
            <a:ext cx="177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58" name="Line 842"/>
          <p:cNvSpPr>
            <a:spLocks noChangeShapeType="1"/>
          </p:cNvSpPr>
          <p:nvPr/>
        </p:nvSpPr>
        <p:spPr bwMode="auto">
          <a:xfrm flipH="1">
            <a:off x="7029450" y="2836863"/>
            <a:ext cx="98425" cy="704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659" name="Line 843"/>
          <p:cNvSpPr>
            <a:spLocks noChangeShapeType="1"/>
          </p:cNvSpPr>
          <p:nvPr/>
        </p:nvSpPr>
        <p:spPr bwMode="auto">
          <a:xfrm flipH="1">
            <a:off x="7620000" y="2836863"/>
            <a:ext cx="111125" cy="7270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35370" name="Group 844"/>
          <p:cNvGrpSpPr>
            <a:grpSpLocks/>
          </p:cNvGrpSpPr>
          <p:nvPr/>
        </p:nvGrpSpPr>
        <p:grpSpPr bwMode="auto">
          <a:xfrm>
            <a:off x="6672263" y="4454525"/>
            <a:ext cx="501650" cy="234950"/>
            <a:chOff x="4701" y="2996"/>
            <a:chExt cx="316" cy="148"/>
          </a:xfrm>
        </p:grpSpPr>
        <p:sp>
          <p:nvSpPr>
            <p:cNvPr id="35661" name="Oval 845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662" name="Line 846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663" name="Line 847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664" name="Rectangle 848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35665" name="Oval 849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5371" name="Group 850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35667" name="Line 85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68" name="Line 85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69" name="Line 85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5372" name="Group 854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35671" name="Line 85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72" name="Line 85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73" name="Line 85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5373" name="Group 858"/>
          <p:cNvGrpSpPr>
            <a:grpSpLocks/>
          </p:cNvGrpSpPr>
          <p:nvPr/>
        </p:nvGrpSpPr>
        <p:grpSpPr bwMode="auto">
          <a:xfrm>
            <a:off x="6007100" y="4756150"/>
            <a:ext cx="501650" cy="234950"/>
            <a:chOff x="4701" y="2996"/>
            <a:chExt cx="316" cy="148"/>
          </a:xfrm>
        </p:grpSpPr>
        <p:sp>
          <p:nvSpPr>
            <p:cNvPr id="35675" name="Oval 859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676" name="Line 860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677" name="Line 861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678" name="Rectangle 862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35679" name="Oval 863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5374" name="Group 864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35681" name="Line 86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82" name="Line 86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83" name="Line 86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5375" name="Group 868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35685" name="Line 8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86" name="Line 8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687" name="Line 8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35376" name="Group 872"/>
          <p:cNvGrpSpPr>
            <a:grpSpLocks/>
          </p:cNvGrpSpPr>
          <p:nvPr/>
        </p:nvGrpSpPr>
        <p:grpSpPr bwMode="auto">
          <a:xfrm>
            <a:off x="6837363" y="4941888"/>
            <a:ext cx="290512" cy="404812"/>
            <a:chOff x="4290" y="3130"/>
            <a:chExt cx="183" cy="255"/>
          </a:xfrm>
        </p:grpSpPr>
        <p:pic>
          <p:nvPicPr>
            <p:cNvPr id="35689" name="Picture 873" descr="31u_bnrz[1]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</p:spPr>
        </p:pic>
        <p:sp>
          <p:nvSpPr>
            <p:cNvPr id="35690" name="Freeform 874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/>
              <a:ahLst/>
              <a:cxnLst>
                <a:cxn ang="0">
                  <a:pos x="70" y="29"/>
                </a:cxn>
                <a:cxn ang="0">
                  <a:pos x="55" y="39"/>
                </a:cxn>
                <a:cxn ang="0">
                  <a:pos x="42" y="50"/>
                </a:cxn>
                <a:cxn ang="0">
                  <a:pos x="30" y="63"/>
                </a:cxn>
                <a:cxn ang="0">
                  <a:pos x="20" y="77"/>
                </a:cxn>
                <a:cxn ang="0">
                  <a:pos x="12" y="91"/>
                </a:cxn>
                <a:cxn ang="0">
                  <a:pos x="6" y="108"/>
                </a:cxn>
                <a:cxn ang="0">
                  <a:pos x="2" y="125"/>
                </a:cxn>
                <a:cxn ang="0">
                  <a:pos x="0" y="142"/>
                </a:cxn>
                <a:cxn ang="0">
                  <a:pos x="2" y="166"/>
                </a:cxn>
                <a:cxn ang="0">
                  <a:pos x="12" y="186"/>
                </a:cxn>
                <a:cxn ang="0">
                  <a:pos x="26" y="203"/>
                </a:cxn>
                <a:cxn ang="0">
                  <a:pos x="45" y="216"/>
                </a:cxn>
                <a:cxn ang="0">
                  <a:pos x="66" y="226"/>
                </a:cxn>
                <a:cxn ang="0">
                  <a:pos x="88" y="230"/>
                </a:cxn>
                <a:cxn ang="0">
                  <a:pos x="111" y="232"/>
                </a:cxn>
                <a:cxn ang="0">
                  <a:pos x="134" y="228"/>
                </a:cxn>
                <a:cxn ang="0">
                  <a:pos x="138" y="228"/>
                </a:cxn>
                <a:cxn ang="0">
                  <a:pos x="143" y="226"/>
                </a:cxn>
                <a:cxn ang="0">
                  <a:pos x="147" y="222"/>
                </a:cxn>
                <a:cxn ang="0">
                  <a:pos x="148" y="218"/>
                </a:cxn>
                <a:cxn ang="0">
                  <a:pos x="145" y="212"/>
                </a:cxn>
                <a:cxn ang="0">
                  <a:pos x="141" y="207"/>
                </a:cxn>
                <a:cxn ang="0">
                  <a:pos x="135" y="203"/>
                </a:cxn>
                <a:cxn ang="0">
                  <a:pos x="129" y="201"/>
                </a:cxn>
                <a:cxn ang="0">
                  <a:pos x="117" y="197"/>
                </a:cxn>
                <a:cxn ang="0">
                  <a:pos x="105" y="195"/>
                </a:cxn>
                <a:cxn ang="0">
                  <a:pos x="94" y="193"/>
                </a:cxn>
                <a:cxn ang="0">
                  <a:pos x="83" y="190"/>
                </a:cxn>
                <a:cxn ang="0">
                  <a:pos x="73" y="187"/>
                </a:cxn>
                <a:cxn ang="0">
                  <a:pos x="62" y="182"/>
                </a:cxn>
                <a:cxn ang="0">
                  <a:pos x="53" y="176"/>
                </a:cxn>
                <a:cxn ang="0">
                  <a:pos x="43" y="167"/>
                </a:cxn>
                <a:cxn ang="0">
                  <a:pos x="40" y="128"/>
                </a:cxn>
                <a:cxn ang="0">
                  <a:pos x="49" y="96"/>
                </a:cxn>
                <a:cxn ang="0">
                  <a:pos x="68" y="71"/>
                </a:cxn>
                <a:cxn ang="0">
                  <a:pos x="94" y="50"/>
                </a:cxn>
                <a:cxn ang="0">
                  <a:pos x="122" y="34"/>
                </a:cxn>
                <a:cxn ang="0">
                  <a:pos x="151" y="21"/>
                </a:cxn>
                <a:cxn ang="0">
                  <a:pos x="178" y="12"/>
                </a:cxn>
                <a:cxn ang="0">
                  <a:pos x="199" y="4"/>
                </a:cxn>
                <a:cxn ang="0">
                  <a:pos x="186" y="1"/>
                </a:cxn>
                <a:cxn ang="0">
                  <a:pos x="172" y="0"/>
                </a:cxn>
                <a:cxn ang="0">
                  <a:pos x="156" y="2"/>
                </a:cxn>
                <a:cxn ang="0">
                  <a:pos x="138" y="4"/>
                </a:cxn>
                <a:cxn ang="0">
                  <a:pos x="121" y="10"/>
                </a:cxn>
                <a:cxn ang="0">
                  <a:pos x="103" y="16"/>
                </a:cxn>
                <a:cxn ang="0">
                  <a:pos x="86" y="23"/>
                </a:cxn>
                <a:cxn ang="0">
                  <a:pos x="70" y="29"/>
                </a:cxn>
              </a:cxnLst>
              <a:rect l="0" t="0" r="r" b="b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691" name="Freeform 875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/>
              <a:ahLst/>
              <a:cxnLst>
                <a:cxn ang="0">
                  <a:pos x="108" y="59"/>
                </a:cxn>
                <a:cxn ang="0">
                  <a:pos x="113" y="77"/>
                </a:cxn>
                <a:cxn ang="0">
                  <a:pos x="111" y="94"/>
                </a:cxn>
                <a:cxn ang="0">
                  <a:pos x="103" y="108"/>
                </a:cxn>
                <a:cxn ang="0">
                  <a:pos x="91" y="121"/>
                </a:cxn>
                <a:cxn ang="0">
                  <a:pos x="77" y="132"/>
                </a:cxn>
                <a:cxn ang="0">
                  <a:pos x="61" y="144"/>
                </a:cxn>
                <a:cxn ang="0">
                  <a:pos x="45" y="154"/>
                </a:cxn>
                <a:cxn ang="0">
                  <a:pos x="30" y="164"/>
                </a:cxn>
                <a:cxn ang="0">
                  <a:pos x="28" y="168"/>
                </a:cxn>
                <a:cxn ang="0">
                  <a:pos x="27" y="170"/>
                </a:cxn>
                <a:cxn ang="0">
                  <a:pos x="27" y="174"/>
                </a:cxn>
                <a:cxn ang="0">
                  <a:pos x="28" y="177"/>
                </a:cxn>
                <a:cxn ang="0">
                  <a:pos x="32" y="179"/>
                </a:cxn>
                <a:cxn ang="0">
                  <a:pos x="35" y="180"/>
                </a:cxn>
                <a:cxn ang="0">
                  <a:pos x="37" y="180"/>
                </a:cxn>
                <a:cxn ang="0">
                  <a:pos x="41" y="179"/>
                </a:cxn>
                <a:cxn ang="0">
                  <a:pos x="60" y="169"/>
                </a:cxn>
                <a:cxn ang="0">
                  <a:pos x="77" y="158"/>
                </a:cxn>
                <a:cxn ang="0">
                  <a:pos x="94" y="145"/>
                </a:cxn>
                <a:cxn ang="0">
                  <a:pos x="109" y="130"/>
                </a:cxn>
                <a:cxn ang="0">
                  <a:pos x="120" y="114"/>
                </a:cxn>
                <a:cxn ang="0">
                  <a:pos x="127" y="95"/>
                </a:cxn>
                <a:cxn ang="0">
                  <a:pos x="128" y="76"/>
                </a:cxn>
                <a:cxn ang="0">
                  <a:pos x="123" y="55"/>
                </a:cxn>
                <a:cxn ang="0">
                  <a:pos x="113" y="39"/>
                </a:cxn>
                <a:cxn ang="0">
                  <a:pos x="97" y="25"/>
                </a:cxn>
                <a:cxn ang="0">
                  <a:pos x="79" y="15"/>
                </a:cxn>
                <a:cxn ang="0">
                  <a:pos x="57" y="7"/>
                </a:cxn>
                <a:cxn ang="0">
                  <a:pos x="36" y="2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14" y="9"/>
                </a:cxn>
                <a:cxn ang="0">
                  <a:pos x="29" y="14"/>
                </a:cxn>
                <a:cxn ang="0">
                  <a:pos x="46" y="19"/>
                </a:cxn>
                <a:cxn ang="0">
                  <a:pos x="61" y="23"/>
                </a:cxn>
                <a:cxn ang="0">
                  <a:pos x="76" y="29"/>
                </a:cxn>
                <a:cxn ang="0">
                  <a:pos x="89" y="37"/>
                </a:cxn>
                <a:cxn ang="0">
                  <a:pos x="100" y="46"/>
                </a:cxn>
                <a:cxn ang="0">
                  <a:pos x="108" y="59"/>
                </a:cxn>
              </a:cxnLst>
              <a:rect l="0" t="0" r="r" b="b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692" name="Freeform 876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/>
              <a:ahLst/>
              <a:cxnLst>
                <a:cxn ang="0">
                  <a:pos x="100" y="70"/>
                </a:cxn>
                <a:cxn ang="0">
                  <a:pos x="53" y="115"/>
                </a:cxn>
                <a:cxn ang="0">
                  <a:pos x="17" y="166"/>
                </a:cxn>
                <a:cxn ang="0">
                  <a:pos x="0" y="226"/>
                </a:cxn>
                <a:cxn ang="0">
                  <a:pos x="3" y="266"/>
                </a:cxn>
                <a:cxn ang="0">
                  <a:pos x="9" y="282"/>
                </a:cxn>
                <a:cxn ang="0">
                  <a:pos x="19" y="297"/>
                </a:cxn>
                <a:cxn ang="0">
                  <a:pos x="32" y="310"/>
                </a:cxn>
                <a:cxn ang="0">
                  <a:pos x="56" y="324"/>
                </a:cxn>
                <a:cxn ang="0">
                  <a:pos x="86" y="338"/>
                </a:cxn>
                <a:cxn ang="0">
                  <a:pos x="119" y="350"/>
                </a:cxn>
                <a:cxn ang="0">
                  <a:pos x="152" y="359"/>
                </a:cxn>
                <a:cxn ang="0">
                  <a:pos x="186" y="366"/>
                </a:cxn>
                <a:cxn ang="0">
                  <a:pos x="220" y="371"/>
                </a:cxn>
                <a:cxn ang="0">
                  <a:pos x="254" y="374"/>
                </a:cxn>
                <a:cxn ang="0">
                  <a:pos x="289" y="376"/>
                </a:cxn>
                <a:cxn ang="0">
                  <a:pos x="311" y="378"/>
                </a:cxn>
                <a:cxn ang="0">
                  <a:pos x="320" y="371"/>
                </a:cxn>
                <a:cxn ang="0">
                  <a:pos x="322" y="360"/>
                </a:cxn>
                <a:cxn ang="0">
                  <a:pos x="315" y="352"/>
                </a:cxn>
                <a:cxn ang="0">
                  <a:pos x="294" y="347"/>
                </a:cxn>
                <a:cxn ang="0">
                  <a:pos x="263" y="341"/>
                </a:cxn>
                <a:cxn ang="0">
                  <a:pos x="232" y="336"/>
                </a:cxn>
                <a:cxn ang="0">
                  <a:pos x="200" y="332"/>
                </a:cxn>
                <a:cxn ang="0">
                  <a:pos x="170" y="326"/>
                </a:cxn>
                <a:cxn ang="0">
                  <a:pos x="139" y="318"/>
                </a:cxn>
                <a:cxn ang="0">
                  <a:pos x="110" y="309"/>
                </a:cxn>
                <a:cxn ang="0">
                  <a:pos x="80" y="297"/>
                </a:cxn>
                <a:cxn ang="0">
                  <a:pos x="55" y="281"/>
                </a:cxn>
                <a:cxn ang="0">
                  <a:pos x="38" y="259"/>
                </a:cxn>
                <a:cxn ang="0">
                  <a:pos x="34" y="232"/>
                </a:cxn>
                <a:cxn ang="0">
                  <a:pos x="38" y="200"/>
                </a:cxn>
                <a:cxn ang="0">
                  <a:pos x="51" y="170"/>
                </a:cxn>
                <a:cxn ang="0">
                  <a:pos x="71" y="137"/>
                </a:cxn>
                <a:cxn ang="0">
                  <a:pos x="94" y="110"/>
                </a:cxn>
                <a:cxn ang="0">
                  <a:pos x="123" y="82"/>
                </a:cxn>
                <a:cxn ang="0">
                  <a:pos x="153" y="57"/>
                </a:cxn>
                <a:cxn ang="0">
                  <a:pos x="195" y="38"/>
                </a:cxn>
                <a:cxn ang="0">
                  <a:pos x="238" y="20"/>
                </a:cxn>
                <a:cxn ang="0">
                  <a:pos x="264" y="7"/>
                </a:cxn>
                <a:cxn ang="0">
                  <a:pos x="256" y="0"/>
                </a:cxn>
                <a:cxn ang="0">
                  <a:pos x="221" y="4"/>
                </a:cxn>
                <a:cxn ang="0">
                  <a:pos x="180" y="18"/>
                </a:cxn>
                <a:cxn ang="0">
                  <a:pos x="141" y="38"/>
                </a:cxn>
              </a:cxnLst>
              <a:rect l="0" t="0" r="r" b="b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693" name="Freeform 877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/>
              <a:ahLst/>
              <a:cxnLst>
                <a:cxn ang="0">
                  <a:pos x="235" y="77"/>
                </a:cxn>
                <a:cxn ang="0">
                  <a:pos x="248" y="91"/>
                </a:cxn>
                <a:cxn ang="0">
                  <a:pos x="256" y="107"/>
                </a:cxn>
                <a:cxn ang="0">
                  <a:pos x="259" y="124"/>
                </a:cxn>
                <a:cxn ang="0">
                  <a:pos x="259" y="142"/>
                </a:cxn>
                <a:cxn ang="0">
                  <a:pos x="257" y="157"/>
                </a:cxn>
                <a:cxn ang="0">
                  <a:pos x="252" y="170"/>
                </a:cxn>
                <a:cxn ang="0">
                  <a:pos x="244" y="183"/>
                </a:cxn>
                <a:cxn ang="0">
                  <a:pos x="236" y="193"/>
                </a:cxn>
                <a:cxn ang="0">
                  <a:pos x="225" y="204"/>
                </a:cxn>
                <a:cxn ang="0">
                  <a:pos x="215" y="214"/>
                </a:cxn>
                <a:cxn ang="0">
                  <a:pos x="204" y="224"/>
                </a:cxn>
                <a:cxn ang="0">
                  <a:pos x="194" y="234"/>
                </a:cxn>
                <a:cxn ang="0">
                  <a:pos x="191" y="238"/>
                </a:cxn>
                <a:cxn ang="0">
                  <a:pos x="191" y="241"/>
                </a:cxn>
                <a:cxn ang="0">
                  <a:pos x="191" y="245"/>
                </a:cxn>
                <a:cxn ang="0">
                  <a:pos x="194" y="248"/>
                </a:cxn>
                <a:cxn ang="0">
                  <a:pos x="197" y="250"/>
                </a:cxn>
                <a:cxn ang="0">
                  <a:pos x="202" y="252"/>
                </a:cxn>
                <a:cxn ang="0">
                  <a:pos x="205" y="250"/>
                </a:cxn>
                <a:cxn ang="0">
                  <a:pos x="209" y="248"/>
                </a:cxn>
                <a:cxn ang="0">
                  <a:pos x="232" y="233"/>
                </a:cxn>
                <a:cxn ang="0">
                  <a:pos x="252" y="214"/>
                </a:cxn>
                <a:cxn ang="0">
                  <a:pos x="268" y="192"/>
                </a:cxn>
                <a:cxn ang="0">
                  <a:pos x="278" y="167"/>
                </a:cxn>
                <a:cxn ang="0">
                  <a:pos x="283" y="141"/>
                </a:cxn>
                <a:cxn ang="0">
                  <a:pos x="280" y="115"/>
                </a:cxn>
                <a:cxn ang="0">
                  <a:pos x="271" y="91"/>
                </a:cxn>
                <a:cxn ang="0">
                  <a:pos x="252" y="69"/>
                </a:cxn>
                <a:cxn ang="0">
                  <a:pos x="238" y="57"/>
                </a:cxn>
                <a:cxn ang="0">
                  <a:pos x="222" y="48"/>
                </a:cxn>
                <a:cxn ang="0">
                  <a:pos x="204" y="39"/>
                </a:cxn>
                <a:cxn ang="0">
                  <a:pos x="184" y="31"/>
                </a:cxn>
                <a:cxn ang="0">
                  <a:pos x="164" y="23"/>
                </a:cxn>
                <a:cxn ang="0">
                  <a:pos x="144" y="17"/>
                </a:cxn>
                <a:cxn ang="0">
                  <a:pos x="123" y="13"/>
                </a:cxn>
                <a:cxn ang="0">
                  <a:pos x="103" y="8"/>
                </a:cxn>
                <a:cxn ang="0">
                  <a:pos x="83" y="5"/>
                </a:cxn>
                <a:cxn ang="0">
                  <a:pos x="66" y="2"/>
                </a:cxn>
                <a:cxn ang="0">
                  <a:pos x="48" y="0"/>
                </a:cxn>
                <a:cxn ang="0">
                  <a:pos x="34" y="0"/>
                </a:cxn>
                <a:cxn ang="0">
                  <a:pos x="21" y="0"/>
                </a:cxn>
                <a:cxn ang="0">
                  <a:pos x="11" y="0"/>
                </a:cxn>
                <a:cxn ang="0">
                  <a:pos x="4" y="2"/>
                </a:cxn>
                <a:cxn ang="0">
                  <a:pos x="0" y="5"/>
                </a:cxn>
                <a:cxn ang="0">
                  <a:pos x="12" y="7"/>
                </a:cxn>
                <a:cxn ang="0">
                  <a:pos x="24" y="8"/>
                </a:cxn>
                <a:cxn ang="0">
                  <a:pos x="38" y="10"/>
                </a:cxn>
                <a:cxn ang="0">
                  <a:pos x="52" y="13"/>
                </a:cxn>
                <a:cxn ang="0">
                  <a:pos x="66" y="16"/>
                </a:cxn>
                <a:cxn ang="0">
                  <a:pos x="82" y="18"/>
                </a:cxn>
                <a:cxn ang="0">
                  <a:pos x="98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4"/>
                </a:cxn>
                <a:cxn ang="0">
                  <a:pos x="162" y="39"/>
                </a:cxn>
                <a:cxn ang="0">
                  <a:pos x="177" y="45"/>
                </a:cxn>
                <a:cxn ang="0">
                  <a:pos x="193" y="52"/>
                </a:cxn>
                <a:cxn ang="0">
                  <a:pos x="208" y="60"/>
                </a:cxn>
                <a:cxn ang="0">
                  <a:pos x="222" y="68"/>
                </a:cxn>
                <a:cxn ang="0">
                  <a:pos x="235" y="77"/>
                </a:cxn>
              </a:cxnLst>
              <a:rect l="0" t="0" r="r" b="b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694" name="Freeform 878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/>
              <a:ahLst/>
              <a:cxnLst>
                <a:cxn ang="0">
                  <a:pos x="0" y="130"/>
                </a:cxn>
                <a:cxn ang="0">
                  <a:pos x="0" y="149"/>
                </a:cxn>
                <a:cxn ang="0">
                  <a:pos x="4" y="168"/>
                </a:cxn>
                <a:cxn ang="0">
                  <a:pos x="12" y="185"/>
                </a:cxn>
                <a:cxn ang="0">
                  <a:pos x="24" y="200"/>
                </a:cxn>
                <a:cxn ang="0">
                  <a:pos x="38" y="213"/>
                </a:cxn>
                <a:cxn ang="0">
                  <a:pos x="55" y="224"/>
                </a:cxn>
                <a:cxn ang="0">
                  <a:pos x="73" y="232"/>
                </a:cxn>
                <a:cxn ang="0">
                  <a:pos x="92" y="237"/>
                </a:cxn>
                <a:cxn ang="0">
                  <a:pos x="98" y="238"/>
                </a:cxn>
                <a:cxn ang="0">
                  <a:pos x="104" y="235"/>
                </a:cxn>
                <a:cxn ang="0">
                  <a:pos x="109" y="232"/>
                </a:cxn>
                <a:cxn ang="0">
                  <a:pos x="111" y="227"/>
                </a:cxn>
                <a:cxn ang="0">
                  <a:pos x="111" y="222"/>
                </a:cxn>
                <a:cxn ang="0">
                  <a:pos x="110" y="216"/>
                </a:cxn>
                <a:cxn ang="0">
                  <a:pos x="106" y="211"/>
                </a:cxn>
                <a:cxn ang="0">
                  <a:pos x="100" y="209"/>
                </a:cxn>
                <a:cxn ang="0">
                  <a:pos x="82" y="202"/>
                </a:cxn>
                <a:cxn ang="0">
                  <a:pos x="64" y="193"/>
                </a:cxn>
                <a:cxn ang="0">
                  <a:pos x="50" y="180"/>
                </a:cxn>
                <a:cxn ang="0">
                  <a:pos x="39" y="167"/>
                </a:cxn>
                <a:cxn ang="0">
                  <a:pos x="32" y="149"/>
                </a:cxn>
                <a:cxn ang="0">
                  <a:pos x="29" y="131"/>
                </a:cxn>
                <a:cxn ang="0">
                  <a:pos x="29" y="111"/>
                </a:cxn>
                <a:cxn ang="0">
                  <a:pos x="35" y="91"/>
                </a:cxn>
                <a:cxn ang="0">
                  <a:pos x="42" y="76"/>
                </a:cxn>
                <a:cxn ang="0">
                  <a:pos x="51" y="62"/>
                </a:cxn>
                <a:cxn ang="0">
                  <a:pos x="62" y="49"/>
                </a:cxn>
                <a:cxn ang="0">
                  <a:pos x="73" y="38"/>
                </a:cxn>
                <a:cxn ang="0">
                  <a:pos x="84" y="28"/>
                </a:cxn>
                <a:cxn ang="0">
                  <a:pos x="96" y="18"/>
                </a:cxn>
                <a:cxn ang="0">
                  <a:pos x="106" y="9"/>
                </a:cxn>
                <a:cxn ang="0">
                  <a:pos x="114" y="1"/>
                </a:cxn>
                <a:cxn ang="0">
                  <a:pos x="106" y="0"/>
                </a:cxn>
                <a:cxn ang="0">
                  <a:pos x="93" y="6"/>
                </a:cxn>
                <a:cxn ang="0">
                  <a:pos x="76" y="18"/>
                </a:cxn>
                <a:cxn ang="0">
                  <a:pos x="56" y="36"/>
                </a:cxn>
                <a:cxn ang="0">
                  <a:pos x="37" y="57"/>
                </a:cxn>
                <a:cxn ang="0">
                  <a:pos x="20" y="80"/>
                </a:cxn>
                <a:cxn ang="0">
                  <a:pos x="7" y="106"/>
                </a:cxn>
                <a:cxn ang="0">
                  <a:pos x="0" y="130"/>
                </a:cxn>
              </a:cxnLst>
              <a:rect l="0" t="0" r="r" b="b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695" name="Freeform 879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/>
              <a:ahLst/>
              <a:cxnLst>
                <a:cxn ang="0">
                  <a:pos x="207" y="124"/>
                </a:cxn>
                <a:cxn ang="0">
                  <a:pos x="219" y="143"/>
                </a:cxn>
                <a:cxn ang="0">
                  <a:pos x="225" y="164"/>
                </a:cxn>
                <a:cxn ang="0">
                  <a:pos x="221" y="187"/>
                </a:cxn>
                <a:cxn ang="0">
                  <a:pos x="208" y="209"/>
                </a:cxn>
                <a:cxn ang="0">
                  <a:pos x="188" y="228"/>
                </a:cxn>
                <a:cxn ang="0">
                  <a:pos x="166" y="246"/>
                </a:cxn>
                <a:cxn ang="0">
                  <a:pos x="143" y="264"/>
                </a:cxn>
                <a:cxn ang="0">
                  <a:pos x="129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1" y="305"/>
                </a:cxn>
                <a:cxn ang="0">
                  <a:pos x="130" y="310"/>
                </a:cxn>
                <a:cxn ang="0">
                  <a:pos x="139" y="309"/>
                </a:cxn>
                <a:cxn ang="0">
                  <a:pos x="154" y="293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1" y="219"/>
                </a:cxn>
                <a:cxn ang="0">
                  <a:pos x="245" y="187"/>
                </a:cxn>
                <a:cxn ang="0">
                  <a:pos x="242" y="153"/>
                </a:cxn>
                <a:cxn ang="0">
                  <a:pos x="227" y="120"/>
                </a:cxn>
                <a:cxn ang="0">
                  <a:pos x="201" y="94"/>
                </a:cxn>
                <a:cxn ang="0">
                  <a:pos x="177" y="74"/>
                </a:cxn>
                <a:cxn ang="0">
                  <a:pos x="152" y="60"/>
                </a:cxn>
                <a:cxn ang="0">
                  <a:pos x="126" y="43"/>
                </a:cxn>
                <a:cxn ang="0">
                  <a:pos x="98" y="28"/>
                </a:cxn>
                <a:cxn ang="0">
                  <a:pos x="72" y="16"/>
                </a:cxn>
                <a:cxn ang="0">
                  <a:pos x="46" y="7"/>
                </a:cxn>
                <a:cxn ang="0">
                  <a:pos x="24" y="1"/>
                </a:cxn>
                <a:cxn ang="0">
                  <a:pos x="7" y="1"/>
                </a:cxn>
                <a:cxn ang="0">
                  <a:pos x="8" y="6"/>
                </a:cxn>
                <a:cxn ang="0">
                  <a:pos x="28" y="14"/>
                </a:cxn>
                <a:cxn ang="0">
                  <a:pos x="51" y="24"/>
                </a:cxn>
                <a:cxn ang="0">
                  <a:pos x="78" y="37"/>
                </a:cxn>
                <a:cxn ang="0">
                  <a:pos x="106" y="51"/>
                </a:cxn>
                <a:cxn ang="0">
                  <a:pos x="134" y="69"/>
                </a:cxn>
                <a:cxn ang="0">
                  <a:pos x="163" y="87"/>
                </a:cxn>
                <a:cxn ang="0">
                  <a:pos x="187" y="105"/>
                </a:cxn>
              </a:cxnLst>
              <a:rect l="0" t="0" r="r" b="b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696" name="Freeform 880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29" y="8"/>
                </a:cxn>
                <a:cxn ang="0">
                  <a:pos x="25" y="3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0" y="11"/>
                </a:cxn>
                <a:cxn ang="0">
                  <a:pos x="0" y="17"/>
                </a:cxn>
                <a:cxn ang="0">
                  <a:pos x="5" y="42"/>
                </a:cxn>
                <a:cxn ang="0">
                  <a:pos x="15" y="71"/>
                </a:cxn>
                <a:cxn ang="0">
                  <a:pos x="27" y="100"/>
                </a:cxn>
                <a:cxn ang="0">
                  <a:pos x="41" y="127"/>
                </a:cxn>
                <a:cxn ang="0">
                  <a:pos x="55" y="151"/>
                </a:cxn>
                <a:cxn ang="0">
                  <a:pos x="68" y="171"/>
                </a:cxn>
                <a:cxn ang="0">
                  <a:pos x="77" y="184"/>
                </a:cxn>
                <a:cxn ang="0">
                  <a:pos x="83" y="187"/>
                </a:cxn>
                <a:cxn ang="0">
                  <a:pos x="80" y="174"/>
                </a:cxn>
                <a:cxn ang="0">
                  <a:pos x="75" y="158"/>
                </a:cxn>
                <a:cxn ang="0">
                  <a:pos x="68" y="138"/>
                </a:cxn>
                <a:cxn ang="0">
                  <a:pos x="59" y="113"/>
                </a:cxn>
                <a:cxn ang="0">
                  <a:pos x="51" y="88"/>
                </a:cxn>
                <a:cxn ang="0">
                  <a:pos x="43" y="63"/>
                </a:cxn>
                <a:cxn ang="0">
                  <a:pos x="36" y="38"/>
                </a:cxn>
                <a:cxn ang="0">
                  <a:pos x="31" y="14"/>
                </a:cxn>
              </a:cxnLst>
              <a:rect l="0" t="0" r="r" b="b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697" name="Freeform 881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1" y="6"/>
                </a:cxn>
                <a:cxn ang="0">
                  <a:pos x="18" y="2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0" y="24"/>
                </a:cxn>
                <a:cxn ang="0">
                  <a:pos x="4" y="38"/>
                </a:cxn>
                <a:cxn ang="0">
                  <a:pos x="8" y="52"/>
                </a:cxn>
                <a:cxn ang="0">
                  <a:pos x="14" y="65"/>
                </a:cxn>
                <a:cxn ang="0">
                  <a:pos x="21" y="78"/>
                </a:cxn>
                <a:cxn ang="0">
                  <a:pos x="28" y="87"/>
                </a:cxn>
                <a:cxn ang="0">
                  <a:pos x="37" y="93"/>
                </a:cxn>
                <a:cxn ang="0">
                  <a:pos x="42" y="94"/>
                </a:cxn>
                <a:cxn ang="0">
                  <a:pos x="44" y="76"/>
                </a:cxn>
                <a:cxn ang="0">
                  <a:pos x="38" y="54"/>
                </a:cxn>
                <a:cxn ang="0">
                  <a:pos x="31" y="32"/>
                </a:cxn>
                <a:cxn ang="0">
                  <a:pos x="22" y="10"/>
                </a:cxn>
              </a:cxnLst>
              <a:rect l="0" t="0" r="r" b="b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698" name="Freeform 882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9" y="4"/>
                </a:cxn>
                <a:cxn ang="0">
                  <a:pos x="15" y="1"/>
                </a:cxn>
                <a:cxn ang="0">
                  <a:pos x="12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7"/>
                </a:cxn>
                <a:cxn ang="0">
                  <a:pos x="4" y="24"/>
                </a:cxn>
                <a:cxn ang="0">
                  <a:pos x="8" y="32"/>
                </a:cxn>
                <a:cxn ang="0">
                  <a:pos x="14" y="39"/>
                </a:cxn>
                <a:cxn ang="0">
                  <a:pos x="20" y="46"/>
                </a:cxn>
                <a:cxn ang="0">
                  <a:pos x="27" y="50"/>
                </a:cxn>
                <a:cxn ang="0">
                  <a:pos x="33" y="54"/>
                </a:cxn>
                <a:cxn ang="0">
                  <a:pos x="38" y="54"/>
                </a:cxn>
                <a:cxn ang="0">
                  <a:pos x="36" y="42"/>
                </a:cxn>
                <a:cxn ang="0">
                  <a:pos x="32" y="29"/>
                </a:cxn>
                <a:cxn ang="0">
                  <a:pos x="25" y="16"/>
                </a:cxn>
                <a:cxn ang="0">
                  <a:pos x="20" y="7"/>
                </a:cxn>
              </a:cxnLst>
              <a:rect l="0" t="0" r="r" b="b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699" name="Freeform 883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/>
              <a:ahLst/>
              <a:cxnLst>
                <a:cxn ang="0">
                  <a:pos x="41" y="27"/>
                </a:cxn>
                <a:cxn ang="0">
                  <a:pos x="46" y="24"/>
                </a:cxn>
                <a:cxn ang="0">
                  <a:pos x="51" y="21"/>
                </a:cxn>
                <a:cxn ang="0">
                  <a:pos x="52" y="16"/>
                </a:cxn>
                <a:cxn ang="0">
                  <a:pos x="52" y="12"/>
                </a:cxn>
                <a:cxn ang="0">
                  <a:pos x="50" y="6"/>
                </a:cxn>
                <a:cxn ang="0">
                  <a:pos x="46" y="2"/>
                </a:cxn>
                <a:cxn ang="0">
                  <a:pos x="41" y="0"/>
                </a:cxn>
                <a:cxn ang="0">
                  <a:pos x="36" y="0"/>
                </a:cxn>
                <a:cxn ang="0">
                  <a:pos x="33" y="0"/>
                </a:cxn>
                <a:cxn ang="0">
                  <a:pos x="29" y="1"/>
                </a:cxn>
                <a:cxn ang="0">
                  <a:pos x="21" y="4"/>
                </a:cxn>
                <a:cxn ang="0">
                  <a:pos x="13" y="8"/>
                </a:cxn>
                <a:cxn ang="0">
                  <a:pos x="6" y="15"/>
                </a:cxn>
                <a:cxn ang="0">
                  <a:pos x="3" y="22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4" y="33"/>
                </a:cxn>
                <a:cxn ang="0">
                  <a:pos x="9" y="36"/>
                </a:cxn>
                <a:cxn ang="0">
                  <a:pos x="13" y="36"/>
                </a:cxn>
                <a:cxn ang="0">
                  <a:pos x="18" y="36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6" y="30"/>
                </a:cxn>
                <a:cxn ang="0">
                  <a:pos x="41" y="27"/>
                </a:cxn>
              </a:cxnLst>
              <a:rect l="0" t="0" r="r" b="b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00" name="Freeform 884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/>
              <a:ahLst/>
              <a:cxnLst>
                <a:cxn ang="0">
                  <a:pos x="73" y="36"/>
                </a:cxn>
                <a:cxn ang="0">
                  <a:pos x="58" y="46"/>
                </a:cxn>
                <a:cxn ang="0">
                  <a:pos x="46" y="58"/>
                </a:cxn>
                <a:cxn ang="0">
                  <a:pos x="33" y="72"/>
                </a:cxn>
                <a:cxn ang="0">
                  <a:pos x="22" y="85"/>
                </a:cxn>
                <a:cxn ang="0">
                  <a:pos x="14" y="100"/>
                </a:cxn>
                <a:cxn ang="0">
                  <a:pos x="7" y="115"/>
                </a:cxn>
                <a:cxn ang="0">
                  <a:pos x="2" y="130"/>
                </a:cxn>
                <a:cxn ang="0">
                  <a:pos x="0" y="146"/>
                </a:cxn>
                <a:cxn ang="0">
                  <a:pos x="2" y="170"/>
                </a:cxn>
                <a:cxn ang="0">
                  <a:pos x="12" y="190"/>
                </a:cxn>
                <a:cxn ang="0">
                  <a:pos x="26" y="207"/>
                </a:cxn>
                <a:cxn ang="0">
                  <a:pos x="43" y="220"/>
                </a:cxn>
                <a:cxn ang="0">
                  <a:pos x="64" y="229"/>
                </a:cxn>
                <a:cxn ang="0">
                  <a:pos x="88" y="235"/>
                </a:cxn>
                <a:cxn ang="0">
                  <a:pos x="110" y="236"/>
                </a:cxn>
                <a:cxn ang="0">
                  <a:pos x="132" y="232"/>
                </a:cxn>
                <a:cxn ang="0">
                  <a:pos x="137" y="232"/>
                </a:cxn>
                <a:cxn ang="0">
                  <a:pos x="142" y="230"/>
                </a:cxn>
                <a:cxn ang="0">
                  <a:pos x="145" y="226"/>
                </a:cxn>
                <a:cxn ang="0">
                  <a:pos x="146" y="221"/>
                </a:cxn>
                <a:cxn ang="0">
                  <a:pos x="145" y="219"/>
                </a:cxn>
                <a:cxn ang="0">
                  <a:pos x="142" y="219"/>
                </a:cxn>
                <a:cxn ang="0">
                  <a:pos x="137" y="217"/>
                </a:cxn>
                <a:cxn ang="0">
                  <a:pos x="131" y="217"/>
                </a:cxn>
                <a:cxn ang="0">
                  <a:pos x="124" y="217"/>
                </a:cxn>
                <a:cxn ang="0">
                  <a:pos x="118" y="217"/>
                </a:cxn>
                <a:cxn ang="0">
                  <a:pos x="112" y="217"/>
                </a:cxn>
                <a:cxn ang="0">
                  <a:pos x="109" y="217"/>
                </a:cxn>
                <a:cxn ang="0">
                  <a:pos x="97" y="216"/>
                </a:cxn>
                <a:cxn ang="0">
                  <a:pos x="87" y="215"/>
                </a:cxn>
                <a:cxn ang="0">
                  <a:pos x="75" y="214"/>
                </a:cxn>
                <a:cxn ang="0">
                  <a:pos x="63" y="211"/>
                </a:cxn>
                <a:cxn ang="0">
                  <a:pos x="51" y="207"/>
                </a:cxn>
                <a:cxn ang="0">
                  <a:pos x="40" y="199"/>
                </a:cxn>
                <a:cxn ang="0">
                  <a:pos x="29" y="189"/>
                </a:cxn>
                <a:cxn ang="0">
                  <a:pos x="17" y="174"/>
                </a:cxn>
                <a:cxn ang="0">
                  <a:pos x="15" y="157"/>
                </a:cxn>
                <a:cxn ang="0">
                  <a:pos x="16" y="141"/>
                </a:cxn>
                <a:cxn ang="0">
                  <a:pos x="21" y="124"/>
                </a:cxn>
                <a:cxn ang="0">
                  <a:pos x="28" y="109"/>
                </a:cxn>
                <a:cxn ang="0">
                  <a:pos x="39" y="96"/>
                </a:cxn>
                <a:cxn ang="0">
                  <a:pos x="50" y="82"/>
                </a:cxn>
                <a:cxn ang="0">
                  <a:pos x="63" y="70"/>
                </a:cxn>
                <a:cxn ang="0">
                  <a:pos x="78" y="59"/>
                </a:cxn>
                <a:cxn ang="0">
                  <a:pos x="94" y="49"/>
                </a:cxn>
                <a:cxn ang="0">
                  <a:pos x="110" y="39"/>
                </a:cxn>
                <a:cxn ang="0">
                  <a:pos x="126" y="31"/>
                </a:cxn>
                <a:cxn ang="0">
                  <a:pos x="142" y="24"/>
                </a:cxn>
                <a:cxn ang="0">
                  <a:pos x="158" y="19"/>
                </a:cxn>
                <a:cxn ang="0">
                  <a:pos x="172" y="13"/>
                </a:cxn>
                <a:cxn ang="0">
                  <a:pos x="186" y="10"/>
                </a:cxn>
                <a:cxn ang="0">
                  <a:pos x="198" y="7"/>
                </a:cxn>
                <a:cxn ang="0">
                  <a:pos x="190" y="3"/>
                </a:cxn>
                <a:cxn ang="0">
                  <a:pos x="177" y="0"/>
                </a:cxn>
                <a:cxn ang="0">
                  <a:pos x="162" y="3"/>
                </a:cxn>
                <a:cxn ang="0">
                  <a:pos x="144" y="6"/>
                </a:cxn>
                <a:cxn ang="0">
                  <a:pos x="124" y="12"/>
                </a:cxn>
                <a:cxn ang="0">
                  <a:pos x="105" y="19"/>
                </a:cxn>
                <a:cxn ang="0">
                  <a:pos x="88" y="28"/>
                </a:cxn>
                <a:cxn ang="0">
                  <a:pos x="73" y="36"/>
                </a:cxn>
              </a:cxnLst>
              <a:rect l="0" t="0" r="r" b="b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01" name="Freeform 885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/>
              <a:ahLst/>
              <a:cxnLst>
                <a:cxn ang="0">
                  <a:pos x="108" y="61"/>
                </a:cxn>
                <a:cxn ang="0">
                  <a:pos x="111" y="80"/>
                </a:cxn>
                <a:cxn ang="0">
                  <a:pos x="109" y="97"/>
                </a:cxn>
                <a:cxn ang="0">
                  <a:pos x="101" y="110"/>
                </a:cxn>
                <a:cxn ang="0">
                  <a:pos x="89" y="123"/>
                </a:cxn>
                <a:cxn ang="0">
                  <a:pos x="75" y="134"/>
                </a:cxn>
                <a:cxn ang="0">
                  <a:pos x="60" y="145"/>
                </a:cxn>
                <a:cxn ang="0">
                  <a:pos x="43" y="156"/>
                </a:cxn>
                <a:cxn ang="0">
                  <a:pos x="29" y="167"/>
                </a:cxn>
                <a:cxn ang="0">
                  <a:pos x="27" y="170"/>
                </a:cxn>
                <a:cxn ang="0">
                  <a:pos x="26" y="172"/>
                </a:cxn>
                <a:cxn ang="0">
                  <a:pos x="26" y="176"/>
                </a:cxn>
                <a:cxn ang="0">
                  <a:pos x="28" y="179"/>
                </a:cxn>
                <a:cxn ang="0">
                  <a:pos x="30" y="182"/>
                </a:cxn>
                <a:cxn ang="0">
                  <a:pos x="34" y="183"/>
                </a:cxn>
                <a:cxn ang="0">
                  <a:pos x="37" y="183"/>
                </a:cxn>
                <a:cxn ang="0">
                  <a:pos x="41" y="182"/>
                </a:cxn>
                <a:cxn ang="0">
                  <a:pos x="58" y="171"/>
                </a:cxn>
                <a:cxn ang="0">
                  <a:pos x="76" y="160"/>
                </a:cxn>
                <a:cxn ang="0">
                  <a:pos x="92" y="147"/>
                </a:cxn>
                <a:cxn ang="0">
                  <a:pos x="108" y="132"/>
                </a:cxn>
                <a:cxn ang="0">
                  <a:pos x="118" y="116"/>
                </a:cxn>
                <a:cxn ang="0">
                  <a:pos x="125" y="98"/>
                </a:cxn>
                <a:cxn ang="0">
                  <a:pos x="128" y="78"/>
                </a:cxn>
                <a:cxn ang="0">
                  <a:pos x="123" y="58"/>
                </a:cxn>
                <a:cxn ang="0">
                  <a:pos x="112" y="41"/>
                </a:cxn>
                <a:cxn ang="0">
                  <a:pos x="98" y="28"/>
                </a:cxn>
                <a:cxn ang="0">
                  <a:pos x="80" y="16"/>
                </a:cxn>
                <a:cxn ang="0">
                  <a:pos x="61" y="8"/>
                </a:cxn>
                <a:cxn ang="0">
                  <a:pos x="41" y="2"/>
                </a:cxn>
                <a:cxn ang="0">
                  <a:pos x="23" y="0"/>
                </a:cxn>
                <a:cxn ang="0">
                  <a:pos x="9" y="1"/>
                </a:cxn>
                <a:cxn ang="0">
                  <a:pos x="0" y="6"/>
                </a:cxn>
                <a:cxn ang="0">
                  <a:pos x="16" y="10"/>
                </a:cxn>
                <a:cxn ang="0">
                  <a:pos x="33" y="14"/>
                </a:cxn>
                <a:cxn ang="0">
                  <a:pos x="48" y="17"/>
                </a:cxn>
                <a:cxn ang="0">
                  <a:pos x="63" y="22"/>
                </a:cxn>
                <a:cxn ang="0">
                  <a:pos x="77" y="28"/>
                </a:cxn>
                <a:cxn ang="0">
                  <a:pos x="90" y="36"/>
                </a:cxn>
                <a:cxn ang="0">
                  <a:pos x="101" y="46"/>
                </a:cxn>
                <a:cxn ang="0">
                  <a:pos x="108" y="61"/>
                </a:cxn>
              </a:cxnLst>
              <a:rect l="0" t="0" r="r" b="b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02" name="Freeform 886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/>
              <a:ahLst/>
              <a:cxnLst>
                <a:cxn ang="0">
                  <a:pos x="101" y="70"/>
                </a:cxn>
                <a:cxn ang="0">
                  <a:pos x="54" y="115"/>
                </a:cxn>
                <a:cxn ang="0">
                  <a:pos x="18" y="167"/>
                </a:cxn>
                <a:cxn ang="0">
                  <a:pos x="0" y="227"/>
                </a:cxn>
                <a:cxn ang="0">
                  <a:pos x="4" y="267"/>
                </a:cxn>
                <a:cxn ang="0">
                  <a:pos x="11" y="283"/>
                </a:cxn>
                <a:cxn ang="0">
                  <a:pos x="21" y="298"/>
                </a:cxn>
                <a:cxn ang="0">
                  <a:pos x="34" y="311"/>
                </a:cxn>
                <a:cxn ang="0">
                  <a:pos x="57" y="325"/>
                </a:cxn>
                <a:cxn ang="0">
                  <a:pos x="87" y="340"/>
                </a:cxn>
                <a:cxn ang="0">
                  <a:pos x="120" y="351"/>
                </a:cxn>
                <a:cxn ang="0">
                  <a:pos x="153" y="360"/>
                </a:cxn>
                <a:cxn ang="0">
                  <a:pos x="187" y="367"/>
                </a:cxn>
                <a:cxn ang="0">
                  <a:pos x="221" y="372"/>
                </a:cxn>
                <a:cxn ang="0">
                  <a:pos x="256" y="375"/>
                </a:cxn>
                <a:cxn ang="0">
                  <a:pos x="290" y="378"/>
                </a:cxn>
                <a:cxn ang="0">
                  <a:pos x="312" y="379"/>
                </a:cxn>
                <a:cxn ang="0">
                  <a:pos x="320" y="372"/>
                </a:cxn>
                <a:cxn ang="0">
                  <a:pos x="323" y="360"/>
                </a:cxn>
                <a:cxn ang="0">
                  <a:pos x="316" y="352"/>
                </a:cxn>
                <a:cxn ang="0">
                  <a:pos x="295" y="351"/>
                </a:cxn>
                <a:cxn ang="0">
                  <a:pos x="263" y="350"/>
                </a:cxn>
                <a:cxn ang="0">
                  <a:pos x="231" y="348"/>
                </a:cxn>
                <a:cxn ang="0">
                  <a:pos x="200" y="343"/>
                </a:cxn>
                <a:cxn ang="0">
                  <a:pos x="168" y="337"/>
                </a:cxn>
                <a:cxn ang="0">
                  <a:pos x="136" y="329"/>
                </a:cxn>
                <a:cxn ang="0">
                  <a:pos x="106" y="320"/>
                </a:cxn>
                <a:cxn ang="0">
                  <a:pos x="76" y="306"/>
                </a:cxn>
                <a:cxn ang="0">
                  <a:pos x="51" y="291"/>
                </a:cxn>
                <a:cxn ang="0">
                  <a:pos x="35" y="269"/>
                </a:cxn>
                <a:cxn ang="0">
                  <a:pos x="31" y="239"/>
                </a:cxn>
                <a:cxn ang="0">
                  <a:pos x="38" y="197"/>
                </a:cxn>
                <a:cxn ang="0">
                  <a:pos x="51" y="165"/>
                </a:cxn>
                <a:cxn ang="0">
                  <a:pos x="68" y="136"/>
                </a:cxn>
                <a:cxn ang="0">
                  <a:pos x="89" y="111"/>
                </a:cxn>
                <a:cxn ang="0">
                  <a:pos x="114" y="88"/>
                </a:cxn>
                <a:cxn ang="0">
                  <a:pos x="144" y="64"/>
                </a:cxn>
                <a:cxn ang="0">
                  <a:pos x="181" y="41"/>
                </a:cxn>
                <a:cxn ang="0">
                  <a:pos x="219" y="22"/>
                </a:cxn>
                <a:cxn ang="0">
                  <a:pos x="253" y="7"/>
                </a:cxn>
                <a:cxn ang="0">
                  <a:pos x="255" y="0"/>
                </a:cxn>
                <a:cxn ang="0">
                  <a:pos x="221" y="5"/>
                </a:cxn>
                <a:cxn ang="0">
                  <a:pos x="181" y="19"/>
                </a:cxn>
                <a:cxn ang="0">
                  <a:pos x="142" y="39"/>
                </a:cxn>
              </a:cxnLst>
              <a:rect l="0" t="0" r="r" b="b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03" name="Freeform 887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/>
              <a:ahLst/>
              <a:cxnLst>
                <a:cxn ang="0">
                  <a:pos x="235" y="78"/>
                </a:cxn>
                <a:cxn ang="0">
                  <a:pos x="248" y="92"/>
                </a:cxn>
                <a:cxn ang="0">
                  <a:pos x="255" y="108"/>
                </a:cxn>
                <a:cxn ang="0">
                  <a:pos x="259" y="125"/>
                </a:cxn>
                <a:cxn ang="0">
                  <a:pos x="259" y="144"/>
                </a:cxn>
                <a:cxn ang="0">
                  <a:pos x="257" y="159"/>
                </a:cxn>
                <a:cxn ang="0">
                  <a:pos x="252" y="171"/>
                </a:cxn>
                <a:cxn ang="0">
                  <a:pos x="244" y="184"/>
                </a:cxn>
                <a:cxn ang="0">
                  <a:pos x="236" y="194"/>
                </a:cxn>
                <a:cxn ang="0">
                  <a:pos x="225" y="206"/>
                </a:cxn>
                <a:cxn ang="0">
                  <a:pos x="215" y="215"/>
                </a:cxn>
                <a:cxn ang="0">
                  <a:pos x="204" y="225"/>
                </a:cxn>
                <a:cxn ang="0">
                  <a:pos x="194" y="236"/>
                </a:cxn>
                <a:cxn ang="0">
                  <a:pos x="191" y="239"/>
                </a:cxn>
                <a:cxn ang="0">
                  <a:pos x="190" y="242"/>
                </a:cxn>
                <a:cxn ang="0">
                  <a:pos x="191" y="246"/>
                </a:cxn>
                <a:cxn ang="0">
                  <a:pos x="194" y="249"/>
                </a:cxn>
                <a:cxn ang="0">
                  <a:pos x="197" y="252"/>
                </a:cxn>
                <a:cxn ang="0">
                  <a:pos x="201" y="253"/>
                </a:cxn>
                <a:cxn ang="0">
                  <a:pos x="205" y="252"/>
                </a:cxn>
                <a:cxn ang="0">
                  <a:pos x="209" y="249"/>
                </a:cxn>
                <a:cxn ang="0">
                  <a:pos x="232" y="234"/>
                </a:cxn>
                <a:cxn ang="0">
                  <a:pos x="251" y="215"/>
                </a:cxn>
                <a:cxn ang="0">
                  <a:pos x="267" y="192"/>
                </a:cxn>
                <a:cxn ang="0">
                  <a:pos x="278" y="168"/>
                </a:cxn>
                <a:cxn ang="0">
                  <a:pos x="282" y="141"/>
                </a:cxn>
                <a:cxn ang="0">
                  <a:pos x="279" y="116"/>
                </a:cxn>
                <a:cxn ang="0">
                  <a:pos x="270" y="92"/>
                </a:cxn>
                <a:cxn ang="0">
                  <a:pos x="251" y="70"/>
                </a:cxn>
                <a:cxn ang="0">
                  <a:pos x="237" y="59"/>
                </a:cxn>
                <a:cxn ang="0">
                  <a:pos x="221" y="48"/>
                </a:cxn>
                <a:cxn ang="0">
                  <a:pos x="202" y="39"/>
                </a:cxn>
                <a:cxn ang="0">
                  <a:pos x="183" y="31"/>
                </a:cxn>
                <a:cxn ang="0">
                  <a:pos x="163" y="24"/>
                </a:cxn>
                <a:cxn ang="0">
                  <a:pos x="142" y="18"/>
                </a:cxn>
                <a:cxn ang="0">
                  <a:pos x="122" y="13"/>
                </a:cxn>
                <a:cxn ang="0">
                  <a:pos x="101" y="8"/>
                </a:cxn>
                <a:cxn ang="0">
                  <a:pos x="82" y="5"/>
                </a:cxn>
                <a:cxn ang="0">
                  <a:pos x="63" y="2"/>
                </a:cxn>
                <a:cxn ang="0">
                  <a:pos x="47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0" y="1"/>
                </a:cxn>
                <a:cxn ang="0">
                  <a:pos x="4" y="4"/>
                </a:cxn>
                <a:cxn ang="0">
                  <a:pos x="0" y="6"/>
                </a:cxn>
                <a:cxn ang="0">
                  <a:pos x="12" y="8"/>
                </a:cxn>
                <a:cxn ang="0">
                  <a:pos x="25" y="9"/>
                </a:cxn>
                <a:cxn ang="0">
                  <a:pos x="38" y="12"/>
                </a:cxn>
                <a:cxn ang="0">
                  <a:pos x="52" y="14"/>
                </a:cxn>
                <a:cxn ang="0">
                  <a:pos x="67" y="16"/>
                </a:cxn>
                <a:cxn ang="0">
                  <a:pos x="82" y="18"/>
                </a:cxn>
                <a:cxn ang="0">
                  <a:pos x="97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5"/>
                </a:cxn>
                <a:cxn ang="0">
                  <a:pos x="162" y="40"/>
                </a:cxn>
                <a:cxn ang="0">
                  <a:pos x="177" y="46"/>
                </a:cxn>
                <a:cxn ang="0">
                  <a:pos x="192" y="53"/>
                </a:cxn>
                <a:cxn ang="0">
                  <a:pos x="208" y="60"/>
                </a:cxn>
                <a:cxn ang="0">
                  <a:pos x="222" y="69"/>
                </a:cxn>
                <a:cxn ang="0">
                  <a:pos x="235" y="78"/>
                </a:cxn>
              </a:cxnLst>
              <a:rect l="0" t="0" r="r" b="b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04" name="Freeform 888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0" y="148"/>
                </a:cxn>
                <a:cxn ang="0">
                  <a:pos x="5" y="166"/>
                </a:cxn>
                <a:cxn ang="0">
                  <a:pos x="13" y="184"/>
                </a:cxn>
                <a:cxn ang="0">
                  <a:pos x="24" y="198"/>
                </a:cxn>
                <a:cxn ang="0">
                  <a:pos x="39" y="211"/>
                </a:cxn>
                <a:cxn ang="0">
                  <a:pos x="55" y="223"/>
                </a:cxn>
                <a:cxn ang="0">
                  <a:pos x="74" y="231"/>
                </a:cxn>
                <a:cxn ang="0">
                  <a:pos x="92" y="235"/>
                </a:cxn>
                <a:cxn ang="0">
                  <a:pos x="98" y="236"/>
                </a:cxn>
                <a:cxn ang="0">
                  <a:pos x="104" y="234"/>
                </a:cxn>
                <a:cxn ang="0">
                  <a:pos x="109" y="231"/>
                </a:cxn>
                <a:cxn ang="0">
                  <a:pos x="111" y="226"/>
                </a:cxn>
                <a:cxn ang="0">
                  <a:pos x="111" y="220"/>
                </a:cxn>
                <a:cxn ang="0">
                  <a:pos x="110" y="215"/>
                </a:cxn>
                <a:cxn ang="0">
                  <a:pos x="107" y="210"/>
                </a:cxn>
                <a:cxn ang="0">
                  <a:pos x="101" y="208"/>
                </a:cxn>
                <a:cxn ang="0">
                  <a:pos x="82" y="201"/>
                </a:cxn>
                <a:cxn ang="0">
                  <a:pos x="64" y="192"/>
                </a:cxn>
                <a:cxn ang="0">
                  <a:pos x="50" y="179"/>
                </a:cxn>
                <a:cxn ang="0">
                  <a:pos x="40" y="165"/>
                </a:cxn>
                <a:cxn ang="0">
                  <a:pos x="33" y="148"/>
                </a:cxn>
                <a:cxn ang="0">
                  <a:pos x="29" y="130"/>
                </a:cxn>
                <a:cxn ang="0">
                  <a:pos x="29" y="110"/>
                </a:cxn>
                <a:cxn ang="0">
                  <a:pos x="35" y="89"/>
                </a:cxn>
                <a:cxn ang="0">
                  <a:pos x="43" y="74"/>
                </a:cxn>
                <a:cxn ang="0">
                  <a:pos x="56" y="60"/>
                </a:cxn>
                <a:cxn ang="0">
                  <a:pos x="70" y="46"/>
                </a:cxn>
                <a:cxn ang="0">
                  <a:pos x="85" y="33"/>
                </a:cxn>
                <a:cxn ang="0">
                  <a:pos x="98" y="23"/>
                </a:cxn>
                <a:cxn ang="0">
                  <a:pos x="109" y="12"/>
                </a:cxn>
                <a:cxn ang="0">
                  <a:pos x="115" y="6"/>
                </a:cxn>
                <a:cxn ang="0">
                  <a:pos x="115" y="0"/>
                </a:cxn>
                <a:cxn ang="0">
                  <a:pos x="102" y="4"/>
                </a:cxn>
                <a:cxn ang="0">
                  <a:pos x="85" y="12"/>
                </a:cxn>
                <a:cxn ang="0">
                  <a:pos x="68" y="26"/>
                </a:cxn>
                <a:cxn ang="0">
                  <a:pos x="49" y="42"/>
                </a:cxn>
                <a:cxn ang="0">
                  <a:pos x="32" y="61"/>
                </a:cxn>
                <a:cxn ang="0">
                  <a:pos x="17" y="82"/>
                </a:cxn>
                <a:cxn ang="0">
                  <a:pos x="6" y="105"/>
                </a:cxn>
                <a:cxn ang="0">
                  <a:pos x="0" y="128"/>
                </a:cxn>
              </a:cxnLst>
              <a:rect l="0" t="0" r="r" b="b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05" name="Freeform 889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/>
              <a:ahLst/>
              <a:cxnLst>
                <a:cxn ang="0">
                  <a:pos x="208" y="124"/>
                </a:cxn>
                <a:cxn ang="0">
                  <a:pos x="220" y="144"/>
                </a:cxn>
                <a:cxn ang="0">
                  <a:pos x="226" y="164"/>
                </a:cxn>
                <a:cxn ang="0">
                  <a:pos x="222" y="187"/>
                </a:cxn>
                <a:cxn ang="0">
                  <a:pos x="208" y="209"/>
                </a:cxn>
                <a:cxn ang="0">
                  <a:pos x="188" y="229"/>
                </a:cxn>
                <a:cxn ang="0">
                  <a:pos x="166" y="246"/>
                </a:cxn>
                <a:cxn ang="0">
                  <a:pos x="142" y="264"/>
                </a:cxn>
                <a:cxn ang="0">
                  <a:pos x="128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2" y="306"/>
                </a:cxn>
                <a:cxn ang="0">
                  <a:pos x="131" y="310"/>
                </a:cxn>
                <a:cxn ang="0">
                  <a:pos x="139" y="309"/>
                </a:cxn>
                <a:cxn ang="0">
                  <a:pos x="154" y="292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0" y="219"/>
                </a:cxn>
                <a:cxn ang="0">
                  <a:pos x="244" y="186"/>
                </a:cxn>
                <a:cxn ang="0">
                  <a:pos x="243" y="152"/>
                </a:cxn>
                <a:cxn ang="0">
                  <a:pos x="228" y="119"/>
                </a:cxn>
                <a:cxn ang="0">
                  <a:pos x="203" y="93"/>
                </a:cxn>
                <a:cxn ang="0">
                  <a:pos x="176" y="76"/>
                </a:cxn>
                <a:cxn ang="0">
                  <a:pos x="151" y="61"/>
                </a:cxn>
                <a:cxn ang="0">
                  <a:pos x="122" y="46"/>
                </a:cxn>
                <a:cxn ang="0">
                  <a:pos x="93" y="31"/>
                </a:cxn>
                <a:cxn ang="0">
                  <a:pos x="66" y="18"/>
                </a:cxn>
                <a:cxn ang="0">
                  <a:pos x="40" y="8"/>
                </a:cxn>
                <a:cxn ang="0">
                  <a:pos x="20" y="1"/>
                </a:cxn>
                <a:cxn ang="0">
                  <a:pos x="5" y="0"/>
                </a:cxn>
                <a:cxn ang="0">
                  <a:pos x="11" y="8"/>
                </a:cxn>
                <a:cxn ang="0">
                  <a:pos x="36" y="20"/>
                </a:cxn>
                <a:cxn ang="0">
                  <a:pos x="60" y="31"/>
                </a:cxn>
                <a:cxn ang="0">
                  <a:pos x="86" y="44"/>
                </a:cxn>
                <a:cxn ang="0">
                  <a:pos x="113" y="57"/>
                </a:cxn>
                <a:cxn ang="0">
                  <a:pos x="139" y="71"/>
                </a:cxn>
                <a:cxn ang="0">
                  <a:pos x="165" y="88"/>
                </a:cxn>
                <a:cxn ang="0">
                  <a:pos x="188" y="106"/>
                </a:cxn>
              </a:cxnLst>
              <a:rect l="0" t="0" r="r" b="b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06" name="Freeform 890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/>
              <a:ahLst/>
              <a:cxnLst>
                <a:cxn ang="0">
                  <a:pos x="0" y="175"/>
                </a:cxn>
                <a:cxn ang="0">
                  <a:pos x="0" y="144"/>
                </a:cxn>
                <a:cxn ang="0">
                  <a:pos x="11" y="144"/>
                </a:cxn>
                <a:cxn ang="0">
                  <a:pos x="11" y="118"/>
                </a:cxn>
                <a:cxn ang="0">
                  <a:pos x="23" y="114"/>
                </a:cxn>
                <a:cxn ang="0">
                  <a:pos x="20" y="88"/>
                </a:cxn>
                <a:cxn ang="0">
                  <a:pos x="30" y="84"/>
                </a:cxn>
                <a:cxn ang="0">
                  <a:pos x="30" y="58"/>
                </a:cxn>
                <a:cxn ang="0">
                  <a:pos x="39" y="54"/>
                </a:cxn>
                <a:cxn ang="0">
                  <a:pos x="39" y="28"/>
                </a:cxn>
                <a:cxn ang="0">
                  <a:pos x="48" y="28"/>
                </a:cxn>
                <a:cxn ang="0">
                  <a:pos x="56" y="0"/>
                </a:cxn>
                <a:cxn ang="0">
                  <a:pos x="80" y="0"/>
                </a:cxn>
                <a:cxn ang="0">
                  <a:pos x="81" y="25"/>
                </a:cxn>
                <a:cxn ang="0">
                  <a:pos x="92" y="24"/>
                </a:cxn>
                <a:cxn ang="0">
                  <a:pos x="93" y="49"/>
                </a:cxn>
                <a:cxn ang="0">
                  <a:pos x="102" y="54"/>
                </a:cxn>
                <a:cxn ang="0">
                  <a:pos x="99" y="81"/>
                </a:cxn>
                <a:cxn ang="0">
                  <a:pos x="114" y="82"/>
                </a:cxn>
                <a:cxn ang="0">
                  <a:pos x="107" y="81"/>
                </a:cxn>
                <a:cxn ang="0">
                  <a:pos x="108" y="114"/>
                </a:cxn>
                <a:cxn ang="0">
                  <a:pos x="117" y="117"/>
                </a:cxn>
                <a:cxn ang="0">
                  <a:pos x="122" y="142"/>
                </a:cxn>
                <a:cxn ang="0">
                  <a:pos x="125" y="175"/>
                </a:cxn>
                <a:cxn ang="0">
                  <a:pos x="0" y="175"/>
                </a:cxn>
              </a:cxnLst>
              <a:rect l="0" t="0" r="r" b="b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377" name="Group 891"/>
          <p:cNvGrpSpPr>
            <a:grpSpLocks/>
          </p:cNvGrpSpPr>
          <p:nvPr/>
        </p:nvGrpSpPr>
        <p:grpSpPr bwMode="auto">
          <a:xfrm>
            <a:off x="5394325" y="3403600"/>
            <a:ext cx="290513" cy="404813"/>
            <a:chOff x="4290" y="3130"/>
            <a:chExt cx="183" cy="255"/>
          </a:xfrm>
        </p:grpSpPr>
        <p:pic>
          <p:nvPicPr>
            <p:cNvPr id="35708" name="Picture 892" descr="31u_bnrz[1]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</p:spPr>
        </p:pic>
        <p:sp>
          <p:nvSpPr>
            <p:cNvPr id="35709" name="Freeform 893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/>
              <a:ahLst/>
              <a:cxnLst>
                <a:cxn ang="0">
                  <a:pos x="70" y="29"/>
                </a:cxn>
                <a:cxn ang="0">
                  <a:pos x="55" y="39"/>
                </a:cxn>
                <a:cxn ang="0">
                  <a:pos x="42" y="50"/>
                </a:cxn>
                <a:cxn ang="0">
                  <a:pos x="30" y="63"/>
                </a:cxn>
                <a:cxn ang="0">
                  <a:pos x="20" y="77"/>
                </a:cxn>
                <a:cxn ang="0">
                  <a:pos x="12" y="91"/>
                </a:cxn>
                <a:cxn ang="0">
                  <a:pos x="6" y="108"/>
                </a:cxn>
                <a:cxn ang="0">
                  <a:pos x="2" y="125"/>
                </a:cxn>
                <a:cxn ang="0">
                  <a:pos x="0" y="142"/>
                </a:cxn>
                <a:cxn ang="0">
                  <a:pos x="2" y="166"/>
                </a:cxn>
                <a:cxn ang="0">
                  <a:pos x="12" y="186"/>
                </a:cxn>
                <a:cxn ang="0">
                  <a:pos x="26" y="203"/>
                </a:cxn>
                <a:cxn ang="0">
                  <a:pos x="45" y="216"/>
                </a:cxn>
                <a:cxn ang="0">
                  <a:pos x="66" y="226"/>
                </a:cxn>
                <a:cxn ang="0">
                  <a:pos x="88" y="230"/>
                </a:cxn>
                <a:cxn ang="0">
                  <a:pos x="111" y="232"/>
                </a:cxn>
                <a:cxn ang="0">
                  <a:pos x="134" y="228"/>
                </a:cxn>
                <a:cxn ang="0">
                  <a:pos x="138" y="228"/>
                </a:cxn>
                <a:cxn ang="0">
                  <a:pos x="143" y="226"/>
                </a:cxn>
                <a:cxn ang="0">
                  <a:pos x="147" y="222"/>
                </a:cxn>
                <a:cxn ang="0">
                  <a:pos x="148" y="218"/>
                </a:cxn>
                <a:cxn ang="0">
                  <a:pos x="145" y="212"/>
                </a:cxn>
                <a:cxn ang="0">
                  <a:pos x="141" y="207"/>
                </a:cxn>
                <a:cxn ang="0">
                  <a:pos x="135" y="203"/>
                </a:cxn>
                <a:cxn ang="0">
                  <a:pos x="129" y="201"/>
                </a:cxn>
                <a:cxn ang="0">
                  <a:pos x="117" y="197"/>
                </a:cxn>
                <a:cxn ang="0">
                  <a:pos x="105" y="195"/>
                </a:cxn>
                <a:cxn ang="0">
                  <a:pos x="94" y="193"/>
                </a:cxn>
                <a:cxn ang="0">
                  <a:pos x="83" y="190"/>
                </a:cxn>
                <a:cxn ang="0">
                  <a:pos x="73" y="187"/>
                </a:cxn>
                <a:cxn ang="0">
                  <a:pos x="62" y="182"/>
                </a:cxn>
                <a:cxn ang="0">
                  <a:pos x="53" y="176"/>
                </a:cxn>
                <a:cxn ang="0">
                  <a:pos x="43" y="167"/>
                </a:cxn>
                <a:cxn ang="0">
                  <a:pos x="40" y="128"/>
                </a:cxn>
                <a:cxn ang="0">
                  <a:pos x="49" y="96"/>
                </a:cxn>
                <a:cxn ang="0">
                  <a:pos x="68" y="71"/>
                </a:cxn>
                <a:cxn ang="0">
                  <a:pos x="94" y="50"/>
                </a:cxn>
                <a:cxn ang="0">
                  <a:pos x="122" y="34"/>
                </a:cxn>
                <a:cxn ang="0">
                  <a:pos x="151" y="21"/>
                </a:cxn>
                <a:cxn ang="0">
                  <a:pos x="178" y="12"/>
                </a:cxn>
                <a:cxn ang="0">
                  <a:pos x="199" y="4"/>
                </a:cxn>
                <a:cxn ang="0">
                  <a:pos x="186" y="1"/>
                </a:cxn>
                <a:cxn ang="0">
                  <a:pos x="172" y="0"/>
                </a:cxn>
                <a:cxn ang="0">
                  <a:pos x="156" y="2"/>
                </a:cxn>
                <a:cxn ang="0">
                  <a:pos x="138" y="4"/>
                </a:cxn>
                <a:cxn ang="0">
                  <a:pos x="121" y="10"/>
                </a:cxn>
                <a:cxn ang="0">
                  <a:pos x="103" y="16"/>
                </a:cxn>
                <a:cxn ang="0">
                  <a:pos x="86" y="23"/>
                </a:cxn>
                <a:cxn ang="0">
                  <a:pos x="70" y="29"/>
                </a:cxn>
              </a:cxnLst>
              <a:rect l="0" t="0" r="r" b="b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10" name="Freeform 894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/>
              <a:ahLst/>
              <a:cxnLst>
                <a:cxn ang="0">
                  <a:pos x="108" y="59"/>
                </a:cxn>
                <a:cxn ang="0">
                  <a:pos x="113" y="77"/>
                </a:cxn>
                <a:cxn ang="0">
                  <a:pos x="111" y="94"/>
                </a:cxn>
                <a:cxn ang="0">
                  <a:pos x="103" y="108"/>
                </a:cxn>
                <a:cxn ang="0">
                  <a:pos x="91" y="121"/>
                </a:cxn>
                <a:cxn ang="0">
                  <a:pos x="77" y="132"/>
                </a:cxn>
                <a:cxn ang="0">
                  <a:pos x="61" y="144"/>
                </a:cxn>
                <a:cxn ang="0">
                  <a:pos x="45" y="154"/>
                </a:cxn>
                <a:cxn ang="0">
                  <a:pos x="30" y="164"/>
                </a:cxn>
                <a:cxn ang="0">
                  <a:pos x="28" y="168"/>
                </a:cxn>
                <a:cxn ang="0">
                  <a:pos x="27" y="170"/>
                </a:cxn>
                <a:cxn ang="0">
                  <a:pos x="27" y="174"/>
                </a:cxn>
                <a:cxn ang="0">
                  <a:pos x="28" y="177"/>
                </a:cxn>
                <a:cxn ang="0">
                  <a:pos x="32" y="179"/>
                </a:cxn>
                <a:cxn ang="0">
                  <a:pos x="35" y="180"/>
                </a:cxn>
                <a:cxn ang="0">
                  <a:pos x="37" y="180"/>
                </a:cxn>
                <a:cxn ang="0">
                  <a:pos x="41" y="179"/>
                </a:cxn>
                <a:cxn ang="0">
                  <a:pos x="60" y="169"/>
                </a:cxn>
                <a:cxn ang="0">
                  <a:pos x="77" y="158"/>
                </a:cxn>
                <a:cxn ang="0">
                  <a:pos x="94" y="145"/>
                </a:cxn>
                <a:cxn ang="0">
                  <a:pos x="109" y="130"/>
                </a:cxn>
                <a:cxn ang="0">
                  <a:pos x="120" y="114"/>
                </a:cxn>
                <a:cxn ang="0">
                  <a:pos x="127" y="95"/>
                </a:cxn>
                <a:cxn ang="0">
                  <a:pos x="128" y="76"/>
                </a:cxn>
                <a:cxn ang="0">
                  <a:pos x="123" y="55"/>
                </a:cxn>
                <a:cxn ang="0">
                  <a:pos x="113" y="39"/>
                </a:cxn>
                <a:cxn ang="0">
                  <a:pos x="97" y="25"/>
                </a:cxn>
                <a:cxn ang="0">
                  <a:pos x="79" y="15"/>
                </a:cxn>
                <a:cxn ang="0">
                  <a:pos x="57" y="7"/>
                </a:cxn>
                <a:cxn ang="0">
                  <a:pos x="36" y="2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14" y="9"/>
                </a:cxn>
                <a:cxn ang="0">
                  <a:pos x="29" y="14"/>
                </a:cxn>
                <a:cxn ang="0">
                  <a:pos x="46" y="19"/>
                </a:cxn>
                <a:cxn ang="0">
                  <a:pos x="61" y="23"/>
                </a:cxn>
                <a:cxn ang="0">
                  <a:pos x="76" y="29"/>
                </a:cxn>
                <a:cxn ang="0">
                  <a:pos x="89" y="37"/>
                </a:cxn>
                <a:cxn ang="0">
                  <a:pos x="100" y="46"/>
                </a:cxn>
                <a:cxn ang="0">
                  <a:pos x="108" y="59"/>
                </a:cxn>
              </a:cxnLst>
              <a:rect l="0" t="0" r="r" b="b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11" name="Freeform 895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/>
              <a:ahLst/>
              <a:cxnLst>
                <a:cxn ang="0">
                  <a:pos x="100" y="70"/>
                </a:cxn>
                <a:cxn ang="0">
                  <a:pos x="53" y="115"/>
                </a:cxn>
                <a:cxn ang="0">
                  <a:pos x="17" y="166"/>
                </a:cxn>
                <a:cxn ang="0">
                  <a:pos x="0" y="226"/>
                </a:cxn>
                <a:cxn ang="0">
                  <a:pos x="3" y="266"/>
                </a:cxn>
                <a:cxn ang="0">
                  <a:pos x="9" y="282"/>
                </a:cxn>
                <a:cxn ang="0">
                  <a:pos x="19" y="297"/>
                </a:cxn>
                <a:cxn ang="0">
                  <a:pos x="32" y="310"/>
                </a:cxn>
                <a:cxn ang="0">
                  <a:pos x="56" y="324"/>
                </a:cxn>
                <a:cxn ang="0">
                  <a:pos x="86" y="338"/>
                </a:cxn>
                <a:cxn ang="0">
                  <a:pos x="119" y="350"/>
                </a:cxn>
                <a:cxn ang="0">
                  <a:pos x="152" y="359"/>
                </a:cxn>
                <a:cxn ang="0">
                  <a:pos x="186" y="366"/>
                </a:cxn>
                <a:cxn ang="0">
                  <a:pos x="220" y="371"/>
                </a:cxn>
                <a:cxn ang="0">
                  <a:pos x="254" y="374"/>
                </a:cxn>
                <a:cxn ang="0">
                  <a:pos x="289" y="376"/>
                </a:cxn>
                <a:cxn ang="0">
                  <a:pos x="311" y="378"/>
                </a:cxn>
                <a:cxn ang="0">
                  <a:pos x="320" y="371"/>
                </a:cxn>
                <a:cxn ang="0">
                  <a:pos x="322" y="360"/>
                </a:cxn>
                <a:cxn ang="0">
                  <a:pos x="315" y="352"/>
                </a:cxn>
                <a:cxn ang="0">
                  <a:pos x="294" y="347"/>
                </a:cxn>
                <a:cxn ang="0">
                  <a:pos x="263" y="341"/>
                </a:cxn>
                <a:cxn ang="0">
                  <a:pos x="232" y="336"/>
                </a:cxn>
                <a:cxn ang="0">
                  <a:pos x="200" y="332"/>
                </a:cxn>
                <a:cxn ang="0">
                  <a:pos x="170" y="326"/>
                </a:cxn>
                <a:cxn ang="0">
                  <a:pos x="139" y="318"/>
                </a:cxn>
                <a:cxn ang="0">
                  <a:pos x="110" y="309"/>
                </a:cxn>
                <a:cxn ang="0">
                  <a:pos x="80" y="297"/>
                </a:cxn>
                <a:cxn ang="0">
                  <a:pos x="55" y="281"/>
                </a:cxn>
                <a:cxn ang="0">
                  <a:pos x="38" y="259"/>
                </a:cxn>
                <a:cxn ang="0">
                  <a:pos x="34" y="232"/>
                </a:cxn>
                <a:cxn ang="0">
                  <a:pos x="38" y="200"/>
                </a:cxn>
                <a:cxn ang="0">
                  <a:pos x="51" y="170"/>
                </a:cxn>
                <a:cxn ang="0">
                  <a:pos x="71" y="137"/>
                </a:cxn>
                <a:cxn ang="0">
                  <a:pos x="94" y="110"/>
                </a:cxn>
                <a:cxn ang="0">
                  <a:pos x="123" y="82"/>
                </a:cxn>
                <a:cxn ang="0">
                  <a:pos x="153" y="57"/>
                </a:cxn>
                <a:cxn ang="0">
                  <a:pos x="195" y="38"/>
                </a:cxn>
                <a:cxn ang="0">
                  <a:pos x="238" y="20"/>
                </a:cxn>
                <a:cxn ang="0">
                  <a:pos x="264" y="7"/>
                </a:cxn>
                <a:cxn ang="0">
                  <a:pos x="256" y="0"/>
                </a:cxn>
                <a:cxn ang="0">
                  <a:pos x="221" y="4"/>
                </a:cxn>
                <a:cxn ang="0">
                  <a:pos x="180" y="18"/>
                </a:cxn>
                <a:cxn ang="0">
                  <a:pos x="141" y="38"/>
                </a:cxn>
              </a:cxnLst>
              <a:rect l="0" t="0" r="r" b="b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12" name="Freeform 896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/>
              <a:ahLst/>
              <a:cxnLst>
                <a:cxn ang="0">
                  <a:pos x="235" y="77"/>
                </a:cxn>
                <a:cxn ang="0">
                  <a:pos x="248" y="91"/>
                </a:cxn>
                <a:cxn ang="0">
                  <a:pos x="256" y="107"/>
                </a:cxn>
                <a:cxn ang="0">
                  <a:pos x="259" y="124"/>
                </a:cxn>
                <a:cxn ang="0">
                  <a:pos x="259" y="142"/>
                </a:cxn>
                <a:cxn ang="0">
                  <a:pos x="257" y="157"/>
                </a:cxn>
                <a:cxn ang="0">
                  <a:pos x="252" y="170"/>
                </a:cxn>
                <a:cxn ang="0">
                  <a:pos x="244" y="183"/>
                </a:cxn>
                <a:cxn ang="0">
                  <a:pos x="236" y="193"/>
                </a:cxn>
                <a:cxn ang="0">
                  <a:pos x="225" y="204"/>
                </a:cxn>
                <a:cxn ang="0">
                  <a:pos x="215" y="214"/>
                </a:cxn>
                <a:cxn ang="0">
                  <a:pos x="204" y="224"/>
                </a:cxn>
                <a:cxn ang="0">
                  <a:pos x="194" y="234"/>
                </a:cxn>
                <a:cxn ang="0">
                  <a:pos x="191" y="238"/>
                </a:cxn>
                <a:cxn ang="0">
                  <a:pos x="191" y="241"/>
                </a:cxn>
                <a:cxn ang="0">
                  <a:pos x="191" y="245"/>
                </a:cxn>
                <a:cxn ang="0">
                  <a:pos x="194" y="248"/>
                </a:cxn>
                <a:cxn ang="0">
                  <a:pos x="197" y="250"/>
                </a:cxn>
                <a:cxn ang="0">
                  <a:pos x="202" y="252"/>
                </a:cxn>
                <a:cxn ang="0">
                  <a:pos x="205" y="250"/>
                </a:cxn>
                <a:cxn ang="0">
                  <a:pos x="209" y="248"/>
                </a:cxn>
                <a:cxn ang="0">
                  <a:pos x="232" y="233"/>
                </a:cxn>
                <a:cxn ang="0">
                  <a:pos x="252" y="214"/>
                </a:cxn>
                <a:cxn ang="0">
                  <a:pos x="268" y="192"/>
                </a:cxn>
                <a:cxn ang="0">
                  <a:pos x="278" y="167"/>
                </a:cxn>
                <a:cxn ang="0">
                  <a:pos x="283" y="141"/>
                </a:cxn>
                <a:cxn ang="0">
                  <a:pos x="280" y="115"/>
                </a:cxn>
                <a:cxn ang="0">
                  <a:pos x="271" y="91"/>
                </a:cxn>
                <a:cxn ang="0">
                  <a:pos x="252" y="69"/>
                </a:cxn>
                <a:cxn ang="0">
                  <a:pos x="238" y="57"/>
                </a:cxn>
                <a:cxn ang="0">
                  <a:pos x="222" y="48"/>
                </a:cxn>
                <a:cxn ang="0">
                  <a:pos x="204" y="39"/>
                </a:cxn>
                <a:cxn ang="0">
                  <a:pos x="184" y="31"/>
                </a:cxn>
                <a:cxn ang="0">
                  <a:pos x="164" y="23"/>
                </a:cxn>
                <a:cxn ang="0">
                  <a:pos x="144" y="17"/>
                </a:cxn>
                <a:cxn ang="0">
                  <a:pos x="123" y="13"/>
                </a:cxn>
                <a:cxn ang="0">
                  <a:pos x="103" y="8"/>
                </a:cxn>
                <a:cxn ang="0">
                  <a:pos x="83" y="5"/>
                </a:cxn>
                <a:cxn ang="0">
                  <a:pos x="66" y="2"/>
                </a:cxn>
                <a:cxn ang="0">
                  <a:pos x="48" y="0"/>
                </a:cxn>
                <a:cxn ang="0">
                  <a:pos x="34" y="0"/>
                </a:cxn>
                <a:cxn ang="0">
                  <a:pos x="21" y="0"/>
                </a:cxn>
                <a:cxn ang="0">
                  <a:pos x="11" y="0"/>
                </a:cxn>
                <a:cxn ang="0">
                  <a:pos x="4" y="2"/>
                </a:cxn>
                <a:cxn ang="0">
                  <a:pos x="0" y="5"/>
                </a:cxn>
                <a:cxn ang="0">
                  <a:pos x="12" y="7"/>
                </a:cxn>
                <a:cxn ang="0">
                  <a:pos x="24" y="8"/>
                </a:cxn>
                <a:cxn ang="0">
                  <a:pos x="38" y="10"/>
                </a:cxn>
                <a:cxn ang="0">
                  <a:pos x="52" y="13"/>
                </a:cxn>
                <a:cxn ang="0">
                  <a:pos x="66" y="16"/>
                </a:cxn>
                <a:cxn ang="0">
                  <a:pos x="82" y="18"/>
                </a:cxn>
                <a:cxn ang="0">
                  <a:pos x="98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4"/>
                </a:cxn>
                <a:cxn ang="0">
                  <a:pos x="162" y="39"/>
                </a:cxn>
                <a:cxn ang="0">
                  <a:pos x="177" y="45"/>
                </a:cxn>
                <a:cxn ang="0">
                  <a:pos x="193" y="52"/>
                </a:cxn>
                <a:cxn ang="0">
                  <a:pos x="208" y="60"/>
                </a:cxn>
                <a:cxn ang="0">
                  <a:pos x="222" y="68"/>
                </a:cxn>
                <a:cxn ang="0">
                  <a:pos x="235" y="77"/>
                </a:cxn>
              </a:cxnLst>
              <a:rect l="0" t="0" r="r" b="b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13" name="Freeform 897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/>
              <a:ahLst/>
              <a:cxnLst>
                <a:cxn ang="0">
                  <a:pos x="0" y="130"/>
                </a:cxn>
                <a:cxn ang="0">
                  <a:pos x="0" y="149"/>
                </a:cxn>
                <a:cxn ang="0">
                  <a:pos x="4" y="168"/>
                </a:cxn>
                <a:cxn ang="0">
                  <a:pos x="12" y="185"/>
                </a:cxn>
                <a:cxn ang="0">
                  <a:pos x="24" y="200"/>
                </a:cxn>
                <a:cxn ang="0">
                  <a:pos x="38" y="213"/>
                </a:cxn>
                <a:cxn ang="0">
                  <a:pos x="55" y="224"/>
                </a:cxn>
                <a:cxn ang="0">
                  <a:pos x="73" y="232"/>
                </a:cxn>
                <a:cxn ang="0">
                  <a:pos x="92" y="237"/>
                </a:cxn>
                <a:cxn ang="0">
                  <a:pos x="98" y="238"/>
                </a:cxn>
                <a:cxn ang="0">
                  <a:pos x="104" y="235"/>
                </a:cxn>
                <a:cxn ang="0">
                  <a:pos x="109" y="232"/>
                </a:cxn>
                <a:cxn ang="0">
                  <a:pos x="111" y="227"/>
                </a:cxn>
                <a:cxn ang="0">
                  <a:pos x="111" y="222"/>
                </a:cxn>
                <a:cxn ang="0">
                  <a:pos x="110" y="216"/>
                </a:cxn>
                <a:cxn ang="0">
                  <a:pos x="106" y="211"/>
                </a:cxn>
                <a:cxn ang="0">
                  <a:pos x="100" y="209"/>
                </a:cxn>
                <a:cxn ang="0">
                  <a:pos x="82" y="202"/>
                </a:cxn>
                <a:cxn ang="0">
                  <a:pos x="64" y="193"/>
                </a:cxn>
                <a:cxn ang="0">
                  <a:pos x="50" y="180"/>
                </a:cxn>
                <a:cxn ang="0">
                  <a:pos x="39" y="167"/>
                </a:cxn>
                <a:cxn ang="0">
                  <a:pos x="32" y="149"/>
                </a:cxn>
                <a:cxn ang="0">
                  <a:pos x="29" y="131"/>
                </a:cxn>
                <a:cxn ang="0">
                  <a:pos x="29" y="111"/>
                </a:cxn>
                <a:cxn ang="0">
                  <a:pos x="35" y="91"/>
                </a:cxn>
                <a:cxn ang="0">
                  <a:pos x="42" y="76"/>
                </a:cxn>
                <a:cxn ang="0">
                  <a:pos x="51" y="62"/>
                </a:cxn>
                <a:cxn ang="0">
                  <a:pos x="62" y="49"/>
                </a:cxn>
                <a:cxn ang="0">
                  <a:pos x="73" y="38"/>
                </a:cxn>
                <a:cxn ang="0">
                  <a:pos x="84" y="28"/>
                </a:cxn>
                <a:cxn ang="0">
                  <a:pos x="96" y="18"/>
                </a:cxn>
                <a:cxn ang="0">
                  <a:pos x="106" y="9"/>
                </a:cxn>
                <a:cxn ang="0">
                  <a:pos x="114" y="1"/>
                </a:cxn>
                <a:cxn ang="0">
                  <a:pos x="106" y="0"/>
                </a:cxn>
                <a:cxn ang="0">
                  <a:pos x="93" y="6"/>
                </a:cxn>
                <a:cxn ang="0">
                  <a:pos x="76" y="18"/>
                </a:cxn>
                <a:cxn ang="0">
                  <a:pos x="56" y="36"/>
                </a:cxn>
                <a:cxn ang="0">
                  <a:pos x="37" y="57"/>
                </a:cxn>
                <a:cxn ang="0">
                  <a:pos x="20" y="80"/>
                </a:cxn>
                <a:cxn ang="0">
                  <a:pos x="7" y="106"/>
                </a:cxn>
                <a:cxn ang="0">
                  <a:pos x="0" y="130"/>
                </a:cxn>
              </a:cxnLst>
              <a:rect l="0" t="0" r="r" b="b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14" name="Freeform 898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/>
              <a:ahLst/>
              <a:cxnLst>
                <a:cxn ang="0">
                  <a:pos x="207" y="124"/>
                </a:cxn>
                <a:cxn ang="0">
                  <a:pos x="219" y="143"/>
                </a:cxn>
                <a:cxn ang="0">
                  <a:pos x="225" y="164"/>
                </a:cxn>
                <a:cxn ang="0">
                  <a:pos x="221" y="187"/>
                </a:cxn>
                <a:cxn ang="0">
                  <a:pos x="208" y="209"/>
                </a:cxn>
                <a:cxn ang="0">
                  <a:pos x="188" y="228"/>
                </a:cxn>
                <a:cxn ang="0">
                  <a:pos x="166" y="246"/>
                </a:cxn>
                <a:cxn ang="0">
                  <a:pos x="143" y="264"/>
                </a:cxn>
                <a:cxn ang="0">
                  <a:pos x="129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1" y="305"/>
                </a:cxn>
                <a:cxn ang="0">
                  <a:pos x="130" y="310"/>
                </a:cxn>
                <a:cxn ang="0">
                  <a:pos x="139" y="309"/>
                </a:cxn>
                <a:cxn ang="0">
                  <a:pos x="154" y="293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1" y="219"/>
                </a:cxn>
                <a:cxn ang="0">
                  <a:pos x="245" y="187"/>
                </a:cxn>
                <a:cxn ang="0">
                  <a:pos x="242" y="153"/>
                </a:cxn>
                <a:cxn ang="0">
                  <a:pos x="227" y="120"/>
                </a:cxn>
                <a:cxn ang="0">
                  <a:pos x="201" y="94"/>
                </a:cxn>
                <a:cxn ang="0">
                  <a:pos x="177" y="74"/>
                </a:cxn>
                <a:cxn ang="0">
                  <a:pos x="152" y="60"/>
                </a:cxn>
                <a:cxn ang="0">
                  <a:pos x="126" y="43"/>
                </a:cxn>
                <a:cxn ang="0">
                  <a:pos x="98" y="28"/>
                </a:cxn>
                <a:cxn ang="0">
                  <a:pos x="72" y="16"/>
                </a:cxn>
                <a:cxn ang="0">
                  <a:pos x="46" y="7"/>
                </a:cxn>
                <a:cxn ang="0">
                  <a:pos x="24" y="1"/>
                </a:cxn>
                <a:cxn ang="0">
                  <a:pos x="7" y="1"/>
                </a:cxn>
                <a:cxn ang="0">
                  <a:pos x="8" y="6"/>
                </a:cxn>
                <a:cxn ang="0">
                  <a:pos x="28" y="14"/>
                </a:cxn>
                <a:cxn ang="0">
                  <a:pos x="51" y="24"/>
                </a:cxn>
                <a:cxn ang="0">
                  <a:pos x="78" y="37"/>
                </a:cxn>
                <a:cxn ang="0">
                  <a:pos x="106" y="51"/>
                </a:cxn>
                <a:cxn ang="0">
                  <a:pos x="134" y="69"/>
                </a:cxn>
                <a:cxn ang="0">
                  <a:pos x="163" y="87"/>
                </a:cxn>
                <a:cxn ang="0">
                  <a:pos x="187" y="105"/>
                </a:cxn>
              </a:cxnLst>
              <a:rect l="0" t="0" r="r" b="b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15" name="Freeform 899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29" y="8"/>
                </a:cxn>
                <a:cxn ang="0">
                  <a:pos x="25" y="3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0" y="11"/>
                </a:cxn>
                <a:cxn ang="0">
                  <a:pos x="0" y="17"/>
                </a:cxn>
                <a:cxn ang="0">
                  <a:pos x="5" y="42"/>
                </a:cxn>
                <a:cxn ang="0">
                  <a:pos x="15" y="71"/>
                </a:cxn>
                <a:cxn ang="0">
                  <a:pos x="27" y="100"/>
                </a:cxn>
                <a:cxn ang="0">
                  <a:pos x="41" y="127"/>
                </a:cxn>
                <a:cxn ang="0">
                  <a:pos x="55" y="151"/>
                </a:cxn>
                <a:cxn ang="0">
                  <a:pos x="68" y="171"/>
                </a:cxn>
                <a:cxn ang="0">
                  <a:pos x="77" y="184"/>
                </a:cxn>
                <a:cxn ang="0">
                  <a:pos x="83" y="187"/>
                </a:cxn>
                <a:cxn ang="0">
                  <a:pos x="80" y="174"/>
                </a:cxn>
                <a:cxn ang="0">
                  <a:pos x="75" y="158"/>
                </a:cxn>
                <a:cxn ang="0">
                  <a:pos x="68" y="138"/>
                </a:cxn>
                <a:cxn ang="0">
                  <a:pos x="59" y="113"/>
                </a:cxn>
                <a:cxn ang="0">
                  <a:pos x="51" y="88"/>
                </a:cxn>
                <a:cxn ang="0">
                  <a:pos x="43" y="63"/>
                </a:cxn>
                <a:cxn ang="0">
                  <a:pos x="36" y="38"/>
                </a:cxn>
                <a:cxn ang="0">
                  <a:pos x="31" y="14"/>
                </a:cxn>
              </a:cxnLst>
              <a:rect l="0" t="0" r="r" b="b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16" name="Freeform 900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1" y="6"/>
                </a:cxn>
                <a:cxn ang="0">
                  <a:pos x="18" y="2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0" y="24"/>
                </a:cxn>
                <a:cxn ang="0">
                  <a:pos x="4" y="38"/>
                </a:cxn>
                <a:cxn ang="0">
                  <a:pos x="8" y="52"/>
                </a:cxn>
                <a:cxn ang="0">
                  <a:pos x="14" y="65"/>
                </a:cxn>
                <a:cxn ang="0">
                  <a:pos x="21" y="78"/>
                </a:cxn>
                <a:cxn ang="0">
                  <a:pos x="28" y="87"/>
                </a:cxn>
                <a:cxn ang="0">
                  <a:pos x="37" y="93"/>
                </a:cxn>
                <a:cxn ang="0">
                  <a:pos x="42" y="94"/>
                </a:cxn>
                <a:cxn ang="0">
                  <a:pos x="44" y="76"/>
                </a:cxn>
                <a:cxn ang="0">
                  <a:pos x="38" y="54"/>
                </a:cxn>
                <a:cxn ang="0">
                  <a:pos x="31" y="32"/>
                </a:cxn>
                <a:cxn ang="0">
                  <a:pos x="22" y="10"/>
                </a:cxn>
              </a:cxnLst>
              <a:rect l="0" t="0" r="r" b="b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17" name="Freeform 901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9" y="4"/>
                </a:cxn>
                <a:cxn ang="0">
                  <a:pos x="15" y="1"/>
                </a:cxn>
                <a:cxn ang="0">
                  <a:pos x="12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7"/>
                </a:cxn>
                <a:cxn ang="0">
                  <a:pos x="4" y="24"/>
                </a:cxn>
                <a:cxn ang="0">
                  <a:pos x="8" y="32"/>
                </a:cxn>
                <a:cxn ang="0">
                  <a:pos x="14" y="39"/>
                </a:cxn>
                <a:cxn ang="0">
                  <a:pos x="20" y="46"/>
                </a:cxn>
                <a:cxn ang="0">
                  <a:pos x="27" y="50"/>
                </a:cxn>
                <a:cxn ang="0">
                  <a:pos x="33" y="54"/>
                </a:cxn>
                <a:cxn ang="0">
                  <a:pos x="38" y="54"/>
                </a:cxn>
                <a:cxn ang="0">
                  <a:pos x="36" y="42"/>
                </a:cxn>
                <a:cxn ang="0">
                  <a:pos x="32" y="29"/>
                </a:cxn>
                <a:cxn ang="0">
                  <a:pos x="25" y="16"/>
                </a:cxn>
                <a:cxn ang="0">
                  <a:pos x="20" y="7"/>
                </a:cxn>
              </a:cxnLst>
              <a:rect l="0" t="0" r="r" b="b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18" name="Freeform 902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/>
              <a:ahLst/>
              <a:cxnLst>
                <a:cxn ang="0">
                  <a:pos x="41" y="27"/>
                </a:cxn>
                <a:cxn ang="0">
                  <a:pos x="46" y="24"/>
                </a:cxn>
                <a:cxn ang="0">
                  <a:pos x="51" y="21"/>
                </a:cxn>
                <a:cxn ang="0">
                  <a:pos x="52" y="16"/>
                </a:cxn>
                <a:cxn ang="0">
                  <a:pos x="52" y="12"/>
                </a:cxn>
                <a:cxn ang="0">
                  <a:pos x="50" y="6"/>
                </a:cxn>
                <a:cxn ang="0">
                  <a:pos x="46" y="2"/>
                </a:cxn>
                <a:cxn ang="0">
                  <a:pos x="41" y="0"/>
                </a:cxn>
                <a:cxn ang="0">
                  <a:pos x="36" y="0"/>
                </a:cxn>
                <a:cxn ang="0">
                  <a:pos x="33" y="0"/>
                </a:cxn>
                <a:cxn ang="0">
                  <a:pos x="29" y="1"/>
                </a:cxn>
                <a:cxn ang="0">
                  <a:pos x="21" y="4"/>
                </a:cxn>
                <a:cxn ang="0">
                  <a:pos x="13" y="8"/>
                </a:cxn>
                <a:cxn ang="0">
                  <a:pos x="6" y="15"/>
                </a:cxn>
                <a:cxn ang="0">
                  <a:pos x="3" y="22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4" y="33"/>
                </a:cxn>
                <a:cxn ang="0">
                  <a:pos x="9" y="36"/>
                </a:cxn>
                <a:cxn ang="0">
                  <a:pos x="13" y="36"/>
                </a:cxn>
                <a:cxn ang="0">
                  <a:pos x="18" y="36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6" y="30"/>
                </a:cxn>
                <a:cxn ang="0">
                  <a:pos x="41" y="27"/>
                </a:cxn>
              </a:cxnLst>
              <a:rect l="0" t="0" r="r" b="b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19" name="Freeform 903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/>
              <a:ahLst/>
              <a:cxnLst>
                <a:cxn ang="0">
                  <a:pos x="73" y="36"/>
                </a:cxn>
                <a:cxn ang="0">
                  <a:pos x="58" y="46"/>
                </a:cxn>
                <a:cxn ang="0">
                  <a:pos x="46" y="58"/>
                </a:cxn>
                <a:cxn ang="0">
                  <a:pos x="33" y="72"/>
                </a:cxn>
                <a:cxn ang="0">
                  <a:pos x="22" y="85"/>
                </a:cxn>
                <a:cxn ang="0">
                  <a:pos x="14" y="100"/>
                </a:cxn>
                <a:cxn ang="0">
                  <a:pos x="7" y="115"/>
                </a:cxn>
                <a:cxn ang="0">
                  <a:pos x="2" y="130"/>
                </a:cxn>
                <a:cxn ang="0">
                  <a:pos x="0" y="146"/>
                </a:cxn>
                <a:cxn ang="0">
                  <a:pos x="2" y="170"/>
                </a:cxn>
                <a:cxn ang="0">
                  <a:pos x="12" y="190"/>
                </a:cxn>
                <a:cxn ang="0">
                  <a:pos x="26" y="207"/>
                </a:cxn>
                <a:cxn ang="0">
                  <a:pos x="43" y="220"/>
                </a:cxn>
                <a:cxn ang="0">
                  <a:pos x="64" y="229"/>
                </a:cxn>
                <a:cxn ang="0">
                  <a:pos x="88" y="235"/>
                </a:cxn>
                <a:cxn ang="0">
                  <a:pos x="110" y="236"/>
                </a:cxn>
                <a:cxn ang="0">
                  <a:pos x="132" y="232"/>
                </a:cxn>
                <a:cxn ang="0">
                  <a:pos x="137" y="232"/>
                </a:cxn>
                <a:cxn ang="0">
                  <a:pos x="142" y="230"/>
                </a:cxn>
                <a:cxn ang="0">
                  <a:pos x="145" y="226"/>
                </a:cxn>
                <a:cxn ang="0">
                  <a:pos x="146" y="221"/>
                </a:cxn>
                <a:cxn ang="0">
                  <a:pos x="145" y="219"/>
                </a:cxn>
                <a:cxn ang="0">
                  <a:pos x="142" y="219"/>
                </a:cxn>
                <a:cxn ang="0">
                  <a:pos x="137" y="217"/>
                </a:cxn>
                <a:cxn ang="0">
                  <a:pos x="131" y="217"/>
                </a:cxn>
                <a:cxn ang="0">
                  <a:pos x="124" y="217"/>
                </a:cxn>
                <a:cxn ang="0">
                  <a:pos x="118" y="217"/>
                </a:cxn>
                <a:cxn ang="0">
                  <a:pos x="112" y="217"/>
                </a:cxn>
                <a:cxn ang="0">
                  <a:pos x="109" y="217"/>
                </a:cxn>
                <a:cxn ang="0">
                  <a:pos x="97" y="216"/>
                </a:cxn>
                <a:cxn ang="0">
                  <a:pos x="87" y="215"/>
                </a:cxn>
                <a:cxn ang="0">
                  <a:pos x="75" y="214"/>
                </a:cxn>
                <a:cxn ang="0">
                  <a:pos x="63" y="211"/>
                </a:cxn>
                <a:cxn ang="0">
                  <a:pos x="51" y="207"/>
                </a:cxn>
                <a:cxn ang="0">
                  <a:pos x="40" y="199"/>
                </a:cxn>
                <a:cxn ang="0">
                  <a:pos x="29" y="189"/>
                </a:cxn>
                <a:cxn ang="0">
                  <a:pos x="17" y="174"/>
                </a:cxn>
                <a:cxn ang="0">
                  <a:pos x="15" y="157"/>
                </a:cxn>
                <a:cxn ang="0">
                  <a:pos x="16" y="141"/>
                </a:cxn>
                <a:cxn ang="0">
                  <a:pos x="21" y="124"/>
                </a:cxn>
                <a:cxn ang="0">
                  <a:pos x="28" y="109"/>
                </a:cxn>
                <a:cxn ang="0">
                  <a:pos x="39" y="96"/>
                </a:cxn>
                <a:cxn ang="0">
                  <a:pos x="50" y="82"/>
                </a:cxn>
                <a:cxn ang="0">
                  <a:pos x="63" y="70"/>
                </a:cxn>
                <a:cxn ang="0">
                  <a:pos x="78" y="59"/>
                </a:cxn>
                <a:cxn ang="0">
                  <a:pos x="94" y="49"/>
                </a:cxn>
                <a:cxn ang="0">
                  <a:pos x="110" y="39"/>
                </a:cxn>
                <a:cxn ang="0">
                  <a:pos x="126" y="31"/>
                </a:cxn>
                <a:cxn ang="0">
                  <a:pos x="142" y="24"/>
                </a:cxn>
                <a:cxn ang="0">
                  <a:pos x="158" y="19"/>
                </a:cxn>
                <a:cxn ang="0">
                  <a:pos x="172" y="13"/>
                </a:cxn>
                <a:cxn ang="0">
                  <a:pos x="186" y="10"/>
                </a:cxn>
                <a:cxn ang="0">
                  <a:pos x="198" y="7"/>
                </a:cxn>
                <a:cxn ang="0">
                  <a:pos x="190" y="3"/>
                </a:cxn>
                <a:cxn ang="0">
                  <a:pos x="177" y="0"/>
                </a:cxn>
                <a:cxn ang="0">
                  <a:pos x="162" y="3"/>
                </a:cxn>
                <a:cxn ang="0">
                  <a:pos x="144" y="6"/>
                </a:cxn>
                <a:cxn ang="0">
                  <a:pos x="124" y="12"/>
                </a:cxn>
                <a:cxn ang="0">
                  <a:pos x="105" y="19"/>
                </a:cxn>
                <a:cxn ang="0">
                  <a:pos x="88" y="28"/>
                </a:cxn>
                <a:cxn ang="0">
                  <a:pos x="73" y="36"/>
                </a:cxn>
              </a:cxnLst>
              <a:rect l="0" t="0" r="r" b="b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20" name="Freeform 904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/>
              <a:ahLst/>
              <a:cxnLst>
                <a:cxn ang="0">
                  <a:pos x="108" y="61"/>
                </a:cxn>
                <a:cxn ang="0">
                  <a:pos x="111" y="80"/>
                </a:cxn>
                <a:cxn ang="0">
                  <a:pos x="109" y="97"/>
                </a:cxn>
                <a:cxn ang="0">
                  <a:pos x="101" y="110"/>
                </a:cxn>
                <a:cxn ang="0">
                  <a:pos x="89" y="123"/>
                </a:cxn>
                <a:cxn ang="0">
                  <a:pos x="75" y="134"/>
                </a:cxn>
                <a:cxn ang="0">
                  <a:pos x="60" y="145"/>
                </a:cxn>
                <a:cxn ang="0">
                  <a:pos x="43" y="156"/>
                </a:cxn>
                <a:cxn ang="0">
                  <a:pos x="29" y="167"/>
                </a:cxn>
                <a:cxn ang="0">
                  <a:pos x="27" y="170"/>
                </a:cxn>
                <a:cxn ang="0">
                  <a:pos x="26" y="172"/>
                </a:cxn>
                <a:cxn ang="0">
                  <a:pos x="26" y="176"/>
                </a:cxn>
                <a:cxn ang="0">
                  <a:pos x="28" y="179"/>
                </a:cxn>
                <a:cxn ang="0">
                  <a:pos x="30" y="182"/>
                </a:cxn>
                <a:cxn ang="0">
                  <a:pos x="34" y="183"/>
                </a:cxn>
                <a:cxn ang="0">
                  <a:pos x="37" y="183"/>
                </a:cxn>
                <a:cxn ang="0">
                  <a:pos x="41" y="182"/>
                </a:cxn>
                <a:cxn ang="0">
                  <a:pos x="58" y="171"/>
                </a:cxn>
                <a:cxn ang="0">
                  <a:pos x="76" y="160"/>
                </a:cxn>
                <a:cxn ang="0">
                  <a:pos x="92" y="147"/>
                </a:cxn>
                <a:cxn ang="0">
                  <a:pos x="108" y="132"/>
                </a:cxn>
                <a:cxn ang="0">
                  <a:pos x="118" y="116"/>
                </a:cxn>
                <a:cxn ang="0">
                  <a:pos x="125" y="98"/>
                </a:cxn>
                <a:cxn ang="0">
                  <a:pos x="128" y="78"/>
                </a:cxn>
                <a:cxn ang="0">
                  <a:pos x="123" y="58"/>
                </a:cxn>
                <a:cxn ang="0">
                  <a:pos x="112" y="41"/>
                </a:cxn>
                <a:cxn ang="0">
                  <a:pos x="98" y="28"/>
                </a:cxn>
                <a:cxn ang="0">
                  <a:pos x="80" y="16"/>
                </a:cxn>
                <a:cxn ang="0">
                  <a:pos x="61" y="8"/>
                </a:cxn>
                <a:cxn ang="0">
                  <a:pos x="41" y="2"/>
                </a:cxn>
                <a:cxn ang="0">
                  <a:pos x="23" y="0"/>
                </a:cxn>
                <a:cxn ang="0">
                  <a:pos x="9" y="1"/>
                </a:cxn>
                <a:cxn ang="0">
                  <a:pos x="0" y="6"/>
                </a:cxn>
                <a:cxn ang="0">
                  <a:pos x="16" y="10"/>
                </a:cxn>
                <a:cxn ang="0">
                  <a:pos x="33" y="14"/>
                </a:cxn>
                <a:cxn ang="0">
                  <a:pos x="48" y="17"/>
                </a:cxn>
                <a:cxn ang="0">
                  <a:pos x="63" y="22"/>
                </a:cxn>
                <a:cxn ang="0">
                  <a:pos x="77" y="28"/>
                </a:cxn>
                <a:cxn ang="0">
                  <a:pos x="90" y="36"/>
                </a:cxn>
                <a:cxn ang="0">
                  <a:pos x="101" y="46"/>
                </a:cxn>
                <a:cxn ang="0">
                  <a:pos x="108" y="61"/>
                </a:cxn>
              </a:cxnLst>
              <a:rect l="0" t="0" r="r" b="b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21" name="Freeform 905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/>
              <a:ahLst/>
              <a:cxnLst>
                <a:cxn ang="0">
                  <a:pos x="101" y="70"/>
                </a:cxn>
                <a:cxn ang="0">
                  <a:pos x="54" y="115"/>
                </a:cxn>
                <a:cxn ang="0">
                  <a:pos x="18" y="167"/>
                </a:cxn>
                <a:cxn ang="0">
                  <a:pos x="0" y="227"/>
                </a:cxn>
                <a:cxn ang="0">
                  <a:pos x="4" y="267"/>
                </a:cxn>
                <a:cxn ang="0">
                  <a:pos x="11" y="283"/>
                </a:cxn>
                <a:cxn ang="0">
                  <a:pos x="21" y="298"/>
                </a:cxn>
                <a:cxn ang="0">
                  <a:pos x="34" y="311"/>
                </a:cxn>
                <a:cxn ang="0">
                  <a:pos x="57" y="325"/>
                </a:cxn>
                <a:cxn ang="0">
                  <a:pos x="87" y="340"/>
                </a:cxn>
                <a:cxn ang="0">
                  <a:pos x="120" y="351"/>
                </a:cxn>
                <a:cxn ang="0">
                  <a:pos x="153" y="360"/>
                </a:cxn>
                <a:cxn ang="0">
                  <a:pos x="187" y="367"/>
                </a:cxn>
                <a:cxn ang="0">
                  <a:pos x="221" y="372"/>
                </a:cxn>
                <a:cxn ang="0">
                  <a:pos x="256" y="375"/>
                </a:cxn>
                <a:cxn ang="0">
                  <a:pos x="290" y="378"/>
                </a:cxn>
                <a:cxn ang="0">
                  <a:pos x="312" y="379"/>
                </a:cxn>
                <a:cxn ang="0">
                  <a:pos x="320" y="372"/>
                </a:cxn>
                <a:cxn ang="0">
                  <a:pos x="323" y="360"/>
                </a:cxn>
                <a:cxn ang="0">
                  <a:pos x="316" y="352"/>
                </a:cxn>
                <a:cxn ang="0">
                  <a:pos x="295" y="351"/>
                </a:cxn>
                <a:cxn ang="0">
                  <a:pos x="263" y="350"/>
                </a:cxn>
                <a:cxn ang="0">
                  <a:pos x="231" y="348"/>
                </a:cxn>
                <a:cxn ang="0">
                  <a:pos x="200" y="343"/>
                </a:cxn>
                <a:cxn ang="0">
                  <a:pos x="168" y="337"/>
                </a:cxn>
                <a:cxn ang="0">
                  <a:pos x="136" y="329"/>
                </a:cxn>
                <a:cxn ang="0">
                  <a:pos x="106" y="320"/>
                </a:cxn>
                <a:cxn ang="0">
                  <a:pos x="76" y="306"/>
                </a:cxn>
                <a:cxn ang="0">
                  <a:pos x="51" y="291"/>
                </a:cxn>
                <a:cxn ang="0">
                  <a:pos x="35" y="269"/>
                </a:cxn>
                <a:cxn ang="0">
                  <a:pos x="31" y="239"/>
                </a:cxn>
                <a:cxn ang="0">
                  <a:pos x="38" y="197"/>
                </a:cxn>
                <a:cxn ang="0">
                  <a:pos x="51" y="165"/>
                </a:cxn>
                <a:cxn ang="0">
                  <a:pos x="68" y="136"/>
                </a:cxn>
                <a:cxn ang="0">
                  <a:pos x="89" y="111"/>
                </a:cxn>
                <a:cxn ang="0">
                  <a:pos x="114" y="88"/>
                </a:cxn>
                <a:cxn ang="0">
                  <a:pos x="144" y="64"/>
                </a:cxn>
                <a:cxn ang="0">
                  <a:pos x="181" y="41"/>
                </a:cxn>
                <a:cxn ang="0">
                  <a:pos x="219" y="22"/>
                </a:cxn>
                <a:cxn ang="0">
                  <a:pos x="253" y="7"/>
                </a:cxn>
                <a:cxn ang="0">
                  <a:pos x="255" y="0"/>
                </a:cxn>
                <a:cxn ang="0">
                  <a:pos x="221" y="5"/>
                </a:cxn>
                <a:cxn ang="0">
                  <a:pos x="181" y="19"/>
                </a:cxn>
                <a:cxn ang="0">
                  <a:pos x="142" y="39"/>
                </a:cxn>
              </a:cxnLst>
              <a:rect l="0" t="0" r="r" b="b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22" name="Freeform 906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/>
              <a:ahLst/>
              <a:cxnLst>
                <a:cxn ang="0">
                  <a:pos x="235" y="78"/>
                </a:cxn>
                <a:cxn ang="0">
                  <a:pos x="248" y="92"/>
                </a:cxn>
                <a:cxn ang="0">
                  <a:pos x="255" y="108"/>
                </a:cxn>
                <a:cxn ang="0">
                  <a:pos x="259" y="125"/>
                </a:cxn>
                <a:cxn ang="0">
                  <a:pos x="259" y="144"/>
                </a:cxn>
                <a:cxn ang="0">
                  <a:pos x="257" y="159"/>
                </a:cxn>
                <a:cxn ang="0">
                  <a:pos x="252" y="171"/>
                </a:cxn>
                <a:cxn ang="0">
                  <a:pos x="244" y="184"/>
                </a:cxn>
                <a:cxn ang="0">
                  <a:pos x="236" y="194"/>
                </a:cxn>
                <a:cxn ang="0">
                  <a:pos x="225" y="206"/>
                </a:cxn>
                <a:cxn ang="0">
                  <a:pos x="215" y="215"/>
                </a:cxn>
                <a:cxn ang="0">
                  <a:pos x="204" y="225"/>
                </a:cxn>
                <a:cxn ang="0">
                  <a:pos x="194" y="236"/>
                </a:cxn>
                <a:cxn ang="0">
                  <a:pos x="191" y="239"/>
                </a:cxn>
                <a:cxn ang="0">
                  <a:pos x="190" y="242"/>
                </a:cxn>
                <a:cxn ang="0">
                  <a:pos x="191" y="246"/>
                </a:cxn>
                <a:cxn ang="0">
                  <a:pos x="194" y="249"/>
                </a:cxn>
                <a:cxn ang="0">
                  <a:pos x="197" y="252"/>
                </a:cxn>
                <a:cxn ang="0">
                  <a:pos x="201" y="253"/>
                </a:cxn>
                <a:cxn ang="0">
                  <a:pos x="205" y="252"/>
                </a:cxn>
                <a:cxn ang="0">
                  <a:pos x="209" y="249"/>
                </a:cxn>
                <a:cxn ang="0">
                  <a:pos x="232" y="234"/>
                </a:cxn>
                <a:cxn ang="0">
                  <a:pos x="251" y="215"/>
                </a:cxn>
                <a:cxn ang="0">
                  <a:pos x="267" y="192"/>
                </a:cxn>
                <a:cxn ang="0">
                  <a:pos x="278" y="168"/>
                </a:cxn>
                <a:cxn ang="0">
                  <a:pos x="282" y="141"/>
                </a:cxn>
                <a:cxn ang="0">
                  <a:pos x="279" y="116"/>
                </a:cxn>
                <a:cxn ang="0">
                  <a:pos x="270" y="92"/>
                </a:cxn>
                <a:cxn ang="0">
                  <a:pos x="251" y="70"/>
                </a:cxn>
                <a:cxn ang="0">
                  <a:pos x="237" y="59"/>
                </a:cxn>
                <a:cxn ang="0">
                  <a:pos x="221" y="48"/>
                </a:cxn>
                <a:cxn ang="0">
                  <a:pos x="202" y="39"/>
                </a:cxn>
                <a:cxn ang="0">
                  <a:pos x="183" y="31"/>
                </a:cxn>
                <a:cxn ang="0">
                  <a:pos x="163" y="24"/>
                </a:cxn>
                <a:cxn ang="0">
                  <a:pos x="142" y="18"/>
                </a:cxn>
                <a:cxn ang="0">
                  <a:pos x="122" y="13"/>
                </a:cxn>
                <a:cxn ang="0">
                  <a:pos x="101" y="8"/>
                </a:cxn>
                <a:cxn ang="0">
                  <a:pos x="82" y="5"/>
                </a:cxn>
                <a:cxn ang="0">
                  <a:pos x="63" y="2"/>
                </a:cxn>
                <a:cxn ang="0">
                  <a:pos x="47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0" y="1"/>
                </a:cxn>
                <a:cxn ang="0">
                  <a:pos x="4" y="4"/>
                </a:cxn>
                <a:cxn ang="0">
                  <a:pos x="0" y="6"/>
                </a:cxn>
                <a:cxn ang="0">
                  <a:pos x="12" y="8"/>
                </a:cxn>
                <a:cxn ang="0">
                  <a:pos x="25" y="9"/>
                </a:cxn>
                <a:cxn ang="0">
                  <a:pos x="38" y="12"/>
                </a:cxn>
                <a:cxn ang="0">
                  <a:pos x="52" y="14"/>
                </a:cxn>
                <a:cxn ang="0">
                  <a:pos x="67" y="16"/>
                </a:cxn>
                <a:cxn ang="0">
                  <a:pos x="82" y="18"/>
                </a:cxn>
                <a:cxn ang="0">
                  <a:pos x="97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5"/>
                </a:cxn>
                <a:cxn ang="0">
                  <a:pos x="162" y="40"/>
                </a:cxn>
                <a:cxn ang="0">
                  <a:pos x="177" y="46"/>
                </a:cxn>
                <a:cxn ang="0">
                  <a:pos x="192" y="53"/>
                </a:cxn>
                <a:cxn ang="0">
                  <a:pos x="208" y="60"/>
                </a:cxn>
                <a:cxn ang="0">
                  <a:pos x="222" y="69"/>
                </a:cxn>
                <a:cxn ang="0">
                  <a:pos x="235" y="78"/>
                </a:cxn>
              </a:cxnLst>
              <a:rect l="0" t="0" r="r" b="b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23" name="Freeform 907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0" y="148"/>
                </a:cxn>
                <a:cxn ang="0">
                  <a:pos x="5" y="166"/>
                </a:cxn>
                <a:cxn ang="0">
                  <a:pos x="13" y="184"/>
                </a:cxn>
                <a:cxn ang="0">
                  <a:pos x="24" y="198"/>
                </a:cxn>
                <a:cxn ang="0">
                  <a:pos x="39" y="211"/>
                </a:cxn>
                <a:cxn ang="0">
                  <a:pos x="55" y="223"/>
                </a:cxn>
                <a:cxn ang="0">
                  <a:pos x="74" y="231"/>
                </a:cxn>
                <a:cxn ang="0">
                  <a:pos x="92" y="235"/>
                </a:cxn>
                <a:cxn ang="0">
                  <a:pos x="98" y="236"/>
                </a:cxn>
                <a:cxn ang="0">
                  <a:pos x="104" y="234"/>
                </a:cxn>
                <a:cxn ang="0">
                  <a:pos x="109" y="231"/>
                </a:cxn>
                <a:cxn ang="0">
                  <a:pos x="111" y="226"/>
                </a:cxn>
                <a:cxn ang="0">
                  <a:pos x="111" y="220"/>
                </a:cxn>
                <a:cxn ang="0">
                  <a:pos x="110" y="215"/>
                </a:cxn>
                <a:cxn ang="0">
                  <a:pos x="107" y="210"/>
                </a:cxn>
                <a:cxn ang="0">
                  <a:pos x="101" y="208"/>
                </a:cxn>
                <a:cxn ang="0">
                  <a:pos x="82" y="201"/>
                </a:cxn>
                <a:cxn ang="0">
                  <a:pos x="64" y="192"/>
                </a:cxn>
                <a:cxn ang="0">
                  <a:pos x="50" y="179"/>
                </a:cxn>
                <a:cxn ang="0">
                  <a:pos x="40" y="165"/>
                </a:cxn>
                <a:cxn ang="0">
                  <a:pos x="33" y="148"/>
                </a:cxn>
                <a:cxn ang="0">
                  <a:pos x="29" y="130"/>
                </a:cxn>
                <a:cxn ang="0">
                  <a:pos x="29" y="110"/>
                </a:cxn>
                <a:cxn ang="0">
                  <a:pos x="35" y="89"/>
                </a:cxn>
                <a:cxn ang="0">
                  <a:pos x="43" y="74"/>
                </a:cxn>
                <a:cxn ang="0">
                  <a:pos x="56" y="60"/>
                </a:cxn>
                <a:cxn ang="0">
                  <a:pos x="70" y="46"/>
                </a:cxn>
                <a:cxn ang="0">
                  <a:pos x="85" y="33"/>
                </a:cxn>
                <a:cxn ang="0">
                  <a:pos x="98" y="23"/>
                </a:cxn>
                <a:cxn ang="0">
                  <a:pos x="109" y="12"/>
                </a:cxn>
                <a:cxn ang="0">
                  <a:pos x="115" y="6"/>
                </a:cxn>
                <a:cxn ang="0">
                  <a:pos x="115" y="0"/>
                </a:cxn>
                <a:cxn ang="0">
                  <a:pos x="102" y="4"/>
                </a:cxn>
                <a:cxn ang="0">
                  <a:pos x="85" y="12"/>
                </a:cxn>
                <a:cxn ang="0">
                  <a:pos x="68" y="26"/>
                </a:cxn>
                <a:cxn ang="0">
                  <a:pos x="49" y="42"/>
                </a:cxn>
                <a:cxn ang="0">
                  <a:pos x="32" y="61"/>
                </a:cxn>
                <a:cxn ang="0">
                  <a:pos x="17" y="82"/>
                </a:cxn>
                <a:cxn ang="0">
                  <a:pos x="6" y="105"/>
                </a:cxn>
                <a:cxn ang="0">
                  <a:pos x="0" y="128"/>
                </a:cxn>
              </a:cxnLst>
              <a:rect l="0" t="0" r="r" b="b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24" name="Freeform 908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/>
              <a:ahLst/>
              <a:cxnLst>
                <a:cxn ang="0">
                  <a:pos x="208" y="124"/>
                </a:cxn>
                <a:cxn ang="0">
                  <a:pos x="220" y="144"/>
                </a:cxn>
                <a:cxn ang="0">
                  <a:pos x="226" y="164"/>
                </a:cxn>
                <a:cxn ang="0">
                  <a:pos x="222" y="187"/>
                </a:cxn>
                <a:cxn ang="0">
                  <a:pos x="208" y="209"/>
                </a:cxn>
                <a:cxn ang="0">
                  <a:pos x="188" y="229"/>
                </a:cxn>
                <a:cxn ang="0">
                  <a:pos x="166" y="246"/>
                </a:cxn>
                <a:cxn ang="0">
                  <a:pos x="142" y="264"/>
                </a:cxn>
                <a:cxn ang="0">
                  <a:pos x="128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2" y="306"/>
                </a:cxn>
                <a:cxn ang="0">
                  <a:pos x="131" y="310"/>
                </a:cxn>
                <a:cxn ang="0">
                  <a:pos x="139" y="309"/>
                </a:cxn>
                <a:cxn ang="0">
                  <a:pos x="154" y="292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0" y="219"/>
                </a:cxn>
                <a:cxn ang="0">
                  <a:pos x="244" y="186"/>
                </a:cxn>
                <a:cxn ang="0">
                  <a:pos x="243" y="152"/>
                </a:cxn>
                <a:cxn ang="0">
                  <a:pos x="228" y="119"/>
                </a:cxn>
                <a:cxn ang="0">
                  <a:pos x="203" y="93"/>
                </a:cxn>
                <a:cxn ang="0">
                  <a:pos x="176" y="76"/>
                </a:cxn>
                <a:cxn ang="0">
                  <a:pos x="151" y="61"/>
                </a:cxn>
                <a:cxn ang="0">
                  <a:pos x="122" y="46"/>
                </a:cxn>
                <a:cxn ang="0">
                  <a:pos x="93" y="31"/>
                </a:cxn>
                <a:cxn ang="0">
                  <a:pos x="66" y="18"/>
                </a:cxn>
                <a:cxn ang="0">
                  <a:pos x="40" y="8"/>
                </a:cxn>
                <a:cxn ang="0">
                  <a:pos x="20" y="1"/>
                </a:cxn>
                <a:cxn ang="0">
                  <a:pos x="5" y="0"/>
                </a:cxn>
                <a:cxn ang="0">
                  <a:pos x="11" y="8"/>
                </a:cxn>
                <a:cxn ang="0">
                  <a:pos x="36" y="20"/>
                </a:cxn>
                <a:cxn ang="0">
                  <a:pos x="60" y="31"/>
                </a:cxn>
                <a:cxn ang="0">
                  <a:pos x="86" y="44"/>
                </a:cxn>
                <a:cxn ang="0">
                  <a:pos x="113" y="57"/>
                </a:cxn>
                <a:cxn ang="0">
                  <a:pos x="139" y="71"/>
                </a:cxn>
                <a:cxn ang="0">
                  <a:pos x="165" y="88"/>
                </a:cxn>
                <a:cxn ang="0">
                  <a:pos x="188" y="106"/>
                </a:cxn>
              </a:cxnLst>
              <a:rect l="0" t="0" r="r" b="b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725" name="Freeform 909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/>
              <a:ahLst/>
              <a:cxnLst>
                <a:cxn ang="0">
                  <a:pos x="0" y="175"/>
                </a:cxn>
                <a:cxn ang="0">
                  <a:pos x="0" y="144"/>
                </a:cxn>
                <a:cxn ang="0">
                  <a:pos x="11" y="144"/>
                </a:cxn>
                <a:cxn ang="0">
                  <a:pos x="11" y="118"/>
                </a:cxn>
                <a:cxn ang="0">
                  <a:pos x="23" y="114"/>
                </a:cxn>
                <a:cxn ang="0">
                  <a:pos x="20" y="88"/>
                </a:cxn>
                <a:cxn ang="0">
                  <a:pos x="30" y="84"/>
                </a:cxn>
                <a:cxn ang="0">
                  <a:pos x="30" y="58"/>
                </a:cxn>
                <a:cxn ang="0">
                  <a:pos x="39" y="54"/>
                </a:cxn>
                <a:cxn ang="0">
                  <a:pos x="39" y="28"/>
                </a:cxn>
                <a:cxn ang="0">
                  <a:pos x="48" y="28"/>
                </a:cxn>
                <a:cxn ang="0">
                  <a:pos x="56" y="0"/>
                </a:cxn>
                <a:cxn ang="0">
                  <a:pos x="80" y="0"/>
                </a:cxn>
                <a:cxn ang="0">
                  <a:pos x="81" y="25"/>
                </a:cxn>
                <a:cxn ang="0">
                  <a:pos x="92" y="24"/>
                </a:cxn>
                <a:cxn ang="0">
                  <a:pos x="93" y="49"/>
                </a:cxn>
                <a:cxn ang="0">
                  <a:pos x="102" y="54"/>
                </a:cxn>
                <a:cxn ang="0">
                  <a:pos x="99" y="81"/>
                </a:cxn>
                <a:cxn ang="0">
                  <a:pos x="114" y="82"/>
                </a:cxn>
                <a:cxn ang="0">
                  <a:pos x="107" y="81"/>
                </a:cxn>
                <a:cxn ang="0">
                  <a:pos x="108" y="114"/>
                </a:cxn>
                <a:cxn ang="0">
                  <a:pos x="117" y="117"/>
                </a:cxn>
                <a:cxn ang="0">
                  <a:pos x="122" y="142"/>
                </a:cxn>
                <a:cxn ang="0">
                  <a:pos x="125" y="175"/>
                </a:cxn>
                <a:cxn ang="0">
                  <a:pos x="0" y="175"/>
                </a:cxn>
              </a:cxnLst>
              <a:rect l="0" t="0" r="r" b="b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5727" name="Line 911"/>
          <p:cNvSpPr>
            <a:spLocks noChangeShapeType="1"/>
          </p:cNvSpPr>
          <p:nvPr/>
        </p:nvSpPr>
        <p:spPr bwMode="auto">
          <a:xfrm>
            <a:off x="7491413" y="1111250"/>
            <a:ext cx="893762" cy="3128963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729" name="Line 913"/>
          <p:cNvSpPr>
            <a:spLocks noChangeShapeType="1"/>
          </p:cNvSpPr>
          <p:nvPr/>
        </p:nvSpPr>
        <p:spPr bwMode="auto">
          <a:xfrm>
            <a:off x="6938963" y="3786188"/>
            <a:ext cx="958850" cy="508000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382000" cy="1143000"/>
          </a:xfrm>
        </p:spPr>
        <p:txBody>
          <a:bodyPr/>
          <a:lstStyle/>
          <a:p>
            <a:r>
              <a:rPr lang="en-US" sz="3600"/>
              <a:t>Creating a network app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38150" y="1400175"/>
            <a:ext cx="4191000" cy="5114925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 dirty="0">
                <a:solidFill>
                  <a:srgbClr val="FF0000"/>
                </a:solidFill>
              </a:rPr>
              <a:t>write programs that</a:t>
            </a:r>
          </a:p>
          <a:p>
            <a:pPr lvl="1"/>
            <a:r>
              <a:rPr lang="en-US" sz="2000" dirty="0"/>
              <a:t>run on (different) </a:t>
            </a:r>
            <a:r>
              <a:rPr lang="en-US" sz="2000" i="1" dirty="0"/>
              <a:t>end systems</a:t>
            </a:r>
          </a:p>
          <a:p>
            <a:pPr lvl="1"/>
            <a:r>
              <a:rPr lang="en-US" sz="2000" dirty="0"/>
              <a:t>communicate over network</a:t>
            </a:r>
          </a:p>
          <a:p>
            <a:pPr lvl="1"/>
            <a:r>
              <a:rPr lang="en-US" sz="2000" dirty="0"/>
              <a:t>e.g., web server software communicates with browser software</a:t>
            </a:r>
          </a:p>
          <a:p>
            <a:pPr>
              <a:buFont typeface="ZapfDingbats" pitchFamily="82" charset="2"/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No need to write software for network-core devices</a:t>
            </a:r>
            <a:endParaRPr lang="en-US" sz="2400" dirty="0">
              <a:solidFill>
                <a:srgbClr val="FF0000"/>
              </a:solidFill>
            </a:endParaRPr>
          </a:p>
          <a:p>
            <a:pPr lvl="1"/>
            <a:r>
              <a:rPr lang="en-US" sz="2000" dirty="0"/>
              <a:t>network core devices do not run user applications </a:t>
            </a:r>
          </a:p>
          <a:p>
            <a:pPr lvl="1"/>
            <a:r>
              <a:rPr lang="en-US" sz="2000" dirty="0"/>
              <a:t>applications on end systems  allows for rapid app development, propagation</a:t>
            </a:r>
            <a:endParaRPr lang="en-US" sz="2000" dirty="0">
              <a:solidFill>
                <a:srgbClr val="FF0000"/>
              </a:solidFill>
            </a:endParaRPr>
          </a:p>
        </p:txBody>
      </p:sp>
      <p:grpSp>
        <p:nvGrpSpPr>
          <p:cNvPr id="35378" name="Group 918"/>
          <p:cNvGrpSpPr>
            <a:grpSpLocks/>
          </p:cNvGrpSpPr>
          <p:nvPr/>
        </p:nvGrpSpPr>
        <p:grpSpPr bwMode="auto">
          <a:xfrm>
            <a:off x="6470650" y="822325"/>
            <a:ext cx="1063625" cy="965200"/>
            <a:chOff x="4076" y="518"/>
            <a:chExt cx="670" cy="608"/>
          </a:xfrm>
        </p:grpSpPr>
        <p:grpSp>
          <p:nvGrpSpPr>
            <p:cNvPr id="35379" name="Group 226"/>
            <p:cNvGrpSpPr>
              <a:grpSpLocks/>
            </p:cNvGrpSpPr>
            <p:nvPr/>
          </p:nvGrpSpPr>
          <p:grpSpPr bwMode="auto">
            <a:xfrm>
              <a:off x="4233" y="518"/>
              <a:ext cx="513" cy="541"/>
              <a:chOff x="2938" y="2925"/>
              <a:chExt cx="513" cy="541"/>
            </a:xfrm>
          </p:grpSpPr>
          <p:sp>
            <p:nvSpPr>
              <p:cNvPr id="35043" name="Rectangle 227"/>
              <p:cNvSpPr>
                <a:spLocks noChangeArrowheads="1"/>
              </p:cNvSpPr>
              <p:nvPr/>
            </p:nvSpPr>
            <p:spPr bwMode="auto">
              <a:xfrm>
                <a:off x="3000" y="2925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044" name="Rectangle 228"/>
              <p:cNvSpPr>
                <a:spLocks noChangeArrowheads="1"/>
              </p:cNvSpPr>
              <p:nvPr/>
            </p:nvSpPr>
            <p:spPr bwMode="auto">
              <a:xfrm>
                <a:off x="2979" y="2940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045" name="Rectangle 229"/>
              <p:cNvSpPr>
                <a:spLocks noChangeArrowheads="1"/>
              </p:cNvSpPr>
              <p:nvPr/>
            </p:nvSpPr>
            <p:spPr bwMode="auto">
              <a:xfrm>
                <a:off x="2982" y="2943"/>
                <a:ext cx="426" cy="12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046" name="Text Box 230"/>
              <p:cNvSpPr txBox="1">
                <a:spLocks noChangeArrowheads="1"/>
              </p:cNvSpPr>
              <p:nvPr/>
            </p:nvSpPr>
            <p:spPr bwMode="auto">
              <a:xfrm>
                <a:off x="2938" y="2928"/>
                <a:ext cx="513" cy="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>
                    <a:solidFill>
                      <a:schemeClr val="bg1"/>
                    </a:solidFill>
                  </a:rPr>
                  <a:t>application</a:t>
                </a:r>
                <a:endParaRPr lang="en-US" sz="1000"/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/>
                  <a:t>transport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/>
                  <a:t>network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/>
                  <a:t>data link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/>
                  <a:t>physical</a:t>
                </a:r>
                <a:endParaRPr lang="en-US">
                  <a:latin typeface="Times New Roman" pitchFamily="18" charset="0"/>
                </a:endParaRPr>
              </a:p>
            </p:txBody>
          </p:sp>
          <p:sp>
            <p:nvSpPr>
              <p:cNvPr id="35047" name="Line 231"/>
              <p:cNvSpPr>
                <a:spLocks noChangeShapeType="1"/>
              </p:cNvSpPr>
              <p:nvPr/>
            </p:nvSpPr>
            <p:spPr bwMode="auto">
              <a:xfrm>
                <a:off x="2979" y="3156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048" name="Line 232"/>
              <p:cNvSpPr>
                <a:spLocks noChangeShapeType="1"/>
              </p:cNvSpPr>
              <p:nvPr/>
            </p:nvSpPr>
            <p:spPr bwMode="auto">
              <a:xfrm>
                <a:off x="2985" y="3243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049" name="Line 233"/>
              <p:cNvSpPr>
                <a:spLocks noChangeShapeType="1"/>
              </p:cNvSpPr>
              <p:nvPr/>
            </p:nvSpPr>
            <p:spPr bwMode="auto">
              <a:xfrm>
                <a:off x="2985" y="3330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5733" name="Freeform 917"/>
            <p:cNvSpPr>
              <a:spLocks/>
            </p:cNvSpPr>
            <p:nvPr/>
          </p:nvSpPr>
          <p:spPr bwMode="auto">
            <a:xfrm>
              <a:off x="4076" y="532"/>
              <a:ext cx="192" cy="594"/>
            </a:xfrm>
            <a:custGeom>
              <a:avLst/>
              <a:gdLst/>
              <a:ahLst/>
              <a:cxnLst>
                <a:cxn ang="0">
                  <a:pos x="0" y="594"/>
                </a:cxn>
                <a:cxn ang="0">
                  <a:pos x="192" y="0"/>
                </a:cxn>
                <a:cxn ang="0">
                  <a:pos x="192" y="515"/>
                </a:cxn>
                <a:cxn ang="0">
                  <a:pos x="0" y="594"/>
                </a:cxn>
              </a:cxnLst>
              <a:rect l="0" t="0" r="r" b="b"/>
              <a:pathLst>
                <a:path w="192" h="594">
                  <a:moveTo>
                    <a:pt x="0" y="594"/>
                  </a:moveTo>
                  <a:lnTo>
                    <a:pt x="192" y="0"/>
                  </a:lnTo>
                  <a:lnTo>
                    <a:pt x="192" y="515"/>
                  </a:lnTo>
                  <a:lnTo>
                    <a:pt x="0" y="59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0" scaled="1"/>
            </a:gradFill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380" name="Group 919"/>
          <p:cNvGrpSpPr>
            <a:grpSpLocks/>
          </p:cNvGrpSpPr>
          <p:nvPr/>
        </p:nvGrpSpPr>
        <p:grpSpPr bwMode="auto">
          <a:xfrm>
            <a:off x="7646988" y="4217988"/>
            <a:ext cx="1063625" cy="965200"/>
            <a:chOff x="4076" y="518"/>
            <a:chExt cx="670" cy="608"/>
          </a:xfrm>
        </p:grpSpPr>
        <p:grpSp>
          <p:nvGrpSpPr>
            <p:cNvPr id="35381" name="Group 920"/>
            <p:cNvGrpSpPr>
              <a:grpSpLocks/>
            </p:cNvGrpSpPr>
            <p:nvPr/>
          </p:nvGrpSpPr>
          <p:grpSpPr bwMode="auto">
            <a:xfrm>
              <a:off x="4233" y="518"/>
              <a:ext cx="513" cy="541"/>
              <a:chOff x="2938" y="2925"/>
              <a:chExt cx="513" cy="541"/>
            </a:xfrm>
          </p:grpSpPr>
          <p:sp>
            <p:nvSpPr>
              <p:cNvPr id="35737" name="Rectangle 921"/>
              <p:cNvSpPr>
                <a:spLocks noChangeArrowheads="1"/>
              </p:cNvSpPr>
              <p:nvPr/>
            </p:nvSpPr>
            <p:spPr bwMode="auto">
              <a:xfrm>
                <a:off x="3000" y="2925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738" name="Rectangle 922"/>
              <p:cNvSpPr>
                <a:spLocks noChangeArrowheads="1"/>
              </p:cNvSpPr>
              <p:nvPr/>
            </p:nvSpPr>
            <p:spPr bwMode="auto">
              <a:xfrm>
                <a:off x="2979" y="2940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739" name="Rectangle 923"/>
              <p:cNvSpPr>
                <a:spLocks noChangeArrowheads="1"/>
              </p:cNvSpPr>
              <p:nvPr/>
            </p:nvSpPr>
            <p:spPr bwMode="auto">
              <a:xfrm>
                <a:off x="2982" y="2943"/>
                <a:ext cx="426" cy="12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740" name="Text Box 924"/>
              <p:cNvSpPr txBox="1">
                <a:spLocks noChangeArrowheads="1"/>
              </p:cNvSpPr>
              <p:nvPr/>
            </p:nvSpPr>
            <p:spPr bwMode="auto">
              <a:xfrm>
                <a:off x="2938" y="2928"/>
                <a:ext cx="513" cy="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>
                    <a:solidFill>
                      <a:schemeClr val="bg1"/>
                    </a:solidFill>
                  </a:rPr>
                  <a:t>application</a:t>
                </a:r>
                <a:endParaRPr lang="en-US" sz="1000"/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/>
                  <a:t>transport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/>
                  <a:t>network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/>
                  <a:t>data link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/>
                  <a:t>physical</a:t>
                </a:r>
                <a:endParaRPr lang="en-US">
                  <a:latin typeface="Times New Roman" pitchFamily="18" charset="0"/>
                </a:endParaRPr>
              </a:p>
            </p:txBody>
          </p:sp>
          <p:sp>
            <p:nvSpPr>
              <p:cNvPr id="35741" name="Line 925"/>
              <p:cNvSpPr>
                <a:spLocks noChangeShapeType="1"/>
              </p:cNvSpPr>
              <p:nvPr/>
            </p:nvSpPr>
            <p:spPr bwMode="auto">
              <a:xfrm>
                <a:off x="2979" y="3156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742" name="Line 926"/>
              <p:cNvSpPr>
                <a:spLocks noChangeShapeType="1"/>
              </p:cNvSpPr>
              <p:nvPr/>
            </p:nvSpPr>
            <p:spPr bwMode="auto">
              <a:xfrm>
                <a:off x="2985" y="3243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743" name="Line 927"/>
              <p:cNvSpPr>
                <a:spLocks noChangeShapeType="1"/>
              </p:cNvSpPr>
              <p:nvPr/>
            </p:nvSpPr>
            <p:spPr bwMode="auto">
              <a:xfrm>
                <a:off x="2985" y="3330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5744" name="Freeform 928"/>
            <p:cNvSpPr>
              <a:spLocks/>
            </p:cNvSpPr>
            <p:nvPr/>
          </p:nvSpPr>
          <p:spPr bwMode="auto">
            <a:xfrm>
              <a:off x="4076" y="532"/>
              <a:ext cx="192" cy="594"/>
            </a:xfrm>
            <a:custGeom>
              <a:avLst/>
              <a:gdLst/>
              <a:ahLst/>
              <a:cxnLst>
                <a:cxn ang="0">
                  <a:pos x="0" y="594"/>
                </a:cxn>
                <a:cxn ang="0">
                  <a:pos x="192" y="0"/>
                </a:cxn>
                <a:cxn ang="0">
                  <a:pos x="192" y="515"/>
                </a:cxn>
                <a:cxn ang="0">
                  <a:pos x="0" y="594"/>
                </a:cxn>
              </a:cxnLst>
              <a:rect l="0" t="0" r="r" b="b"/>
              <a:pathLst>
                <a:path w="192" h="594">
                  <a:moveTo>
                    <a:pt x="0" y="594"/>
                  </a:moveTo>
                  <a:lnTo>
                    <a:pt x="192" y="0"/>
                  </a:lnTo>
                  <a:lnTo>
                    <a:pt x="192" y="515"/>
                  </a:lnTo>
                  <a:lnTo>
                    <a:pt x="0" y="59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0" scaled="1"/>
            </a:gradFill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5382" name="Group 929"/>
          <p:cNvGrpSpPr>
            <a:grpSpLocks/>
          </p:cNvGrpSpPr>
          <p:nvPr/>
        </p:nvGrpSpPr>
        <p:grpSpPr bwMode="auto">
          <a:xfrm>
            <a:off x="5900738" y="3678238"/>
            <a:ext cx="1063625" cy="965200"/>
            <a:chOff x="4076" y="518"/>
            <a:chExt cx="670" cy="608"/>
          </a:xfrm>
        </p:grpSpPr>
        <p:grpSp>
          <p:nvGrpSpPr>
            <p:cNvPr id="35383" name="Group 930"/>
            <p:cNvGrpSpPr>
              <a:grpSpLocks/>
            </p:cNvGrpSpPr>
            <p:nvPr/>
          </p:nvGrpSpPr>
          <p:grpSpPr bwMode="auto">
            <a:xfrm>
              <a:off x="4233" y="518"/>
              <a:ext cx="513" cy="541"/>
              <a:chOff x="2938" y="2925"/>
              <a:chExt cx="513" cy="541"/>
            </a:xfrm>
          </p:grpSpPr>
          <p:sp>
            <p:nvSpPr>
              <p:cNvPr id="35747" name="Rectangle 931"/>
              <p:cNvSpPr>
                <a:spLocks noChangeArrowheads="1"/>
              </p:cNvSpPr>
              <p:nvPr/>
            </p:nvSpPr>
            <p:spPr bwMode="auto">
              <a:xfrm>
                <a:off x="3000" y="2925"/>
                <a:ext cx="426" cy="48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748" name="Rectangle 932"/>
              <p:cNvSpPr>
                <a:spLocks noChangeArrowheads="1"/>
              </p:cNvSpPr>
              <p:nvPr/>
            </p:nvSpPr>
            <p:spPr bwMode="auto">
              <a:xfrm>
                <a:off x="2979" y="2940"/>
                <a:ext cx="435" cy="504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749" name="Rectangle 933"/>
              <p:cNvSpPr>
                <a:spLocks noChangeArrowheads="1"/>
              </p:cNvSpPr>
              <p:nvPr/>
            </p:nvSpPr>
            <p:spPr bwMode="auto">
              <a:xfrm>
                <a:off x="2982" y="2943"/>
                <a:ext cx="426" cy="126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750" name="Text Box 934"/>
              <p:cNvSpPr txBox="1">
                <a:spLocks noChangeArrowheads="1"/>
              </p:cNvSpPr>
              <p:nvPr/>
            </p:nvSpPr>
            <p:spPr bwMode="auto">
              <a:xfrm>
                <a:off x="2938" y="2928"/>
                <a:ext cx="513" cy="5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>
                    <a:solidFill>
                      <a:schemeClr val="bg1"/>
                    </a:solidFill>
                  </a:rPr>
                  <a:t>application</a:t>
                </a:r>
                <a:endParaRPr lang="en-US" sz="1000"/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/>
                  <a:t>transport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/>
                  <a:t>network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/>
                  <a:t>data link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000"/>
                  <a:t>physical</a:t>
                </a:r>
                <a:endParaRPr lang="en-US">
                  <a:latin typeface="Times New Roman" pitchFamily="18" charset="0"/>
                </a:endParaRPr>
              </a:p>
            </p:txBody>
          </p:sp>
          <p:sp>
            <p:nvSpPr>
              <p:cNvPr id="35751" name="Line 935"/>
              <p:cNvSpPr>
                <a:spLocks noChangeShapeType="1"/>
              </p:cNvSpPr>
              <p:nvPr/>
            </p:nvSpPr>
            <p:spPr bwMode="auto">
              <a:xfrm>
                <a:off x="2979" y="3156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752" name="Line 936"/>
              <p:cNvSpPr>
                <a:spLocks noChangeShapeType="1"/>
              </p:cNvSpPr>
              <p:nvPr/>
            </p:nvSpPr>
            <p:spPr bwMode="auto">
              <a:xfrm>
                <a:off x="2985" y="3243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753" name="Line 937"/>
              <p:cNvSpPr>
                <a:spLocks noChangeShapeType="1"/>
              </p:cNvSpPr>
              <p:nvPr/>
            </p:nvSpPr>
            <p:spPr bwMode="auto">
              <a:xfrm>
                <a:off x="2985" y="3330"/>
                <a:ext cx="435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5754" name="Freeform 938"/>
            <p:cNvSpPr>
              <a:spLocks/>
            </p:cNvSpPr>
            <p:nvPr/>
          </p:nvSpPr>
          <p:spPr bwMode="auto">
            <a:xfrm>
              <a:off x="4076" y="532"/>
              <a:ext cx="192" cy="594"/>
            </a:xfrm>
            <a:custGeom>
              <a:avLst/>
              <a:gdLst/>
              <a:ahLst/>
              <a:cxnLst>
                <a:cxn ang="0">
                  <a:pos x="0" y="594"/>
                </a:cxn>
                <a:cxn ang="0">
                  <a:pos x="192" y="0"/>
                </a:cxn>
                <a:cxn ang="0">
                  <a:pos x="192" y="515"/>
                </a:cxn>
                <a:cxn ang="0">
                  <a:pos x="0" y="594"/>
                </a:cxn>
              </a:cxnLst>
              <a:rect l="0" t="0" r="r" b="b"/>
              <a:pathLst>
                <a:path w="192" h="594">
                  <a:moveTo>
                    <a:pt x="0" y="594"/>
                  </a:moveTo>
                  <a:lnTo>
                    <a:pt x="192" y="0"/>
                  </a:lnTo>
                  <a:lnTo>
                    <a:pt x="192" y="515"/>
                  </a:lnTo>
                  <a:lnTo>
                    <a:pt x="0" y="59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0" scaled="1"/>
            </a:gradFill>
            <a:ln w="9525" cap="flat" cmpd="sng">
              <a:solidFill>
                <a:srgbClr val="FF0000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5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27" grpId="0" animBg="1"/>
      <p:bldP spid="3572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3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D5BB2-2DD2-40A9-8902-90B7A077E4DF}" type="slidenum">
              <a:rPr lang="en-US"/>
              <a:pPr/>
              <a:t>20</a:t>
            </a:fld>
            <a:endParaRPr lang="en-US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Electronic </a:t>
            </a:r>
            <a:r>
              <a:rPr lang="en-US" sz="3600" dirty="0" smtClean="0"/>
              <a:t>Mail -SMTP</a:t>
            </a: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4788" y="1109663"/>
            <a:ext cx="4962525" cy="307975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>
                <a:solidFill>
                  <a:srgbClr val="FF0000"/>
                </a:solidFill>
              </a:rPr>
              <a:t>Three components:</a:t>
            </a:r>
            <a:r>
              <a:rPr lang="en-US" sz="2400"/>
              <a:t> </a:t>
            </a:r>
          </a:p>
          <a:p>
            <a:r>
              <a:rPr lang="en-US" sz="2000"/>
              <a:t>1. user agents, 2. mail servers </a:t>
            </a:r>
          </a:p>
          <a:p>
            <a:pPr>
              <a:spcAft>
                <a:spcPct val="75000"/>
              </a:spcAft>
            </a:pPr>
            <a:r>
              <a:rPr lang="en-US" sz="2000"/>
              <a:t>3. SMTP </a:t>
            </a:r>
            <a:r>
              <a:rPr lang="en-US" sz="1800"/>
              <a:t>(simple mail transfer protocol)</a:t>
            </a:r>
          </a:p>
          <a:p>
            <a:pPr>
              <a:buFont typeface="ZapfDingbats" pitchFamily="82" charset="2"/>
              <a:buNone/>
            </a:pPr>
            <a:r>
              <a:rPr lang="en-US" sz="2000" u="sng">
                <a:solidFill>
                  <a:srgbClr val="FF0000"/>
                </a:solidFill>
              </a:rPr>
              <a:t>User Agent</a:t>
            </a:r>
          </a:p>
          <a:p>
            <a:r>
              <a:rPr lang="en-US" sz="2000"/>
              <a:t>“mail reader”: editing, reading mail</a:t>
            </a:r>
          </a:p>
          <a:p>
            <a:r>
              <a:rPr lang="en-US" sz="2000"/>
              <a:t>e.g., Outlook, Mozilla Thunderbird</a:t>
            </a:r>
          </a:p>
          <a:p>
            <a:r>
              <a:rPr lang="en-US" sz="2000"/>
              <a:t>Out/incoming msgs stored on server</a:t>
            </a:r>
          </a:p>
        </p:txBody>
      </p:sp>
      <p:sp>
        <p:nvSpPr>
          <p:cNvPr id="58648" name="Rectangle 280"/>
          <p:cNvSpPr>
            <a:spLocks noChangeArrowheads="1"/>
          </p:cNvSpPr>
          <p:nvPr/>
        </p:nvSpPr>
        <p:spPr bwMode="auto">
          <a:xfrm>
            <a:off x="7059613" y="450850"/>
            <a:ext cx="1828800" cy="981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8647" name="Group 279"/>
          <p:cNvGrpSpPr>
            <a:grpSpLocks/>
          </p:cNvGrpSpPr>
          <p:nvPr/>
        </p:nvGrpSpPr>
        <p:grpSpPr bwMode="auto">
          <a:xfrm>
            <a:off x="7135813" y="420688"/>
            <a:ext cx="1747837" cy="955675"/>
            <a:chOff x="4458" y="3335"/>
            <a:chExt cx="1101" cy="602"/>
          </a:xfrm>
        </p:grpSpPr>
        <p:sp>
          <p:nvSpPr>
            <p:cNvPr id="58631" name="Text Box 263"/>
            <p:cNvSpPr txBox="1">
              <a:spLocks noChangeArrowheads="1"/>
            </p:cNvSpPr>
            <p:nvPr/>
          </p:nvSpPr>
          <p:spPr bwMode="auto">
            <a:xfrm>
              <a:off x="4667" y="3725"/>
              <a:ext cx="86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user mailbox</a:t>
              </a:r>
              <a:endParaRPr lang="en-US">
                <a:latin typeface="Times New Roman" pitchFamily="18" charset="0"/>
              </a:endParaRPr>
            </a:p>
          </p:txBody>
        </p:sp>
        <p:grpSp>
          <p:nvGrpSpPr>
            <p:cNvPr id="58646" name="Group 278"/>
            <p:cNvGrpSpPr>
              <a:grpSpLocks/>
            </p:cNvGrpSpPr>
            <p:nvPr/>
          </p:nvGrpSpPr>
          <p:grpSpPr bwMode="auto">
            <a:xfrm>
              <a:off x="4458" y="3408"/>
              <a:ext cx="450" cy="120"/>
              <a:chOff x="4314" y="3444"/>
              <a:chExt cx="450" cy="120"/>
            </a:xfrm>
          </p:grpSpPr>
          <p:sp>
            <p:nvSpPr>
              <p:cNvPr id="58632" name="Rectangle 264"/>
              <p:cNvSpPr>
                <a:spLocks noChangeArrowheads="1"/>
              </p:cNvSpPr>
              <p:nvPr/>
            </p:nvSpPr>
            <p:spPr bwMode="auto">
              <a:xfrm>
                <a:off x="4314" y="3444"/>
                <a:ext cx="450" cy="120"/>
              </a:xfrm>
              <a:prstGeom prst="rect">
                <a:avLst/>
              </a:prstGeom>
              <a:solidFill>
                <a:srgbClr val="00FF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633" name="Line 265"/>
              <p:cNvSpPr>
                <a:spLocks noChangeShapeType="1"/>
              </p:cNvSpPr>
              <p:nvPr/>
            </p:nvSpPr>
            <p:spPr bwMode="auto">
              <a:xfrm>
                <a:off x="4363" y="3472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634" name="Line 266"/>
              <p:cNvSpPr>
                <a:spLocks noChangeShapeType="1"/>
              </p:cNvSpPr>
              <p:nvPr/>
            </p:nvSpPr>
            <p:spPr bwMode="auto">
              <a:xfrm flipH="1">
                <a:off x="4472" y="3471"/>
                <a:ext cx="6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635" name="Line 267"/>
              <p:cNvSpPr>
                <a:spLocks noChangeShapeType="1"/>
              </p:cNvSpPr>
              <p:nvPr/>
            </p:nvSpPr>
            <p:spPr bwMode="auto">
              <a:xfrm>
                <a:off x="4527" y="347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636" name="Line 268"/>
              <p:cNvSpPr>
                <a:spLocks noChangeShapeType="1"/>
              </p:cNvSpPr>
              <p:nvPr/>
            </p:nvSpPr>
            <p:spPr bwMode="auto">
              <a:xfrm>
                <a:off x="4584" y="3471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637" name="Line 269"/>
              <p:cNvSpPr>
                <a:spLocks noChangeShapeType="1"/>
              </p:cNvSpPr>
              <p:nvPr/>
            </p:nvSpPr>
            <p:spPr bwMode="auto">
              <a:xfrm>
                <a:off x="4645" y="3471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638" name="Line 270"/>
              <p:cNvSpPr>
                <a:spLocks noChangeShapeType="1"/>
              </p:cNvSpPr>
              <p:nvPr/>
            </p:nvSpPr>
            <p:spPr bwMode="auto">
              <a:xfrm>
                <a:off x="4701" y="3471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639" name="Line 271"/>
              <p:cNvSpPr>
                <a:spLocks noChangeShapeType="1"/>
              </p:cNvSpPr>
              <p:nvPr/>
            </p:nvSpPr>
            <p:spPr bwMode="auto">
              <a:xfrm>
                <a:off x="4416" y="3472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8640" name="Rectangle 272"/>
            <p:cNvSpPr>
              <a:spLocks noChangeArrowheads="1"/>
            </p:cNvSpPr>
            <p:nvPr/>
          </p:nvSpPr>
          <p:spPr bwMode="auto">
            <a:xfrm>
              <a:off x="4472" y="3779"/>
              <a:ext cx="64" cy="9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645" name="Text Box 277"/>
            <p:cNvSpPr txBox="1">
              <a:spLocks noChangeArrowheads="1"/>
            </p:cNvSpPr>
            <p:nvPr/>
          </p:nvSpPr>
          <p:spPr bwMode="auto">
            <a:xfrm>
              <a:off x="4567" y="3335"/>
              <a:ext cx="992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outgoing </a:t>
              </a:r>
            </a:p>
            <a:p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message queue</a:t>
              </a:r>
              <a:endParaRPr lang="en-US">
                <a:latin typeface="Times New Roman" pitchFamily="18" charset="0"/>
              </a:endParaRPr>
            </a:p>
          </p:txBody>
        </p:sp>
      </p:grpSp>
      <p:sp>
        <p:nvSpPr>
          <p:cNvPr id="58785" name="Line 417"/>
          <p:cNvSpPr>
            <a:spLocks noChangeShapeType="1"/>
          </p:cNvSpPr>
          <p:nvPr/>
        </p:nvSpPr>
        <p:spPr bwMode="auto">
          <a:xfrm>
            <a:off x="6330950" y="2655888"/>
            <a:ext cx="1123950" cy="7905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8786" name="Group 418"/>
          <p:cNvGrpSpPr>
            <a:grpSpLocks/>
          </p:cNvGrpSpPr>
          <p:nvPr/>
        </p:nvGrpSpPr>
        <p:grpSpPr bwMode="auto">
          <a:xfrm>
            <a:off x="7723188" y="2582863"/>
            <a:ext cx="355600" cy="933450"/>
            <a:chOff x="4180" y="783"/>
            <a:chExt cx="150" cy="307"/>
          </a:xfrm>
        </p:grpSpPr>
        <p:sp>
          <p:nvSpPr>
            <p:cNvPr id="58787" name="AutoShape 419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8" name="Rectangle 420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9" name="Rectangle 421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90" name="AutoShape 422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91" name="Line 423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92" name="Line 424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93" name="Rectangle 425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94" name="Rectangle 426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795" name="Group 427"/>
          <p:cNvGrpSpPr>
            <a:grpSpLocks/>
          </p:cNvGrpSpPr>
          <p:nvPr/>
        </p:nvGrpSpPr>
        <p:grpSpPr bwMode="auto">
          <a:xfrm>
            <a:off x="7480300" y="3035300"/>
            <a:ext cx="822325" cy="1049338"/>
            <a:chOff x="4288" y="2627"/>
            <a:chExt cx="518" cy="661"/>
          </a:xfrm>
        </p:grpSpPr>
        <p:sp>
          <p:nvSpPr>
            <p:cNvPr id="58796" name="Rectangle 428"/>
            <p:cNvSpPr>
              <a:spLocks noChangeArrowheads="1"/>
            </p:cNvSpPr>
            <p:nvPr/>
          </p:nvSpPr>
          <p:spPr bwMode="auto">
            <a:xfrm>
              <a:off x="4296" y="2652"/>
              <a:ext cx="510" cy="636"/>
            </a:xfrm>
            <a:prstGeom prst="rect">
              <a:avLst/>
            </a:prstGeom>
            <a:solidFill>
              <a:schemeClr val="hlink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97" name="Text Box 429"/>
            <p:cNvSpPr txBox="1">
              <a:spLocks noChangeArrowheads="1"/>
            </p:cNvSpPr>
            <p:nvPr/>
          </p:nvSpPr>
          <p:spPr bwMode="auto">
            <a:xfrm>
              <a:off x="4288" y="2627"/>
              <a:ext cx="50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mail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server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58798" name="Rectangle 430"/>
            <p:cNvSpPr>
              <a:spLocks noChangeArrowheads="1"/>
            </p:cNvSpPr>
            <p:nvPr/>
          </p:nvSpPr>
          <p:spPr bwMode="auto">
            <a:xfrm>
              <a:off x="4320" y="3006"/>
              <a:ext cx="450" cy="120"/>
            </a:xfrm>
            <a:prstGeom prst="rect">
              <a:avLst/>
            </a:prstGeom>
            <a:solidFill>
              <a:srgbClr val="00FF00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99" name="Line 431"/>
            <p:cNvSpPr>
              <a:spLocks noChangeShapeType="1"/>
            </p:cNvSpPr>
            <p:nvPr/>
          </p:nvSpPr>
          <p:spPr bwMode="auto">
            <a:xfrm>
              <a:off x="4369" y="3034"/>
              <a:ext cx="0" cy="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800" name="Line 432"/>
            <p:cNvSpPr>
              <a:spLocks noChangeShapeType="1"/>
            </p:cNvSpPr>
            <p:nvPr/>
          </p:nvSpPr>
          <p:spPr bwMode="auto">
            <a:xfrm>
              <a:off x="4478" y="3033"/>
              <a:ext cx="0" cy="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801" name="Line 433"/>
            <p:cNvSpPr>
              <a:spLocks noChangeShapeType="1"/>
            </p:cNvSpPr>
            <p:nvPr/>
          </p:nvSpPr>
          <p:spPr bwMode="auto">
            <a:xfrm>
              <a:off x="4533" y="3035"/>
              <a:ext cx="0" cy="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802" name="Line 434"/>
            <p:cNvSpPr>
              <a:spLocks noChangeShapeType="1"/>
            </p:cNvSpPr>
            <p:nvPr/>
          </p:nvSpPr>
          <p:spPr bwMode="auto">
            <a:xfrm>
              <a:off x="4590" y="3033"/>
              <a:ext cx="0" cy="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803" name="Line 435"/>
            <p:cNvSpPr>
              <a:spLocks noChangeShapeType="1"/>
            </p:cNvSpPr>
            <p:nvPr/>
          </p:nvSpPr>
          <p:spPr bwMode="auto">
            <a:xfrm>
              <a:off x="4651" y="3033"/>
              <a:ext cx="0" cy="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804" name="Line 436"/>
            <p:cNvSpPr>
              <a:spLocks noChangeShapeType="1"/>
            </p:cNvSpPr>
            <p:nvPr/>
          </p:nvSpPr>
          <p:spPr bwMode="auto">
            <a:xfrm>
              <a:off x="4707" y="3033"/>
              <a:ext cx="0" cy="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805" name="Line 437"/>
            <p:cNvSpPr>
              <a:spLocks noChangeShapeType="1"/>
            </p:cNvSpPr>
            <p:nvPr/>
          </p:nvSpPr>
          <p:spPr bwMode="auto">
            <a:xfrm>
              <a:off x="4422" y="3034"/>
              <a:ext cx="0" cy="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806" name="Rectangle 438"/>
            <p:cNvSpPr>
              <a:spLocks noChangeArrowheads="1"/>
            </p:cNvSpPr>
            <p:nvPr/>
          </p:nvSpPr>
          <p:spPr bwMode="auto">
            <a:xfrm>
              <a:off x="4328" y="3173"/>
              <a:ext cx="64" cy="9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807" name="Rectangle 439"/>
            <p:cNvSpPr>
              <a:spLocks noChangeArrowheads="1"/>
            </p:cNvSpPr>
            <p:nvPr/>
          </p:nvSpPr>
          <p:spPr bwMode="auto">
            <a:xfrm>
              <a:off x="4414" y="3173"/>
              <a:ext cx="64" cy="9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808" name="Rectangle 440"/>
            <p:cNvSpPr>
              <a:spLocks noChangeArrowheads="1"/>
            </p:cNvSpPr>
            <p:nvPr/>
          </p:nvSpPr>
          <p:spPr bwMode="auto">
            <a:xfrm>
              <a:off x="4500" y="3172"/>
              <a:ext cx="64" cy="9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809" name="Rectangle 441"/>
            <p:cNvSpPr>
              <a:spLocks noChangeArrowheads="1"/>
            </p:cNvSpPr>
            <p:nvPr/>
          </p:nvSpPr>
          <p:spPr bwMode="auto">
            <a:xfrm>
              <a:off x="4597" y="3170"/>
              <a:ext cx="64" cy="9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810" name="Rectangle 442"/>
            <p:cNvSpPr>
              <a:spLocks noChangeArrowheads="1"/>
            </p:cNvSpPr>
            <p:nvPr/>
          </p:nvSpPr>
          <p:spPr bwMode="auto">
            <a:xfrm>
              <a:off x="4693" y="3170"/>
              <a:ext cx="64" cy="93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8811" name="Group 443"/>
          <p:cNvGrpSpPr>
            <a:grpSpLocks/>
          </p:cNvGrpSpPr>
          <p:nvPr/>
        </p:nvGrpSpPr>
        <p:grpSpPr bwMode="auto">
          <a:xfrm>
            <a:off x="8205788" y="2173288"/>
            <a:ext cx="709612" cy="703262"/>
            <a:chOff x="4337" y="290"/>
            <a:chExt cx="447" cy="443"/>
          </a:xfrm>
        </p:grpSpPr>
        <p:graphicFrame>
          <p:nvGraphicFramePr>
            <p:cNvPr id="58812" name="Object 444"/>
            <p:cNvGraphicFramePr>
              <a:graphicFrameLocks noChangeAspect="1"/>
            </p:cNvGraphicFramePr>
            <p:nvPr/>
          </p:nvGraphicFramePr>
          <p:xfrm>
            <a:off x="4338" y="290"/>
            <a:ext cx="392" cy="315"/>
          </p:xfrm>
          <a:graphic>
            <a:graphicData uri="http://schemas.openxmlformats.org/presentationml/2006/ole">
              <p:oleObj spid="_x0000_s58812" name="Clip" r:id="rId4" imgW="1305000" imgH="1085760" progId="">
                <p:embed/>
              </p:oleObj>
            </a:graphicData>
          </a:graphic>
        </p:graphicFrame>
        <p:grpSp>
          <p:nvGrpSpPr>
            <p:cNvPr id="58813" name="Group 445"/>
            <p:cNvGrpSpPr>
              <a:grpSpLocks/>
            </p:cNvGrpSpPr>
            <p:nvPr/>
          </p:nvGrpSpPr>
          <p:grpSpPr bwMode="auto">
            <a:xfrm>
              <a:off x="4337" y="367"/>
              <a:ext cx="447" cy="366"/>
              <a:chOff x="4189" y="817"/>
              <a:chExt cx="521" cy="366"/>
            </a:xfrm>
          </p:grpSpPr>
          <p:sp>
            <p:nvSpPr>
              <p:cNvPr id="58814" name="Rectangle 446"/>
              <p:cNvSpPr>
                <a:spLocks noChangeArrowheads="1"/>
              </p:cNvSpPr>
              <p:nvPr/>
            </p:nvSpPr>
            <p:spPr bwMode="auto">
              <a:xfrm>
                <a:off x="4224" y="846"/>
                <a:ext cx="444" cy="330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15" name="Text Box 447"/>
              <p:cNvSpPr txBox="1">
                <a:spLocks noChangeArrowheads="1"/>
              </p:cNvSpPr>
              <p:nvPr/>
            </p:nvSpPr>
            <p:spPr bwMode="auto">
              <a:xfrm>
                <a:off x="4189" y="817"/>
                <a:ext cx="521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user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agent</a:t>
                </a:r>
                <a:endParaRPr lang="en-US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58816" name="Group 448"/>
          <p:cNvGrpSpPr>
            <a:grpSpLocks/>
          </p:cNvGrpSpPr>
          <p:nvPr/>
        </p:nvGrpSpPr>
        <p:grpSpPr bwMode="auto">
          <a:xfrm>
            <a:off x="8434388" y="3182938"/>
            <a:ext cx="709612" cy="703262"/>
            <a:chOff x="4337" y="290"/>
            <a:chExt cx="447" cy="443"/>
          </a:xfrm>
        </p:grpSpPr>
        <p:graphicFrame>
          <p:nvGraphicFramePr>
            <p:cNvPr id="58817" name="Object 449"/>
            <p:cNvGraphicFramePr>
              <a:graphicFrameLocks noChangeAspect="1"/>
            </p:cNvGraphicFramePr>
            <p:nvPr/>
          </p:nvGraphicFramePr>
          <p:xfrm>
            <a:off x="4338" y="290"/>
            <a:ext cx="392" cy="315"/>
          </p:xfrm>
          <a:graphic>
            <a:graphicData uri="http://schemas.openxmlformats.org/presentationml/2006/ole">
              <p:oleObj spid="_x0000_s58817" name="Clip" r:id="rId5" imgW="1305000" imgH="1085760" progId="">
                <p:embed/>
              </p:oleObj>
            </a:graphicData>
          </a:graphic>
        </p:graphicFrame>
        <p:grpSp>
          <p:nvGrpSpPr>
            <p:cNvPr id="58818" name="Group 450"/>
            <p:cNvGrpSpPr>
              <a:grpSpLocks/>
            </p:cNvGrpSpPr>
            <p:nvPr/>
          </p:nvGrpSpPr>
          <p:grpSpPr bwMode="auto">
            <a:xfrm>
              <a:off x="4337" y="367"/>
              <a:ext cx="447" cy="366"/>
              <a:chOff x="4189" y="817"/>
              <a:chExt cx="521" cy="366"/>
            </a:xfrm>
          </p:grpSpPr>
          <p:sp>
            <p:nvSpPr>
              <p:cNvPr id="58819" name="Rectangle 451"/>
              <p:cNvSpPr>
                <a:spLocks noChangeArrowheads="1"/>
              </p:cNvSpPr>
              <p:nvPr/>
            </p:nvSpPr>
            <p:spPr bwMode="auto">
              <a:xfrm>
                <a:off x="4224" y="846"/>
                <a:ext cx="444" cy="330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20" name="Text Box 452"/>
              <p:cNvSpPr txBox="1">
                <a:spLocks noChangeArrowheads="1"/>
              </p:cNvSpPr>
              <p:nvPr/>
            </p:nvSpPr>
            <p:spPr bwMode="auto">
              <a:xfrm>
                <a:off x="4189" y="817"/>
                <a:ext cx="521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user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agent</a:t>
                </a:r>
                <a:endParaRPr lang="en-US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58821" name="Group 453"/>
          <p:cNvGrpSpPr>
            <a:grpSpLocks/>
          </p:cNvGrpSpPr>
          <p:nvPr/>
        </p:nvGrpSpPr>
        <p:grpSpPr bwMode="auto">
          <a:xfrm>
            <a:off x="8205788" y="4230688"/>
            <a:ext cx="709612" cy="703262"/>
            <a:chOff x="4337" y="290"/>
            <a:chExt cx="447" cy="443"/>
          </a:xfrm>
        </p:grpSpPr>
        <p:graphicFrame>
          <p:nvGraphicFramePr>
            <p:cNvPr id="58822" name="Object 454"/>
            <p:cNvGraphicFramePr>
              <a:graphicFrameLocks noChangeAspect="1"/>
            </p:cNvGraphicFramePr>
            <p:nvPr/>
          </p:nvGraphicFramePr>
          <p:xfrm>
            <a:off x="4338" y="290"/>
            <a:ext cx="392" cy="315"/>
          </p:xfrm>
          <a:graphic>
            <a:graphicData uri="http://schemas.openxmlformats.org/presentationml/2006/ole">
              <p:oleObj spid="_x0000_s58822" name="Clip" r:id="rId6" imgW="1305000" imgH="1085760" progId="">
                <p:embed/>
              </p:oleObj>
            </a:graphicData>
          </a:graphic>
        </p:graphicFrame>
        <p:grpSp>
          <p:nvGrpSpPr>
            <p:cNvPr id="58823" name="Group 455"/>
            <p:cNvGrpSpPr>
              <a:grpSpLocks/>
            </p:cNvGrpSpPr>
            <p:nvPr/>
          </p:nvGrpSpPr>
          <p:grpSpPr bwMode="auto">
            <a:xfrm>
              <a:off x="4337" y="367"/>
              <a:ext cx="447" cy="366"/>
              <a:chOff x="4189" y="817"/>
              <a:chExt cx="521" cy="366"/>
            </a:xfrm>
          </p:grpSpPr>
          <p:sp>
            <p:nvSpPr>
              <p:cNvPr id="58824" name="Rectangle 456"/>
              <p:cNvSpPr>
                <a:spLocks noChangeArrowheads="1"/>
              </p:cNvSpPr>
              <p:nvPr/>
            </p:nvSpPr>
            <p:spPr bwMode="auto">
              <a:xfrm>
                <a:off x="4224" y="846"/>
                <a:ext cx="444" cy="330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25" name="Text Box 457"/>
              <p:cNvSpPr txBox="1">
                <a:spLocks noChangeArrowheads="1"/>
              </p:cNvSpPr>
              <p:nvPr/>
            </p:nvSpPr>
            <p:spPr bwMode="auto">
              <a:xfrm>
                <a:off x="4189" y="817"/>
                <a:ext cx="521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user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agent</a:t>
                </a:r>
                <a:endParaRPr lang="en-US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58826" name="Group 458"/>
          <p:cNvGrpSpPr>
            <a:grpSpLocks/>
          </p:cNvGrpSpPr>
          <p:nvPr/>
        </p:nvGrpSpPr>
        <p:grpSpPr bwMode="auto">
          <a:xfrm>
            <a:off x="5480050" y="3992563"/>
            <a:ext cx="822325" cy="1501775"/>
            <a:chOff x="3484" y="2522"/>
            <a:chExt cx="518" cy="946"/>
          </a:xfrm>
        </p:grpSpPr>
        <p:grpSp>
          <p:nvGrpSpPr>
            <p:cNvPr id="58827" name="Group 459"/>
            <p:cNvGrpSpPr>
              <a:grpSpLocks/>
            </p:cNvGrpSpPr>
            <p:nvPr/>
          </p:nvGrpSpPr>
          <p:grpSpPr bwMode="auto">
            <a:xfrm>
              <a:off x="3631" y="2522"/>
              <a:ext cx="224" cy="588"/>
              <a:chOff x="4180" y="783"/>
              <a:chExt cx="150" cy="307"/>
            </a:xfrm>
          </p:grpSpPr>
          <p:sp>
            <p:nvSpPr>
              <p:cNvPr id="58828" name="AutoShape 460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29" name="Rectangle 461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30" name="Rectangle 462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31" name="AutoShape 463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32" name="Line 464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33" name="Line 465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34" name="Rectangle 466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35" name="Rectangle 467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8836" name="Group 468"/>
            <p:cNvGrpSpPr>
              <a:grpSpLocks/>
            </p:cNvGrpSpPr>
            <p:nvPr/>
          </p:nvGrpSpPr>
          <p:grpSpPr bwMode="auto">
            <a:xfrm>
              <a:off x="3484" y="2807"/>
              <a:ext cx="518" cy="661"/>
              <a:chOff x="4288" y="2627"/>
              <a:chExt cx="518" cy="661"/>
            </a:xfrm>
          </p:grpSpPr>
          <p:sp>
            <p:nvSpPr>
              <p:cNvPr id="58837" name="Rectangle 469"/>
              <p:cNvSpPr>
                <a:spLocks noChangeArrowheads="1"/>
              </p:cNvSpPr>
              <p:nvPr/>
            </p:nvSpPr>
            <p:spPr bwMode="auto">
              <a:xfrm>
                <a:off x="4296" y="2652"/>
                <a:ext cx="510" cy="636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38" name="Text Box 470"/>
              <p:cNvSpPr txBox="1">
                <a:spLocks noChangeArrowheads="1"/>
              </p:cNvSpPr>
              <p:nvPr/>
            </p:nvSpPr>
            <p:spPr bwMode="auto">
              <a:xfrm>
                <a:off x="4288" y="2627"/>
                <a:ext cx="504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mail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server</a:t>
                </a:r>
                <a:endParaRPr lang="en-US">
                  <a:latin typeface="Times New Roman" pitchFamily="18" charset="0"/>
                </a:endParaRPr>
              </a:p>
            </p:txBody>
          </p:sp>
          <p:sp>
            <p:nvSpPr>
              <p:cNvPr id="58839" name="Rectangle 471"/>
              <p:cNvSpPr>
                <a:spLocks noChangeArrowheads="1"/>
              </p:cNvSpPr>
              <p:nvPr/>
            </p:nvSpPr>
            <p:spPr bwMode="auto">
              <a:xfrm>
                <a:off x="4320" y="3006"/>
                <a:ext cx="450" cy="120"/>
              </a:xfrm>
              <a:prstGeom prst="rect">
                <a:avLst/>
              </a:prstGeom>
              <a:solidFill>
                <a:srgbClr val="00FF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40" name="Line 472"/>
              <p:cNvSpPr>
                <a:spLocks noChangeShapeType="1"/>
              </p:cNvSpPr>
              <p:nvPr/>
            </p:nvSpPr>
            <p:spPr bwMode="auto">
              <a:xfrm>
                <a:off x="4369" y="3034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41" name="Line 473"/>
              <p:cNvSpPr>
                <a:spLocks noChangeShapeType="1"/>
              </p:cNvSpPr>
              <p:nvPr/>
            </p:nvSpPr>
            <p:spPr bwMode="auto">
              <a:xfrm>
                <a:off x="4478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42" name="Line 474"/>
              <p:cNvSpPr>
                <a:spLocks noChangeShapeType="1"/>
              </p:cNvSpPr>
              <p:nvPr/>
            </p:nvSpPr>
            <p:spPr bwMode="auto">
              <a:xfrm>
                <a:off x="4533" y="3035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43" name="Line 475"/>
              <p:cNvSpPr>
                <a:spLocks noChangeShapeType="1"/>
              </p:cNvSpPr>
              <p:nvPr/>
            </p:nvSpPr>
            <p:spPr bwMode="auto">
              <a:xfrm>
                <a:off x="4590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44" name="Line 476"/>
              <p:cNvSpPr>
                <a:spLocks noChangeShapeType="1"/>
              </p:cNvSpPr>
              <p:nvPr/>
            </p:nvSpPr>
            <p:spPr bwMode="auto">
              <a:xfrm>
                <a:off x="4651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45" name="Line 477"/>
              <p:cNvSpPr>
                <a:spLocks noChangeShapeType="1"/>
              </p:cNvSpPr>
              <p:nvPr/>
            </p:nvSpPr>
            <p:spPr bwMode="auto">
              <a:xfrm>
                <a:off x="4707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46" name="Line 478"/>
              <p:cNvSpPr>
                <a:spLocks noChangeShapeType="1"/>
              </p:cNvSpPr>
              <p:nvPr/>
            </p:nvSpPr>
            <p:spPr bwMode="auto">
              <a:xfrm>
                <a:off x="4422" y="3034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47" name="Rectangle 479"/>
              <p:cNvSpPr>
                <a:spLocks noChangeArrowheads="1"/>
              </p:cNvSpPr>
              <p:nvPr/>
            </p:nvSpPr>
            <p:spPr bwMode="auto">
              <a:xfrm>
                <a:off x="4328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48" name="Rectangle 480"/>
              <p:cNvSpPr>
                <a:spLocks noChangeArrowheads="1"/>
              </p:cNvSpPr>
              <p:nvPr/>
            </p:nvSpPr>
            <p:spPr bwMode="auto">
              <a:xfrm>
                <a:off x="4414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49" name="Rectangle 481"/>
              <p:cNvSpPr>
                <a:spLocks noChangeArrowheads="1"/>
              </p:cNvSpPr>
              <p:nvPr/>
            </p:nvSpPr>
            <p:spPr bwMode="auto">
              <a:xfrm>
                <a:off x="4500" y="3172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50" name="Rectangle 482"/>
              <p:cNvSpPr>
                <a:spLocks noChangeArrowheads="1"/>
              </p:cNvSpPr>
              <p:nvPr/>
            </p:nvSpPr>
            <p:spPr bwMode="auto">
              <a:xfrm>
                <a:off x="4597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51" name="Rectangle 483"/>
              <p:cNvSpPr>
                <a:spLocks noChangeArrowheads="1"/>
              </p:cNvSpPr>
              <p:nvPr/>
            </p:nvSpPr>
            <p:spPr bwMode="auto">
              <a:xfrm>
                <a:off x="4693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58852" name="Group 484"/>
          <p:cNvGrpSpPr>
            <a:grpSpLocks/>
          </p:cNvGrpSpPr>
          <p:nvPr/>
        </p:nvGrpSpPr>
        <p:grpSpPr bwMode="auto">
          <a:xfrm>
            <a:off x="6434138" y="5097463"/>
            <a:ext cx="709612" cy="703262"/>
            <a:chOff x="4337" y="290"/>
            <a:chExt cx="447" cy="443"/>
          </a:xfrm>
        </p:grpSpPr>
        <p:graphicFrame>
          <p:nvGraphicFramePr>
            <p:cNvPr id="58853" name="Object 485"/>
            <p:cNvGraphicFramePr>
              <a:graphicFrameLocks noChangeAspect="1"/>
            </p:cNvGraphicFramePr>
            <p:nvPr/>
          </p:nvGraphicFramePr>
          <p:xfrm>
            <a:off x="4338" y="290"/>
            <a:ext cx="392" cy="315"/>
          </p:xfrm>
          <a:graphic>
            <a:graphicData uri="http://schemas.openxmlformats.org/presentationml/2006/ole">
              <p:oleObj spid="_x0000_s58853" name="Clip" r:id="rId7" imgW="1305000" imgH="1085760" progId="">
                <p:embed/>
              </p:oleObj>
            </a:graphicData>
          </a:graphic>
        </p:graphicFrame>
        <p:grpSp>
          <p:nvGrpSpPr>
            <p:cNvPr id="58854" name="Group 486"/>
            <p:cNvGrpSpPr>
              <a:grpSpLocks/>
            </p:cNvGrpSpPr>
            <p:nvPr/>
          </p:nvGrpSpPr>
          <p:grpSpPr bwMode="auto">
            <a:xfrm>
              <a:off x="4337" y="367"/>
              <a:ext cx="447" cy="366"/>
              <a:chOff x="4189" y="817"/>
              <a:chExt cx="521" cy="366"/>
            </a:xfrm>
          </p:grpSpPr>
          <p:sp>
            <p:nvSpPr>
              <p:cNvPr id="58855" name="Rectangle 487"/>
              <p:cNvSpPr>
                <a:spLocks noChangeArrowheads="1"/>
              </p:cNvSpPr>
              <p:nvPr/>
            </p:nvSpPr>
            <p:spPr bwMode="auto">
              <a:xfrm>
                <a:off x="4224" y="846"/>
                <a:ext cx="444" cy="330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56" name="Text Box 488"/>
              <p:cNvSpPr txBox="1">
                <a:spLocks noChangeArrowheads="1"/>
              </p:cNvSpPr>
              <p:nvPr/>
            </p:nvSpPr>
            <p:spPr bwMode="auto">
              <a:xfrm>
                <a:off x="4189" y="817"/>
                <a:ext cx="521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user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agent</a:t>
                </a:r>
                <a:endParaRPr lang="en-US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58857" name="Group 489"/>
          <p:cNvGrpSpPr>
            <a:grpSpLocks/>
          </p:cNvGrpSpPr>
          <p:nvPr/>
        </p:nvGrpSpPr>
        <p:grpSpPr bwMode="auto">
          <a:xfrm>
            <a:off x="5595938" y="5602288"/>
            <a:ext cx="709612" cy="703262"/>
            <a:chOff x="4337" y="290"/>
            <a:chExt cx="447" cy="443"/>
          </a:xfrm>
        </p:grpSpPr>
        <p:graphicFrame>
          <p:nvGraphicFramePr>
            <p:cNvPr id="58858" name="Object 490"/>
            <p:cNvGraphicFramePr>
              <a:graphicFrameLocks noChangeAspect="1"/>
            </p:cNvGraphicFramePr>
            <p:nvPr/>
          </p:nvGraphicFramePr>
          <p:xfrm>
            <a:off x="4338" y="290"/>
            <a:ext cx="392" cy="315"/>
          </p:xfrm>
          <a:graphic>
            <a:graphicData uri="http://schemas.openxmlformats.org/presentationml/2006/ole">
              <p:oleObj spid="_x0000_s58858" name="Clip" r:id="rId8" imgW="1305000" imgH="1085760" progId="">
                <p:embed/>
              </p:oleObj>
            </a:graphicData>
          </a:graphic>
        </p:graphicFrame>
        <p:grpSp>
          <p:nvGrpSpPr>
            <p:cNvPr id="58859" name="Group 491"/>
            <p:cNvGrpSpPr>
              <a:grpSpLocks/>
            </p:cNvGrpSpPr>
            <p:nvPr/>
          </p:nvGrpSpPr>
          <p:grpSpPr bwMode="auto">
            <a:xfrm>
              <a:off x="4337" y="367"/>
              <a:ext cx="447" cy="366"/>
              <a:chOff x="4189" y="817"/>
              <a:chExt cx="521" cy="366"/>
            </a:xfrm>
          </p:grpSpPr>
          <p:sp>
            <p:nvSpPr>
              <p:cNvPr id="58860" name="Rectangle 492"/>
              <p:cNvSpPr>
                <a:spLocks noChangeArrowheads="1"/>
              </p:cNvSpPr>
              <p:nvPr/>
            </p:nvSpPr>
            <p:spPr bwMode="auto">
              <a:xfrm>
                <a:off x="4224" y="846"/>
                <a:ext cx="444" cy="330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61" name="Text Box 493"/>
              <p:cNvSpPr txBox="1">
                <a:spLocks noChangeArrowheads="1"/>
              </p:cNvSpPr>
              <p:nvPr/>
            </p:nvSpPr>
            <p:spPr bwMode="auto">
              <a:xfrm>
                <a:off x="4189" y="817"/>
                <a:ext cx="521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user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agent</a:t>
                </a:r>
                <a:endParaRPr lang="en-US">
                  <a:latin typeface="Times New Roman" pitchFamily="18" charset="0"/>
                </a:endParaRPr>
              </a:p>
            </p:txBody>
          </p:sp>
        </p:grpSp>
      </p:grpSp>
      <p:grpSp>
        <p:nvGrpSpPr>
          <p:cNvPr id="58862" name="Group 494"/>
          <p:cNvGrpSpPr>
            <a:grpSpLocks/>
          </p:cNvGrpSpPr>
          <p:nvPr/>
        </p:nvGrpSpPr>
        <p:grpSpPr bwMode="auto">
          <a:xfrm>
            <a:off x="5480050" y="1735138"/>
            <a:ext cx="822325" cy="1501775"/>
            <a:chOff x="3484" y="2522"/>
            <a:chExt cx="518" cy="946"/>
          </a:xfrm>
        </p:grpSpPr>
        <p:grpSp>
          <p:nvGrpSpPr>
            <p:cNvPr id="58863" name="Group 495"/>
            <p:cNvGrpSpPr>
              <a:grpSpLocks/>
            </p:cNvGrpSpPr>
            <p:nvPr/>
          </p:nvGrpSpPr>
          <p:grpSpPr bwMode="auto">
            <a:xfrm>
              <a:off x="3631" y="2522"/>
              <a:ext cx="224" cy="588"/>
              <a:chOff x="4180" y="783"/>
              <a:chExt cx="150" cy="307"/>
            </a:xfrm>
          </p:grpSpPr>
          <p:sp>
            <p:nvSpPr>
              <p:cNvPr id="58864" name="AutoShape 496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65" name="Rectangle 497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66" name="Rectangle 498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67" name="AutoShape 499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68" name="Line 500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69" name="Line 501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70" name="Rectangle 502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71" name="Rectangle 503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8872" name="Group 504"/>
            <p:cNvGrpSpPr>
              <a:grpSpLocks/>
            </p:cNvGrpSpPr>
            <p:nvPr/>
          </p:nvGrpSpPr>
          <p:grpSpPr bwMode="auto">
            <a:xfrm>
              <a:off x="3484" y="2807"/>
              <a:ext cx="518" cy="661"/>
              <a:chOff x="4288" y="2627"/>
              <a:chExt cx="518" cy="661"/>
            </a:xfrm>
          </p:grpSpPr>
          <p:sp>
            <p:nvSpPr>
              <p:cNvPr id="58873" name="Rectangle 505"/>
              <p:cNvSpPr>
                <a:spLocks noChangeArrowheads="1"/>
              </p:cNvSpPr>
              <p:nvPr/>
            </p:nvSpPr>
            <p:spPr bwMode="auto">
              <a:xfrm>
                <a:off x="4296" y="2652"/>
                <a:ext cx="510" cy="636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74" name="Text Box 506"/>
              <p:cNvSpPr txBox="1">
                <a:spLocks noChangeArrowheads="1"/>
              </p:cNvSpPr>
              <p:nvPr/>
            </p:nvSpPr>
            <p:spPr bwMode="auto">
              <a:xfrm>
                <a:off x="4288" y="2627"/>
                <a:ext cx="504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mail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server</a:t>
                </a:r>
                <a:endParaRPr lang="en-US">
                  <a:latin typeface="Times New Roman" pitchFamily="18" charset="0"/>
                </a:endParaRPr>
              </a:p>
            </p:txBody>
          </p:sp>
          <p:sp>
            <p:nvSpPr>
              <p:cNvPr id="58875" name="Rectangle 507"/>
              <p:cNvSpPr>
                <a:spLocks noChangeArrowheads="1"/>
              </p:cNvSpPr>
              <p:nvPr/>
            </p:nvSpPr>
            <p:spPr bwMode="auto">
              <a:xfrm>
                <a:off x="4320" y="3006"/>
                <a:ext cx="450" cy="120"/>
              </a:xfrm>
              <a:prstGeom prst="rect">
                <a:avLst/>
              </a:prstGeom>
              <a:solidFill>
                <a:srgbClr val="00FF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76" name="Line 508"/>
              <p:cNvSpPr>
                <a:spLocks noChangeShapeType="1"/>
              </p:cNvSpPr>
              <p:nvPr/>
            </p:nvSpPr>
            <p:spPr bwMode="auto">
              <a:xfrm>
                <a:off x="4369" y="3034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77" name="Line 509"/>
              <p:cNvSpPr>
                <a:spLocks noChangeShapeType="1"/>
              </p:cNvSpPr>
              <p:nvPr/>
            </p:nvSpPr>
            <p:spPr bwMode="auto">
              <a:xfrm>
                <a:off x="4478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78" name="Line 510"/>
              <p:cNvSpPr>
                <a:spLocks noChangeShapeType="1"/>
              </p:cNvSpPr>
              <p:nvPr/>
            </p:nvSpPr>
            <p:spPr bwMode="auto">
              <a:xfrm>
                <a:off x="4533" y="3035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79" name="Line 511"/>
              <p:cNvSpPr>
                <a:spLocks noChangeShapeType="1"/>
              </p:cNvSpPr>
              <p:nvPr/>
            </p:nvSpPr>
            <p:spPr bwMode="auto">
              <a:xfrm>
                <a:off x="4590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80" name="Line 512"/>
              <p:cNvSpPr>
                <a:spLocks noChangeShapeType="1"/>
              </p:cNvSpPr>
              <p:nvPr/>
            </p:nvSpPr>
            <p:spPr bwMode="auto">
              <a:xfrm>
                <a:off x="4651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81" name="Line 513"/>
              <p:cNvSpPr>
                <a:spLocks noChangeShapeType="1"/>
              </p:cNvSpPr>
              <p:nvPr/>
            </p:nvSpPr>
            <p:spPr bwMode="auto">
              <a:xfrm>
                <a:off x="4707" y="303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82" name="Line 514"/>
              <p:cNvSpPr>
                <a:spLocks noChangeShapeType="1"/>
              </p:cNvSpPr>
              <p:nvPr/>
            </p:nvSpPr>
            <p:spPr bwMode="auto">
              <a:xfrm>
                <a:off x="4422" y="3034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83" name="Rectangle 515"/>
              <p:cNvSpPr>
                <a:spLocks noChangeArrowheads="1"/>
              </p:cNvSpPr>
              <p:nvPr/>
            </p:nvSpPr>
            <p:spPr bwMode="auto">
              <a:xfrm>
                <a:off x="4328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84" name="Rectangle 516"/>
              <p:cNvSpPr>
                <a:spLocks noChangeArrowheads="1"/>
              </p:cNvSpPr>
              <p:nvPr/>
            </p:nvSpPr>
            <p:spPr bwMode="auto">
              <a:xfrm>
                <a:off x="4414" y="317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85" name="Rectangle 517"/>
              <p:cNvSpPr>
                <a:spLocks noChangeArrowheads="1"/>
              </p:cNvSpPr>
              <p:nvPr/>
            </p:nvSpPr>
            <p:spPr bwMode="auto">
              <a:xfrm>
                <a:off x="4500" y="3172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86" name="Rectangle 518"/>
              <p:cNvSpPr>
                <a:spLocks noChangeArrowheads="1"/>
              </p:cNvSpPr>
              <p:nvPr/>
            </p:nvSpPr>
            <p:spPr bwMode="auto">
              <a:xfrm>
                <a:off x="4597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87" name="Rectangle 519"/>
              <p:cNvSpPr>
                <a:spLocks noChangeArrowheads="1"/>
              </p:cNvSpPr>
              <p:nvPr/>
            </p:nvSpPr>
            <p:spPr bwMode="auto">
              <a:xfrm>
                <a:off x="4693" y="317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58888" name="Group 520"/>
          <p:cNvGrpSpPr>
            <a:grpSpLocks/>
          </p:cNvGrpSpPr>
          <p:nvPr/>
        </p:nvGrpSpPr>
        <p:grpSpPr bwMode="auto">
          <a:xfrm>
            <a:off x="6224588" y="1477963"/>
            <a:ext cx="709612" cy="703262"/>
            <a:chOff x="4337" y="290"/>
            <a:chExt cx="447" cy="443"/>
          </a:xfrm>
        </p:grpSpPr>
        <p:graphicFrame>
          <p:nvGraphicFramePr>
            <p:cNvPr id="58889" name="Object 521"/>
            <p:cNvGraphicFramePr>
              <a:graphicFrameLocks noChangeAspect="1"/>
            </p:cNvGraphicFramePr>
            <p:nvPr/>
          </p:nvGraphicFramePr>
          <p:xfrm>
            <a:off x="4338" y="290"/>
            <a:ext cx="392" cy="315"/>
          </p:xfrm>
          <a:graphic>
            <a:graphicData uri="http://schemas.openxmlformats.org/presentationml/2006/ole">
              <p:oleObj spid="_x0000_s58889" name="Clip" r:id="rId9" imgW="1305000" imgH="1085760" progId="">
                <p:embed/>
              </p:oleObj>
            </a:graphicData>
          </a:graphic>
        </p:graphicFrame>
        <p:grpSp>
          <p:nvGrpSpPr>
            <p:cNvPr id="58890" name="Group 522"/>
            <p:cNvGrpSpPr>
              <a:grpSpLocks/>
            </p:cNvGrpSpPr>
            <p:nvPr/>
          </p:nvGrpSpPr>
          <p:grpSpPr bwMode="auto">
            <a:xfrm>
              <a:off x="4337" y="367"/>
              <a:ext cx="447" cy="366"/>
              <a:chOff x="4189" y="817"/>
              <a:chExt cx="521" cy="366"/>
            </a:xfrm>
          </p:grpSpPr>
          <p:sp>
            <p:nvSpPr>
              <p:cNvPr id="58891" name="Rectangle 523"/>
              <p:cNvSpPr>
                <a:spLocks noChangeArrowheads="1"/>
              </p:cNvSpPr>
              <p:nvPr/>
            </p:nvSpPr>
            <p:spPr bwMode="auto">
              <a:xfrm>
                <a:off x="4224" y="846"/>
                <a:ext cx="444" cy="330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892" name="Text Box 524"/>
              <p:cNvSpPr txBox="1">
                <a:spLocks noChangeArrowheads="1"/>
              </p:cNvSpPr>
              <p:nvPr/>
            </p:nvSpPr>
            <p:spPr bwMode="auto">
              <a:xfrm>
                <a:off x="4189" y="817"/>
                <a:ext cx="521" cy="3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user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/>
                  <a:t>agent</a:t>
                </a:r>
                <a:endParaRPr lang="en-US">
                  <a:latin typeface="Times New Roman" pitchFamily="18" charset="0"/>
                </a:endParaRPr>
              </a:p>
            </p:txBody>
          </p:sp>
        </p:grpSp>
      </p:grpSp>
      <p:sp>
        <p:nvSpPr>
          <p:cNvPr id="58893" name="Line 525"/>
          <p:cNvSpPr>
            <a:spLocks noChangeShapeType="1"/>
          </p:cNvSpPr>
          <p:nvPr/>
        </p:nvSpPr>
        <p:spPr bwMode="auto">
          <a:xfrm flipV="1">
            <a:off x="6330950" y="3779838"/>
            <a:ext cx="1123950" cy="10858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8894" name="Line 526"/>
          <p:cNvSpPr>
            <a:spLocks noChangeShapeType="1"/>
          </p:cNvSpPr>
          <p:nvPr/>
        </p:nvSpPr>
        <p:spPr bwMode="auto">
          <a:xfrm flipH="1" flipV="1">
            <a:off x="5588000" y="3255963"/>
            <a:ext cx="0" cy="12477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8895" name="Group 527"/>
          <p:cNvGrpSpPr>
            <a:grpSpLocks/>
          </p:cNvGrpSpPr>
          <p:nvPr/>
        </p:nvGrpSpPr>
        <p:grpSpPr bwMode="auto">
          <a:xfrm>
            <a:off x="6429375" y="4073525"/>
            <a:ext cx="1030288" cy="457200"/>
            <a:chOff x="3746" y="2537"/>
            <a:chExt cx="649" cy="288"/>
          </a:xfrm>
        </p:grpSpPr>
        <p:sp>
          <p:nvSpPr>
            <p:cNvPr id="58896" name="Rectangle 528"/>
            <p:cNvSpPr>
              <a:spLocks noChangeArrowheads="1"/>
            </p:cNvSpPr>
            <p:nvPr/>
          </p:nvSpPr>
          <p:spPr bwMode="auto">
            <a:xfrm>
              <a:off x="3798" y="2580"/>
              <a:ext cx="540" cy="19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897" name="Text Box 529"/>
            <p:cNvSpPr txBox="1">
              <a:spLocks noChangeArrowheads="1"/>
            </p:cNvSpPr>
            <p:nvPr/>
          </p:nvSpPr>
          <p:spPr bwMode="auto">
            <a:xfrm>
              <a:off x="3746" y="2537"/>
              <a:ext cx="64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rgbClr val="FF0000"/>
                  </a:solidFill>
                </a:rPr>
                <a:t>SMTP</a:t>
              </a:r>
              <a:endParaRPr lang="en-US">
                <a:latin typeface="Times New Roman" pitchFamily="18" charset="0"/>
              </a:endParaRPr>
            </a:p>
          </p:txBody>
        </p:sp>
      </p:grpSp>
      <p:grpSp>
        <p:nvGrpSpPr>
          <p:cNvPr id="58898" name="Group 530"/>
          <p:cNvGrpSpPr>
            <a:grpSpLocks/>
          </p:cNvGrpSpPr>
          <p:nvPr/>
        </p:nvGrpSpPr>
        <p:grpSpPr bwMode="auto">
          <a:xfrm>
            <a:off x="6391275" y="2816225"/>
            <a:ext cx="1030288" cy="457200"/>
            <a:chOff x="3746" y="2537"/>
            <a:chExt cx="649" cy="288"/>
          </a:xfrm>
        </p:grpSpPr>
        <p:sp>
          <p:nvSpPr>
            <p:cNvPr id="58899" name="Rectangle 531"/>
            <p:cNvSpPr>
              <a:spLocks noChangeArrowheads="1"/>
            </p:cNvSpPr>
            <p:nvPr/>
          </p:nvSpPr>
          <p:spPr bwMode="auto">
            <a:xfrm>
              <a:off x="3798" y="2580"/>
              <a:ext cx="540" cy="19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900" name="Text Box 532"/>
            <p:cNvSpPr txBox="1">
              <a:spLocks noChangeArrowheads="1"/>
            </p:cNvSpPr>
            <p:nvPr/>
          </p:nvSpPr>
          <p:spPr bwMode="auto">
            <a:xfrm>
              <a:off x="3746" y="2537"/>
              <a:ext cx="64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rgbClr val="FF0000"/>
                  </a:solidFill>
                </a:rPr>
                <a:t>SMTP</a:t>
              </a:r>
              <a:endParaRPr lang="en-US">
                <a:latin typeface="Times New Roman" pitchFamily="18" charset="0"/>
              </a:endParaRPr>
            </a:p>
          </p:txBody>
        </p:sp>
      </p:grpSp>
      <p:grpSp>
        <p:nvGrpSpPr>
          <p:cNvPr id="58901" name="Group 533"/>
          <p:cNvGrpSpPr>
            <a:grpSpLocks/>
          </p:cNvGrpSpPr>
          <p:nvPr/>
        </p:nvGrpSpPr>
        <p:grpSpPr bwMode="auto">
          <a:xfrm>
            <a:off x="5067300" y="3530600"/>
            <a:ext cx="1030288" cy="457200"/>
            <a:chOff x="3746" y="2537"/>
            <a:chExt cx="649" cy="288"/>
          </a:xfrm>
        </p:grpSpPr>
        <p:sp>
          <p:nvSpPr>
            <p:cNvPr id="58902" name="Rectangle 534"/>
            <p:cNvSpPr>
              <a:spLocks noChangeArrowheads="1"/>
            </p:cNvSpPr>
            <p:nvPr/>
          </p:nvSpPr>
          <p:spPr bwMode="auto">
            <a:xfrm>
              <a:off x="3798" y="2580"/>
              <a:ext cx="540" cy="19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903" name="Text Box 535"/>
            <p:cNvSpPr txBox="1">
              <a:spLocks noChangeArrowheads="1"/>
            </p:cNvSpPr>
            <p:nvPr/>
          </p:nvSpPr>
          <p:spPr bwMode="auto">
            <a:xfrm>
              <a:off x="3746" y="2537"/>
              <a:ext cx="64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solidFill>
                    <a:srgbClr val="FF0000"/>
                  </a:solidFill>
                </a:rPr>
                <a:t>SMTP</a:t>
              </a:r>
              <a:endParaRPr lang="en-US">
                <a:latin typeface="Times New Roman" pitchFamily="18" charset="0"/>
              </a:endParaRPr>
            </a:p>
          </p:txBody>
        </p:sp>
      </p:grpSp>
      <p:sp>
        <p:nvSpPr>
          <p:cNvPr id="58904" name="Rectangle 536"/>
          <p:cNvSpPr>
            <a:spLocks noChangeArrowheads="1"/>
          </p:cNvSpPr>
          <p:nvPr/>
        </p:nvSpPr>
        <p:spPr bwMode="auto">
          <a:xfrm>
            <a:off x="280988" y="4071938"/>
            <a:ext cx="4643437" cy="262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n-US" sz="2000">
                <a:solidFill>
                  <a:srgbClr val="FF0000"/>
                </a:solidFill>
              </a:rPr>
              <a:t>Mail Servers</a:t>
            </a:r>
            <a:r>
              <a:rPr lang="en-US" sz="2000"/>
              <a:t> </a:t>
            </a:r>
          </a:p>
          <a:p>
            <a:pPr marL="342900" indent="-342900">
              <a:buFont typeface="ZapfDingbats" pitchFamily="82" charset="2"/>
              <a:buChar char="r"/>
            </a:pPr>
            <a:r>
              <a:rPr lang="en-US" sz="1800">
                <a:solidFill>
                  <a:srgbClr val="FF0000"/>
                </a:solidFill>
              </a:rPr>
              <a:t>Mailbox: </a:t>
            </a:r>
            <a:r>
              <a:rPr lang="en-US" sz="1800"/>
              <a:t>incoming messages</a:t>
            </a:r>
          </a:p>
          <a:p>
            <a:pPr marL="342900" indent="-342900">
              <a:buFont typeface="ZapfDingbats" pitchFamily="82" charset="2"/>
              <a:buChar char="r"/>
            </a:pPr>
            <a:r>
              <a:rPr lang="en-US" sz="1800">
                <a:solidFill>
                  <a:srgbClr val="FF0000"/>
                </a:solidFill>
              </a:rPr>
              <a:t>message</a:t>
            </a:r>
            <a:r>
              <a:rPr lang="en-US" sz="1800"/>
              <a:t> </a:t>
            </a:r>
            <a:r>
              <a:rPr lang="en-US" sz="1800">
                <a:solidFill>
                  <a:srgbClr val="FF0000"/>
                </a:solidFill>
              </a:rPr>
              <a:t>queue</a:t>
            </a:r>
            <a:r>
              <a:rPr lang="en-US" sz="1800"/>
              <a:t> outgoing msgs</a:t>
            </a:r>
          </a:p>
          <a:p>
            <a:pPr marL="342900" indent="-342900">
              <a:buFont typeface="ZapfDingbats" pitchFamily="82" charset="2"/>
              <a:buChar char="r"/>
            </a:pPr>
            <a:r>
              <a:rPr lang="en-US" sz="1800">
                <a:solidFill>
                  <a:srgbClr val="FF0000"/>
                </a:solidFill>
              </a:rPr>
              <a:t>SMTP protocol</a:t>
            </a:r>
            <a:r>
              <a:rPr lang="en-US" sz="1800"/>
              <a:t> between mail servers to send email messages</a:t>
            </a:r>
          </a:p>
          <a:p>
            <a:pPr marL="742950" lvl="1" indent="-285750">
              <a:buSzPct val="75000"/>
              <a:buFont typeface="Wingdings" pitchFamily="2" charset="2"/>
              <a:buChar char="v"/>
            </a:pPr>
            <a:r>
              <a:rPr lang="en-US" sz="1800"/>
              <a:t>client: sending mail server</a:t>
            </a:r>
          </a:p>
          <a:p>
            <a:pPr marL="742950" lvl="1" indent="-285750">
              <a:buSzPct val="75000"/>
              <a:buFont typeface="Wingdings" pitchFamily="2" charset="2"/>
              <a:buChar char="v"/>
            </a:pPr>
            <a:r>
              <a:rPr lang="en-US" sz="1800"/>
              <a:t>“server”: receiving mail server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8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A5173-C270-4F3A-AAE6-8E170D2B1940}" type="slidenum">
              <a:rPr lang="en-US"/>
              <a:pPr/>
              <a:t>21</a:t>
            </a:fld>
            <a:endParaRPr lang="en-US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Electronic Mail: SMTP </a:t>
            </a:r>
            <a:r>
              <a:rPr lang="en-US" sz="3200"/>
              <a:t>[RFC 2821]</a:t>
            </a: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136650"/>
            <a:ext cx="7491413" cy="3579813"/>
          </a:xfrm>
        </p:spPr>
        <p:txBody>
          <a:bodyPr/>
          <a:lstStyle/>
          <a:p>
            <a:r>
              <a:rPr lang="en-US" sz="2000" dirty="0"/>
              <a:t>uses TCP to reliably transfer email message from client to server, port 25</a:t>
            </a:r>
          </a:p>
          <a:p>
            <a:r>
              <a:rPr lang="en-US" sz="2000" dirty="0"/>
              <a:t>direct transfer: sending server to receiving server</a:t>
            </a:r>
          </a:p>
          <a:p>
            <a:r>
              <a:rPr lang="en-US" sz="2000" dirty="0"/>
              <a:t>three phases of transfer</a:t>
            </a:r>
          </a:p>
          <a:p>
            <a:pPr lvl="1"/>
            <a:r>
              <a:rPr lang="en-US" sz="2000" dirty="0"/>
              <a:t>1. handshake, 2. transfer of messages, 3. closure</a:t>
            </a:r>
          </a:p>
          <a:p>
            <a:r>
              <a:rPr lang="en-US" sz="2000" dirty="0"/>
              <a:t>SMTP uses persistent connections: sending mail server sends all its messages to the receiving mail server over one TCP connection</a:t>
            </a:r>
          </a:p>
          <a:p>
            <a:r>
              <a:rPr lang="en-US" sz="2400" dirty="0"/>
              <a:t>Email Scenario:</a:t>
            </a:r>
          </a:p>
          <a:p>
            <a:pPr lvl="1">
              <a:buFont typeface="Wingdings" pitchFamily="2" charset="2"/>
              <a:buNone/>
            </a:pPr>
            <a:endParaRPr lang="en-US" sz="2000" dirty="0"/>
          </a:p>
          <a:p>
            <a:pPr lvl="1"/>
            <a:endParaRPr lang="en-US" sz="2000" dirty="0"/>
          </a:p>
        </p:txBody>
      </p:sp>
      <p:grpSp>
        <p:nvGrpSpPr>
          <p:cNvPr id="230" name="Group 229"/>
          <p:cNvGrpSpPr/>
          <p:nvPr/>
        </p:nvGrpSpPr>
        <p:grpSpPr>
          <a:xfrm>
            <a:off x="403225" y="4785043"/>
            <a:ext cx="8066088" cy="1739900"/>
            <a:chOff x="403225" y="4449763"/>
            <a:chExt cx="8066088" cy="1739900"/>
          </a:xfrm>
        </p:grpSpPr>
        <p:grpSp>
          <p:nvGrpSpPr>
            <p:cNvPr id="60422" name="Group 6"/>
            <p:cNvGrpSpPr>
              <a:grpSpLocks/>
            </p:cNvGrpSpPr>
            <p:nvPr/>
          </p:nvGrpSpPr>
          <p:grpSpPr bwMode="auto">
            <a:xfrm>
              <a:off x="1270000" y="5062538"/>
              <a:ext cx="709613" cy="703262"/>
              <a:chOff x="4337" y="290"/>
              <a:chExt cx="447" cy="443"/>
            </a:xfrm>
          </p:grpSpPr>
          <p:graphicFrame>
            <p:nvGraphicFramePr>
              <p:cNvPr id="60423" name="Object 7"/>
              <p:cNvGraphicFramePr>
                <a:graphicFrameLocks noChangeAspect="1"/>
              </p:cNvGraphicFramePr>
              <p:nvPr/>
            </p:nvGraphicFramePr>
            <p:xfrm>
              <a:off x="4338" y="290"/>
              <a:ext cx="392" cy="315"/>
            </p:xfrm>
            <a:graphic>
              <a:graphicData uri="http://schemas.openxmlformats.org/presentationml/2006/ole">
                <p:oleObj spid="_x0000_s60423" name="Clip" r:id="rId4" imgW="1305000" imgH="1085760" progId="">
                  <p:embed/>
                </p:oleObj>
              </a:graphicData>
            </a:graphic>
          </p:graphicFrame>
          <p:grpSp>
            <p:nvGrpSpPr>
              <p:cNvPr id="60424" name="Group 8"/>
              <p:cNvGrpSpPr>
                <a:grpSpLocks/>
              </p:cNvGrpSpPr>
              <p:nvPr/>
            </p:nvGrpSpPr>
            <p:grpSpPr bwMode="auto">
              <a:xfrm>
                <a:off x="4337" y="367"/>
                <a:ext cx="447" cy="366"/>
                <a:chOff x="4189" y="817"/>
                <a:chExt cx="521" cy="366"/>
              </a:xfrm>
            </p:grpSpPr>
            <p:sp>
              <p:nvSpPr>
                <p:cNvPr id="60425" name="Rectangle 9"/>
                <p:cNvSpPr>
                  <a:spLocks noChangeArrowheads="1"/>
                </p:cNvSpPr>
                <p:nvPr/>
              </p:nvSpPr>
              <p:spPr bwMode="auto">
                <a:xfrm>
                  <a:off x="4224" y="846"/>
                  <a:ext cx="444" cy="330"/>
                </a:xfrm>
                <a:prstGeom prst="rect">
                  <a:avLst/>
                </a:prstGeom>
                <a:solidFill>
                  <a:schemeClr val="hlink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2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189" y="817"/>
                  <a:ext cx="521" cy="3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sz="1600"/>
                    <a:t>user</a:t>
                  </a:r>
                </a:p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sz="1600"/>
                    <a:t>agent</a:t>
                  </a:r>
                  <a:endParaRPr lang="en-US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60427" name="Group 11"/>
            <p:cNvGrpSpPr>
              <a:grpSpLocks/>
            </p:cNvGrpSpPr>
            <p:nvPr/>
          </p:nvGrpSpPr>
          <p:grpSpPr bwMode="auto">
            <a:xfrm>
              <a:off x="2795588" y="4503738"/>
              <a:ext cx="822325" cy="1501775"/>
              <a:chOff x="3484" y="2522"/>
              <a:chExt cx="518" cy="946"/>
            </a:xfrm>
          </p:grpSpPr>
          <p:grpSp>
            <p:nvGrpSpPr>
              <p:cNvPr id="60428" name="Group 12"/>
              <p:cNvGrpSpPr>
                <a:grpSpLocks/>
              </p:cNvGrpSpPr>
              <p:nvPr/>
            </p:nvGrpSpPr>
            <p:grpSpPr bwMode="auto">
              <a:xfrm>
                <a:off x="3631" y="2522"/>
                <a:ext cx="224" cy="588"/>
                <a:chOff x="4180" y="783"/>
                <a:chExt cx="150" cy="307"/>
              </a:xfrm>
            </p:grpSpPr>
            <p:sp>
              <p:nvSpPr>
                <p:cNvPr id="60429" name="AutoShape 13"/>
                <p:cNvSpPr>
                  <a:spLocks noChangeArrowheads="1"/>
                </p:cNvSpPr>
                <p:nvPr/>
              </p:nvSpPr>
              <p:spPr bwMode="auto">
                <a:xfrm>
                  <a:off x="4180" y="1019"/>
                  <a:ext cx="150" cy="71"/>
                </a:xfrm>
                <a:prstGeom prst="parallelogram">
                  <a:avLst>
                    <a:gd name="adj" fmla="val 81387"/>
                  </a:avLst>
                </a:prstGeom>
                <a:solidFill>
                  <a:srgbClr val="33CCCC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30" name="Rectangle 14"/>
                <p:cNvSpPr>
                  <a:spLocks noChangeArrowheads="1"/>
                </p:cNvSpPr>
                <p:nvPr/>
              </p:nvSpPr>
              <p:spPr bwMode="auto">
                <a:xfrm>
                  <a:off x="4256" y="785"/>
                  <a:ext cx="69" cy="236"/>
                </a:xfrm>
                <a:prstGeom prst="rect">
                  <a:avLst/>
                </a:prstGeom>
                <a:solidFill>
                  <a:srgbClr val="33CCCC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31" name="Rectangle 15"/>
                <p:cNvSpPr>
                  <a:spLocks noChangeArrowheads="1"/>
                </p:cNvSpPr>
                <p:nvPr/>
              </p:nvSpPr>
              <p:spPr bwMode="auto">
                <a:xfrm>
                  <a:off x="4181" y="852"/>
                  <a:ext cx="95" cy="236"/>
                </a:xfrm>
                <a:prstGeom prst="rect">
                  <a:avLst/>
                </a:prstGeom>
                <a:solidFill>
                  <a:srgbClr val="33CCCC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32" name="AutoShape 16"/>
                <p:cNvSpPr>
                  <a:spLocks noChangeArrowheads="1"/>
                </p:cNvSpPr>
                <p:nvPr/>
              </p:nvSpPr>
              <p:spPr bwMode="auto">
                <a:xfrm>
                  <a:off x="4180" y="783"/>
                  <a:ext cx="150" cy="71"/>
                </a:xfrm>
                <a:prstGeom prst="parallelogram">
                  <a:avLst>
                    <a:gd name="adj" fmla="val 81387"/>
                  </a:avLst>
                </a:prstGeom>
                <a:solidFill>
                  <a:srgbClr val="33CCCC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33" name="Line 17"/>
                <p:cNvSpPr>
                  <a:spLocks noChangeShapeType="1"/>
                </p:cNvSpPr>
                <p:nvPr/>
              </p:nvSpPr>
              <p:spPr bwMode="auto">
                <a:xfrm>
                  <a:off x="4330" y="788"/>
                  <a:ext cx="0" cy="23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34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4276" y="1019"/>
                  <a:ext cx="54" cy="6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35" name="Rectangle 19"/>
                <p:cNvSpPr>
                  <a:spLocks noChangeArrowheads="1"/>
                </p:cNvSpPr>
                <p:nvPr/>
              </p:nvSpPr>
              <p:spPr bwMode="auto">
                <a:xfrm>
                  <a:off x="4193" y="883"/>
                  <a:ext cx="63" cy="13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36" name="Rectangle 20"/>
                <p:cNvSpPr>
                  <a:spLocks noChangeArrowheads="1"/>
                </p:cNvSpPr>
                <p:nvPr/>
              </p:nvSpPr>
              <p:spPr bwMode="auto">
                <a:xfrm>
                  <a:off x="4202" y="924"/>
                  <a:ext cx="48" cy="4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0437" name="Group 21"/>
              <p:cNvGrpSpPr>
                <a:grpSpLocks/>
              </p:cNvGrpSpPr>
              <p:nvPr/>
            </p:nvGrpSpPr>
            <p:grpSpPr bwMode="auto">
              <a:xfrm>
                <a:off x="3484" y="2807"/>
                <a:ext cx="518" cy="661"/>
                <a:chOff x="4288" y="2627"/>
                <a:chExt cx="518" cy="661"/>
              </a:xfrm>
            </p:grpSpPr>
            <p:sp>
              <p:nvSpPr>
                <p:cNvPr id="60438" name="Rectangle 22"/>
                <p:cNvSpPr>
                  <a:spLocks noChangeArrowheads="1"/>
                </p:cNvSpPr>
                <p:nvPr/>
              </p:nvSpPr>
              <p:spPr bwMode="auto">
                <a:xfrm>
                  <a:off x="4296" y="2652"/>
                  <a:ext cx="510" cy="636"/>
                </a:xfrm>
                <a:prstGeom prst="rect">
                  <a:avLst/>
                </a:prstGeom>
                <a:solidFill>
                  <a:schemeClr val="hlink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39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288" y="2627"/>
                  <a:ext cx="504" cy="3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sz="1600"/>
                    <a:t>mail</a:t>
                  </a:r>
                </a:p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sz="1600"/>
                    <a:t>server</a:t>
                  </a:r>
                  <a:endParaRPr lang="en-US">
                    <a:latin typeface="Times New Roman" pitchFamily="18" charset="0"/>
                  </a:endParaRPr>
                </a:p>
              </p:txBody>
            </p:sp>
            <p:sp>
              <p:nvSpPr>
                <p:cNvPr id="60440" name="Rectangle 24"/>
                <p:cNvSpPr>
                  <a:spLocks noChangeArrowheads="1"/>
                </p:cNvSpPr>
                <p:nvPr/>
              </p:nvSpPr>
              <p:spPr bwMode="auto">
                <a:xfrm>
                  <a:off x="4320" y="3006"/>
                  <a:ext cx="450" cy="120"/>
                </a:xfrm>
                <a:prstGeom prst="rect">
                  <a:avLst/>
                </a:prstGeom>
                <a:solidFill>
                  <a:srgbClr val="00FF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41" name="Line 25"/>
                <p:cNvSpPr>
                  <a:spLocks noChangeShapeType="1"/>
                </p:cNvSpPr>
                <p:nvPr/>
              </p:nvSpPr>
              <p:spPr bwMode="auto">
                <a:xfrm>
                  <a:off x="4369" y="3034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42" name="Line 26"/>
                <p:cNvSpPr>
                  <a:spLocks noChangeShapeType="1"/>
                </p:cNvSpPr>
                <p:nvPr/>
              </p:nvSpPr>
              <p:spPr bwMode="auto">
                <a:xfrm>
                  <a:off x="4478" y="3033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43" name="Line 27"/>
                <p:cNvSpPr>
                  <a:spLocks noChangeShapeType="1"/>
                </p:cNvSpPr>
                <p:nvPr/>
              </p:nvSpPr>
              <p:spPr bwMode="auto">
                <a:xfrm>
                  <a:off x="4533" y="3035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44" name="Line 28"/>
                <p:cNvSpPr>
                  <a:spLocks noChangeShapeType="1"/>
                </p:cNvSpPr>
                <p:nvPr/>
              </p:nvSpPr>
              <p:spPr bwMode="auto">
                <a:xfrm>
                  <a:off x="4590" y="3033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45" name="Line 29"/>
                <p:cNvSpPr>
                  <a:spLocks noChangeShapeType="1"/>
                </p:cNvSpPr>
                <p:nvPr/>
              </p:nvSpPr>
              <p:spPr bwMode="auto">
                <a:xfrm>
                  <a:off x="4651" y="3033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46" name="Line 30"/>
                <p:cNvSpPr>
                  <a:spLocks noChangeShapeType="1"/>
                </p:cNvSpPr>
                <p:nvPr/>
              </p:nvSpPr>
              <p:spPr bwMode="auto">
                <a:xfrm>
                  <a:off x="4707" y="3033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47" name="Line 31"/>
                <p:cNvSpPr>
                  <a:spLocks noChangeShapeType="1"/>
                </p:cNvSpPr>
                <p:nvPr/>
              </p:nvSpPr>
              <p:spPr bwMode="auto">
                <a:xfrm>
                  <a:off x="4422" y="3034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48" name="Rectangle 32"/>
                <p:cNvSpPr>
                  <a:spLocks noChangeArrowheads="1"/>
                </p:cNvSpPr>
                <p:nvPr/>
              </p:nvSpPr>
              <p:spPr bwMode="auto">
                <a:xfrm>
                  <a:off x="4328" y="3173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49" name="Rectangle 33"/>
                <p:cNvSpPr>
                  <a:spLocks noChangeArrowheads="1"/>
                </p:cNvSpPr>
                <p:nvPr/>
              </p:nvSpPr>
              <p:spPr bwMode="auto">
                <a:xfrm>
                  <a:off x="4414" y="3173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50" name="Rectangle 34"/>
                <p:cNvSpPr>
                  <a:spLocks noChangeArrowheads="1"/>
                </p:cNvSpPr>
                <p:nvPr/>
              </p:nvSpPr>
              <p:spPr bwMode="auto">
                <a:xfrm>
                  <a:off x="4500" y="3172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51" name="Rectangle 35"/>
                <p:cNvSpPr>
                  <a:spLocks noChangeArrowheads="1"/>
                </p:cNvSpPr>
                <p:nvPr/>
              </p:nvSpPr>
              <p:spPr bwMode="auto">
                <a:xfrm>
                  <a:off x="4597" y="3170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52" name="Rectangle 36"/>
                <p:cNvSpPr>
                  <a:spLocks noChangeArrowheads="1"/>
                </p:cNvSpPr>
                <p:nvPr/>
              </p:nvSpPr>
              <p:spPr bwMode="auto">
                <a:xfrm>
                  <a:off x="4693" y="3170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pic>
          <p:nvPicPr>
            <p:cNvPr id="60453" name="Picture 37" descr="Alic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03225" y="5121275"/>
              <a:ext cx="561975" cy="693738"/>
            </a:xfrm>
            <a:prstGeom prst="rect">
              <a:avLst/>
            </a:prstGeom>
            <a:noFill/>
          </p:spPr>
        </p:pic>
        <p:pic>
          <p:nvPicPr>
            <p:cNvPr id="60454" name="Picture 38" descr="Bob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793038" y="5026025"/>
              <a:ext cx="676275" cy="690563"/>
            </a:xfrm>
            <a:prstGeom prst="rect">
              <a:avLst/>
            </a:prstGeom>
            <a:noFill/>
          </p:spPr>
        </p:pic>
        <p:grpSp>
          <p:nvGrpSpPr>
            <p:cNvPr id="60455" name="Group 39"/>
            <p:cNvGrpSpPr>
              <a:grpSpLocks/>
            </p:cNvGrpSpPr>
            <p:nvPr/>
          </p:nvGrpSpPr>
          <p:grpSpPr bwMode="auto">
            <a:xfrm>
              <a:off x="4986338" y="4449763"/>
              <a:ext cx="822325" cy="1501775"/>
              <a:chOff x="3484" y="2522"/>
              <a:chExt cx="518" cy="946"/>
            </a:xfrm>
          </p:grpSpPr>
          <p:grpSp>
            <p:nvGrpSpPr>
              <p:cNvPr id="60456" name="Group 40"/>
              <p:cNvGrpSpPr>
                <a:grpSpLocks/>
              </p:cNvGrpSpPr>
              <p:nvPr/>
            </p:nvGrpSpPr>
            <p:grpSpPr bwMode="auto">
              <a:xfrm>
                <a:off x="3631" y="2522"/>
                <a:ext cx="224" cy="588"/>
                <a:chOff x="4180" y="783"/>
                <a:chExt cx="150" cy="307"/>
              </a:xfrm>
            </p:grpSpPr>
            <p:sp>
              <p:nvSpPr>
                <p:cNvPr id="60457" name="AutoShape 41"/>
                <p:cNvSpPr>
                  <a:spLocks noChangeArrowheads="1"/>
                </p:cNvSpPr>
                <p:nvPr/>
              </p:nvSpPr>
              <p:spPr bwMode="auto">
                <a:xfrm>
                  <a:off x="4180" y="1019"/>
                  <a:ext cx="150" cy="71"/>
                </a:xfrm>
                <a:prstGeom prst="parallelogram">
                  <a:avLst>
                    <a:gd name="adj" fmla="val 81387"/>
                  </a:avLst>
                </a:prstGeom>
                <a:solidFill>
                  <a:srgbClr val="33CCCC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58" name="Rectangle 42"/>
                <p:cNvSpPr>
                  <a:spLocks noChangeArrowheads="1"/>
                </p:cNvSpPr>
                <p:nvPr/>
              </p:nvSpPr>
              <p:spPr bwMode="auto">
                <a:xfrm>
                  <a:off x="4256" y="785"/>
                  <a:ext cx="69" cy="236"/>
                </a:xfrm>
                <a:prstGeom prst="rect">
                  <a:avLst/>
                </a:prstGeom>
                <a:solidFill>
                  <a:srgbClr val="33CCCC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59" name="Rectangle 43"/>
                <p:cNvSpPr>
                  <a:spLocks noChangeArrowheads="1"/>
                </p:cNvSpPr>
                <p:nvPr/>
              </p:nvSpPr>
              <p:spPr bwMode="auto">
                <a:xfrm>
                  <a:off x="4181" y="852"/>
                  <a:ext cx="95" cy="236"/>
                </a:xfrm>
                <a:prstGeom prst="rect">
                  <a:avLst/>
                </a:prstGeom>
                <a:solidFill>
                  <a:srgbClr val="33CCCC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60" name="AutoShape 44"/>
                <p:cNvSpPr>
                  <a:spLocks noChangeArrowheads="1"/>
                </p:cNvSpPr>
                <p:nvPr/>
              </p:nvSpPr>
              <p:spPr bwMode="auto">
                <a:xfrm>
                  <a:off x="4180" y="783"/>
                  <a:ext cx="150" cy="71"/>
                </a:xfrm>
                <a:prstGeom prst="parallelogram">
                  <a:avLst>
                    <a:gd name="adj" fmla="val 81387"/>
                  </a:avLst>
                </a:prstGeom>
                <a:solidFill>
                  <a:srgbClr val="33CCCC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61" name="Line 45"/>
                <p:cNvSpPr>
                  <a:spLocks noChangeShapeType="1"/>
                </p:cNvSpPr>
                <p:nvPr/>
              </p:nvSpPr>
              <p:spPr bwMode="auto">
                <a:xfrm>
                  <a:off x="4330" y="788"/>
                  <a:ext cx="0" cy="231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62" name="Line 46"/>
                <p:cNvSpPr>
                  <a:spLocks noChangeShapeType="1"/>
                </p:cNvSpPr>
                <p:nvPr/>
              </p:nvSpPr>
              <p:spPr bwMode="auto">
                <a:xfrm flipH="1">
                  <a:off x="4276" y="1019"/>
                  <a:ext cx="54" cy="6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63" name="Rectangle 47"/>
                <p:cNvSpPr>
                  <a:spLocks noChangeArrowheads="1"/>
                </p:cNvSpPr>
                <p:nvPr/>
              </p:nvSpPr>
              <p:spPr bwMode="auto">
                <a:xfrm>
                  <a:off x="4193" y="883"/>
                  <a:ext cx="63" cy="13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64" name="Rectangle 48"/>
                <p:cNvSpPr>
                  <a:spLocks noChangeArrowheads="1"/>
                </p:cNvSpPr>
                <p:nvPr/>
              </p:nvSpPr>
              <p:spPr bwMode="auto">
                <a:xfrm>
                  <a:off x="4202" y="924"/>
                  <a:ext cx="48" cy="4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0465" name="Group 49"/>
              <p:cNvGrpSpPr>
                <a:grpSpLocks/>
              </p:cNvGrpSpPr>
              <p:nvPr/>
            </p:nvGrpSpPr>
            <p:grpSpPr bwMode="auto">
              <a:xfrm>
                <a:off x="3484" y="2807"/>
                <a:ext cx="518" cy="661"/>
                <a:chOff x="4288" y="2627"/>
                <a:chExt cx="518" cy="661"/>
              </a:xfrm>
            </p:grpSpPr>
            <p:sp>
              <p:nvSpPr>
                <p:cNvPr id="60466" name="Rectangle 50"/>
                <p:cNvSpPr>
                  <a:spLocks noChangeArrowheads="1"/>
                </p:cNvSpPr>
                <p:nvPr/>
              </p:nvSpPr>
              <p:spPr bwMode="auto">
                <a:xfrm>
                  <a:off x="4296" y="2652"/>
                  <a:ext cx="510" cy="636"/>
                </a:xfrm>
                <a:prstGeom prst="rect">
                  <a:avLst/>
                </a:prstGeom>
                <a:solidFill>
                  <a:schemeClr val="hlink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67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4288" y="2627"/>
                  <a:ext cx="504" cy="3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sz="1600"/>
                    <a:t>mail</a:t>
                  </a:r>
                </a:p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sz="1600"/>
                    <a:t>server</a:t>
                  </a:r>
                  <a:endParaRPr lang="en-US">
                    <a:latin typeface="Times New Roman" pitchFamily="18" charset="0"/>
                  </a:endParaRPr>
                </a:p>
              </p:txBody>
            </p:sp>
            <p:sp>
              <p:nvSpPr>
                <p:cNvPr id="60468" name="Rectangle 52"/>
                <p:cNvSpPr>
                  <a:spLocks noChangeArrowheads="1"/>
                </p:cNvSpPr>
                <p:nvPr/>
              </p:nvSpPr>
              <p:spPr bwMode="auto">
                <a:xfrm>
                  <a:off x="4320" y="3006"/>
                  <a:ext cx="450" cy="120"/>
                </a:xfrm>
                <a:prstGeom prst="rect">
                  <a:avLst/>
                </a:prstGeom>
                <a:solidFill>
                  <a:srgbClr val="00FF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69" name="Line 53"/>
                <p:cNvSpPr>
                  <a:spLocks noChangeShapeType="1"/>
                </p:cNvSpPr>
                <p:nvPr/>
              </p:nvSpPr>
              <p:spPr bwMode="auto">
                <a:xfrm>
                  <a:off x="4369" y="3034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70" name="Line 54"/>
                <p:cNvSpPr>
                  <a:spLocks noChangeShapeType="1"/>
                </p:cNvSpPr>
                <p:nvPr/>
              </p:nvSpPr>
              <p:spPr bwMode="auto">
                <a:xfrm>
                  <a:off x="4478" y="3033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71" name="Line 55"/>
                <p:cNvSpPr>
                  <a:spLocks noChangeShapeType="1"/>
                </p:cNvSpPr>
                <p:nvPr/>
              </p:nvSpPr>
              <p:spPr bwMode="auto">
                <a:xfrm>
                  <a:off x="4533" y="3035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72" name="Line 56"/>
                <p:cNvSpPr>
                  <a:spLocks noChangeShapeType="1"/>
                </p:cNvSpPr>
                <p:nvPr/>
              </p:nvSpPr>
              <p:spPr bwMode="auto">
                <a:xfrm>
                  <a:off x="4590" y="3033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73" name="Line 57"/>
                <p:cNvSpPr>
                  <a:spLocks noChangeShapeType="1"/>
                </p:cNvSpPr>
                <p:nvPr/>
              </p:nvSpPr>
              <p:spPr bwMode="auto">
                <a:xfrm>
                  <a:off x="4651" y="3033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74" name="Line 58"/>
                <p:cNvSpPr>
                  <a:spLocks noChangeShapeType="1"/>
                </p:cNvSpPr>
                <p:nvPr/>
              </p:nvSpPr>
              <p:spPr bwMode="auto">
                <a:xfrm>
                  <a:off x="4707" y="3033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75" name="Line 59"/>
                <p:cNvSpPr>
                  <a:spLocks noChangeShapeType="1"/>
                </p:cNvSpPr>
                <p:nvPr/>
              </p:nvSpPr>
              <p:spPr bwMode="auto">
                <a:xfrm>
                  <a:off x="4422" y="3034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76" name="Rectangle 60"/>
                <p:cNvSpPr>
                  <a:spLocks noChangeArrowheads="1"/>
                </p:cNvSpPr>
                <p:nvPr/>
              </p:nvSpPr>
              <p:spPr bwMode="auto">
                <a:xfrm>
                  <a:off x="4328" y="3173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77" name="Rectangle 61"/>
                <p:cNvSpPr>
                  <a:spLocks noChangeArrowheads="1"/>
                </p:cNvSpPr>
                <p:nvPr/>
              </p:nvSpPr>
              <p:spPr bwMode="auto">
                <a:xfrm>
                  <a:off x="4414" y="3173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78" name="Rectangle 62"/>
                <p:cNvSpPr>
                  <a:spLocks noChangeArrowheads="1"/>
                </p:cNvSpPr>
                <p:nvPr/>
              </p:nvSpPr>
              <p:spPr bwMode="auto">
                <a:xfrm>
                  <a:off x="4500" y="3172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79" name="Rectangle 63"/>
                <p:cNvSpPr>
                  <a:spLocks noChangeArrowheads="1"/>
                </p:cNvSpPr>
                <p:nvPr/>
              </p:nvSpPr>
              <p:spPr bwMode="auto">
                <a:xfrm>
                  <a:off x="4597" y="3170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80" name="Rectangle 64"/>
                <p:cNvSpPr>
                  <a:spLocks noChangeArrowheads="1"/>
                </p:cNvSpPr>
                <p:nvPr/>
              </p:nvSpPr>
              <p:spPr bwMode="auto">
                <a:xfrm>
                  <a:off x="4693" y="3170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0481" name="Group 65"/>
            <p:cNvGrpSpPr>
              <a:grpSpLocks/>
            </p:cNvGrpSpPr>
            <p:nvPr/>
          </p:nvGrpSpPr>
          <p:grpSpPr bwMode="auto">
            <a:xfrm>
              <a:off x="6819900" y="4946650"/>
              <a:ext cx="709613" cy="703263"/>
              <a:chOff x="4337" y="290"/>
              <a:chExt cx="447" cy="443"/>
            </a:xfrm>
          </p:grpSpPr>
          <p:graphicFrame>
            <p:nvGraphicFramePr>
              <p:cNvPr id="60482" name="Object 66"/>
              <p:cNvGraphicFramePr>
                <a:graphicFrameLocks noChangeAspect="1"/>
              </p:cNvGraphicFramePr>
              <p:nvPr/>
            </p:nvGraphicFramePr>
            <p:xfrm>
              <a:off x="4338" y="290"/>
              <a:ext cx="392" cy="315"/>
            </p:xfrm>
            <a:graphic>
              <a:graphicData uri="http://schemas.openxmlformats.org/presentationml/2006/ole">
                <p:oleObj spid="_x0000_s60482" name="Clip" r:id="rId7" imgW="1305000" imgH="1085760" progId="">
                  <p:embed/>
                </p:oleObj>
              </a:graphicData>
            </a:graphic>
          </p:graphicFrame>
          <p:grpSp>
            <p:nvGrpSpPr>
              <p:cNvPr id="60483" name="Group 67"/>
              <p:cNvGrpSpPr>
                <a:grpSpLocks/>
              </p:cNvGrpSpPr>
              <p:nvPr/>
            </p:nvGrpSpPr>
            <p:grpSpPr bwMode="auto">
              <a:xfrm>
                <a:off x="4337" y="367"/>
                <a:ext cx="447" cy="366"/>
                <a:chOff x="4189" y="817"/>
                <a:chExt cx="521" cy="366"/>
              </a:xfrm>
            </p:grpSpPr>
            <p:sp>
              <p:nvSpPr>
                <p:cNvPr id="60484" name="Rectangle 68"/>
                <p:cNvSpPr>
                  <a:spLocks noChangeArrowheads="1"/>
                </p:cNvSpPr>
                <p:nvPr/>
              </p:nvSpPr>
              <p:spPr bwMode="auto">
                <a:xfrm>
                  <a:off x="4224" y="846"/>
                  <a:ext cx="444" cy="330"/>
                </a:xfrm>
                <a:prstGeom prst="rect">
                  <a:avLst/>
                </a:prstGeom>
                <a:solidFill>
                  <a:schemeClr val="hlink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485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4189" y="817"/>
                  <a:ext cx="521" cy="3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sz="1600" dirty="0"/>
                    <a:t>user</a:t>
                  </a:r>
                </a:p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sz="1600" dirty="0"/>
                    <a:t>agent</a:t>
                  </a:r>
                  <a:endParaRPr lang="en-US" dirty="0">
                    <a:latin typeface="Times New Roman" pitchFamily="18" charset="0"/>
                  </a:endParaRPr>
                </a:p>
              </p:txBody>
            </p:sp>
          </p:grpSp>
        </p:grpSp>
        <p:sp>
          <p:nvSpPr>
            <p:cNvPr id="60486" name="Line 70"/>
            <p:cNvSpPr>
              <a:spLocks noChangeShapeType="1"/>
            </p:cNvSpPr>
            <p:nvPr/>
          </p:nvSpPr>
          <p:spPr bwMode="auto">
            <a:xfrm>
              <a:off x="1928813" y="5494338"/>
              <a:ext cx="892175" cy="14605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87" name="Line 71"/>
            <p:cNvSpPr>
              <a:spLocks noChangeShapeType="1"/>
            </p:cNvSpPr>
            <p:nvPr/>
          </p:nvSpPr>
          <p:spPr bwMode="auto">
            <a:xfrm>
              <a:off x="3614738" y="5629275"/>
              <a:ext cx="1379537" cy="219075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88" name="Line 72"/>
            <p:cNvSpPr>
              <a:spLocks noChangeShapeType="1"/>
            </p:cNvSpPr>
            <p:nvPr/>
          </p:nvSpPr>
          <p:spPr bwMode="auto">
            <a:xfrm flipV="1">
              <a:off x="5811838" y="5408613"/>
              <a:ext cx="1027112" cy="427037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489" name="Oval 73"/>
            <p:cNvSpPr>
              <a:spLocks noChangeArrowheads="1"/>
            </p:cNvSpPr>
            <p:nvPr/>
          </p:nvSpPr>
          <p:spPr bwMode="auto">
            <a:xfrm>
              <a:off x="1441450" y="4870450"/>
              <a:ext cx="292100" cy="24447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600"/>
                <a:t>1</a:t>
              </a:r>
              <a:endParaRPr lang="en-US"/>
            </a:p>
          </p:txBody>
        </p:sp>
        <p:sp>
          <p:nvSpPr>
            <p:cNvPr id="60490" name="Oval 74"/>
            <p:cNvSpPr>
              <a:spLocks noChangeArrowheads="1"/>
            </p:cNvSpPr>
            <p:nvPr/>
          </p:nvSpPr>
          <p:spPr bwMode="auto">
            <a:xfrm>
              <a:off x="2168525" y="5438775"/>
              <a:ext cx="292100" cy="24447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600"/>
                <a:t>2</a:t>
              </a:r>
              <a:endParaRPr lang="en-US"/>
            </a:p>
          </p:txBody>
        </p:sp>
        <p:sp>
          <p:nvSpPr>
            <p:cNvPr id="60491" name="Oval 75"/>
            <p:cNvSpPr>
              <a:spLocks noChangeArrowheads="1"/>
            </p:cNvSpPr>
            <p:nvPr/>
          </p:nvSpPr>
          <p:spPr bwMode="auto">
            <a:xfrm>
              <a:off x="3040063" y="5518150"/>
              <a:ext cx="292100" cy="24447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600"/>
                <a:t>3</a:t>
              </a:r>
              <a:endParaRPr lang="en-US"/>
            </a:p>
          </p:txBody>
        </p:sp>
        <p:sp>
          <p:nvSpPr>
            <p:cNvPr id="60492" name="Oval 76"/>
            <p:cNvSpPr>
              <a:spLocks noChangeArrowheads="1"/>
            </p:cNvSpPr>
            <p:nvPr/>
          </p:nvSpPr>
          <p:spPr bwMode="auto">
            <a:xfrm>
              <a:off x="4151313" y="5603875"/>
              <a:ext cx="292100" cy="24447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600"/>
                <a:t>4</a:t>
              </a:r>
              <a:endParaRPr lang="en-US"/>
            </a:p>
          </p:txBody>
        </p:sp>
        <p:sp>
          <p:nvSpPr>
            <p:cNvPr id="60493" name="Oval 77"/>
            <p:cNvSpPr>
              <a:spLocks noChangeArrowheads="1"/>
            </p:cNvSpPr>
            <p:nvPr/>
          </p:nvSpPr>
          <p:spPr bwMode="auto">
            <a:xfrm>
              <a:off x="5300663" y="5702300"/>
              <a:ext cx="292100" cy="24447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600"/>
                <a:t>5</a:t>
              </a:r>
              <a:endParaRPr lang="en-US"/>
            </a:p>
          </p:txBody>
        </p:sp>
        <p:sp>
          <p:nvSpPr>
            <p:cNvPr id="60494" name="Oval 78"/>
            <p:cNvSpPr>
              <a:spLocks noChangeArrowheads="1"/>
            </p:cNvSpPr>
            <p:nvPr/>
          </p:nvSpPr>
          <p:spPr bwMode="auto">
            <a:xfrm>
              <a:off x="6178550" y="5505450"/>
              <a:ext cx="292100" cy="24447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600"/>
                <a:t>6</a:t>
              </a:r>
              <a:endParaRPr lang="en-US"/>
            </a:p>
          </p:txBody>
        </p:sp>
        <p:sp>
          <p:nvSpPr>
            <p:cNvPr id="60495" name="Line 79"/>
            <p:cNvSpPr>
              <a:spLocks noChangeShapeType="1"/>
            </p:cNvSpPr>
            <p:nvPr/>
          </p:nvSpPr>
          <p:spPr bwMode="auto">
            <a:xfrm>
              <a:off x="1947863" y="5724525"/>
              <a:ext cx="854075" cy="130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60496" name="Text Box 80"/>
            <p:cNvSpPr txBox="1">
              <a:spLocks noChangeArrowheads="1"/>
            </p:cNvSpPr>
            <p:nvPr/>
          </p:nvSpPr>
          <p:spPr bwMode="auto">
            <a:xfrm>
              <a:off x="1606550" y="5853113"/>
              <a:ext cx="1096963" cy="3365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/>
              <a:r>
                <a:rPr lang="en-US" sz="1600"/>
                <a:t>Send mail</a:t>
              </a:r>
            </a:p>
          </p:txBody>
        </p:sp>
        <p:sp>
          <p:nvSpPr>
            <p:cNvPr id="60497" name="Text Box 81"/>
            <p:cNvSpPr txBox="1">
              <a:spLocks noChangeArrowheads="1"/>
            </p:cNvSpPr>
            <p:nvPr/>
          </p:nvSpPr>
          <p:spPr bwMode="auto">
            <a:xfrm>
              <a:off x="6010275" y="5803900"/>
              <a:ext cx="949325" cy="3365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/>
              <a:r>
                <a:rPr lang="en-US" sz="1600"/>
                <a:t>Rcv mail</a:t>
              </a:r>
            </a:p>
          </p:txBody>
        </p:sp>
        <p:sp>
          <p:nvSpPr>
            <p:cNvPr id="60498" name="Line 82"/>
            <p:cNvSpPr>
              <a:spLocks noChangeShapeType="1"/>
            </p:cNvSpPr>
            <p:nvPr/>
          </p:nvSpPr>
          <p:spPr bwMode="auto">
            <a:xfrm flipH="1">
              <a:off x="5865813" y="5581650"/>
              <a:ext cx="996950" cy="3571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29" name="Group 228"/>
          <p:cNvGrpSpPr/>
          <p:nvPr/>
        </p:nvGrpSpPr>
        <p:grpSpPr>
          <a:xfrm>
            <a:off x="3915728" y="3534169"/>
            <a:ext cx="4466272" cy="1077943"/>
            <a:chOff x="3915728" y="3534169"/>
            <a:chExt cx="4466272" cy="1077943"/>
          </a:xfrm>
        </p:grpSpPr>
        <p:sp>
          <p:nvSpPr>
            <p:cNvPr id="157" name="Line 6"/>
            <p:cNvSpPr>
              <a:spLocks noChangeShapeType="1"/>
            </p:cNvSpPr>
            <p:nvPr/>
          </p:nvSpPr>
          <p:spPr bwMode="auto">
            <a:xfrm>
              <a:off x="4753836" y="3777843"/>
              <a:ext cx="485939" cy="466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58" name="Group 32"/>
            <p:cNvGrpSpPr>
              <a:grpSpLocks/>
            </p:cNvGrpSpPr>
            <p:nvPr/>
          </p:nvGrpSpPr>
          <p:grpSpPr bwMode="auto">
            <a:xfrm>
              <a:off x="7406485" y="3625451"/>
              <a:ext cx="582399" cy="521709"/>
              <a:chOff x="4241" y="290"/>
              <a:chExt cx="640" cy="671"/>
            </a:xfrm>
          </p:grpSpPr>
          <p:graphicFrame>
            <p:nvGraphicFramePr>
              <p:cNvPr id="225" name="Object 33"/>
              <p:cNvGraphicFramePr>
                <a:graphicFrameLocks noChangeAspect="1"/>
              </p:cNvGraphicFramePr>
              <p:nvPr/>
            </p:nvGraphicFramePr>
            <p:xfrm>
              <a:off x="4338" y="290"/>
              <a:ext cx="392" cy="315"/>
            </p:xfrm>
            <a:graphic>
              <a:graphicData uri="http://schemas.openxmlformats.org/presentationml/2006/ole">
                <p:oleObj spid="_x0000_s60501" name="Clip" r:id="rId8" imgW="1305000" imgH="1085760" progId="">
                  <p:embed/>
                </p:oleObj>
              </a:graphicData>
            </a:graphic>
          </p:graphicFrame>
          <p:grpSp>
            <p:nvGrpSpPr>
              <p:cNvPr id="226" name="Group 34"/>
              <p:cNvGrpSpPr>
                <a:grpSpLocks/>
              </p:cNvGrpSpPr>
              <p:nvPr/>
            </p:nvGrpSpPr>
            <p:grpSpPr bwMode="auto">
              <a:xfrm>
                <a:off x="4241" y="367"/>
                <a:ext cx="640" cy="594"/>
                <a:chOff x="4077" y="817"/>
                <a:chExt cx="746" cy="594"/>
              </a:xfrm>
            </p:grpSpPr>
            <p:sp>
              <p:nvSpPr>
                <p:cNvPr id="227" name="Rectangle 35"/>
                <p:cNvSpPr>
                  <a:spLocks noChangeArrowheads="1"/>
                </p:cNvSpPr>
                <p:nvPr/>
              </p:nvSpPr>
              <p:spPr bwMode="auto">
                <a:xfrm>
                  <a:off x="4224" y="846"/>
                  <a:ext cx="444" cy="330"/>
                </a:xfrm>
                <a:prstGeom prst="rect">
                  <a:avLst/>
                </a:prstGeom>
                <a:solidFill>
                  <a:schemeClr val="hlink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8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4077" y="817"/>
                  <a:ext cx="746" cy="59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sz="1200" dirty="0"/>
                    <a:t>user</a:t>
                  </a:r>
                </a:p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sz="1200" dirty="0"/>
                    <a:t>agent</a:t>
                  </a:r>
                  <a:endParaRPr lang="en-US" sz="1200" dirty="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9" name="Group 84"/>
            <p:cNvGrpSpPr>
              <a:grpSpLocks/>
            </p:cNvGrpSpPr>
            <p:nvPr/>
          </p:nvGrpSpPr>
          <p:grpSpPr bwMode="auto">
            <a:xfrm>
              <a:off x="5267986" y="3672102"/>
              <a:ext cx="203840" cy="457176"/>
              <a:chOff x="4180" y="783"/>
              <a:chExt cx="150" cy="307"/>
            </a:xfrm>
          </p:grpSpPr>
          <p:sp>
            <p:nvSpPr>
              <p:cNvPr id="217" name="AutoShape 85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8" name="Rectangle 86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9" name="Rectangle 87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0" name="AutoShape 88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1" name="Line 89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2" name="Line 90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3" name="Rectangle 91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4" name="Rectangle 92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60" name="Group 158"/>
            <p:cNvGrpSpPr>
              <a:grpSpLocks/>
            </p:cNvGrpSpPr>
            <p:nvPr/>
          </p:nvGrpSpPr>
          <p:grpSpPr bwMode="auto">
            <a:xfrm>
              <a:off x="4782046" y="3857149"/>
              <a:ext cx="1152968" cy="754963"/>
              <a:chOff x="1615" y="1206"/>
              <a:chExt cx="1267" cy="971"/>
            </a:xfrm>
          </p:grpSpPr>
          <p:sp>
            <p:nvSpPr>
              <p:cNvPr id="201" name="Text Box 95"/>
              <p:cNvSpPr txBox="1">
                <a:spLocks noChangeArrowheads="1"/>
              </p:cNvSpPr>
              <p:nvPr/>
            </p:nvSpPr>
            <p:spPr bwMode="auto">
              <a:xfrm>
                <a:off x="1615" y="1583"/>
                <a:ext cx="1267" cy="5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200" dirty="0"/>
                  <a:t>sender’s mail </a:t>
                </a: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200" dirty="0"/>
                  <a:t>server</a:t>
                </a:r>
                <a:endParaRPr lang="en-US" sz="1200" dirty="0">
                  <a:latin typeface="Times New Roman" pitchFamily="18" charset="0"/>
                </a:endParaRPr>
              </a:p>
            </p:txBody>
          </p:sp>
          <p:grpSp>
            <p:nvGrpSpPr>
              <p:cNvPr id="202" name="Group 157"/>
              <p:cNvGrpSpPr>
                <a:grpSpLocks/>
              </p:cNvGrpSpPr>
              <p:nvPr/>
            </p:nvGrpSpPr>
            <p:grpSpPr bwMode="auto">
              <a:xfrm>
                <a:off x="1992" y="1206"/>
                <a:ext cx="510" cy="354"/>
                <a:chOff x="2070" y="2004"/>
                <a:chExt cx="510" cy="354"/>
              </a:xfrm>
            </p:grpSpPr>
            <p:sp>
              <p:nvSpPr>
                <p:cNvPr id="203" name="Rectangle 94"/>
                <p:cNvSpPr>
                  <a:spLocks noChangeArrowheads="1"/>
                </p:cNvSpPr>
                <p:nvPr/>
              </p:nvSpPr>
              <p:spPr bwMode="auto">
                <a:xfrm>
                  <a:off x="2070" y="2004"/>
                  <a:ext cx="510" cy="354"/>
                </a:xfrm>
                <a:prstGeom prst="rect">
                  <a:avLst/>
                </a:prstGeom>
                <a:solidFill>
                  <a:schemeClr val="hlink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4" name="Rectangle 96"/>
                <p:cNvSpPr>
                  <a:spLocks noChangeArrowheads="1"/>
                </p:cNvSpPr>
                <p:nvPr/>
              </p:nvSpPr>
              <p:spPr bwMode="auto">
                <a:xfrm>
                  <a:off x="2094" y="2076"/>
                  <a:ext cx="450" cy="120"/>
                </a:xfrm>
                <a:prstGeom prst="rect">
                  <a:avLst/>
                </a:prstGeom>
                <a:solidFill>
                  <a:srgbClr val="00FF00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5" name="Line 97"/>
                <p:cNvSpPr>
                  <a:spLocks noChangeShapeType="1"/>
                </p:cNvSpPr>
                <p:nvPr/>
              </p:nvSpPr>
              <p:spPr bwMode="auto">
                <a:xfrm>
                  <a:off x="2143" y="2104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6" name="Line 98"/>
                <p:cNvSpPr>
                  <a:spLocks noChangeShapeType="1"/>
                </p:cNvSpPr>
                <p:nvPr/>
              </p:nvSpPr>
              <p:spPr bwMode="auto">
                <a:xfrm>
                  <a:off x="2252" y="2103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7" name="Line 99"/>
                <p:cNvSpPr>
                  <a:spLocks noChangeShapeType="1"/>
                </p:cNvSpPr>
                <p:nvPr/>
              </p:nvSpPr>
              <p:spPr bwMode="auto">
                <a:xfrm>
                  <a:off x="2307" y="2105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8" name="Line 100"/>
                <p:cNvSpPr>
                  <a:spLocks noChangeShapeType="1"/>
                </p:cNvSpPr>
                <p:nvPr/>
              </p:nvSpPr>
              <p:spPr bwMode="auto">
                <a:xfrm>
                  <a:off x="2364" y="2103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9" name="Line 101"/>
                <p:cNvSpPr>
                  <a:spLocks noChangeShapeType="1"/>
                </p:cNvSpPr>
                <p:nvPr/>
              </p:nvSpPr>
              <p:spPr bwMode="auto">
                <a:xfrm>
                  <a:off x="2425" y="2103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0" name="Line 102"/>
                <p:cNvSpPr>
                  <a:spLocks noChangeShapeType="1"/>
                </p:cNvSpPr>
                <p:nvPr/>
              </p:nvSpPr>
              <p:spPr bwMode="auto">
                <a:xfrm>
                  <a:off x="2481" y="2103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1" name="Line 103"/>
                <p:cNvSpPr>
                  <a:spLocks noChangeShapeType="1"/>
                </p:cNvSpPr>
                <p:nvPr/>
              </p:nvSpPr>
              <p:spPr bwMode="auto">
                <a:xfrm>
                  <a:off x="2196" y="2104"/>
                  <a:ext cx="0" cy="72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2" name="Rectangle 104"/>
                <p:cNvSpPr>
                  <a:spLocks noChangeArrowheads="1"/>
                </p:cNvSpPr>
                <p:nvPr/>
              </p:nvSpPr>
              <p:spPr bwMode="auto">
                <a:xfrm>
                  <a:off x="2102" y="2243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3" name="Rectangle 105"/>
                <p:cNvSpPr>
                  <a:spLocks noChangeArrowheads="1"/>
                </p:cNvSpPr>
                <p:nvPr/>
              </p:nvSpPr>
              <p:spPr bwMode="auto">
                <a:xfrm>
                  <a:off x="2188" y="2243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4" name="Rectangle 106"/>
                <p:cNvSpPr>
                  <a:spLocks noChangeArrowheads="1"/>
                </p:cNvSpPr>
                <p:nvPr/>
              </p:nvSpPr>
              <p:spPr bwMode="auto">
                <a:xfrm>
                  <a:off x="2274" y="2242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5" name="Rectangle 107"/>
                <p:cNvSpPr>
                  <a:spLocks noChangeArrowheads="1"/>
                </p:cNvSpPr>
                <p:nvPr/>
              </p:nvSpPr>
              <p:spPr bwMode="auto">
                <a:xfrm>
                  <a:off x="2371" y="2240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6" name="Rectangle 108"/>
                <p:cNvSpPr>
                  <a:spLocks noChangeArrowheads="1"/>
                </p:cNvSpPr>
                <p:nvPr/>
              </p:nvSpPr>
              <p:spPr bwMode="auto">
                <a:xfrm>
                  <a:off x="2467" y="2240"/>
                  <a:ext cx="64" cy="93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61" name="Group 109"/>
            <p:cNvGrpSpPr>
              <a:grpSpLocks/>
            </p:cNvGrpSpPr>
            <p:nvPr/>
          </p:nvGrpSpPr>
          <p:grpSpPr bwMode="auto">
            <a:xfrm>
              <a:off x="4283370" y="3676767"/>
              <a:ext cx="582399" cy="521709"/>
              <a:chOff x="4241" y="290"/>
              <a:chExt cx="640" cy="671"/>
            </a:xfrm>
          </p:grpSpPr>
          <p:graphicFrame>
            <p:nvGraphicFramePr>
              <p:cNvPr id="197" name="Object 110"/>
              <p:cNvGraphicFramePr>
                <a:graphicFrameLocks noChangeAspect="1"/>
              </p:cNvGraphicFramePr>
              <p:nvPr/>
            </p:nvGraphicFramePr>
            <p:xfrm>
              <a:off x="4338" y="290"/>
              <a:ext cx="392" cy="315"/>
            </p:xfrm>
            <a:graphic>
              <a:graphicData uri="http://schemas.openxmlformats.org/presentationml/2006/ole">
                <p:oleObj spid="_x0000_s60502" name="Clip" r:id="rId9" imgW="1305000" imgH="1085760" progId="">
                  <p:embed/>
                </p:oleObj>
              </a:graphicData>
            </a:graphic>
          </p:graphicFrame>
          <p:grpSp>
            <p:nvGrpSpPr>
              <p:cNvPr id="198" name="Group 111"/>
              <p:cNvGrpSpPr>
                <a:grpSpLocks/>
              </p:cNvGrpSpPr>
              <p:nvPr/>
            </p:nvGrpSpPr>
            <p:grpSpPr bwMode="auto">
              <a:xfrm>
                <a:off x="4241" y="367"/>
                <a:ext cx="640" cy="594"/>
                <a:chOff x="4077" y="817"/>
                <a:chExt cx="746" cy="594"/>
              </a:xfrm>
            </p:grpSpPr>
            <p:sp>
              <p:nvSpPr>
                <p:cNvPr id="199" name="Rectangle 112"/>
                <p:cNvSpPr>
                  <a:spLocks noChangeArrowheads="1"/>
                </p:cNvSpPr>
                <p:nvPr/>
              </p:nvSpPr>
              <p:spPr bwMode="auto">
                <a:xfrm>
                  <a:off x="4224" y="846"/>
                  <a:ext cx="444" cy="330"/>
                </a:xfrm>
                <a:prstGeom prst="rect">
                  <a:avLst/>
                </a:prstGeom>
                <a:solidFill>
                  <a:schemeClr val="hlink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0" name="Text Box 113"/>
                <p:cNvSpPr txBox="1">
                  <a:spLocks noChangeArrowheads="1"/>
                </p:cNvSpPr>
                <p:nvPr/>
              </p:nvSpPr>
              <p:spPr bwMode="auto">
                <a:xfrm>
                  <a:off x="4077" y="817"/>
                  <a:ext cx="746" cy="59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sz="1200" dirty="0"/>
                    <a:t>user</a:t>
                  </a:r>
                </a:p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en-US" sz="1200" dirty="0"/>
                    <a:t>agent</a:t>
                  </a:r>
                  <a:endParaRPr lang="en-US" sz="1200" dirty="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62" name="Group 119"/>
            <p:cNvGrpSpPr>
              <a:grpSpLocks/>
            </p:cNvGrpSpPr>
            <p:nvPr/>
          </p:nvGrpSpPr>
          <p:grpSpPr bwMode="auto">
            <a:xfrm>
              <a:off x="4634627" y="3553144"/>
              <a:ext cx="755299" cy="338217"/>
              <a:chOff x="3655" y="2537"/>
              <a:chExt cx="830" cy="435"/>
            </a:xfrm>
          </p:grpSpPr>
          <p:sp>
            <p:nvSpPr>
              <p:cNvPr id="195" name="Rectangle 120"/>
              <p:cNvSpPr>
                <a:spLocks noChangeArrowheads="1"/>
              </p:cNvSpPr>
              <p:nvPr/>
            </p:nvSpPr>
            <p:spPr bwMode="auto">
              <a:xfrm>
                <a:off x="3798" y="2580"/>
                <a:ext cx="540" cy="192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" name="Text Box 121"/>
              <p:cNvSpPr txBox="1">
                <a:spLocks noChangeArrowheads="1"/>
              </p:cNvSpPr>
              <p:nvPr/>
            </p:nvSpPr>
            <p:spPr bwMode="auto">
              <a:xfrm>
                <a:off x="3655" y="2537"/>
                <a:ext cx="830" cy="4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 dirty="0">
                    <a:solidFill>
                      <a:srgbClr val="FF0000"/>
                    </a:solidFill>
                  </a:rPr>
                  <a:t>SMTP</a:t>
                </a:r>
                <a:endParaRPr lang="en-US" sz="1600" dirty="0">
                  <a:latin typeface="Times New Roman" pitchFamily="18" charset="0"/>
                </a:endParaRPr>
              </a:p>
            </p:txBody>
          </p:sp>
        </p:grpSp>
        <p:grpSp>
          <p:nvGrpSpPr>
            <p:cNvPr id="163" name="Group 126"/>
            <p:cNvGrpSpPr>
              <a:grpSpLocks/>
            </p:cNvGrpSpPr>
            <p:nvPr/>
          </p:nvGrpSpPr>
          <p:grpSpPr bwMode="auto">
            <a:xfrm>
              <a:off x="6338144" y="3672102"/>
              <a:ext cx="203840" cy="457176"/>
              <a:chOff x="4180" y="783"/>
              <a:chExt cx="150" cy="307"/>
            </a:xfrm>
          </p:grpSpPr>
          <p:sp>
            <p:nvSpPr>
              <p:cNvPr id="187" name="AutoShape 127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8" name="Rectangle 128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9" name="Rectangle 129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0" name="AutoShape 130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1" name="Line 131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2" name="Line 132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3" name="Rectangle 133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" name="Rectangle 134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4" name="Line 151"/>
            <p:cNvSpPr>
              <a:spLocks noChangeShapeType="1"/>
            </p:cNvSpPr>
            <p:nvPr/>
          </p:nvSpPr>
          <p:spPr bwMode="auto">
            <a:xfrm>
              <a:off x="5490935" y="3787173"/>
              <a:ext cx="797159" cy="466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" name="Rectangle 153"/>
            <p:cNvSpPr>
              <a:spLocks noChangeArrowheads="1"/>
            </p:cNvSpPr>
            <p:nvPr/>
          </p:nvSpPr>
          <p:spPr bwMode="auto">
            <a:xfrm>
              <a:off x="5638355" y="3586576"/>
              <a:ext cx="491399" cy="14928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6" name="Text Box 154"/>
            <p:cNvSpPr txBox="1">
              <a:spLocks noChangeArrowheads="1"/>
            </p:cNvSpPr>
            <p:nvPr/>
          </p:nvSpPr>
          <p:spPr bwMode="auto">
            <a:xfrm>
              <a:off x="5508207" y="3553143"/>
              <a:ext cx="75533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 dirty="0">
                  <a:solidFill>
                    <a:srgbClr val="FF0000"/>
                  </a:solidFill>
                </a:rPr>
                <a:t>SMTP</a:t>
              </a:r>
              <a:endParaRPr lang="en-US" sz="1600" dirty="0">
                <a:latin typeface="Times New Roman" pitchFamily="18" charset="0"/>
              </a:endParaRPr>
            </a:p>
          </p:txBody>
        </p:sp>
        <p:sp>
          <p:nvSpPr>
            <p:cNvPr id="167" name="Line 155"/>
            <p:cNvSpPr>
              <a:spLocks noChangeShapeType="1"/>
            </p:cNvSpPr>
            <p:nvPr/>
          </p:nvSpPr>
          <p:spPr bwMode="auto">
            <a:xfrm>
              <a:off x="6566553" y="3782508"/>
              <a:ext cx="94457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8" name="Text Box 156"/>
            <p:cNvSpPr txBox="1">
              <a:spLocks noChangeArrowheads="1"/>
            </p:cNvSpPr>
            <p:nvPr/>
          </p:nvSpPr>
          <p:spPr bwMode="auto">
            <a:xfrm>
              <a:off x="6589481" y="3534169"/>
              <a:ext cx="97334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 dirty="0">
                  <a:solidFill>
                    <a:srgbClr val="FF0000"/>
                  </a:solidFill>
                </a:rPr>
                <a:t>access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 dirty="0">
                  <a:solidFill>
                    <a:srgbClr val="FF0000"/>
                  </a:solidFill>
                </a:rPr>
                <a:t>protocol</a:t>
              </a:r>
              <a:endParaRPr lang="en-US" sz="1600" dirty="0">
                <a:latin typeface="Times New Roman" pitchFamily="18" charset="0"/>
              </a:endParaRPr>
            </a:p>
          </p:txBody>
        </p:sp>
        <p:sp>
          <p:nvSpPr>
            <p:cNvPr id="169" name="Text Box 160"/>
            <p:cNvSpPr txBox="1">
              <a:spLocks noChangeArrowheads="1"/>
            </p:cNvSpPr>
            <p:nvPr/>
          </p:nvSpPr>
          <p:spPr bwMode="auto">
            <a:xfrm>
              <a:off x="5786025" y="4145606"/>
              <a:ext cx="126348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200" dirty="0"/>
                <a:t>receiver’s mail 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200" dirty="0"/>
                <a:t>server</a:t>
              </a:r>
              <a:endParaRPr lang="en-US" sz="1200" dirty="0">
                <a:latin typeface="Times New Roman" pitchFamily="18" charset="0"/>
              </a:endParaRPr>
            </a:p>
          </p:txBody>
        </p:sp>
        <p:grpSp>
          <p:nvGrpSpPr>
            <p:cNvPr id="170" name="Group 161"/>
            <p:cNvGrpSpPr>
              <a:grpSpLocks/>
            </p:cNvGrpSpPr>
            <p:nvPr/>
          </p:nvGrpSpPr>
          <p:grpSpPr bwMode="auto">
            <a:xfrm>
              <a:off x="6184354" y="3852484"/>
              <a:ext cx="464099" cy="275239"/>
              <a:chOff x="2070" y="2004"/>
              <a:chExt cx="510" cy="354"/>
            </a:xfrm>
          </p:grpSpPr>
          <p:sp>
            <p:nvSpPr>
              <p:cNvPr id="173" name="Rectangle 162"/>
              <p:cNvSpPr>
                <a:spLocks noChangeArrowheads="1"/>
              </p:cNvSpPr>
              <p:nvPr/>
            </p:nvSpPr>
            <p:spPr bwMode="auto">
              <a:xfrm>
                <a:off x="2070" y="2004"/>
                <a:ext cx="510" cy="354"/>
              </a:xfrm>
              <a:prstGeom prst="rect">
                <a:avLst/>
              </a:prstGeom>
              <a:solidFill>
                <a:schemeClr val="hlink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" name="Rectangle 163"/>
              <p:cNvSpPr>
                <a:spLocks noChangeArrowheads="1"/>
              </p:cNvSpPr>
              <p:nvPr/>
            </p:nvSpPr>
            <p:spPr bwMode="auto">
              <a:xfrm>
                <a:off x="2094" y="2076"/>
                <a:ext cx="450" cy="120"/>
              </a:xfrm>
              <a:prstGeom prst="rect">
                <a:avLst/>
              </a:prstGeom>
              <a:solidFill>
                <a:srgbClr val="00FF00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" name="Line 164"/>
              <p:cNvSpPr>
                <a:spLocks noChangeShapeType="1"/>
              </p:cNvSpPr>
              <p:nvPr/>
            </p:nvSpPr>
            <p:spPr bwMode="auto">
              <a:xfrm>
                <a:off x="2143" y="2104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6" name="Line 165"/>
              <p:cNvSpPr>
                <a:spLocks noChangeShapeType="1"/>
              </p:cNvSpPr>
              <p:nvPr/>
            </p:nvSpPr>
            <p:spPr bwMode="auto">
              <a:xfrm>
                <a:off x="2252" y="210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7" name="Line 166"/>
              <p:cNvSpPr>
                <a:spLocks noChangeShapeType="1"/>
              </p:cNvSpPr>
              <p:nvPr/>
            </p:nvSpPr>
            <p:spPr bwMode="auto">
              <a:xfrm>
                <a:off x="2307" y="2105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8" name="Line 167"/>
              <p:cNvSpPr>
                <a:spLocks noChangeShapeType="1"/>
              </p:cNvSpPr>
              <p:nvPr/>
            </p:nvSpPr>
            <p:spPr bwMode="auto">
              <a:xfrm>
                <a:off x="2364" y="210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9" name="Line 168"/>
              <p:cNvSpPr>
                <a:spLocks noChangeShapeType="1"/>
              </p:cNvSpPr>
              <p:nvPr/>
            </p:nvSpPr>
            <p:spPr bwMode="auto">
              <a:xfrm>
                <a:off x="2425" y="210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0" name="Line 169"/>
              <p:cNvSpPr>
                <a:spLocks noChangeShapeType="1"/>
              </p:cNvSpPr>
              <p:nvPr/>
            </p:nvSpPr>
            <p:spPr bwMode="auto">
              <a:xfrm>
                <a:off x="2481" y="2103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" name="Line 170"/>
              <p:cNvSpPr>
                <a:spLocks noChangeShapeType="1"/>
              </p:cNvSpPr>
              <p:nvPr/>
            </p:nvSpPr>
            <p:spPr bwMode="auto">
              <a:xfrm>
                <a:off x="2196" y="2104"/>
                <a:ext cx="0" cy="7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2" name="Rectangle 171"/>
              <p:cNvSpPr>
                <a:spLocks noChangeArrowheads="1"/>
              </p:cNvSpPr>
              <p:nvPr/>
            </p:nvSpPr>
            <p:spPr bwMode="auto">
              <a:xfrm>
                <a:off x="2102" y="224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3" name="Rectangle 172"/>
              <p:cNvSpPr>
                <a:spLocks noChangeArrowheads="1"/>
              </p:cNvSpPr>
              <p:nvPr/>
            </p:nvSpPr>
            <p:spPr bwMode="auto">
              <a:xfrm>
                <a:off x="2188" y="2243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4" name="Rectangle 173"/>
              <p:cNvSpPr>
                <a:spLocks noChangeArrowheads="1"/>
              </p:cNvSpPr>
              <p:nvPr/>
            </p:nvSpPr>
            <p:spPr bwMode="auto">
              <a:xfrm>
                <a:off x="2274" y="2242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5" name="Rectangle 174"/>
              <p:cNvSpPr>
                <a:spLocks noChangeArrowheads="1"/>
              </p:cNvSpPr>
              <p:nvPr/>
            </p:nvSpPr>
            <p:spPr bwMode="auto">
              <a:xfrm>
                <a:off x="2371" y="224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" name="Rectangle 175"/>
              <p:cNvSpPr>
                <a:spLocks noChangeArrowheads="1"/>
              </p:cNvSpPr>
              <p:nvPr/>
            </p:nvSpPr>
            <p:spPr bwMode="auto">
              <a:xfrm>
                <a:off x="2467" y="2240"/>
                <a:ext cx="64" cy="93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171" name="Picture 176" descr="Alice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915728" y="3672880"/>
              <a:ext cx="322139" cy="339772"/>
            </a:xfrm>
            <a:prstGeom prst="rect">
              <a:avLst/>
            </a:prstGeom>
            <a:noFill/>
          </p:spPr>
        </p:pic>
        <p:pic>
          <p:nvPicPr>
            <p:cNvPr id="172" name="Picture 179" descr="Bob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994341" y="3642556"/>
              <a:ext cx="387659" cy="33821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BEF99-A43F-4E6D-8E66-6CAFB6FF9D87}" type="slidenum">
              <a:rPr lang="en-US"/>
              <a:pPr/>
              <a:t>22</a:t>
            </a:fld>
            <a:endParaRPr lang="en-US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SMTP:</a:t>
            </a:r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04825" y="1196975"/>
            <a:ext cx="7872413" cy="3294063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>
                <a:solidFill>
                  <a:srgbClr val="FF0000"/>
                </a:solidFill>
              </a:rPr>
              <a:t>Comparison with HTTP:</a:t>
            </a:r>
          </a:p>
          <a:p>
            <a:pPr>
              <a:spcBef>
                <a:spcPct val="50000"/>
              </a:spcBef>
            </a:pPr>
            <a:r>
              <a:rPr lang="en-US" sz="2000"/>
              <a:t>HTTP: pull</a:t>
            </a:r>
          </a:p>
          <a:p>
            <a:pPr>
              <a:spcAft>
                <a:spcPct val="50000"/>
              </a:spcAft>
            </a:pPr>
            <a:r>
              <a:rPr lang="en-US" sz="2000"/>
              <a:t>SMTP: push</a:t>
            </a:r>
          </a:p>
          <a:p>
            <a:pPr>
              <a:spcAft>
                <a:spcPct val="50000"/>
              </a:spcAft>
            </a:pPr>
            <a:r>
              <a:rPr lang="en-US" sz="2000"/>
              <a:t>both have ASCII command/response interaction, status codes</a:t>
            </a:r>
          </a:p>
          <a:p>
            <a:r>
              <a:rPr lang="en-US" sz="2000"/>
              <a:t>HTTP: each object encapsulated in its own response msg</a:t>
            </a:r>
          </a:p>
          <a:p>
            <a:r>
              <a:rPr lang="en-US" sz="2000"/>
              <a:t>SMTP: multiple objects sent in multipart msg</a:t>
            </a:r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668338" y="4213225"/>
            <a:ext cx="6815137" cy="2219325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en-US">
                <a:solidFill>
                  <a:schemeClr val="accent2"/>
                </a:solidFill>
              </a:rPr>
              <a:t>Protocol Design Issue:</a:t>
            </a:r>
          </a:p>
          <a:p>
            <a:pPr marL="342900" indent="-342900">
              <a:buFontTx/>
              <a:buChar char="-"/>
            </a:pPr>
            <a:r>
              <a:rPr lang="en-US">
                <a:solidFill>
                  <a:schemeClr val="accent2"/>
                </a:solidFill>
              </a:rPr>
              <a:t>Pull vs. Push vs. Hybrid (spectrum)</a:t>
            </a:r>
          </a:p>
          <a:p>
            <a:pPr lvl="1">
              <a:buFontTx/>
              <a:buChar char="-"/>
            </a:pPr>
            <a:r>
              <a:rPr lang="en-US">
                <a:solidFill>
                  <a:schemeClr val="accent2"/>
                </a:solidFill>
              </a:rPr>
              <a:t> how far do we push/pull</a:t>
            </a:r>
          </a:p>
          <a:p>
            <a:pPr marL="342900" indent="-342900">
              <a:buFontTx/>
              <a:buChar char="-"/>
            </a:pPr>
            <a:r>
              <a:rPr lang="en-US">
                <a:solidFill>
                  <a:schemeClr val="accent2"/>
                </a:solidFill>
              </a:rPr>
              <a:t>Issues &amp; factors to analyze: </a:t>
            </a:r>
          </a:p>
          <a:p>
            <a:pPr lvl="1">
              <a:buFontTx/>
              <a:buChar char="-"/>
            </a:pPr>
            <a:r>
              <a:rPr lang="en-US">
                <a:solidFill>
                  <a:schemeClr val="accent2"/>
                </a:solidFill>
              </a:rPr>
              <a:t> access pattern, delay, object dynamics, 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4F0F-46C5-4469-B980-E1968AF8B675}" type="slidenum">
              <a:rPr lang="en-US"/>
              <a:pPr/>
              <a:t>23</a:t>
            </a:fld>
            <a:endParaRPr lang="en-US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DNS: Domain Name System</a:t>
            </a:r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42900" y="1647825"/>
            <a:ext cx="4106863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 dirty="0">
                <a:solidFill>
                  <a:srgbClr val="FF0000"/>
                </a:solidFill>
              </a:rPr>
              <a:t>Internet identifiers for hosts, routers:</a:t>
            </a:r>
            <a:endParaRPr lang="en-US" sz="2400" dirty="0"/>
          </a:p>
          <a:p>
            <a:pPr lvl="1"/>
            <a:r>
              <a:rPr lang="en-US" sz="2000" dirty="0"/>
              <a:t>IP address used for addressing </a:t>
            </a:r>
            <a:r>
              <a:rPr lang="en-US" sz="2000" dirty="0" err="1"/>
              <a:t>datagrams</a:t>
            </a:r>
            <a:endParaRPr lang="en-US" sz="2000" dirty="0"/>
          </a:p>
          <a:p>
            <a:pPr lvl="1"/>
            <a:r>
              <a:rPr lang="en-US" sz="2000" dirty="0"/>
              <a:t>“name”, e.g., ww.yahoo.com - used by humans</a:t>
            </a:r>
          </a:p>
          <a:p>
            <a:pPr>
              <a:buNone/>
            </a:pPr>
            <a:r>
              <a:rPr lang="en-US" sz="2400" u="sng" dirty="0">
                <a:solidFill>
                  <a:srgbClr val="FF0000"/>
                </a:solidFill>
              </a:rPr>
              <a:t>Q:</a:t>
            </a:r>
            <a:r>
              <a:rPr lang="en-US" sz="2400" dirty="0"/>
              <a:t> map between IP addresses and </a:t>
            </a:r>
            <a:r>
              <a:rPr lang="en-US" sz="2400" dirty="0" smtClean="0"/>
              <a:t>name, and vice versa </a:t>
            </a:r>
            <a:r>
              <a:rPr lang="en-US" sz="2400" dirty="0"/>
              <a:t>?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600200"/>
            <a:ext cx="4152900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>
                <a:solidFill>
                  <a:srgbClr val="FF0000"/>
                </a:solidFill>
              </a:rPr>
              <a:t>Domain Name System:</a:t>
            </a:r>
            <a:endParaRPr lang="en-US" sz="2400"/>
          </a:p>
          <a:p>
            <a:r>
              <a:rPr lang="en-US" sz="2000" i="1">
                <a:solidFill>
                  <a:srgbClr val="FF3300"/>
                </a:solidFill>
              </a:rPr>
              <a:t>distributed database</a:t>
            </a:r>
            <a:r>
              <a:rPr lang="en-US" sz="2000"/>
              <a:t> implemented in hierarchy of many </a:t>
            </a:r>
            <a:r>
              <a:rPr lang="en-US" sz="2000" i="1">
                <a:solidFill>
                  <a:srgbClr val="FF3300"/>
                </a:solidFill>
              </a:rPr>
              <a:t>name servers</a:t>
            </a:r>
            <a:endParaRPr lang="en-US" sz="2000">
              <a:solidFill>
                <a:srgbClr val="FF3300"/>
              </a:solidFill>
            </a:endParaRPr>
          </a:p>
          <a:p>
            <a:r>
              <a:rPr lang="en-US" sz="2000" i="1">
                <a:solidFill>
                  <a:srgbClr val="FF3300"/>
                </a:solidFill>
              </a:rPr>
              <a:t>application-layer protocol</a:t>
            </a:r>
            <a:r>
              <a:rPr lang="en-US" sz="2000"/>
              <a:t> host, routers, name servers to communicate to </a:t>
            </a:r>
            <a:r>
              <a:rPr lang="en-US" sz="2000" i="1">
                <a:solidFill>
                  <a:srgbClr val="FF3300"/>
                </a:solidFill>
              </a:rPr>
              <a:t>resolve</a:t>
            </a:r>
            <a:r>
              <a:rPr lang="en-US" sz="2000">
                <a:solidFill>
                  <a:srgbClr val="FF3300"/>
                </a:solidFill>
              </a:rPr>
              <a:t> </a:t>
            </a:r>
            <a:r>
              <a:rPr lang="en-US" sz="2000"/>
              <a:t>names (address/name translation)</a:t>
            </a:r>
          </a:p>
          <a:p>
            <a:pPr lvl="1"/>
            <a:r>
              <a:rPr lang="en-US" sz="2000"/>
              <a:t>note: core Internet function, implemented as application-layer protocol</a:t>
            </a:r>
          </a:p>
          <a:p>
            <a:pPr lvl="1"/>
            <a:r>
              <a:rPr lang="en-US" sz="2000">
                <a:solidFill>
                  <a:schemeClr val="accent2"/>
                </a:solidFill>
              </a:rPr>
              <a:t>complexity at network’s “edge”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2C225-B146-480B-AEA8-3F231A63CC47}" type="slidenum">
              <a:rPr lang="en-US"/>
              <a:pPr/>
              <a:t>24</a:t>
            </a:fld>
            <a:endParaRPr lang="en-US"/>
          </a:p>
        </p:txBody>
      </p:sp>
      <p:grpSp>
        <p:nvGrpSpPr>
          <p:cNvPr id="201751" name="Group 23"/>
          <p:cNvGrpSpPr>
            <a:grpSpLocks/>
          </p:cNvGrpSpPr>
          <p:nvPr/>
        </p:nvGrpSpPr>
        <p:grpSpPr bwMode="auto">
          <a:xfrm>
            <a:off x="438150" y="1093788"/>
            <a:ext cx="8205788" cy="2444750"/>
            <a:chOff x="230" y="576"/>
            <a:chExt cx="5504" cy="1757"/>
          </a:xfrm>
        </p:grpSpPr>
        <p:sp>
          <p:nvSpPr>
            <p:cNvPr id="201730" name="Text Box 2"/>
            <p:cNvSpPr txBox="1">
              <a:spLocks noChangeArrowheads="1"/>
            </p:cNvSpPr>
            <p:nvPr/>
          </p:nvSpPr>
          <p:spPr bwMode="auto">
            <a:xfrm>
              <a:off x="2256" y="576"/>
              <a:ext cx="1385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Root DNS Servers</a:t>
              </a:r>
            </a:p>
          </p:txBody>
        </p:sp>
        <p:sp>
          <p:nvSpPr>
            <p:cNvPr id="201732" name="Text Box 4"/>
            <p:cNvSpPr txBox="1">
              <a:spLocks noChangeArrowheads="1"/>
            </p:cNvSpPr>
            <p:nvPr/>
          </p:nvSpPr>
          <p:spPr bwMode="auto">
            <a:xfrm>
              <a:off x="528" y="1344"/>
              <a:ext cx="1325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com DNS servers</a:t>
              </a:r>
            </a:p>
          </p:txBody>
        </p:sp>
        <p:sp>
          <p:nvSpPr>
            <p:cNvPr id="201733" name="Text Box 5"/>
            <p:cNvSpPr txBox="1">
              <a:spLocks noChangeArrowheads="1"/>
            </p:cNvSpPr>
            <p:nvPr/>
          </p:nvSpPr>
          <p:spPr bwMode="auto">
            <a:xfrm>
              <a:off x="2304" y="1296"/>
              <a:ext cx="1257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org DNS servers</a:t>
              </a:r>
            </a:p>
          </p:txBody>
        </p:sp>
        <p:sp>
          <p:nvSpPr>
            <p:cNvPr id="201734" name="Text Box 6"/>
            <p:cNvSpPr txBox="1">
              <a:spLocks noChangeArrowheads="1"/>
            </p:cNvSpPr>
            <p:nvPr/>
          </p:nvSpPr>
          <p:spPr bwMode="auto">
            <a:xfrm>
              <a:off x="4032" y="1296"/>
              <a:ext cx="1291" cy="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edu DNS servers</a:t>
              </a:r>
            </a:p>
          </p:txBody>
        </p:sp>
        <p:sp>
          <p:nvSpPr>
            <p:cNvPr id="201735" name="Line 7"/>
            <p:cNvSpPr>
              <a:spLocks noChangeShapeType="1"/>
            </p:cNvSpPr>
            <p:nvPr/>
          </p:nvSpPr>
          <p:spPr bwMode="auto">
            <a:xfrm flipH="1">
              <a:off x="1344" y="864"/>
              <a:ext cx="1392" cy="43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36" name="Line 8"/>
            <p:cNvSpPr>
              <a:spLocks noChangeShapeType="1"/>
            </p:cNvSpPr>
            <p:nvPr/>
          </p:nvSpPr>
          <p:spPr bwMode="auto">
            <a:xfrm>
              <a:off x="2928" y="816"/>
              <a:ext cx="0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37" name="Line 9"/>
            <p:cNvSpPr>
              <a:spLocks noChangeShapeType="1"/>
            </p:cNvSpPr>
            <p:nvPr/>
          </p:nvSpPr>
          <p:spPr bwMode="auto">
            <a:xfrm>
              <a:off x="3168" y="864"/>
              <a:ext cx="1440" cy="4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38" name="Text Box 10"/>
            <p:cNvSpPr txBox="1">
              <a:spLocks noChangeArrowheads="1"/>
            </p:cNvSpPr>
            <p:nvPr/>
          </p:nvSpPr>
          <p:spPr bwMode="auto">
            <a:xfrm>
              <a:off x="3878" y="1752"/>
              <a:ext cx="992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poly.edu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DNS servers</a:t>
              </a:r>
            </a:p>
          </p:txBody>
        </p:sp>
        <p:sp>
          <p:nvSpPr>
            <p:cNvPr id="201739" name="Text Box 11"/>
            <p:cNvSpPr txBox="1">
              <a:spLocks noChangeArrowheads="1"/>
            </p:cNvSpPr>
            <p:nvPr/>
          </p:nvSpPr>
          <p:spPr bwMode="auto">
            <a:xfrm>
              <a:off x="4742" y="1752"/>
              <a:ext cx="992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umass.edu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DNS servers</a:t>
              </a:r>
            </a:p>
          </p:txBody>
        </p:sp>
        <p:sp>
          <p:nvSpPr>
            <p:cNvPr id="201740" name="Line 12"/>
            <p:cNvSpPr>
              <a:spLocks noChangeShapeType="1"/>
            </p:cNvSpPr>
            <p:nvPr/>
          </p:nvSpPr>
          <p:spPr bwMode="auto">
            <a:xfrm flipH="1">
              <a:off x="4224" y="1536"/>
              <a:ext cx="336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41" name="Line 13"/>
            <p:cNvSpPr>
              <a:spLocks noChangeShapeType="1"/>
            </p:cNvSpPr>
            <p:nvPr/>
          </p:nvSpPr>
          <p:spPr bwMode="auto">
            <a:xfrm>
              <a:off x="4848" y="1536"/>
              <a:ext cx="288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42" name="Text Box 14"/>
            <p:cNvSpPr txBox="1">
              <a:spLocks noChangeArrowheads="1"/>
            </p:cNvSpPr>
            <p:nvPr/>
          </p:nvSpPr>
          <p:spPr bwMode="auto">
            <a:xfrm>
              <a:off x="230" y="1848"/>
              <a:ext cx="992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yahoo.com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DNS servers</a:t>
              </a:r>
            </a:p>
          </p:txBody>
        </p:sp>
        <p:sp>
          <p:nvSpPr>
            <p:cNvPr id="201743" name="Text Box 15"/>
            <p:cNvSpPr txBox="1">
              <a:spLocks noChangeArrowheads="1"/>
            </p:cNvSpPr>
            <p:nvPr/>
          </p:nvSpPr>
          <p:spPr bwMode="auto">
            <a:xfrm>
              <a:off x="1248" y="1872"/>
              <a:ext cx="1001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amazon.com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DNS servers</a:t>
              </a:r>
            </a:p>
          </p:txBody>
        </p:sp>
        <p:sp>
          <p:nvSpPr>
            <p:cNvPr id="201744" name="Line 16"/>
            <p:cNvSpPr>
              <a:spLocks noChangeShapeType="1"/>
            </p:cNvSpPr>
            <p:nvPr/>
          </p:nvSpPr>
          <p:spPr bwMode="auto">
            <a:xfrm flipH="1">
              <a:off x="768" y="1584"/>
              <a:ext cx="192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45" name="Line 17"/>
            <p:cNvSpPr>
              <a:spLocks noChangeShapeType="1"/>
            </p:cNvSpPr>
            <p:nvPr/>
          </p:nvSpPr>
          <p:spPr bwMode="auto">
            <a:xfrm>
              <a:off x="1392" y="1584"/>
              <a:ext cx="240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1746" name="Text Box 18"/>
            <p:cNvSpPr txBox="1">
              <a:spLocks noChangeArrowheads="1"/>
            </p:cNvSpPr>
            <p:nvPr/>
          </p:nvSpPr>
          <p:spPr bwMode="auto">
            <a:xfrm>
              <a:off x="2534" y="1799"/>
              <a:ext cx="993" cy="4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pbs.org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DNS servers</a:t>
              </a:r>
            </a:p>
          </p:txBody>
        </p:sp>
        <p:sp>
          <p:nvSpPr>
            <p:cNvPr id="201747" name="Line 19"/>
            <p:cNvSpPr>
              <a:spLocks noChangeShapeType="1"/>
            </p:cNvSpPr>
            <p:nvPr/>
          </p:nvSpPr>
          <p:spPr bwMode="auto">
            <a:xfrm>
              <a:off x="2928" y="1536"/>
              <a:ext cx="0" cy="2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1748" name="Rectangle 20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7772400" cy="1143000"/>
          </a:xfrm>
        </p:spPr>
        <p:txBody>
          <a:bodyPr/>
          <a:lstStyle/>
          <a:p>
            <a:r>
              <a:rPr lang="en-US" sz="3600"/>
              <a:t>Distributed, Hierarchical Database</a:t>
            </a:r>
          </a:p>
        </p:txBody>
      </p:sp>
      <p:sp>
        <p:nvSpPr>
          <p:cNvPr id="201750" name="Rectangle 22"/>
          <p:cNvSpPr>
            <a:spLocks noGrp="1" noChangeArrowheads="1"/>
          </p:cNvSpPr>
          <p:nvPr>
            <p:ph type="body" sz="half" idx="2"/>
          </p:nvPr>
        </p:nvSpPr>
        <p:spPr>
          <a:xfrm>
            <a:off x="520700" y="3705225"/>
            <a:ext cx="8172450" cy="281305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 u="sng">
                <a:solidFill>
                  <a:srgbClr val="FF0000"/>
                </a:solidFill>
              </a:rPr>
              <a:t>Client wants IP for www.amazon.com; 1</a:t>
            </a:r>
            <a:r>
              <a:rPr lang="en-US" sz="2400" u="sng" baseline="30000">
                <a:solidFill>
                  <a:srgbClr val="FF0000"/>
                </a:solidFill>
              </a:rPr>
              <a:t>st</a:t>
            </a:r>
            <a:r>
              <a:rPr lang="en-US" sz="2400" u="sng">
                <a:solidFill>
                  <a:srgbClr val="FF0000"/>
                </a:solidFill>
              </a:rPr>
              <a:t> approx:</a:t>
            </a:r>
          </a:p>
          <a:p>
            <a:r>
              <a:rPr lang="en-US" sz="2400"/>
              <a:t>client queries a root server to find com DNS server</a:t>
            </a:r>
          </a:p>
          <a:p>
            <a:r>
              <a:rPr lang="en-US" sz="2400"/>
              <a:t>client queries com DNS server to get amazon.com DNS server</a:t>
            </a:r>
          </a:p>
          <a:p>
            <a:r>
              <a:rPr lang="en-US" sz="2400"/>
              <a:t>client queries amazon.com DNS server to get  IP address for www.amazon.com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624BD-D914-43D4-B54E-4992DBD77674}" type="slidenum">
              <a:rPr lang="en-US"/>
              <a:pPr/>
              <a:t>25</a:t>
            </a:fld>
            <a:endParaRPr 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DNS: Root name servers</a:t>
            </a:r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4188" y="1362075"/>
            <a:ext cx="8478837" cy="4648200"/>
          </a:xfrm>
        </p:spPr>
        <p:txBody>
          <a:bodyPr/>
          <a:lstStyle/>
          <a:p>
            <a:r>
              <a:rPr lang="en-US" sz="2000"/>
              <a:t>contacted by local name server that can not resolve name</a:t>
            </a:r>
          </a:p>
          <a:p>
            <a:r>
              <a:rPr lang="en-US" sz="2000"/>
              <a:t>root name server:</a:t>
            </a:r>
          </a:p>
          <a:p>
            <a:pPr lvl="1"/>
            <a:r>
              <a:rPr lang="en-US" sz="2000"/>
              <a:t>contacts authoritative name server if name mapping not known</a:t>
            </a:r>
          </a:p>
          <a:p>
            <a:pPr lvl="1"/>
            <a:r>
              <a:rPr lang="en-US" sz="2000"/>
              <a:t>gets mapping</a:t>
            </a:r>
          </a:p>
          <a:p>
            <a:pPr lvl="1"/>
            <a:r>
              <a:rPr lang="en-US" sz="2000"/>
              <a:t>returns mapping to local name server</a:t>
            </a:r>
          </a:p>
        </p:txBody>
      </p:sp>
      <p:sp>
        <p:nvSpPr>
          <p:cNvPr id="78868" name="Rectangle 20"/>
          <p:cNvSpPr>
            <a:spLocks noChangeArrowheads="1"/>
          </p:cNvSpPr>
          <p:nvPr/>
        </p:nvSpPr>
        <p:spPr bwMode="auto">
          <a:xfrm>
            <a:off x="6186488" y="5022850"/>
            <a:ext cx="2681287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n-US" sz="2000"/>
              <a:t>    13 root name servers worldwide</a:t>
            </a:r>
            <a:endParaRPr lang="en-US"/>
          </a:p>
        </p:txBody>
      </p:sp>
      <p:sp>
        <p:nvSpPr>
          <p:cNvPr id="78870" name="AutoShape 22"/>
          <p:cNvSpPr>
            <a:spLocks noChangeAspect="1" noChangeArrowheads="1"/>
          </p:cNvSpPr>
          <p:nvPr/>
        </p:nvSpPr>
        <p:spPr bwMode="auto">
          <a:xfrm>
            <a:off x="481013" y="3581400"/>
            <a:ext cx="5784850" cy="297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78871" name="Picture 23" descr="world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01813" y="4378325"/>
            <a:ext cx="4319587" cy="2178050"/>
          </a:xfrm>
          <a:prstGeom prst="rect">
            <a:avLst/>
          </a:prstGeom>
          <a:noFill/>
        </p:spPr>
      </p:pic>
      <p:sp>
        <p:nvSpPr>
          <p:cNvPr id="78872" name="Freeform 24"/>
          <p:cNvSpPr>
            <a:spLocks/>
          </p:cNvSpPr>
          <p:nvPr/>
        </p:nvSpPr>
        <p:spPr bwMode="auto">
          <a:xfrm>
            <a:off x="2179638" y="3725863"/>
            <a:ext cx="642937" cy="12350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930"/>
              </a:cxn>
              <a:cxn ang="0">
                <a:pos x="963" y="1893"/>
              </a:cxn>
            </a:cxnLst>
            <a:rect l="0" t="0" r="r" b="b"/>
            <a:pathLst>
              <a:path w="963" h="1893">
                <a:moveTo>
                  <a:pt x="0" y="0"/>
                </a:moveTo>
                <a:lnTo>
                  <a:pt x="0" y="930"/>
                </a:lnTo>
                <a:lnTo>
                  <a:pt x="963" y="1893"/>
                </a:lnTo>
              </a:path>
            </a:pathLst>
          </a:custGeom>
          <a:noFill/>
          <a:ln w="19050" cmpd="sng">
            <a:solidFill>
              <a:srgbClr val="00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8873" name="Text Box 25"/>
          <p:cNvSpPr txBox="1">
            <a:spLocks noChangeArrowheads="1"/>
          </p:cNvSpPr>
          <p:nvPr/>
        </p:nvSpPr>
        <p:spPr bwMode="auto">
          <a:xfrm>
            <a:off x="701675" y="5654675"/>
            <a:ext cx="20240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323" tIns="35662" rIns="71323" bIns="35662"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000">
                <a:solidFill>
                  <a:srgbClr val="000000"/>
                </a:solidFill>
                <a:latin typeface="Arial" charset="0"/>
              </a:rPr>
              <a:t>b USC-ISI Marina del Rey, CA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000">
                <a:solidFill>
                  <a:srgbClr val="000000"/>
                </a:solidFill>
                <a:latin typeface="Arial" charset="0"/>
              </a:rPr>
              <a:t>l  ICANN Los Angeles, CA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78874" name="Freeform 26"/>
          <p:cNvSpPr>
            <a:spLocks/>
          </p:cNvSpPr>
          <p:nvPr/>
        </p:nvSpPr>
        <p:spPr bwMode="auto">
          <a:xfrm>
            <a:off x="1527175" y="5113338"/>
            <a:ext cx="762000" cy="546100"/>
          </a:xfrm>
          <a:custGeom>
            <a:avLst/>
            <a:gdLst/>
            <a:ahLst/>
            <a:cxnLst>
              <a:cxn ang="0">
                <a:pos x="0" y="426"/>
              </a:cxn>
              <a:cxn ang="0">
                <a:pos x="582" y="0"/>
              </a:cxn>
            </a:cxnLst>
            <a:rect l="0" t="0" r="r" b="b"/>
            <a:pathLst>
              <a:path w="582" h="426">
                <a:moveTo>
                  <a:pt x="0" y="426"/>
                </a:moveTo>
                <a:lnTo>
                  <a:pt x="582" y="0"/>
                </a:lnTo>
              </a:path>
            </a:pathLst>
          </a:custGeom>
          <a:noFill/>
          <a:ln w="19050" cmpd="sng">
            <a:solidFill>
              <a:srgbClr val="00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8875" name="Text Box 27"/>
          <p:cNvSpPr txBox="1">
            <a:spLocks noChangeArrowheads="1"/>
          </p:cNvSpPr>
          <p:nvPr/>
        </p:nvSpPr>
        <p:spPr bwMode="auto">
          <a:xfrm>
            <a:off x="204788" y="4333875"/>
            <a:ext cx="19494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323" tIns="35662" rIns="71323" bIns="35662"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000">
                <a:solidFill>
                  <a:srgbClr val="000000"/>
                </a:solidFill>
                <a:latin typeface="Arial" charset="0"/>
              </a:rPr>
              <a:t>e NASA Mt View, CA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000">
                <a:solidFill>
                  <a:srgbClr val="000000"/>
                </a:solidFill>
                <a:latin typeface="Arial" charset="0"/>
              </a:rPr>
              <a:t>f  Internet Software C. Palo</a:t>
            </a:r>
            <a:r>
              <a:rPr lang="en-US" sz="900">
                <a:solidFill>
                  <a:srgbClr val="000000"/>
                </a:solidFill>
                <a:latin typeface="Arial" charset="0"/>
              </a:rPr>
              <a:t> Alto, CA (and 36 other locations)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78876" name="Freeform 28"/>
          <p:cNvSpPr>
            <a:spLocks/>
          </p:cNvSpPr>
          <p:nvPr/>
        </p:nvSpPr>
        <p:spPr bwMode="auto">
          <a:xfrm flipV="1">
            <a:off x="1423988" y="4868863"/>
            <a:ext cx="817562" cy="184150"/>
          </a:xfrm>
          <a:custGeom>
            <a:avLst/>
            <a:gdLst/>
            <a:ahLst/>
            <a:cxnLst>
              <a:cxn ang="0">
                <a:pos x="0" y="426"/>
              </a:cxn>
              <a:cxn ang="0">
                <a:pos x="582" y="0"/>
              </a:cxn>
            </a:cxnLst>
            <a:rect l="0" t="0" r="r" b="b"/>
            <a:pathLst>
              <a:path w="582" h="426">
                <a:moveTo>
                  <a:pt x="0" y="426"/>
                </a:moveTo>
                <a:lnTo>
                  <a:pt x="582" y="0"/>
                </a:lnTo>
              </a:path>
            </a:pathLst>
          </a:custGeom>
          <a:noFill/>
          <a:ln w="19050" cmpd="sng">
            <a:solidFill>
              <a:srgbClr val="00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8877" name="Text Box 29"/>
          <p:cNvSpPr txBox="1">
            <a:spLocks noChangeArrowheads="1"/>
          </p:cNvSpPr>
          <p:nvPr/>
        </p:nvSpPr>
        <p:spPr bwMode="auto">
          <a:xfrm>
            <a:off x="4297363" y="3973513"/>
            <a:ext cx="1997075" cy="22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323" tIns="35662" rIns="71323" bIns="35662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sz="1000">
                <a:solidFill>
                  <a:srgbClr val="000000"/>
                </a:solidFill>
                <a:latin typeface="Arial" charset="0"/>
              </a:rPr>
              <a:t>i </a:t>
            </a:r>
            <a:r>
              <a:rPr lang="en-US" sz="1000">
                <a:latin typeface="Arial" charset="0"/>
              </a:rPr>
              <a:t>Autonomica,</a:t>
            </a:r>
            <a:r>
              <a:rPr lang="en-US" sz="1000">
                <a:solidFill>
                  <a:srgbClr val="000000"/>
                </a:solidFill>
                <a:latin typeface="Arial" charset="0"/>
              </a:rPr>
              <a:t> Stockholm (plus     28 other locations)</a:t>
            </a:r>
          </a:p>
        </p:txBody>
      </p:sp>
      <p:sp>
        <p:nvSpPr>
          <p:cNvPr id="78878" name="Freeform 30"/>
          <p:cNvSpPr>
            <a:spLocks/>
          </p:cNvSpPr>
          <p:nvPr/>
        </p:nvSpPr>
        <p:spPr bwMode="auto">
          <a:xfrm>
            <a:off x="3932238" y="4068763"/>
            <a:ext cx="446087" cy="654050"/>
          </a:xfrm>
          <a:custGeom>
            <a:avLst/>
            <a:gdLst/>
            <a:ahLst/>
            <a:cxnLst>
              <a:cxn ang="0">
                <a:pos x="666" y="0"/>
              </a:cxn>
              <a:cxn ang="0">
                <a:pos x="0" y="1005"/>
              </a:cxn>
            </a:cxnLst>
            <a:rect l="0" t="0" r="r" b="b"/>
            <a:pathLst>
              <a:path w="666" h="1005">
                <a:moveTo>
                  <a:pt x="666" y="0"/>
                </a:moveTo>
                <a:lnTo>
                  <a:pt x="0" y="1005"/>
                </a:lnTo>
              </a:path>
            </a:pathLst>
          </a:custGeom>
          <a:noFill/>
          <a:ln w="19050" cmpd="sng">
            <a:solidFill>
              <a:srgbClr val="00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8879" name="Text Box 31"/>
          <p:cNvSpPr txBox="1">
            <a:spLocks noChangeArrowheads="1"/>
          </p:cNvSpPr>
          <p:nvPr/>
        </p:nvSpPr>
        <p:spPr bwMode="auto">
          <a:xfrm>
            <a:off x="4333875" y="3684588"/>
            <a:ext cx="2519363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323" tIns="35662" rIns="71323" bIns="35662"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000">
                <a:solidFill>
                  <a:srgbClr val="000000"/>
                </a:solidFill>
                <a:latin typeface="Arial" charset="0"/>
              </a:rPr>
              <a:t>k RIPE London (also 16 other locations)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8880" name="Freeform 32"/>
          <p:cNvSpPr>
            <a:spLocks/>
          </p:cNvSpPr>
          <p:nvPr/>
        </p:nvSpPr>
        <p:spPr bwMode="auto">
          <a:xfrm>
            <a:off x="3751263" y="3862388"/>
            <a:ext cx="615950" cy="946150"/>
          </a:xfrm>
          <a:custGeom>
            <a:avLst/>
            <a:gdLst/>
            <a:ahLst/>
            <a:cxnLst>
              <a:cxn ang="0">
                <a:pos x="922" y="0"/>
              </a:cxn>
              <a:cxn ang="0">
                <a:pos x="0" y="1448"/>
              </a:cxn>
            </a:cxnLst>
            <a:rect l="0" t="0" r="r" b="b"/>
            <a:pathLst>
              <a:path w="922" h="1448">
                <a:moveTo>
                  <a:pt x="922" y="0"/>
                </a:moveTo>
                <a:lnTo>
                  <a:pt x="0" y="1448"/>
                </a:lnTo>
              </a:path>
            </a:pathLst>
          </a:custGeom>
          <a:noFill/>
          <a:ln w="19050" cmpd="sng">
            <a:solidFill>
              <a:srgbClr val="00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8881" name="Text Box 33"/>
          <p:cNvSpPr txBox="1">
            <a:spLocks noChangeArrowheads="1"/>
          </p:cNvSpPr>
          <p:nvPr/>
        </p:nvSpPr>
        <p:spPr bwMode="auto">
          <a:xfrm>
            <a:off x="5737225" y="4279900"/>
            <a:ext cx="1766888" cy="23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323" tIns="35662" rIns="71323" bIns="35662"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000">
                <a:solidFill>
                  <a:srgbClr val="000000"/>
                </a:solidFill>
                <a:latin typeface="Arial" charset="0"/>
              </a:rPr>
              <a:t>m WIDE Tokyo (also Seoul, Paris, SF)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8882" name="Freeform 34"/>
          <p:cNvSpPr>
            <a:spLocks/>
          </p:cNvSpPr>
          <p:nvPr/>
        </p:nvSpPr>
        <p:spPr bwMode="auto">
          <a:xfrm>
            <a:off x="5575300" y="4598988"/>
            <a:ext cx="400050" cy="431800"/>
          </a:xfrm>
          <a:custGeom>
            <a:avLst/>
            <a:gdLst/>
            <a:ahLst/>
            <a:cxnLst>
              <a:cxn ang="0">
                <a:pos x="252" y="0"/>
              </a:cxn>
              <a:cxn ang="0">
                <a:pos x="0" y="462"/>
              </a:cxn>
            </a:cxnLst>
            <a:rect l="0" t="0" r="r" b="b"/>
            <a:pathLst>
              <a:path w="252" h="462">
                <a:moveTo>
                  <a:pt x="252" y="0"/>
                </a:moveTo>
                <a:lnTo>
                  <a:pt x="0" y="462"/>
                </a:lnTo>
              </a:path>
            </a:pathLst>
          </a:custGeom>
          <a:noFill/>
          <a:ln w="19050" cmpd="sng">
            <a:solidFill>
              <a:srgbClr val="000000"/>
            </a:solidFill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8883" name="Text Box 35"/>
          <p:cNvSpPr txBox="1">
            <a:spLocks noChangeArrowheads="1"/>
          </p:cNvSpPr>
          <p:nvPr/>
        </p:nvSpPr>
        <p:spPr bwMode="auto">
          <a:xfrm>
            <a:off x="2162175" y="3367088"/>
            <a:ext cx="2598738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1323" tIns="35662" rIns="71323" bIns="35662"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000">
                <a:solidFill>
                  <a:srgbClr val="000000"/>
                </a:solidFill>
                <a:latin typeface="Arial" charset="0"/>
              </a:rPr>
              <a:t>a Verisign, Dulles, VA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000">
                <a:solidFill>
                  <a:srgbClr val="000000"/>
                </a:solidFill>
                <a:latin typeface="Arial" charset="0"/>
              </a:rPr>
              <a:t>c Cogent, Herndon, VA (also LA)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000">
                <a:solidFill>
                  <a:srgbClr val="000000"/>
                </a:solidFill>
                <a:latin typeface="Arial" charset="0"/>
              </a:rPr>
              <a:t>d U Maryland College Park, MD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000">
                <a:solidFill>
                  <a:srgbClr val="000000"/>
                </a:solidFill>
                <a:latin typeface="Arial" charset="0"/>
              </a:rPr>
              <a:t>g US DoD Vienna, VA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1000">
                <a:solidFill>
                  <a:srgbClr val="000000"/>
                </a:solidFill>
                <a:latin typeface="Arial" charset="0"/>
              </a:rPr>
              <a:t>h ARL Aberdeen, MD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900">
                <a:solidFill>
                  <a:srgbClr val="000000"/>
                </a:solidFill>
                <a:latin typeface="Arial" charset="0"/>
              </a:rPr>
              <a:t>j  Verisign, ( 21 locations)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C089F6-0586-4B82-B620-2CCBAB74AB4D}" type="slidenum">
              <a:rPr lang="en-US"/>
              <a:pPr/>
              <a:t>26</a:t>
            </a:fld>
            <a:endParaRPr lang="en-US"/>
          </a:p>
        </p:txBody>
      </p:sp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TLD and Authoritative Servers</a:t>
            </a: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15975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>
                <a:solidFill>
                  <a:srgbClr val="FF0000"/>
                </a:solidFill>
              </a:rPr>
              <a:t>I. Top-level domain (TLD) servers:</a:t>
            </a:r>
          </a:p>
          <a:p>
            <a:pPr lvl="1">
              <a:lnSpc>
                <a:spcPct val="90000"/>
              </a:lnSpc>
            </a:pPr>
            <a:r>
              <a:rPr lang="en-US"/>
              <a:t> responsible for com, org, net, edu, etc, and all top-level country domains uk, fr, ca, jp.</a:t>
            </a:r>
          </a:p>
          <a:p>
            <a:pPr lvl="1">
              <a:lnSpc>
                <a:spcPct val="90000"/>
              </a:lnSpc>
            </a:pPr>
            <a:r>
              <a:rPr lang="en-US"/>
              <a:t>Network Solutions maintains servers for com TLD</a:t>
            </a:r>
          </a:p>
          <a:p>
            <a:pPr lvl="1">
              <a:lnSpc>
                <a:spcPct val="90000"/>
              </a:lnSpc>
            </a:pPr>
            <a:r>
              <a:rPr lang="en-US"/>
              <a:t>Educause for edu TLD</a:t>
            </a:r>
          </a:p>
          <a:p>
            <a:pPr>
              <a:lnSpc>
                <a:spcPct val="90000"/>
              </a:lnSpc>
            </a:pPr>
            <a:r>
              <a:rPr lang="en-US">
                <a:solidFill>
                  <a:srgbClr val="FF0000"/>
                </a:solidFill>
              </a:rPr>
              <a:t>II. Authoritative DNS servers:</a:t>
            </a:r>
            <a:r>
              <a:rPr lang="en-US"/>
              <a:t> </a:t>
            </a:r>
          </a:p>
          <a:p>
            <a:pPr lvl="1">
              <a:lnSpc>
                <a:spcPct val="90000"/>
              </a:lnSpc>
            </a:pPr>
            <a:r>
              <a:rPr lang="en-US"/>
              <a:t>organization’s DNS servers, providing authoritative hostname to IP mappings for organization’s servers (e.g., Web, mail).</a:t>
            </a:r>
          </a:p>
          <a:p>
            <a:pPr lvl="1">
              <a:lnSpc>
                <a:spcPct val="90000"/>
              </a:lnSpc>
            </a:pPr>
            <a:r>
              <a:rPr lang="en-US"/>
              <a:t>can be maintained by organization or service provider</a:t>
            </a:r>
          </a:p>
          <a:p>
            <a:pPr lvl="1">
              <a:lnSpc>
                <a:spcPct val="90000"/>
              </a:lnSpc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58DDD-8DEA-41DB-8EEB-4374659FEBB3}" type="slidenum">
              <a:rPr lang="en-US"/>
              <a:pPr/>
              <a:t>27</a:t>
            </a:fld>
            <a:endParaRPr lang="en-US"/>
          </a:p>
        </p:txBody>
      </p:sp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III. Local Name Server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does not strictly belong to hierarchy</a:t>
            </a:r>
          </a:p>
          <a:p>
            <a:r>
              <a:rPr lang="en-US"/>
              <a:t>each ISP (residential ISP, company, university) has one.</a:t>
            </a:r>
          </a:p>
          <a:p>
            <a:pPr lvl="1"/>
            <a:r>
              <a:rPr lang="en-US"/>
              <a:t>also called “default name server”</a:t>
            </a:r>
          </a:p>
          <a:p>
            <a:r>
              <a:rPr lang="en-US"/>
              <a:t>when host makes DNS query, query is sent to its local DNS server</a:t>
            </a:r>
          </a:p>
          <a:p>
            <a:pPr lvl="1"/>
            <a:r>
              <a:rPr lang="en-US"/>
              <a:t>acts as proxy, forwards query into hierarchy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B023CE-8B34-431E-BA21-4BFA24687B5E}" type="slidenum">
              <a:rPr lang="en-US"/>
              <a:pPr/>
              <a:t>28</a:t>
            </a:fld>
            <a:endParaRPr lang="en-US"/>
          </a:p>
        </p:txBody>
      </p:sp>
      <p:graphicFrame>
        <p:nvGraphicFramePr>
          <p:cNvPr id="202756" name="Object 4"/>
          <p:cNvGraphicFramePr>
            <a:graphicFrameLocks noChangeAspect="1"/>
          </p:cNvGraphicFramePr>
          <p:nvPr/>
        </p:nvGraphicFramePr>
        <p:xfrm>
          <a:off x="4989513" y="4303713"/>
          <a:ext cx="833437" cy="638175"/>
        </p:xfrm>
        <a:graphic>
          <a:graphicData uri="http://schemas.openxmlformats.org/presentationml/2006/ole">
            <p:oleObj spid="_x0000_s202756" name="Clip" r:id="rId4" imgW="1305000" imgH="1085760" progId="">
              <p:embed/>
            </p:oleObj>
          </a:graphicData>
        </a:graphic>
      </p:graphicFrame>
      <p:sp>
        <p:nvSpPr>
          <p:cNvPr id="202757" name="Text Box 5"/>
          <p:cNvSpPr txBox="1">
            <a:spLocks noChangeArrowheads="1"/>
          </p:cNvSpPr>
          <p:nvPr/>
        </p:nvSpPr>
        <p:spPr bwMode="auto">
          <a:xfrm>
            <a:off x="4157663" y="4881563"/>
            <a:ext cx="1844675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800"/>
              <a:t>requesting host</a:t>
            </a:r>
            <a:endParaRPr lang="en-US">
              <a:latin typeface="Times New Roman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 b="1">
                <a:latin typeface="Arial" charset="0"/>
              </a:rPr>
              <a:t>cis.poly.edu</a:t>
            </a:r>
            <a:endParaRPr lang="en-US" sz="1600">
              <a:latin typeface="Arial" charset="0"/>
            </a:endParaRPr>
          </a:p>
        </p:txBody>
      </p:sp>
      <p:sp>
        <p:nvSpPr>
          <p:cNvPr id="202758" name="Text Box 6"/>
          <p:cNvSpPr txBox="1">
            <a:spLocks noChangeArrowheads="1"/>
          </p:cNvSpPr>
          <p:nvPr/>
        </p:nvSpPr>
        <p:spPr bwMode="auto">
          <a:xfrm>
            <a:off x="6618288" y="5656263"/>
            <a:ext cx="1990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 b="1">
                <a:latin typeface="Arial" charset="0"/>
              </a:rPr>
              <a:t>gaia.cs.umass.edu</a:t>
            </a:r>
            <a:endParaRPr lang="en-US" sz="1600">
              <a:latin typeface="Arial" charset="0"/>
            </a:endParaRPr>
          </a:p>
        </p:txBody>
      </p:sp>
      <p:graphicFrame>
        <p:nvGraphicFramePr>
          <p:cNvPr id="202759" name="Object 7"/>
          <p:cNvGraphicFramePr>
            <a:graphicFrameLocks noChangeAspect="1"/>
          </p:cNvGraphicFramePr>
          <p:nvPr/>
        </p:nvGraphicFramePr>
        <p:xfrm>
          <a:off x="7113588" y="5103813"/>
          <a:ext cx="833437" cy="638175"/>
        </p:xfrm>
        <a:graphic>
          <a:graphicData uri="http://schemas.openxmlformats.org/presentationml/2006/ole">
            <p:oleObj spid="_x0000_s202759" name="Clip" r:id="rId5" imgW="1305000" imgH="1085760" progId="">
              <p:embed/>
            </p:oleObj>
          </a:graphicData>
        </a:graphic>
      </p:graphicFrame>
      <p:grpSp>
        <p:nvGrpSpPr>
          <p:cNvPr id="202760" name="Group 8"/>
          <p:cNvGrpSpPr>
            <a:grpSpLocks/>
          </p:cNvGrpSpPr>
          <p:nvPr/>
        </p:nvGrpSpPr>
        <p:grpSpPr bwMode="auto">
          <a:xfrm>
            <a:off x="5237163" y="2228850"/>
            <a:ext cx="369887" cy="657225"/>
            <a:chOff x="4180" y="783"/>
            <a:chExt cx="150" cy="307"/>
          </a:xfrm>
        </p:grpSpPr>
        <p:sp>
          <p:nvSpPr>
            <p:cNvPr id="202761" name="AutoShape 9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62" name="Rectangle 10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63" name="Rectangle 11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64" name="AutoShape 12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65" name="Line 13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66" name="Line 14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67" name="Rectangle 15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68" name="Rectangle 16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2769" name="Text Box 17"/>
          <p:cNvSpPr txBox="1">
            <a:spLocks noChangeArrowheads="1"/>
          </p:cNvSpPr>
          <p:nvPr/>
        </p:nvSpPr>
        <p:spPr bwMode="auto">
          <a:xfrm>
            <a:off x="5791200" y="481013"/>
            <a:ext cx="20113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800"/>
              <a:t>root DNS server</a:t>
            </a:r>
            <a:endParaRPr lang="en-US" sz="1600">
              <a:latin typeface="Times New Roman" pitchFamily="18" charset="0"/>
            </a:endParaRPr>
          </a:p>
        </p:txBody>
      </p:sp>
      <p:sp>
        <p:nvSpPr>
          <p:cNvPr id="202770" name="Line 18"/>
          <p:cNvSpPr>
            <a:spLocks noChangeShapeType="1"/>
          </p:cNvSpPr>
          <p:nvPr/>
        </p:nvSpPr>
        <p:spPr bwMode="auto">
          <a:xfrm flipH="1" flipV="1">
            <a:off x="5286375" y="2916238"/>
            <a:ext cx="0" cy="13144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2771" name="Line 19"/>
          <p:cNvSpPr>
            <a:spLocks noChangeShapeType="1"/>
          </p:cNvSpPr>
          <p:nvPr/>
        </p:nvSpPr>
        <p:spPr bwMode="auto">
          <a:xfrm flipV="1">
            <a:off x="5400675" y="1220788"/>
            <a:ext cx="914400" cy="9715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2772" name="Line 20"/>
          <p:cNvSpPr>
            <a:spLocks noChangeShapeType="1"/>
          </p:cNvSpPr>
          <p:nvPr/>
        </p:nvSpPr>
        <p:spPr bwMode="auto">
          <a:xfrm flipV="1">
            <a:off x="5686425" y="2382838"/>
            <a:ext cx="1485900" cy="95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2773" name="Line 21"/>
          <p:cNvSpPr>
            <a:spLocks noChangeShapeType="1"/>
          </p:cNvSpPr>
          <p:nvPr/>
        </p:nvSpPr>
        <p:spPr bwMode="auto">
          <a:xfrm flipH="1" flipV="1">
            <a:off x="5686425" y="2554288"/>
            <a:ext cx="14192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2774" name="Line 22"/>
          <p:cNvSpPr>
            <a:spLocks noChangeShapeType="1"/>
          </p:cNvSpPr>
          <p:nvPr/>
        </p:nvSpPr>
        <p:spPr bwMode="auto">
          <a:xfrm flipH="1">
            <a:off x="5610225" y="1449388"/>
            <a:ext cx="733425" cy="762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2775" name="Line 23"/>
          <p:cNvSpPr>
            <a:spLocks noChangeShapeType="1"/>
          </p:cNvSpPr>
          <p:nvPr/>
        </p:nvSpPr>
        <p:spPr bwMode="auto">
          <a:xfrm>
            <a:off x="5476875" y="2944813"/>
            <a:ext cx="9525" cy="13239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02776" name="Group 24"/>
          <p:cNvGrpSpPr>
            <a:grpSpLocks/>
          </p:cNvGrpSpPr>
          <p:nvPr/>
        </p:nvGrpSpPr>
        <p:grpSpPr bwMode="auto">
          <a:xfrm>
            <a:off x="4130675" y="3062288"/>
            <a:ext cx="1998663" cy="611187"/>
            <a:chOff x="2800" y="2132"/>
            <a:chExt cx="1259" cy="385"/>
          </a:xfrm>
        </p:grpSpPr>
        <p:sp>
          <p:nvSpPr>
            <p:cNvPr id="202777" name="Rectangle 25"/>
            <p:cNvSpPr>
              <a:spLocks noChangeArrowheads="1"/>
            </p:cNvSpPr>
            <p:nvPr/>
          </p:nvSpPr>
          <p:spPr bwMode="auto">
            <a:xfrm>
              <a:off x="2838" y="2178"/>
              <a:ext cx="1182" cy="30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78" name="Text Box 26"/>
            <p:cNvSpPr txBox="1">
              <a:spLocks noChangeArrowheads="1"/>
            </p:cNvSpPr>
            <p:nvPr/>
          </p:nvSpPr>
          <p:spPr bwMode="auto">
            <a:xfrm>
              <a:off x="2800" y="2132"/>
              <a:ext cx="1259" cy="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/>
                <a:t>local DNS server</a:t>
              </a:r>
              <a:endParaRPr lang="en-US">
                <a:latin typeface="Times New Roman" pitchFamily="18" charset="0"/>
              </a:endParaRP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 b="1">
                  <a:latin typeface="Arial" charset="0"/>
                </a:rPr>
                <a:t>dns.poly.edu</a:t>
              </a:r>
              <a:endParaRPr lang="en-US" sz="1600">
                <a:latin typeface="Arial" charset="0"/>
              </a:endParaRPr>
            </a:p>
          </p:txBody>
        </p:sp>
      </p:grpSp>
      <p:sp>
        <p:nvSpPr>
          <p:cNvPr id="202779" name="Text Box 27"/>
          <p:cNvSpPr txBox="1">
            <a:spLocks noChangeArrowheads="1"/>
          </p:cNvSpPr>
          <p:nvPr/>
        </p:nvSpPr>
        <p:spPr bwMode="auto">
          <a:xfrm>
            <a:off x="4997450" y="37719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800">
                <a:solidFill>
                  <a:srgbClr val="FF0000"/>
                </a:solidFill>
                <a:latin typeface="Arial" charset="0"/>
              </a:rPr>
              <a:t>1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02780" name="Text Box 28"/>
          <p:cNvSpPr txBox="1">
            <a:spLocks noChangeArrowheads="1"/>
          </p:cNvSpPr>
          <p:nvPr/>
        </p:nvSpPr>
        <p:spPr bwMode="auto">
          <a:xfrm>
            <a:off x="5540375" y="14382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800">
                <a:solidFill>
                  <a:srgbClr val="FF0000"/>
                </a:solidFill>
                <a:latin typeface="Arial" charset="0"/>
              </a:rPr>
              <a:t>2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02781" name="Text Box 29"/>
          <p:cNvSpPr txBox="1">
            <a:spLocks noChangeArrowheads="1"/>
          </p:cNvSpPr>
          <p:nvPr/>
        </p:nvSpPr>
        <p:spPr bwMode="auto">
          <a:xfrm>
            <a:off x="5978525" y="167640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800">
                <a:solidFill>
                  <a:srgbClr val="FF0000"/>
                </a:solidFill>
                <a:latin typeface="Arial" charset="0"/>
              </a:rPr>
              <a:t>3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02782" name="Text Box 30"/>
          <p:cNvSpPr txBox="1">
            <a:spLocks noChangeArrowheads="1"/>
          </p:cNvSpPr>
          <p:nvPr/>
        </p:nvSpPr>
        <p:spPr bwMode="auto">
          <a:xfrm>
            <a:off x="6292850" y="2085975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800">
                <a:solidFill>
                  <a:srgbClr val="FF0000"/>
                </a:solidFill>
                <a:latin typeface="Arial" charset="0"/>
              </a:rPr>
              <a:t>4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02783" name="Text Box 31"/>
          <p:cNvSpPr txBox="1">
            <a:spLocks noChangeArrowheads="1"/>
          </p:cNvSpPr>
          <p:nvPr/>
        </p:nvSpPr>
        <p:spPr bwMode="auto">
          <a:xfrm>
            <a:off x="6323013" y="2573338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800">
                <a:solidFill>
                  <a:srgbClr val="FF0000"/>
                </a:solidFill>
                <a:latin typeface="Arial" charset="0"/>
              </a:rPr>
              <a:t>5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02784" name="Text Box 32"/>
          <p:cNvSpPr txBox="1">
            <a:spLocks noChangeArrowheads="1"/>
          </p:cNvSpPr>
          <p:nvPr/>
        </p:nvSpPr>
        <p:spPr bwMode="auto">
          <a:xfrm>
            <a:off x="6919913" y="36131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800">
                <a:solidFill>
                  <a:srgbClr val="FF0000"/>
                </a:solidFill>
                <a:latin typeface="Arial" charset="0"/>
              </a:rPr>
              <a:t>6</a:t>
            </a:r>
            <a:endParaRPr lang="en-US">
              <a:latin typeface="Times New Roman" pitchFamily="18" charset="0"/>
            </a:endParaRPr>
          </a:p>
        </p:txBody>
      </p:sp>
      <p:grpSp>
        <p:nvGrpSpPr>
          <p:cNvPr id="202785" name="Group 33"/>
          <p:cNvGrpSpPr>
            <a:grpSpLocks/>
          </p:cNvGrpSpPr>
          <p:nvPr/>
        </p:nvGrpSpPr>
        <p:grpSpPr bwMode="auto">
          <a:xfrm>
            <a:off x="6351588" y="809625"/>
            <a:ext cx="369887" cy="657225"/>
            <a:chOff x="4180" y="783"/>
            <a:chExt cx="150" cy="307"/>
          </a:xfrm>
        </p:grpSpPr>
        <p:sp>
          <p:nvSpPr>
            <p:cNvPr id="202786" name="AutoShape 34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87" name="Rectangle 35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88" name="Rectangle 36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89" name="AutoShape 37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90" name="Line 38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91" name="Line 39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92" name="Rectangle 40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93" name="Rectangle 41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2794" name="Group 42"/>
          <p:cNvGrpSpPr>
            <a:grpSpLocks/>
          </p:cNvGrpSpPr>
          <p:nvPr/>
        </p:nvGrpSpPr>
        <p:grpSpPr bwMode="auto">
          <a:xfrm>
            <a:off x="7180263" y="2238375"/>
            <a:ext cx="369887" cy="657225"/>
            <a:chOff x="4180" y="783"/>
            <a:chExt cx="150" cy="307"/>
          </a:xfrm>
        </p:grpSpPr>
        <p:sp>
          <p:nvSpPr>
            <p:cNvPr id="202795" name="AutoShape 43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96" name="Rectangle 44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97" name="Rectangle 45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98" name="AutoShape 46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799" name="Line 47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800" name="Line 48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801" name="Rectangle 49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802" name="Rectangle 50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2803" name="Group 51"/>
          <p:cNvGrpSpPr>
            <a:grpSpLocks/>
          </p:cNvGrpSpPr>
          <p:nvPr/>
        </p:nvGrpSpPr>
        <p:grpSpPr bwMode="auto">
          <a:xfrm>
            <a:off x="7161213" y="3857625"/>
            <a:ext cx="369887" cy="657225"/>
            <a:chOff x="4180" y="783"/>
            <a:chExt cx="150" cy="307"/>
          </a:xfrm>
        </p:grpSpPr>
        <p:sp>
          <p:nvSpPr>
            <p:cNvPr id="202804" name="AutoShape 52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805" name="Rectangle 53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806" name="Rectangle 54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807" name="AutoShape 55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808" name="Line 56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809" name="Line 57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810" name="Rectangle 58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2811" name="Rectangle 59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2812" name="Text Box 60"/>
          <p:cNvSpPr txBox="1">
            <a:spLocks noChangeArrowheads="1"/>
          </p:cNvSpPr>
          <p:nvPr/>
        </p:nvSpPr>
        <p:spPr bwMode="auto">
          <a:xfrm>
            <a:off x="6243638" y="4429125"/>
            <a:ext cx="26177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authoritative DNS server</a:t>
            </a:r>
            <a:endParaRPr lang="en-US">
              <a:latin typeface="Times New Roman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 b="1">
                <a:latin typeface="Arial" charset="0"/>
              </a:rPr>
              <a:t>dns.cs.umass.edu</a:t>
            </a:r>
            <a:endParaRPr lang="en-US" sz="1600">
              <a:latin typeface="Arial" charset="0"/>
            </a:endParaRPr>
          </a:p>
        </p:txBody>
      </p:sp>
      <p:sp>
        <p:nvSpPr>
          <p:cNvPr id="202813" name="Text Box 61"/>
          <p:cNvSpPr txBox="1">
            <a:spLocks noChangeArrowheads="1"/>
          </p:cNvSpPr>
          <p:nvPr/>
        </p:nvSpPr>
        <p:spPr bwMode="auto">
          <a:xfrm>
            <a:off x="6292850" y="3643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800">
                <a:solidFill>
                  <a:srgbClr val="FF0000"/>
                </a:solidFill>
                <a:latin typeface="Arial" charset="0"/>
              </a:rPr>
              <a:t>7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02814" name="Text Box 62"/>
          <p:cNvSpPr txBox="1">
            <a:spLocks noChangeArrowheads="1"/>
          </p:cNvSpPr>
          <p:nvPr/>
        </p:nvSpPr>
        <p:spPr bwMode="auto">
          <a:xfrm>
            <a:off x="5549900" y="37909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800">
                <a:solidFill>
                  <a:srgbClr val="FF0000"/>
                </a:solidFill>
                <a:latin typeface="Arial" charset="0"/>
              </a:rPr>
              <a:t>8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02815" name="Line 63"/>
          <p:cNvSpPr>
            <a:spLocks noChangeShapeType="1"/>
          </p:cNvSpPr>
          <p:nvPr/>
        </p:nvSpPr>
        <p:spPr bwMode="auto">
          <a:xfrm>
            <a:off x="5619750" y="2714625"/>
            <a:ext cx="1493838" cy="13144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2816" name="Line 64"/>
          <p:cNvSpPr>
            <a:spLocks noChangeShapeType="1"/>
          </p:cNvSpPr>
          <p:nvPr/>
        </p:nvSpPr>
        <p:spPr bwMode="auto">
          <a:xfrm flipH="1" flipV="1">
            <a:off x="5580063" y="2830513"/>
            <a:ext cx="1493837" cy="13017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2817" name="Text Box 65"/>
          <p:cNvSpPr txBox="1">
            <a:spLocks noChangeArrowheads="1"/>
          </p:cNvSpPr>
          <p:nvPr/>
        </p:nvSpPr>
        <p:spPr bwMode="auto">
          <a:xfrm>
            <a:off x="6551613" y="1852613"/>
            <a:ext cx="20113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800"/>
              <a:t>TLD DNS server</a:t>
            </a:r>
            <a:endParaRPr lang="en-US" sz="1600">
              <a:latin typeface="Times New Roman" pitchFamily="18" charset="0"/>
            </a:endParaRPr>
          </a:p>
        </p:txBody>
      </p:sp>
      <p:sp>
        <p:nvSpPr>
          <p:cNvPr id="202818" name="Rectangle 6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DNS name </a:t>
            </a:r>
            <a:br>
              <a:rPr lang="en-US" sz="3600"/>
            </a:br>
            <a:r>
              <a:rPr lang="en-US" sz="3600"/>
              <a:t>resolution example</a:t>
            </a:r>
          </a:p>
        </p:txBody>
      </p:sp>
      <p:sp>
        <p:nvSpPr>
          <p:cNvPr id="202819" name="Rectangle 67"/>
          <p:cNvSpPr>
            <a:spLocks noGrp="1" noChangeArrowheads="1"/>
          </p:cNvSpPr>
          <p:nvPr>
            <p:ph type="body" sz="half" idx="1"/>
          </p:nvPr>
        </p:nvSpPr>
        <p:spPr>
          <a:xfrm>
            <a:off x="431800" y="1725613"/>
            <a:ext cx="3565525" cy="4648200"/>
          </a:xfrm>
        </p:spPr>
        <p:txBody>
          <a:bodyPr/>
          <a:lstStyle/>
          <a:p>
            <a:r>
              <a:rPr lang="en-US" sz="2400"/>
              <a:t>Host at cis.poly.edu wants IP address for gaia.cs.umass.edu</a:t>
            </a:r>
          </a:p>
        </p:txBody>
      </p:sp>
      <p:sp>
        <p:nvSpPr>
          <p:cNvPr id="202821" name="Rectangle 69"/>
          <p:cNvSpPr>
            <a:spLocks noChangeArrowheads="1"/>
          </p:cNvSpPr>
          <p:nvPr/>
        </p:nvSpPr>
        <p:spPr bwMode="auto">
          <a:xfrm>
            <a:off x="582613" y="3094038"/>
            <a:ext cx="3162300" cy="2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n-US" u="sng">
                <a:solidFill>
                  <a:srgbClr val="FF0000"/>
                </a:solidFill>
              </a:rPr>
              <a:t>A. iterative query:</a:t>
            </a:r>
            <a:endParaRPr lang="en-US" sz="2000">
              <a:solidFill>
                <a:srgbClr val="FF0000"/>
              </a:solidFill>
            </a:endParaRPr>
          </a:p>
          <a:p>
            <a:pPr marL="342900" indent="-342900">
              <a:buFont typeface="ZapfDingbats" pitchFamily="82" charset="2"/>
              <a:buChar char="r"/>
            </a:pPr>
            <a:r>
              <a:rPr lang="en-US" sz="2000"/>
              <a:t>contacted server replies with name of server to contact</a:t>
            </a:r>
          </a:p>
          <a:p>
            <a:pPr marL="342900" indent="-342900">
              <a:buFont typeface="ZapfDingbats" pitchFamily="82" charset="2"/>
              <a:buChar char="r"/>
            </a:pPr>
            <a:r>
              <a:rPr lang="en-US" sz="2000"/>
              <a:t>“I don’t know this name, but ask this server”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70" grpId="0" animBg="1"/>
      <p:bldP spid="202771" grpId="0" animBg="1"/>
      <p:bldP spid="202772" grpId="0" animBg="1"/>
      <p:bldP spid="202773" grpId="0" animBg="1"/>
      <p:bldP spid="202774" grpId="0" animBg="1"/>
      <p:bldP spid="202775" grpId="0" animBg="1"/>
      <p:bldP spid="202779" grpId="0"/>
      <p:bldP spid="202780" grpId="0"/>
      <p:bldP spid="202781" grpId="0"/>
      <p:bldP spid="202782" grpId="0"/>
      <p:bldP spid="202783" grpId="0"/>
      <p:bldP spid="202784" grpId="0"/>
      <p:bldP spid="202813" grpId="0"/>
      <p:bldP spid="202814" grpId="0"/>
      <p:bldP spid="202815" grpId="0" animBg="1"/>
      <p:bldP spid="2028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60EB4-1FB3-46D5-A5DA-80FB9D8B882B}" type="slidenum">
              <a:rPr lang="en-US"/>
              <a:pPr/>
              <a:t>29</a:t>
            </a:fld>
            <a:endParaRPr lang="en-US"/>
          </a:p>
        </p:txBody>
      </p:sp>
      <p:grpSp>
        <p:nvGrpSpPr>
          <p:cNvPr id="203841" name="Group 65"/>
          <p:cNvGrpSpPr>
            <a:grpSpLocks/>
          </p:cNvGrpSpPr>
          <p:nvPr/>
        </p:nvGrpSpPr>
        <p:grpSpPr bwMode="auto">
          <a:xfrm>
            <a:off x="3416300" y="790575"/>
            <a:ext cx="5727700" cy="5511800"/>
            <a:chOff x="1499" y="384"/>
            <a:chExt cx="3608" cy="3472"/>
          </a:xfrm>
        </p:grpSpPr>
        <p:graphicFrame>
          <p:nvGraphicFramePr>
            <p:cNvPr id="203778" name="Object 2"/>
            <p:cNvGraphicFramePr>
              <a:graphicFrameLocks noChangeAspect="1"/>
            </p:cNvGraphicFramePr>
            <p:nvPr/>
          </p:nvGraphicFramePr>
          <p:xfrm>
            <a:off x="2040" y="2792"/>
            <a:ext cx="525" cy="402"/>
          </p:xfrm>
          <a:graphic>
            <a:graphicData uri="http://schemas.openxmlformats.org/presentationml/2006/ole">
              <p:oleObj spid="_x0000_s203778" name="Clip" r:id="rId4" imgW="1305000" imgH="1085760" progId="">
                <p:embed/>
              </p:oleObj>
            </a:graphicData>
          </a:graphic>
        </p:graphicFrame>
        <p:sp>
          <p:nvSpPr>
            <p:cNvPr id="203779" name="Text Box 3"/>
            <p:cNvSpPr txBox="1">
              <a:spLocks noChangeArrowheads="1"/>
            </p:cNvSpPr>
            <p:nvPr/>
          </p:nvSpPr>
          <p:spPr bwMode="auto">
            <a:xfrm>
              <a:off x="1516" y="3156"/>
              <a:ext cx="1162" cy="3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/>
                <a:t>requesting host</a:t>
              </a:r>
              <a:endParaRPr lang="en-US">
                <a:latin typeface="Times New Roman" pitchFamily="18" charset="0"/>
              </a:endParaRP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 b="1">
                  <a:latin typeface="Arial" charset="0"/>
                </a:rPr>
                <a:t>cis.poly.edu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203780" name="Text Box 4"/>
            <p:cNvSpPr txBox="1">
              <a:spLocks noChangeArrowheads="1"/>
            </p:cNvSpPr>
            <p:nvPr/>
          </p:nvSpPr>
          <p:spPr bwMode="auto">
            <a:xfrm>
              <a:off x="3066" y="3644"/>
              <a:ext cx="125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 b="1">
                  <a:latin typeface="Arial" charset="0"/>
                </a:rPr>
                <a:t>gaia.cs.umass.edu</a:t>
              </a:r>
              <a:endParaRPr lang="en-US" sz="1600">
                <a:latin typeface="Arial" charset="0"/>
              </a:endParaRPr>
            </a:p>
          </p:txBody>
        </p:sp>
        <p:graphicFrame>
          <p:nvGraphicFramePr>
            <p:cNvPr id="203781" name="Object 5"/>
            <p:cNvGraphicFramePr>
              <a:graphicFrameLocks noChangeAspect="1"/>
            </p:cNvGraphicFramePr>
            <p:nvPr/>
          </p:nvGraphicFramePr>
          <p:xfrm>
            <a:off x="3378" y="3296"/>
            <a:ext cx="525" cy="402"/>
          </p:xfrm>
          <a:graphic>
            <a:graphicData uri="http://schemas.openxmlformats.org/presentationml/2006/ole">
              <p:oleObj spid="_x0000_s203781" name="Clip" r:id="rId5" imgW="1305000" imgH="1085760" progId="">
                <p:embed/>
              </p:oleObj>
            </a:graphicData>
          </a:graphic>
        </p:graphicFrame>
        <p:grpSp>
          <p:nvGrpSpPr>
            <p:cNvPr id="203782" name="Group 6"/>
            <p:cNvGrpSpPr>
              <a:grpSpLocks/>
            </p:cNvGrpSpPr>
            <p:nvPr/>
          </p:nvGrpSpPr>
          <p:grpSpPr bwMode="auto">
            <a:xfrm>
              <a:off x="2196" y="1485"/>
              <a:ext cx="233" cy="414"/>
              <a:chOff x="4180" y="783"/>
              <a:chExt cx="150" cy="307"/>
            </a:xfrm>
          </p:grpSpPr>
          <p:sp>
            <p:nvSpPr>
              <p:cNvPr id="203783" name="AutoShape 7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84" name="Rectangle 8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85" name="Rectangle 9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86" name="AutoShape 10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87" name="Line 11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88" name="Line 12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89" name="Rectangle 13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90" name="Rectangle 14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3791" name="Text Box 15"/>
            <p:cNvSpPr txBox="1">
              <a:spLocks noChangeArrowheads="1"/>
            </p:cNvSpPr>
            <p:nvPr/>
          </p:nvSpPr>
          <p:spPr bwMode="auto">
            <a:xfrm>
              <a:off x="2545" y="384"/>
              <a:ext cx="126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/>
                <a:t>root DNS server</a:t>
              </a:r>
              <a:endParaRPr lang="en-US" sz="1600">
                <a:latin typeface="Times New Roman" pitchFamily="18" charset="0"/>
              </a:endParaRPr>
            </a:p>
          </p:txBody>
        </p:sp>
        <p:sp>
          <p:nvSpPr>
            <p:cNvPr id="203792" name="Line 16"/>
            <p:cNvSpPr>
              <a:spLocks noChangeShapeType="1"/>
            </p:cNvSpPr>
            <p:nvPr/>
          </p:nvSpPr>
          <p:spPr bwMode="auto">
            <a:xfrm flipH="1" flipV="1">
              <a:off x="2227" y="1918"/>
              <a:ext cx="0" cy="82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793" name="Line 17"/>
            <p:cNvSpPr>
              <a:spLocks noChangeShapeType="1"/>
            </p:cNvSpPr>
            <p:nvPr/>
          </p:nvSpPr>
          <p:spPr bwMode="auto">
            <a:xfrm flipV="1">
              <a:off x="2299" y="850"/>
              <a:ext cx="576" cy="6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794" name="Line 18"/>
            <p:cNvSpPr>
              <a:spLocks noChangeShapeType="1"/>
            </p:cNvSpPr>
            <p:nvPr/>
          </p:nvSpPr>
          <p:spPr bwMode="auto">
            <a:xfrm>
              <a:off x="2347" y="1936"/>
              <a:ext cx="6" cy="8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03795" name="Group 19"/>
            <p:cNvGrpSpPr>
              <a:grpSpLocks/>
            </p:cNvGrpSpPr>
            <p:nvPr/>
          </p:nvGrpSpPr>
          <p:grpSpPr bwMode="auto">
            <a:xfrm>
              <a:off x="1499" y="2010"/>
              <a:ext cx="1259" cy="385"/>
              <a:chOff x="2800" y="2132"/>
              <a:chExt cx="1259" cy="385"/>
            </a:xfrm>
          </p:grpSpPr>
          <p:sp>
            <p:nvSpPr>
              <p:cNvPr id="203796" name="Rectangle 20"/>
              <p:cNvSpPr>
                <a:spLocks noChangeArrowheads="1"/>
              </p:cNvSpPr>
              <p:nvPr/>
            </p:nvSpPr>
            <p:spPr bwMode="auto">
              <a:xfrm>
                <a:off x="2838" y="2178"/>
                <a:ext cx="1182" cy="30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797" name="Text Box 21"/>
              <p:cNvSpPr txBox="1">
                <a:spLocks noChangeArrowheads="1"/>
              </p:cNvSpPr>
              <p:nvPr/>
            </p:nvSpPr>
            <p:spPr bwMode="auto">
              <a:xfrm>
                <a:off x="2800" y="2132"/>
                <a:ext cx="1259" cy="3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800"/>
                  <a:t>local DNS server</a:t>
                </a:r>
                <a:endParaRPr lang="en-US">
                  <a:latin typeface="Times New Roman" pitchFamily="18" charset="0"/>
                </a:endParaRPr>
              </a:p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sz="1600" b="1">
                    <a:latin typeface="Arial" charset="0"/>
                  </a:rPr>
                  <a:t>dns.poly.edu</a:t>
                </a:r>
                <a:endParaRPr lang="en-US" sz="1600">
                  <a:latin typeface="Arial" charset="0"/>
                </a:endParaRPr>
              </a:p>
            </p:txBody>
          </p:sp>
        </p:grpSp>
        <p:sp>
          <p:nvSpPr>
            <p:cNvPr id="203798" name="Text Box 22"/>
            <p:cNvSpPr txBox="1">
              <a:spLocks noChangeArrowheads="1"/>
            </p:cNvSpPr>
            <p:nvPr/>
          </p:nvSpPr>
          <p:spPr bwMode="auto">
            <a:xfrm>
              <a:off x="2045" y="2457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solidFill>
                    <a:srgbClr val="FF0000"/>
                  </a:solidFill>
                  <a:latin typeface="Arial" charset="0"/>
                </a:rPr>
                <a:t>1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203799" name="Text Box 23"/>
            <p:cNvSpPr txBox="1">
              <a:spLocks noChangeArrowheads="1"/>
            </p:cNvSpPr>
            <p:nvPr/>
          </p:nvSpPr>
          <p:spPr bwMode="auto">
            <a:xfrm>
              <a:off x="2387" y="987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solidFill>
                    <a:srgbClr val="FF0000"/>
                  </a:solidFill>
                  <a:latin typeface="Arial" charset="0"/>
                </a:rPr>
                <a:t>2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203800" name="Text Box 24"/>
            <p:cNvSpPr txBox="1">
              <a:spLocks noChangeArrowheads="1"/>
            </p:cNvSpPr>
            <p:nvPr/>
          </p:nvSpPr>
          <p:spPr bwMode="auto">
            <a:xfrm>
              <a:off x="3600" y="2112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solidFill>
                    <a:srgbClr val="FF0000"/>
                  </a:solidFill>
                  <a:latin typeface="Arial" charset="0"/>
                </a:rPr>
                <a:t>4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203801" name="Text Box 25"/>
            <p:cNvSpPr txBox="1">
              <a:spLocks noChangeArrowheads="1"/>
            </p:cNvSpPr>
            <p:nvPr/>
          </p:nvSpPr>
          <p:spPr bwMode="auto">
            <a:xfrm>
              <a:off x="3312" y="2160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solidFill>
                    <a:srgbClr val="FF0000"/>
                  </a:solidFill>
                  <a:latin typeface="Arial" charset="0"/>
                </a:rPr>
                <a:t>5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203802" name="Text Box 26"/>
            <p:cNvSpPr txBox="1">
              <a:spLocks noChangeArrowheads="1"/>
            </p:cNvSpPr>
            <p:nvPr/>
          </p:nvSpPr>
          <p:spPr bwMode="auto">
            <a:xfrm>
              <a:off x="3120" y="1296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solidFill>
                    <a:srgbClr val="FF0000"/>
                  </a:solidFill>
                  <a:latin typeface="Arial" charset="0"/>
                </a:rPr>
                <a:t>6</a:t>
              </a:r>
              <a:endParaRPr lang="en-US">
                <a:latin typeface="Times New Roman" pitchFamily="18" charset="0"/>
              </a:endParaRPr>
            </a:p>
          </p:txBody>
        </p:sp>
        <p:grpSp>
          <p:nvGrpSpPr>
            <p:cNvPr id="203803" name="Group 27"/>
            <p:cNvGrpSpPr>
              <a:grpSpLocks/>
            </p:cNvGrpSpPr>
            <p:nvPr/>
          </p:nvGrpSpPr>
          <p:grpSpPr bwMode="auto">
            <a:xfrm>
              <a:off x="2898" y="591"/>
              <a:ext cx="233" cy="414"/>
              <a:chOff x="4180" y="783"/>
              <a:chExt cx="150" cy="307"/>
            </a:xfrm>
          </p:grpSpPr>
          <p:sp>
            <p:nvSpPr>
              <p:cNvPr id="203804" name="AutoShape 28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05" name="Rectangle 29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06" name="Rectangle 30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07" name="AutoShape 31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08" name="Line 32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09" name="Line 33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10" name="Rectangle 34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11" name="Rectangle 35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3812" name="Group 36"/>
            <p:cNvGrpSpPr>
              <a:grpSpLocks/>
            </p:cNvGrpSpPr>
            <p:nvPr/>
          </p:nvGrpSpPr>
          <p:grpSpPr bwMode="auto">
            <a:xfrm>
              <a:off x="3420" y="1491"/>
              <a:ext cx="233" cy="414"/>
              <a:chOff x="4180" y="783"/>
              <a:chExt cx="150" cy="307"/>
            </a:xfrm>
          </p:grpSpPr>
          <p:sp>
            <p:nvSpPr>
              <p:cNvPr id="203813" name="AutoShape 37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14" name="Rectangle 38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15" name="Rectangle 39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16" name="AutoShape 40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17" name="Line 41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18" name="Line 42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19" name="Rectangle 43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20" name="Rectangle 44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03821" name="Group 45"/>
            <p:cNvGrpSpPr>
              <a:grpSpLocks/>
            </p:cNvGrpSpPr>
            <p:nvPr/>
          </p:nvGrpSpPr>
          <p:grpSpPr bwMode="auto">
            <a:xfrm>
              <a:off x="3408" y="2511"/>
              <a:ext cx="233" cy="414"/>
              <a:chOff x="4180" y="783"/>
              <a:chExt cx="150" cy="307"/>
            </a:xfrm>
          </p:grpSpPr>
          <p:sp>
            <p:nvSpPr>
              <p:cNvPr id="203822" name="AutoShape 46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23" name="Rectangle 47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24" name="Rectangle 48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25" name="AutoShape 49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26" name="Line 50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27" name="Line 51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28" name="Rectangle 52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3829" name="Rectangle 53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3830" name="Text Box 54"/>
            <p:cNvSpPr txBox="1">
              <a:spLocks noChangeArrowheads="1"/>
            </p:cNvSpPr>
            <p:nvPr/>
          </p:nvSpPr>
          <p:spPr bwMode="auto">
            <a:xfrm>
              <a:off x="2830" y="2871"/>
              <a:ext cx="1649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authoritative DNS server</a:t>
              </a:r>
              <a:endParaRPr lang="en-US">
                <a:latin typeface="Times New Roman" pitchFamily="18" charset="0"/>
              </a:endParaRP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 b="1">
                  <a:latin typeface="Arial" charset="0"/>
                </a:rPr>
                <a:t>dns.cs.umass.edu</a:t>
              </a:r>
              <a:endParaRPr lang="en-US" sz="1600">
                <a:latin typeface="Arial" charset="0"/>
              </a:endParaRPr>
            </a:p>
          </p:txBody>
        </p:sp>
        <p:sp>
          <p:nvSpPr>
            <p:cNvPr id="203831" name="Text Box 55"/>
            <p:cNvSpPr txBox="1">
              <a:spLocks noChangeArrowheads="1"/>
            </p:cNvSpPr>
            <p:nvPr/>
          </p:nvSpPr>
          <p:spPr bwMode="auto">
            <a:xfrm>
              <a:off x="2592" y="1344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solidFill>
                    <a:srgbClr val="FF0000"/>
                  </a:solidFill>
                  <a:latin typeface="Arial" charset="0"/>
                </a:rPr>
                <a:t>7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203832" name="Text Box 56"/>
            <p:cNvSpPr txBox="1">
              <a:spLocks noChangeArrowheads="1"/>
            </p:cNvSpPr>
            <p:nvPr/>
          </p:nvSpPr>
          <p:spPr bwMode="auto">
            <a:xfrm>
              <a:off x="2393" y="2469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solidFill>
                    <a:srgbClr val="FF0000"/>
                  </a:solidFill>
                  <a:latin typeface="Arial" charset="0"/>
                </a:rPr>
                <a:t>8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203833" name="Line 57"/>
            <p:cNvSpPr>
              <a:spLocks noChangeShapeType="1"/>
            </p:cNvSpPr>
            <p:nvPr/>
          </p:nvSpPr>
          <p:spPr bwMode="auto">
            <a:xfrm>
              <a:off x="3120" y="768"/>
              <a:ext cx="432" cy="72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3835" name="Text Box 59"/>
            <p:cNvSpPr txBox="1">
              <a:spLocks noChangeArrowheads="1"/>
            </p:cNvSpPr>
            <p:nvPr/>
          </p:nvSpPr>
          <p:spPr bwMode="auto">
            <a:xfrm>
              <a:off x="3840" y="1536"/>
              <a:ext cx="126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/>
                <a:t>TLD DNS server</a:t>
              </a:r>
              <a:endParaRPr lang="en-US" sz="1600">
                <a:latin typeface="Times New Roman" pitchFamily="18" charset="0"/>
              </a:endParaRPr>
            </a:p>
          </p:txBody>
        </p:sp>
        <p:sp>
          <p:nvSpPr>
            <p:cNvPr id="203836" name="Line 60"/>
            <p:cNvSpPr>
              <a:spLocks noChangeShapeType="1"/>
            </p:cNvSpPr>
            <p:nvPr/>
          </p:nvSpPr>
          <p:spPr bwMode="auto">
            <a:xfrm>
              <a:off x="3600" y="1872"/>
              <a:ext cx="0" cy="6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837" name="Line 61"/>
            <p:cNvSpPr>
              <a:spLocks noChangeShapeType="1"/>
            </p:cNvSpPr>
            <p:nvPr/>
          </p:nvSpPr>
          <p:spPr bwMode="auto">
            <a:xfrm flipH="1" flipV="1">
              <a:off x="3504" y="1920"/>
              <a:ext cx="0" cy="57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838" name="Line 62"/>
            <p:cNvSpPr>
              <a:spLocks noChangeShapeType="1"/>
            </p:cNvSpPr>
            <p:nvPr/>
          </p:nvSpPr>
          <p:spPr bwMode="auto">
            <a:xfrm flipH="1" flipV="1">
              <a:off x="3072" y="1008"/>
              <a:ext cx="336" cy="57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3839" name="Text Box 63"/>
            <p:cNvSpPr txBox="1">
              <a:spLocks noChangeArrowheads="1"/>
            </p:cNvSpPr>
            <p:nvPr/>
          </p:nvSpPr>
          <p:spPr bwMode="auto">
            <a:xfrm>
              <a:off x="3408" y="1008"/>
              <a:ext cx="1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solidFill>
                    <a:srgbClr val="FF0000"/>
                  </a:solidFill>
                  <a:latin typeface="Arial" charset="0"/>
                </a:rPr>
                <a:t>3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203840" name="Line 64"/>
            <p:cNvSpPr>
              <a:spLocks noChangeShapeType="1"/>
            </p:cNvSpPr>
            <p:nvPr/>
          </p:nvSpPr>
          <p:spPr bwMode="auto">
            <a:xfrm flipH="1">
              <a:off x="2448" y="1008"/>
              <a:ext cx="480" cy="52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3843" name="Rectangle 67"/>
          <p:cNvSpPr>
            <a:spLocks noChangeArrowheads="1"/>
          </p:cNvSpPr>
          <p:nvPr/>
        </p:nvSpPr>
        <p:spPr bwMode="auto">
          <a:xfrm>
            <a:off x="468313" y="1687513"/>
            <a:ext cx="3162300" cy="231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n-US" u="sng">
                <a:solidFill>
                  <a:srgbClr val="FF0000"/>
                </a:solidFill>
              </a:rPr>
              <a:t>B. recursive query:</a:t>
            </a:r>
            <a:endParaRPr lang="en-US" sz="2000"/>
          </a:p>
          <a:p>
            <a:pPr marL="342900" indent="-342900">
              <a:buFont typeface="ZapfDingbats" pitchFamily="82" charset="2"/>
              <a:buChar char="r"/>
            </a:pPr>
            <a:r>
              <a:rPr lang="en-US" sz="2000"/>
              <a:t>puts burden of name resolution on contacted name server</a:t>
            </a:r>
          </a:p>
          <a:p>
            <a:pPr marL="342900" indent="-342900">
              <a:buFont typeface="ZapfDingbats" pitchFamily="82" charset="2"/>
              <a:buChar char="r"/>
            </a:pPr>
            <a:r>
              <a:rPr lang="en-US" sz="2000"/>
              <a:t>heavy load?</a:t>
            </a:r>
          </a:p>
        </p:txBody>
      </p:sp>
      <p:sp>
        <p:nvSpPr>
          <p:cNvPr id="203846" name="Rectangle 70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3600"/>
              <a:t>DNS name </a:t>
            </a:r>
            <a:br>
              <a:rPr lang="en-US" sz="3600"/>
            </a:br>
            <a:r>
              <a:rPr lang="en-US" sz="3600"/>
              <a:t>resolution 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DCE99-2D45-4CAC-8945-A5D4C128C35C}" type="slidenum">
              <a:rPr lang="en-US"/>
              <a:pPr/>
              <a:t>3</a:t>
            </a:fld>
            <a:endParaRPr lang="en-US"/>
          </a:p>
        </p:txBody>
      </p:sp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Application architectures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Client-server</a:t>
            </a:r>
          </a:p>
          <a:p>
            <a:r>
              <a:rPr lang="en-US"/>
              <a:t>Peer-to-peer (P2P)</a:t>
            </a:r>
          </a:p>
          <a:p>
            <a:r>
              <a:rPr lang="en-US"/>
              <a:t>Hybrid of client-server and P2P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3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0"/>
            <a:ext cx="7772400" cy="1143000"/>
          </a:xfrm>
        </p:spPr>
        <p:txBody>
          <a:bodyPr/>
          <a:lstStyle/>
          <a:p>
            <a:r>
              <a:rPr lang="en-US" smtClean="0"/>
              <a:t>Pure P2P architecture</a:t>
            </a:r>
          </a:p>
        </p:txBody>
      </p:sp>
      <p:sp>
        <p:nvSpPr>
          <p:cNvPr id="1947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55600" y="1209675"/>
            <a:ext cx="4049713" cy="4648200"/>
          </a:xfrm>
        </p:spPr>
        <p:txBody>
          <a:bodyPr/>
          <a:lstStyle/>
          <a:p>
            <a:r>
              <a:rPr lang="en-US" sz="2400" i="1" smtClean="0"/>
              <a:t>no</a:t>
            </a:r>
            <a:r>
              <a:rPr lang="en-US" sz="2400" smtClean="0"/>
              <a:t> always-on server</a:t>
            </a:r>
          </a:p>
          <a:p>
            <a:r>
              <a:rPr lang="en-US" sz="2400" smtClean="0"/>
              <a:t>arbitrary end systems directly communicate</a:t>
            </a:r>
          </a:p>
          <a:p>
            <a:r>
              <a:rPr lang="en-US" sz="2400" smtClean="0"/>
              <a:t>peers are intermittently connected and change IP addresses</a:t>
            </a:r>
          </a:p>
          <a:p>
            <a:endParaRPr lang="en-US" sz="2400" smtClean="0"/>
          </a:p>
          <a:p>
            <a:pPr>
              <a:buFont typeface="Wingdings" pitchFamily="2" charset="2"/>
              <a:buNone/>
            </a:pPr>
            <a:r>
              <a:rPr lang="en-US" sz="2400" u="sng" smtClean="0">
                <a:solidFill>
                  <a:srgbClr val="FF0000"/>
                </a:solidFill>
              </a:rPr>
              <a:t>Three topics:</a:t>
            </a:r>
          </a:p>
          <a:p>
            <a:pPr lvl="1"/>
            <a:r>
              <a:rPr lang="en-US" sz="2000" smtClean="0"/>
              <a:t>file distribution</a:t>
            </a:r>
          </a:p>
          <a:p>
            <a:pPr lvl="1"/>
            <a:r>
              <a:rPr lang="en-US" sz="2000" smtClean="0"/>
              <a:t>searching for information</a:t>
            </a:r>
          </a:p>
          <a:p>
            <a:pPr lvl="1"/>
            <a:r>
              <a:rPr lang="en-US" sz="2000" smtClean="0"/>
              <a:t>case Study: Skype</a:t>
            </a:r>
          </a:p>
          <a:p>
            <a:pPr>
              <a:buFont typeface="Wingdings" pitchFamily="2" charset="2"/>
              <a:buNone/>
            </a:pPr>
            <a:endParaRPr lang="en-US" sz="2400" smtClean="0"/>
          </a:p>
          <a:p>
            <a:endParaRPr lang="en-US" sz="2400" smtClean="0"/>
          </a:p>
        </p:txBody>
      </p:sp>
      <p:sp>
        <p:nvSpPr>
          <p:cNvPr id="19475" name="Freeform 4"/>
          <p:cNvSpPr>
            <a:spLocks/>
          </p:cNvSpPr>
          <p:nvPr/>
        </p:nvSpPr>
        <p:spPr bwMode="auto">
          <a:xfrm>
            <a:off x="7000875" y="3435350"/>
            <a:ext cx="1314450" cy="674688"/>
          </a:xfrm>
          <a:custGeom>
            <a:avLst/>
            <a:gdLst>
              <a:gd name="T0" fmla="*/ 382 w 828"/>
              <a:gd name="T1" fmla="*/ 30 h 425"/>
              <a:gd name="T2" fmla="*/ 370 w 828"/>
              <a:gd name="T3" fmla="*/ 30 h 425"/>
              <a:gd name="T4" fmla="*/ 126 w 828"/>
              <a:gd name="T5" fmla="*/ 32 h 425"/>
              <a:gd name="T6" fmla="*/ 6 w 828"/>
              <a:gd name="T7" fmla="*/ 126 h 425"/>
              <a:gd name="T8" fmla="*/ 92 w 828"/>
              <a:gd name="T9" fmla="*/ 274 h 425"/>
              <a:gd name="T10" fmla="*/ 292 w 828"/>
              <a:gd name="T11" fmla="*/ 384 h 425"/>
              <a:gd name="T12" fmla="*/ 540 w 828"/>
              <a:gd name="T13" fmla="*/ 416 h 425"/>
              <a:gd name="T14" fmla="*/ 698 w 828"/>
              <a:gd name="T15" fmla="*/ 330 h 425"/>
              <a:gd name="T16" fmla="*/ 776 w 828"/>
              <a:gd name="T17" fmla="*/ 170 h 425"/>
              <a:gd name="T18" fmla="*/ 792 w 828"/>
              <a:gd name="T19" fmla="*/ 22 h 425"/>
              <a:gd name="T20" fmla="*/ 560 w 828"/>
              <a:gd name="T21" fmla="*/ 38 h 425"/>
              <a:gd name="T22" fmla="*/ 382 w 828"/>
              <a:gd name="T23" fmla="*/ 30 h 42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828"/>
              <a:gd name="T37" fmla="*/ 0 h 425"/>
              <a:gd name="T38" fmla="*/ 828 w 828"/>
              <a:gd name="T39" fmla="*/ 425 h 425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76" name="Freeform 5"/>
          <p:cNvSpPr>
            <a:spLocks/>
          </p:cNvSpPr>
          <p:nvPr/>
        </p:nvSpPr>
        <p:spPr bwMode="auto">
          <a:xfrm>
            <a:off x="7019925" y="1909763"/>
            <a:ext cx="1730375" cy="1044575"/>
          </a:xfrm>
          <a:custGeom>
            <a:avLst/>
            <a:gdLst>
              <a:gd name="T0" fmla="*/ 424 w 765"/>
              <a:gd name="T1" fmla="*/ 10 h 459"/>
              <a:gd name="T2" fmla="*/ 288 w 765"/>
              <a:gd name="T3" fmla="*/ 70 h 459"/>
              <a:gd name="T4" fmla="*/ 96 w 765"/>
              <a:gd name="T5" fmla="*/ 100 h 459"/>
              <a:gd name="T6" fmla="*/ 14 w 765"/>
              <a:gd name="T7" fmla="*/ 336 h 459"/>
              <a:gd name="T8" fmla="*/ 180 w 765"/>
              <a:gd name="T9" fmla="*/ 444 h 459"/>
              <a:gd name="T10" fmla="*/ 346 w 765"/>
              <a:gd name="T11" fmla="*/ 426 h 459"/>
              <a:gd name="T12" fmla="*/ 584 w 765"/>
              <a:gd name="T13" fmla="*/ 444 h 459"/>
              <a:gd name="T14" fmla="*/ 698 w 765"/>
              <a:gd name="T15" fmla="*/ 434 h 459"/>
              <a:gd name="T16" fmla="*/ 752 w 765"/>
              <a:gd name="T17" fmla="*/ 372 h 459"/>
              <a:gd name="T18" fmla="*/ 750 w 765"/>
              <a:gd name="T19" fmla="*/ 158 h 459"/>
              <a:gd name="T20" fmla="*/ 662 w 765"/>
              <a:gd name="T21" fmla="*/ 34 h 459"/>
              <a:gd name="T22" fmla="*/ 424 w 765"/>
              <a:gd name="T23" fmla="*/ 10 h 45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765"/>
              <a:gd name="T37" fmla="*/ 0 h 459"/>
              <a:gd name="T38" fmla="*/ 765 w 765"/>
              <a:gd name="T39" fmla="*/ 459 h 45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77" name="Freeform 6"/>
          <p:cNvSpPr>
            <a:spLocks/>
          </p:cNvSpPr>
          <p:nvPr/>
        </p:nvSpPr>
        <p:spPr bwMode="auto">
          <a:xfrm>
            <a:off x="5280025" y="1617663"/>
            <a:ext cx="1644650" cy="1071562"/>
          </a:xfrm>
          <a:custGeom>
            <a:avLst/>
            <a:gdLst>
              <a:gd name="T0" fmla="*/ 648 w 1036"/>
              <a:gd name="T1" fmla="*/ 11 h 675"/>
              <a:gd name="T2" fmla="*/ 390 w 1036"/>
              <a:gd name="T3" fmla="*/ 53 h 675"/>
              <a:gd name="T4" fmla="*/ 206 w 1036"/>
              <a:gd name="T5" fmla="*/ 129 h 675"/>
              <a:gd name="T6" fmla="*/ 152 w 1036"/>
              <a:gd name="T7" fmla="*/ 229 h 675"/>
              <a:gd name="T8" fmla="*/ 22 w 1036"/>
              <a:gd name="T9" fmla="*/ 297 h 675"/>
              <a:gd name="T10" fmla="*/ 18 w 1036"/>
              <a:gd name="T11" fmla="*/ 459 h 675"/>
              <a:gd name="T12" fmla="*/ 132 w 1036"/>
              <a:gd name="T13" fmla="*/ 489 h 675"/>
              <a:gd name="T14" fmla="*/ 458 w 1036"/>
              <a:gd name="T15" fmla="*/ 489 h 675"/>
              <a:gd name="T16" fmla="*/ 598 w 1036"/>
              <a:gd name="T17" fmla="*/ 555 h 675"/>
              <a:gd name="T18" fmla="*/ 752 w 1036"/>
              <a:gd name="T19" fmla="*/ 657 h 675"/>
              <a:gd name="T20" fmla="*/ 870 w 1036"/>
              <a:gd name="T21" fmla="*/ 661 h 675"/>
              <a:gd name="T22" fmla="*/ 952 w 1036"/>
              <a:gd name="T23" fmla="*/ 603 h 675"/>
              <a:gd name="T24" fmla="*/ 992 w 1036"/>
              <a:gd name="T25" fmla="*/ 445 h 675"/>
              <a:gd name="T26" fmla="*/ 1018 w 1036"/>
              <a:gd name="T27" fmla="*/ 291 h 675"/>
              <a:gd name="T28" fmla="*/ 1022 w 1036"/>
              <a:gd name="T29" fmla="*/ 107 h 675"/>
              <a:gd name="T30" fmla="*/ 934 w 1036"/>
              <a:gd name="T31" fmla="*/ 17 h 675"/>
              <a:gd name="T32" fmla="*/ 776 w 1036"/>
              <a:gd name="T33" fmla="*/ 3 h 675"/>
              <a:gd name="T34" fmla="*/ 648 w 1036"/>
              <a:gd name="T35" fmla="*/ 11 h 67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036"/>
              <a:gd name="T55" fmla="*/ 0 h 675"/>
              <a:gd name="T56" fmla="*/ 1036 w 1036"/>
              <a:gd name="T57" fmla="*/ 675 h 675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5367338" y="2952750"/>
            <a:ext cx="1458912" cy="933450"/>
            <a:chOff x="2889" y="1631"/>
            <a:chExt cx="980" cy="743"/>
          </a:xfrm>
        </p:grpSpPr>
        <p:sp>
          <p:nvSpPr>
            <p:cNvPr id="19802" name="Rectangle 8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803" name="AutoShape 9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solidFill>
                  <a:srgbClr val="00CC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6069013" y="1809750"/>
            <a:ext cx="336550" cy="531813"/>
            <a:chOff x="3796" y="1043"/>
            <a:chExt cx="865" cy="1237"/>
          </a:xfrm>
        </p:grpSpPr>
        <p:sp>
          <p:nvSpPr>
            <p:cNvPr id="19772" name="Line 11"/>
            <p:cNvSpPr>
              <a:spLocks noChangeShapeType="1"/>
            </p:cNvSpPr>
            <p:nvPr/>
          </p:nvSpPr>
          <p:spPr bwMode="auto">
            <a:xfrm flipH="1">
              <a:off x="3992" y="1481"/>
              <a:ext cx="235" cy="72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773" name="Line 12"/>
            <p:cNvSpPr>
              <a:spLocks noChangeShapeType="1"/>
            </p:cNvSpPr>
            <p:nvPr/>
          </p:nvSpPr>
          <p:spPr bwMode="auto">
            <a:xfrm>
              <a:off x="4227" y="1481"/>
              <a:ext cx="236" cy="72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774" name="Line 13"/>
            <p:cNvSpPr>
              <a:spLocks noChangeShapeType="1"/>
            </p:cNvSpPr>
            <p:nvPr/>
          </p:nvSpPr>
          <p:spPr bwMode="auto">
            <a:xfrm>
              <a:off x="3992" y="2201"/>
              <a:ext cx="235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775" name="Line 14"/>
            <p:cNvSpPr>
              <a:spLocks noChangeShapeType="1"/>
            </p:cNvSpPr>
            <p:nvPr/>
          </p:nvSpPr>
          <p:spPr bwMode="auto">
            <a:xfrm flipH="1">
              <a:off x="4227" y="2201"/>
              <a:ext cx="236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776" name="Line 15"/>
            <p:cNvSpPr>
              <a:spLocks noChangeShapeType="1"/>
            </p:cNvSpPr>
            <p:nvPr/>
          </p:nvSpPr>
          <p:spPr bwMode="auto">
            <a:xfrm>
              <a:off x="4227" y="1497"/>
              <a:ext cx="0" cy="78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777" name="Line 16"/>
            <p:cNvSpPr>
              <a:spLocks noChangeShapeType="1"/>
            </p:cNvSpPr>
            <p:nvPr/>
          </p:nvSpPr>
          <p:spPr bwMode="auto">
            <a:xfrm flipV="1">
              <a:off x="3992" y="2127"/>
              <a:ext cx="235" cy="7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778" name="Line 17"/>
            <p:cNvSpPr>
              <a:spLocks noChangeShapeType="1"/>
            </p:cNvSpPr>
            <p:nvPr/>
          </p:nvSpPr>
          <p:spPr bwMode="auto">
            <a:xfrm flipH="1" flipV="1">
              <a:off x="4227" y="2127"/>
              <a:ext cx="236" cy="7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779" name="Line 18"/>
            <p:cNvSpPr>
              <a:spLocks noChangeShapeType="1"/>
            </p:cNvSpPr>
            <p:nvPr/>
          </p:nvSpPr>
          <p:spPr bwMode="auto">
            <a:xfrm>
              <a:off x="4092" y="1890"/>
              <a:ext cx="135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780" name="Line 19"/>
            <p:cNvSpPr>
              <a:spLocks noChangeShapeType="1"/>
            </p:cNvSpPr>
            <p:nvPr/>
          </p:nvSpPr>
          <p:spPr bwMode="auto">
            <a:xfrm flipV="1">
              <a:off x="4227" y="1890"/>
              <a:ext cx="143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781" name="Line 20"/>
            <p:cNvSpPr>
              <a:spLocks noChangeShapeType="1"/>
            </p:cNvSpPr>
            <p:nvPr/>
          </p:nvSpPr>
          <p:spPr bwMode="auto">
            <a:xfrm>
              <a:off x="4047" y="1996"/>
              <a:ext cx="175" cy="8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782" name="Line 21"/>
            <p:cNvSpPr>
              <a:spLocks noChangeShapeType="1"/>
            </p:cNvSpPr>
            <p:nvPr/>
          </p:nvSpPr>
          <p:spPr bwMode="auto">
            <a:xfrm flipV="1">
              <a:off x="4227" y="2012"/>
              <a:ext cx="176" cy="7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783" name="Line 22"/>
            <p:cNvSpPr>
              <a:spLocks noChangeShapeType="1"/>
            </p:cNvSpPr>
            <p:nvPr/>
          </p:nvSpPr>
          <p:spPr bwMode="auto">
            <a:xfrm flipV="1">
              <a:off x="4227" y="1782"/>
              <a:ext cx="90" cy="2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784" name="Line 23"/>
            <p:cNvSpPr>
              <a:spLocks noChangeShapeType="1"/>
            </p:cNvSpPr>
            <p:nvPr/>
          </p:nvSpPr>
          <p:spPr bwMode="auto">
            <a:xfrm flipV="1">
              <a:off x="4227" y="1632"/>
              <a:ext cx="57" cy="2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785" name="Line 24"/>
            <p:cNvSpPr>
              <a:spLocks noChangeShapeType="1"/>
            </p:cNvSpPr>
            <p:nvPr/>
          </p:nvSpPr>
          <p:spPr bwMode="auto">
            <a:xfrm>
              <a:off x="4126" y="1772"/>
              <a:ext cx="109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786" name="Line 25"/>
            <p:cNvSpPr>
              <a:spLocks noChangeShapeType="1"/>
            </p:cNvSpPr>
            <p:nvPr/>
          </p:nvSpPr>
          <p:spPr bwMode="auto">
            <a:xfrm>
              <a:off x="4175" y="1625"/>
              <a:ext cx="63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4" name="Group 26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19798" name="Line 27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799" name="Line 28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800" name="Line 29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801" name="Line 30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5" name="Group 31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19794" name="Line 32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795" name="Line 33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796" name="Line 34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797" name="Line 35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7" name="Group 36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19790" name="Line 37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791" name="Line 38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792" name="Line 39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9793" name="Line 40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19480" name="Oval 41"/>
          <p:cNvSpPr>
            <a:spLocks noChangeArrowheads="1"/>
          </p:cNvSpPr>
          <p:nvPr/>
        </p:nvSpPr>
        <p:spPr bwMode="auto">
          <a:xfrm>
            <a:off x="7126288" y="3630613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81" name="Line 42"/>
          <p:cNvSpPr>
            <a:spLocks noChangeShapeType="1"/>
          </p:cNvSpPr>
          <p:nvPr/>
        </p:nvSpPr>
        <p:spPr bwMode="auto">
          <a:xfrm>
            <a:off x="7126288" y="3622675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82" name="Line 43"/>
          <p:cNvSpPr>
            <a:spLocks noChangeShapeType="1"/>
          </p:cNvSpPr>
          <p:nvPr/>
        </p:nvSpPr>
        <p:spPr bwMode="auto">
          <a:xfrm>
            <a:off x="7485063" y="3622675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83" name="Rectangle 44"/>
          <p:cNvSpPr>
            <a:spLocks noChangeArrowheads="1"/>
          </p:cNvSpPr>
          <p:nvPr/>
        </p:nvSpPr>
        <p:spPr bwMode="auto">
          <a:xfrm>
            <a:off x="7126288" y="3622675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9484" name="Oval 45"/>
          <p:cNvSpPr>
            <a:spLocks noChangeArrowheads="1"/>
          </p:cNvSpPr>
          <p:nvPr/>
        </p:nvSpPr>
        <p:spPr bwMode="auto">
          <a:xfrm>
            <a:off x="7123113" y="3554413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46"/>
          <p:cNvGrpSpPr>
            <a:grpSpLocks/>
          </p:cNvGrpSpPr>
          <p:nvPr/>
        </p:nvGrpSpPr>
        <p:grpSpPr bwMode="auto">
          <a:xfrm>
            <a:off x="7208838" y="3578225"/>
            <a:ext cx="179387" cy="65088"/>
            <a:chOff x="2848" y="848"/>
            <a:chExt cx="140" cy="98"/>
          </a:xfrm>
        </p:grpSpPr>
        <p:sp>
          <p:nvSpPr>
            <p:cNvPr id="19769" name="Line 4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70" name="Line 4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71" name="Line 4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50"/>
          <p:cNvGrpSpPr>
            <a:grpSpLocks/>
          </p:cNvGrpSpPr>
          <p:nvPr/>
        </p:nvGrpSpPr>
        <p:grpSpPr bwMode="auto">
          <a:xfrm flipV="1">
            <a:off x="7208838" y="3578225"/>
            <a:ext cx="179387" cy="65088"/>
            <a:chOff x="2848" y="848"/>
            <a:chExt cx="140" cy="98"/>
          </a:xfrm>
        </p:grpSpPr>
        <p:sp>
          <p:nvSpPr>
            <p:cNvPr id="19766" name="Line 5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67" name="Line 5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68" name="Line 5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487" name="Oval 54"/>
          <p:cNvSpPr>
            <a:spLocks noChangeArrowheads="1"/>
          </p:cNvSpPr>
          <p:nvPr/>
        </p:nvSpPr>
        <p:spPr bwMode="auto">
          <a:xfrm>
            <a:off x="7481888" y="3910013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88" name="Line 55"/>
          <p:cNvSpPr>
            <a:spLocks noChangeShapeType="1"/>
          </p:cNvSpPr>
          <p:nvPr/>
        </p:nvSpPr>
        <p:spPr bwMode="auto">
          <a:xfrm>
            <a:off x="7481888" y="3902075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89" name="Line 56"/>
          <p:cNvSpPr>
            <a:spLocks noChangeShapeType="1"/>
          </p:cNvSpPr>
          <p:nvPr/>
        </p:nvSpPr>
        <p:spPr bwMode="auto">
          <a:xfrm>
            <a:off x="7840663" y="3902075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90" name="Rectangle 57"/>
          <p:cNvSpPr>
            <a:spLocks noChangeArrowheads="1"/>
          </p:cNvSpPr>
          <p:nvPr/>
        </p:nvSpPr>
        <p:spPr bwMode="auto">
          <a:xfrm>
            <a:off x="7481888" y="3902075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9491" name="Oval 58"/>
          <p:cNvSpPr>
            <a:spLocks noChangeArrowheads="1"/>
          </p:cNvSpPr>
          <p:nvPr/>
        </p:nvSpPr>
        <p:spPr bwMode="auto">
          <a:xfrm>
            <a:off x="7478713" y="3833813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0" name="Group 59"/>
          <p:cNvGrpSpPr>
            <a:grpSpLocks/>
          </p:cNvGrpSpPr>
          <p:nvPr/>
        </p:nvGrpSpPr>
        <p:grpSpPr bwMode="auto">
          <a:xfrm>
            <a:off x="7564438" y="3857625"/>
            <a:ext cx="179387" cy="65088"/>
            <a:chOff x="2848" y="848"/>
            <a:chExt cx="140" cy="98"/>
          </a:xfrm>
        </p:grpSpPr>
        <p:sp>
          <p:nvSpPr>
            <p:cNvPr id="19763" name="Line 6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64" name="Line 6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65" name="Line 6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63"/>
          <p:cNvGrpSpPr>
            <a:grpSpLocks/>
          </p:cNvGrpSpPr>
          <p:nvPr/>
        </p:nvGrpSpPr>
        <p:grpSpPr bwMode="auto">
          <a:xfrm flipV="1">
            <a:off x="7564438" y="3857625"/>
            <a:ext cx="179387" cy="65088"/>
            <a:chOff x="2848" y="848"/>
            <a:chExt cx="140" cy="98"/>
          </a:xfrm>
        </p:grpSpPr>
        <p:sp>
          <p:nvSpPr>
            <p:cNvPr id="19760" name="Line 6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61" name="Line 6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62" name="Line 6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494" name="Oval 67"/>
          <p:cNvSpPr>
            <a:spLocks noChangeArrowheads="1"/>
          </p:cNvSpPr>
          <p:nvPr/>
        </p:nvSpPr>
        <p:spPr bwMode="auto">
          <a:xfrm>
            <a:off x="7761288" y="3643313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95" name="Line 68"/>
          <p:cNvSpPr>
            <a:spLocks noChangeShapeType="1"/>
          </p:cNvSpPr>
          <p:nvPr/>
        </p:nvSpPr>
        <p:spPr bwMode="auto">
          <a:xfrm>
            <a:off x="7761288" y="3635375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96" name="Line 69"/>
          <p:cNvSpPr>
            <a:spLocks noChangeShapeType="1"/>
          </p:cNvSpPr>
          <p:nvPr/>
        </p:nvSpPr>
        <p:spPr bwMode="auto">
          <a:xfrm>
            <a:off x="8120063" y="3635375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97" name="Rectangle 70"/>
          <p:cNvSpPr>
            <a:spLocks noChangeArrowheads="1"/>
          </p:cNvSpPr>
          <p:nvPr/>
        </p:nvSpPr>
        <p:spPr bwMode="auto">
          <a:xfrm>
            <a:off x="7761288" y="3635375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9498" name="Oval 71"/>
          <p:cNvSpPr>
            <a:spLocks noChangeArrowheads="1"/>
          </p:cNvSpPr>
          <p:nvPr/>
        </p:nvSpPr>
        <p:spPr bwMode="auto">
          <a:xfrm>
            <a:off x="7758113" y="3567113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2" name="Group 72"/>
          <p:cNvGrpSpPr>
            <a:grpSpLocks/>
          </p:cNvGrpSpPr>
          <p:nvPr/>
        </p:nvGrpSpPr>
        <p:grpSpPr bwMode="auto">
          <a:xfrm>
            <a:off x="7843838" y="3590925"/>
            <a:ext cx="179387" cy="65088"/>
            <a:chOff x="2848" y="848"/>
            <a:chExt cx="140" cy="98"/>
          </a:xfrm>
        </p:grpSpPr>
        <p:sp>
          <p:nvSpPr>
            <p:cNvPr id="19757" name="Line 7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58" name="Line 7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59" name="Line 7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Group 76"/>
          <p:cNvGrpSpPr>
            <a:grpSpLocks/>
          </p:cNvGrpSpPr>
          <p:nvPr/>
        </p:nvGrpSpPr>
        <p:grpSpPr bwMode="auto">
          <a:xfrm flipV="1">
            <a:off x="7843838" y="3590925"/>
            <a:ext cx="179387" cy="65088"/>
            <a:chOff x="2848" y="848"/>
            <a:chExt cx="140" cy="98"/>
          </a:xfrm>
        </p:grpSpPr>
        <p:sp>
          <p:nvSpPr>
            <p:cNvPr id="19754" name="Line 7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55" name="Line 7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56" name="Line 7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501" name="Oval 80"/>
          <p:cNvSpPr>
            <a:spLocks noChangeArrowheads="1"/>
          </p:cNvSpPr>
          <p:nvPr/>
        </p:nvSpPr>
        <p:spPr bwMode="auto">
          <a:xfrm>
            <a:off x="7226300" y="2481263"/>
            <a:ext cx="347663" cy="8890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02" name="Line 81"/>
          <p:cNvSpPr>
            <a:spLocks noChangeShapeType="1"/>
          </p:cNvSpPr>
          <p:nvPr/>
        </p:nvSpPr>
        <p:spPr bwMode="auto">
          <a:xfrm>
            <a:off x="7226300" y="2473325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03" name="Line 82"/>
          <p:cNvSpPr>
            <a:spLocks noChangeShapeType="1"/>
          </p:cNvSpPr>
          <p:nvPr/>
        </p:nvSpPr>
        <p:spPr bwMode="auto">
          <a:xfrm>
            <a:off x="7573963" y="2473325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04" name="Rectangle 83"/>
          <p:cNvSpPr>
            <a:spLocks noChangeArrowheads="1"/>
          </p:cNvSpPr>
          <p:nvPr/>
        </p:nvSpPr>
        <p:spPr bwMode="auto">
          <a:xfrm>
            <a:off x="7226300" y="2473325"/>
            <a:ext cx="344488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9505" name="Oval 84"/>
          <p:cNvSpPr>
            <a:spLocks noChangeArrowheads="1"/>
          </p:cNvSpPr>
          <p:nvPr/>
        </p:nvSpPr>
        <p:spPr bwMode="auto">
          <a:xfrm>
            <a:off x="7223125" y="2409825"/>
            <a:ext cx="347663" cy="103188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4" name="Group 85"/>
          <p:cNvGrpSpPr>
            <a:grpSpLocks/>
          </p:cNvGrpSpPr>
          <p:nvPr/>
        </p:nvGrpSpPr>
        <p:grpSpPr bwMode="auto">
          <a:xfrm>
            <a:off x="7307263" y="2432050"/>
            <a:ext cx="171450" cy="61913"/>
            <a:chOff x="2848" y="848"/>
            <a:chExt cx="140" cy="98"/>
          </a:xfrm>
        </p:grpSpPr>
        <p:sp>
          <p:nvSpPr>
            <p:cNvPr id="19751" name="Line 8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52" name="Line 8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53" name="Line 8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89"/>
          <p:cNvGrpSpPr>
            <a:grpSpLocks/>
          </p:cNvGrpSpPr>
          <p:nvPr/>
        </p:nvGrpSpPr>
        <p:grpSpPr bwMode="auto">
          <a:xfrm flipV="1">
            <a:off x="7307263" y="2432050"/>
            <a:ext cx="171450" cy="60325"/>
            <a:chOff x="2848" y="848"/>
            <a:chExt cx="140" cy="98"/>
          </a:xfrm>
        </p:grpSpPr>
        <p:sp>
          <p:nvSpPr>
            <p:cNvPr id="19748" name="Line 9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49" name="Line 9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50" name="Line 9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508" name="Oval 93"/>
          <p:cNvSpPr>
            <a:spLocks noChangeArrowheads="1"/>
          </p:cNvSpPr>
          <p:nvPr/>
        </p:nvSpPr>
        <p:spPr bwMode="auto">
          <a:xfrm>
            <a:off x="7224713" y="2741613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09" name="Line 94"/>
          <p:cNvSpPr>
            <a:spLocks noChangeShapeType="1"/>
          </p:cNvSpPr>
          <p:nvPr/>
        </p:nvSpPr>
        <p:spPr bwMode="auto">
          <a:xfrm>
            <a:off x="7224713" y="2733675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10" name="Line 95"/>
          <p:cNvSpPr>
            <a:spLocks noChangeShapeType="1"/>
          </p:cNvSpPr>
          <p:nvPr/>
        </p:nvSpPr>
        <p:spPr bwMode="auto">
          <a:xfrm>
            <a:off x="7583488" y="2733675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11" name="Rectangle 96"/>
          <p:cNvSpPr>
            <a:spLocks noChangeArrowheads="1"/>
          </p:cNvSpPr>
          <p:nvPr/>
        </p:nvSpPr>
        <p:spPr bwMode="auto">
          <a:xfrm>
            <a:off x="7224713" y="2733675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9512" name="Oval 97"/>
          <p:cNvSpPr>
            <a:spLocks noChangeArrowheads="1"/>
          </p:cNvSpPr>
          <p:nvPr/>
        </p:nvSpPr>
        <p:spPr bwMode="auto">
          <a:xfrm>
            <a:off x="7221538" y="2665413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6" name="Group 98"/>
          <p:cNvGrpSpPr>
            <a:grpSpLocks/>
          </p:cNvGrpSpPr>
          <p:nvPr/>
        </p:nvGrpSpPr>
        <p:grpSpPr bwMode="auto">
          <a:xfrm>
            <a:off x="7307263" y="2689225"/>
            <a:ext cx="179387" cy="65088"/>
            <a:chOff x="2848" y="848"/>
            <a:chExt cx="140" cy="98"/>
          </a:xfrm>
        </p:grpSpPr>
        <p:sp>
          <p:nvSpPr>
            <p:cNvPr id="19745" name="Line 9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46" name="Line 10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47" name="Line 10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102"/>
          <p:cNvGrpSpPr>
            <a:grpSpLocks/>
          </p:cNvGrpSpPr>
          <p:nvPr/>
        </p:nvGrpSpPr>
        <p:grpSpPr bwMode="auto">
          <a:xfrm flipV="1">
            <a:off x="7307263" y="2689225"/>
            <a:ext cx="179387" cy="65088"/>
            <a:chOff x="2848" y="848"/>
            <a:chExt cx="140" cy="98"/>
          </a:xfrm>
        </p:grpSpPr>
        <p:sp>
          <p:nvSpPr>
            <p:cNvPr id="19742" name="Line 10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43" name="Line 10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44" name="Line 10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515" name="Oval 106"/>
          <p:cNvSpPr>
            <a:spLocks noChangeArrowheads="1"/>
          </p:cNvSpPr>
          <p:nvPr/>
        </p:nvSpPr>
        <p:spPr bwMode="auto">
          <a:xfrm>
            <a:off x="7700963" y="2382838"/>
            <a:ext cx="330200" cy="857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16" name="Line 107"/>
          <p:cNvSpPr>
            <a:spLocks noChangeShapeType="1"/>
          </p:cNvSpPr>
          <p:nvPr/>
        </p:nvSpPr>
        <p:spPr bwMode="auto">
          <a:xfrm>
            <a:off x="7700963" y="2376488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17" name="Line 108"/>
          <p:cNvSpPr>
            <a:spLocks noChangeShapeType="1"/>
          </p:cNvSpPr>
          <p:nvPr/>
        </p:nvSpPr>
        <p:spPr bwMode="auto">
          <a:xfrm>
            <a:off x="8031163" y="2376488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18" name="Rectangle 109"/>
          <p:cNvSpPr>
            <a:spLocks noChangeArrowheads="1"/>
          </p:cNvSpPr>
          <p:nvPr/>
        </p:nvSpPr>
        <p:spPr bwMode="auto">
          <a:xfrm>
            <a:off x="7700963" y="2376488"/>
            <a:ext cx="327025" cy="5238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9519" name="Oval 110"/>
          <p:cNvSpPr>
            <a:spLocks noChangeArrowheads="1"/>
          </p:cNvSpPr>
          <p:nvPr/>
        </p:nvSpPr>
        <p:spPr bwMode="auto">
          <a:xfrm>
            <a:off x="7697788" y="2314575"/>
            <a:ext cx="330200" cy="1000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" name="Group 111"/>
          <p:cNvGrpSpPr>
            <a:grpSpLocks/>
          </p:cNvGrpSpPr>
          <p:nvPr/>
        </p:nvGrpSpPr>
        <p:grpSpPr bwMode="auto">
          <a:xfrm>
            <a:off x="7777163" y="2336800"/>
            <a:ext cx="163512" cy="57150"/>
            <a:chOff x="2848" y="848"/>
            <a:chExt cx="140" cy="98"/>
          </a:xfrm>
        </p:grpSpPr>
        <p:sp>
          <p:nvSpPr>
            <p:cNvPr id="19739" name="Line 11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40" name="Line 11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41" name="Line 11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9" name="Group 115"/>
          <p:cNvGrpSpPr>
            <a:grpSpLocks/>
          </p:cNvGrpSpPr>
          <p:nvPr/>
        </p:nvGrpSpPr>
        <p:grpSpPr bwMode="auto">
          <a:xfrm flipV="1">
            <a:off x="7777163" y="2335213"/>
            <a:ext cx="163512" cy="58737"/>
            <a:chOff x="2848" y="848"/>
            <a:chExt cx="140" cy="98"/>
          </a:xfrm>
        </p:grpSpPr>
        <p:sp>
          <p:nvSpPr>
            <p:cNvPr id="19736" name="Line 11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37" name="Line 11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38" name="Line 11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522" name="Oval 119"/>
          <p:cNvSpPr>
            <a:spLocks noChangeArrowheads="1"/>
          </p:cNvSpPr>
          <p:nvPr/>
        </p:nvSpPr>
        <p:spPr bwMode="auto">
          <a:xfrm>
            <a:off x="7786688" y="2741613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23" name="Line 120"/>
          <p:cNvSpPr>
            <a:spLocks noChangeShapeType="1"/>
          </p:cNvSpPr>
          <p:nvPr/>
        </p:nvSpPr>
        <p:spPr bwMode="auto">
          <a:xfrm>
            <a:off x="7786688" y="2733675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24" name="Line 121"/>
          <p:cNvSpPr>
            <a:spLocks noChangeShapeType="1"/>
          </p:cNvSpPr>
          <p:nvPr/>
        </p:nvSpPr>
        <p:spPr bwMode="auto">
          <a:xfrm>
            <a:off x="8145463" y="2733675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25" name="Rectangle 122"/>
          <p:cNvSpPr>
            <a:spLocks noChangeArrowheads="1"/>
          </p:cNvSpPr>
          <p:nvPr/>
        </p:nvSpPr>
        <p:spPr bwMode="auto">
          <a:xfrm>
            <a:off x="7786688" y="2733675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9526" name="Oval 123"/>
          <p:cNvSpPr>
            <a:spLocks noChangeArrowheads="1"/>
          </p:cNvSpPr>
          <p:nvPr/>
        </p:nvSpPr>
        <p:spPr bwMode="auto">
          <a:xfrm>
            <a:off x="7783513" y="2665413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0" name="Group 124"/>
          <p:cNvGrpSpPr>
            <a:grpSpLocks/>
          </p:cNvGrpSpPr>
          <p:nvPr/>
        </p:nvGrpSpPr>
        <p:grpSpPr bwMode="auto">
          <a:xfrm>
            <a:off x="7869238" y="2689225"/>
            <a:ext cx="179387" cy="65088"/>
            <a:chOff x="2848" y="848"/>
            <a:chExt cx="140" cy="98"/>
          </a:xfrm>
        </p:grpSpPr>
        <p:sp>
          <p:nvSpPr>
            <p:cNvPr id="19733" name="Line 12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34" name="Line 12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35" name="Line 12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" name="Group 128"/>
          <p:cNvGrpSpPr>
            <a:grpSpLocks/>
          </p:cNvGrpSpPr>
          <p:nvPr/>
        </p:nvGrpSpPr>
        <p:grpSpPr bwMode="auto">
          <a:xfrm flipV="1">
            <a:off x="7869238" y="2689225"/>
            <a:ext cx="179387" cy="65088"/>
            <a:chOff x="2848" y="848"/>
            <a:chExt cx="140" cy="98"/>
          </a:xfrm>
        </p:grpSpPr>
        <p:sp>
          <p:nvSpPr>
            <p:cNvPr id="19730" name="Line 12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31" name="Line 13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32" name="Line 13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529" name="Oval 132"/>
          <p:cNvSpPr>
            <a:spLocks noChangeArrowheads="1"/>
          </p:cNvSpPr>
          <p:nvPr/>
        </p:nvSpPr>
        <p:spPr bwMode="auto">
          <a:xfrm>
            <a:off x="6376988" y="2476500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30" name="Line 133"/>
          <p:cNvSpPr>
            <a:spLocks noChangeShapeType="1"/>
          </p:cNvSpPr>
          <p:nvPr/>
        </p:nvSpPr>
        <p:spPr bwMode="auto">
          <a:xfrm>
            <a:off x="6376988" y="2468563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31" name="Line 134"/>
          <p:cNvSpPr>
            <a:spLocks noChangeShapeType="1"/>
          </p:cNvSpPr>
          <p:nvPr/>
        </p:nvSpPr>
        <p:spPr bwMode="auto">
          <a:xfrm>
            <a:off x="6723063" y="2468563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32" name="Rectangle 135"/>
          <p:cNvSpPr>
            <a:spLocks noChangeArrowheads="1"/>
          </p:cNvSpPr>
          <p:nvPr/>
        </p:nvSpPr>
        <p:spPr bwMode="auto">
          <a:xfrm>
            <a:off x="6376988" y="2468563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9533" name="Oval 136"/>
          <p:cNvSpPr>
            <a:spLocks noChangeArrowheads="1"/>
          </p:cNvSpPr>
          <p:nvPr/>
        </p:nvSpPr>
        <p:spPr bwMode="auto">
          <a:xfrm>
            <a:off x="6373813" y="2405063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2" name="Group 137"/>
          <p:cNvGrpSpPr>
            <a:grpSpLocks/>
          </p:cNvGrpSpPr>
          <p:nvPr/>
        </p:nvGrpSpPr>
        <p:grpSpPr bwMode="auto">
          <a:xfrm>
            <a:off x="6457950" y="2427288"/>
            <a:ext cx="171450" cy="60325"/>
            <a:chOff x="2848" y="848"/>
            <a:chExt cx="140" cy="98"/>
          </a:xfrm>
        </p:grpSpPr>
        <p:sp>
          <p:nvSpPr>
            <p:cNvPr id="19727" name="Line 13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28" name="Line 13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29" name="Line 14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3" name="Group 141"/>
          <p:cNvGrpSpPr>
            <a:grpSpLocks/>
          </p:cNvGrpSpPr>
          <p:nvPr/>
        </p:nvGrpSpPr>
        <p:grpSpPr bwMode="auto">
          <a:xfrm flipV="1">
            <a:off x="6457950" y="2427288"/>
            <a:ext cx="171450" cy="58737"/>
            <a:chOff x="2848" y="848"/>
            <a:chExt cx="140" cy="98"/>
          </a:xfrm>
        </p:grpSpPr>
        <p:sp>
          <p:nvSpPr>
            <p:cNvPr id="19724" name="Line 14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25" name="Line 14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26" name="Line 14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536" name="Oval 145"/>
          <p:cNvSpPr>
            <a:spLocks noChangeArrowheads="1"/>
          </p:cNvSpPr>
          <p:nvPr/>
        </p:nvSpPr>
        <p:spPr bwMode="auto">
          <a:xfrm>
            <a:off x="6070600" y="3625850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37" name="Line 146"/>
          <p:cNvSpPr>
            <a:spLocks noChangeShapeType="1"/>
          </p:cNvSpPr>
          <p:nvPr/>
        </p:nvSpPr>
        <p:spPr bwMode="auto">
          <a:xfrm>
            <a:off x="6070600" y="3617913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38" name="Line 147"/>
          <p:cNvSpPr>
            <a:spLocks noChangeShapeType="1"/>
          </p:cNvSpPr>
          <p:nvPr/>
        </p:nvSpPr>
        <p:spPr bwMode="auto">
          <a:xfrm>
            <a:off x="6416675" y="3617913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39" name="Rectangle 148"/>
          <p:cNvSpPr>
            <a:spLocks noChangeArrowheads="1"/>
          </p:cNvSpPr>
          <p:nvPr/>
        </p:nvSpPr>
        <p:spPr bwMode="auto">
          <a:xfrm>
            <a:off x="6070600" y="3617913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9540" name="Oval 149"/>
          <p:cNvSpPr>
            <a:spLocks noChangeArrowheads="1"/>
          </p:cNvSpPr>
          <p:nvPr/>
        </p:nvSpPr>
        <p:spPr bwMode="auto">
          <a:xfrm>
            <a:off x="6067425" y="3554413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4" name="Group 150"/>
          <p:cNvGrpSpPr>
            <a:grpSpLocks/>
          </p:cNvGrpSpPr>
          <p:nvPr/>
        </p:nvGrpSpPr>
        <p:grpSpPr bwMode="auto">
          <a:xfrm>
            <a:off x="6151563" y="3576638"/>
            <a:ext cx="171450" cy="60325"/>
            <a:chOff x="2848" y="848"/>
            <a:chExt cx="140" cy="98"/>
          </a:xfrm>
        </p:grpSpPr>
        <p:sp>
          <p:nvSpPr>
            <p:cNvPr id="19721" name="Line 15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22" name="Line 15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23" name="Line 15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5" name="Group 154"/>
          <p:cNvGrpSpPr>
            <a:grpSpLocks/>
          </p:cNvGrpSpPr>
          <p:nvPr/>
        </p:nvGrpSpPr>
        <p:grpSpPr bwMode="auto">
          <a:xfrm flipV="1">
            <a:off x="6151563" y="3576638"/>
            <a:ext cx="171450" cy="58737"/>
            <a:chOff x="2848" y="848"/>
            <a:chExt cx="140" cy="98"/>
          </a:xfrm>
        </p:grpSpPr>
        <p:sp>
          <p:nvSpPr>
            <p:cNvPr id="19718" name="Line 15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19" name="Line 15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20" name="Line 15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543" name="Line 158"/>
          <p:cNvSpPr>
            <a:spLocks noChangeShapeType="1"/>
          </p:cNvSpPr>
          <p:nvPr/>
        </p:nvSpPr>
        <p:spPr bwMode="auto">
          <a:xfrm flipV="1">
            <a:off x="7269163" y="3983038"/>
            <a:ext cx="227012" cy="4365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44" name="Line 159"/>
          <p:cNvSpPr>
            <a:spLocks noChangeShapeType="1"/>
          </p:cNvSpPr>
          <p:nvPr/>
        </p:nvSpPr>
        <p:spPr bwMode="auto">
          <a:xfrm>
            <a:off x="7392988" y="3721100"/>
            <a:ext cx="163512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45" name="Line 160"/>
          <p:cNvSpPr>
            <a:spLocks noChangeShapeType="1"/>
          </p:cNvSpPr>
          <p:nvPr/>
        </p:nvSpPr>
        <p:spPr bwMode="auto">
          <a:xfrm>
            <a:off x="7489825" y="3641725"/>
            <a:ext cx="279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46" name="Line 161"/>
          <p:cNvSpPr>
            <a:spLocks noChangeShapeType="1"/>
          </p:cNvSpPr>
          <p:nvPr/>
        </p:nvSpPr>
        <p:spPr bwMode="auto">
          <a:xfrm flipV="1">
            <a:off x="7726363" y="3727450"/>
            <a:ext cx="134937" cy="1047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47" name="Line 162"/>
          <p:cNvSpPr>
            <a:spLocks noChangeShapeType="1"/>
          </p:cNvSpPr>
          <p:nvPr/>
        </p:nvSpPr>
        <p:spPr bwMode="auto">
          <a:xfrm>
            <a:off x="6424613" y="3648075"/>
            <a:ext cx="6794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48" name="Line 163"/>
          <p:cNvSpPr>
            <a:spLocks noChangeShapeType="1"/>
          </p:cNvSpPr>
          <p:nvPr/>
        </p:nvSpPr>
        <p:spPr bwMode="auto">
          <a:xfrm>
            <a:off x="6719888" y="2495550"/>
            <a:ext cx="509587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49" name="Line 164"/>
          <p:cNvSpPr>
            <a:spLocks noChangeShapeType="1"/>
          </p:cNvSpPr>
          <p:nvPr/>
        </p:nvSpPr>
        <p:spPr bwMode="auto">
          <a:xfrm>
            <a:off x="6286500" y="2324100"/>
            <a:ext cx="15240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50" name="Freeform 165"/>
          <p:cNvSpPr>
            <a:spLocks/>
          </p:cNvSpPr>
          <p:nvPr/>
        </p:nvSpPr>
        <p:spPr bwMode="auto">
          <a:xfrm>
            <a:off x="5607050" y="4330700"/>
            <a:ext cx="2979738" cy="1455738"/>
          </a:xfrm>
          <a:custGeom>
            <a:avLst/>
            <a:gdLst>
              <a:gd name="T0" fmla="*/ 889 w 1877"/>
              <a:gd name="T1" fmla="*/ 23 h 917"/>
              <a:gd name="T2" fmla="*/ 692 w 1877"/>
              <a:gd name="T3" fmla="*/ 109 h 917"/>
              <a:gd name="T4" fmla="*/ 415 w 1877"/>
              <a:gd name="T5" fmla="*/ 91 h 917"/>
              <a:gd name="T6" fmla="*/ 112 w 1877"/>
              <a:gd name="T7" fmla="*/ 170 h 917"/>
              <a:gd name="T8" fmla="*/ 50 w 1877"/>
              <a:gd name="T9" fmla="*/ 353 h 917"/>
              <a:gd name="T10" fmla="*/ 14 w 1877"/>
              <a:gd name="T11" fmla="*/ 528 h 917"/>
              <a:gd name="T12" fmla="*/ 139 w 1877"/>
              <a:gd name="T13" fmla="*/ 650 h 917"/>
              <a:gd name="T14" fmla="*/ 505 w 1877"/>
              <a:gd name="T15" fmla="*/ 781 h 917"/>
              <a:gd name="T16" fmla="*/ 933 w 1877"/>
              <a:gd name="T17" fmla="*/ 886 h 917"/>
              <a:gd name="T18" fmla="*/ 1370 w 1877"/>
              <a:gd name="T19" fmla="*/ 901 h 917"/>
              <a:gd name="T20" fmla="*/ 1676 w 1877"/>
              <a:gd name="T21" fmla="*/ 793 h 917"/>
              <a:gd name="T22" fmla="*/ 1860 w 1877"/>
              <a:gd name="T23" fmla="*/ 624 h 917"/>
              <a:gd name="T24" fmla="*/ 1776 w 1877"/>
              <a:gd name="T25" fmla="*/ 219 h 917"/>
              <a:gd name="T26" fmla="*/ 1503 w 1877"/>
              <a:gd name="T27" fmla="*/ 100 h 917"/>
              <a:gd name="T28" fmla="*/ 1200 w 1877"/>
              <a:gd name="T29" fmla="*/ 13 h 917"/>
              <a:gd name="T30" fmla="*/ 889 w 1877"/>
              <a:gd name="T31" fmla="*/ 23 h 917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877"/>
              <a:gd name="T49" fmla="*/ 0 h 917"/>
              <a:gd name="T50" fmla="*/ 1877 w 1877"/>
              <a:gd name="T51" fmla="*/ 917 h 917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51" name="Line 166"/>
          <p:cNvSpPr>
            <a:spLocks noChangeShapeType="1"/>
          </p:cNvSpPr>
          <p:nvPr/>
        </p:nvSpPr>
        <p:spPr bwMode="auto">
          <a:xfrm rot="-5400000">
            <a:off x="7842250" y="5067301"/>
            <a:ext cx="523875" cy="1397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52" name="Line 167"/>
          <p:cNvSpPr>
            <a:spLocks noChangeShapeType="1"/>
          </p:cNvSpPr>
          <p:nvPr/>
        </p:nvSpPr>
        <p:spPr bwMode="auto">
          <a:xfrm rot="5400000" flipV="1">
            <a:off x="7988300" y="5348288"/>
            <a:ext cx="3175" cy="857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553" name="Line 168"/>
          <p:cNvSpPr>
            <a:spLocks noChangeShapeType="1"/>
          </p:cNvSpPr>
          <p:nvPr/>
        </p:nvSpPr>
        <p:spPr bwMode="auto">
          <a:xfrm rot="-5400000">
            <a:off x="8174038" y="5024438"/>
            <a:ext cx="0" cy="1143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6" name="Group 169"/>
          <p:cNvGrpSpPr>
            <a:grpSpLocks/>
          </p:cNvGrpSpPr>
          <p:nvPr/>
        </p:nvGrpSpPr>
        <p:grpSpPr bwMode="auto">
          <a:xfrm>
            <a:off x="7753350" y="4733925"/>
            <a:ext cx="501650" cy="234950"/>
            <a:chOff x="4701" y="2996"/>
            <a:chExt cx="316" cy="148"/>
          </a:xfrm>
        </p:grpSpPr>
        <p:sp>
          <p:nvSpPr>
            <p:cNvPr id="19705" name="Oval 170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06" name="Line 171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07" name="Line 172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708" name="Rectangle 173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9709" name="Oval 174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27" name="Group 175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19715" name="Line 17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716" name="Line 17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717" name="Line 17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8" name="Group 179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19712" name="Line 18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713" name="Line 18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714" name="Line 18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29" name="Group 183"/>
          <p:cNvGrpSpPr>
            <a:grpSpLocks/>
          </p:cNvGrpSpPr>
          <p:nvPr/>
        </p:nvGrpSpPr>
        <p:grpSpPr bwMode="auto">
          <a:xfrm>
            <a:off x="6937375" y="4457700"/>
            <a:ext cx="501650" cy="234950"/>
            <a:chOff x="3600" y="219"/>
            <a:chExt cx="360" cy="175"/>
          </a:xfrm>
        </p:grpSpPr>
        <p:sp>
          <p:nvSpPr>
            <p:cNvPr id="19692" name="Oval 184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93" name="Line 185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94" name="Line 186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95" name="Rectangle 187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9696" name="Oval 188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0" name="Group 189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9702" name="Line 19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703" name="Line 19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704" name="Line 19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1" name="Group 193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9699" name="Line 19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700" name="Line 19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701" name="Line 19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9456" name="Group 197"/>
          <p:cNvGrpSpPr>
            <a:grpSpLocks/>
          </p:cNvGrpSpPr>
          <p:nvPr/>
        </p:nvGrpSpPr>
        <p:grpSpPr bwMode="auto">
          <a:xfrm>
            <a:off x="6272213" y="4762500"/>
            <a:ext cx="501650" cy="234950"/>
            <a:chOff x="3600" y="219"/>
            <a:chExt cx="360" cy="175"/>
          </a:xfrm>
        </p:grpSpPr>
        <p:sp>
          <p:nvSpPr>
            <p:cNvPr id="19679" name="Oval 198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80" name="Line 199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81" name="Line 200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82" name="Rectangle 201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9683" name="Oval 202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9457" name="Group 203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9689" name="Line 20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90" name="Line 20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91" name="Line 20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471" name="Group 207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9686" name="Line 20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87" name="Line 20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88" name="Line 21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9557" name="Line 211"/>
          <p:cNvSpPr>
            <a:spLocks noChangeShapeType="1"/>
          </p:cNvSpPr>
          <p:nvPr/>
        </p:nvSpPr>
        <p:spPr bwMode="auto">
          <a:xfrm>
            <a:off x="7386638" y="4668838"/>
            <a:ext cx="358775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58" name="Line 212"/>
          <p:cNvSpPr>
            <a:spLocks noChangeShapeType="1"/>
          </p:cNvSpPr>
          <p:nvPr/>
        </p:nvSpPr>
        <p:spPr bwMode="auto">
          <a:xfrm flipV="1">
            <a:off x="6734175" y="4681538"/>
            <a:ext cx="277813" cy="1095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59" name="Line 213"/>
          <p:cNvSpPr>
            <a:spLocks noChangeShapeType="1"/>
          </p:cNvSpPr>
          <p:nvPr/>
        </p:nvSpPr>
        <p:spPr bwMode="auto">
          <a:xfrm flipV="1">
            <a:off x="6777038" y="4884738"/>
            <a:ext cx="9715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60" name="Line 214"/>
          <p:cNvSpPr>
            <a:spLocks noChangeShapeType="1"/>
          </p:cNvSpPr>
          <p:nvPr/>
        </p:nvSpPr>
        <p:spPr bwMode="auto">
          <a:xfrm flipH="1">
            <a:off x="6072188" y="4630738"/>
            <a:ext cx="254000" cy="4699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61" name="Line 215"/>
          <p:cNvSpPr>
            <a:spLocks noChangeShapeType="1"/>
          </p:cNvSpPr>
          <p:nvPr/>
        </p:nvSpPr>
        <p:spPr bwMode="auto">
          <a:xfrm>
            <a:off x="6097588" y="4681538"/>
            <a:ext cx="1968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62" name="Line 216"/>
          <p:cNvSpPr>
            <a:spLocks noChangeShapeType="1"/>
          </p:cNvSpPr>
          <p:nvPr/>
        </p:nvSpPr>
        <p:spPr bwMode="auto">
          <a:xfrm>
            <a:off x="5957888" y="5018088"/>
            <a:ext cx="153987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63" name="Line 217"/>
          <p:cNvSpPr>
            <a:spLocks noChangeShapeType="1"/>
          </p:cNvSpPr>
          <p:nvPr/>
        </p:nvSpPr>
        <p:spPr bwMode="auto">
          <a:xfrm>
            <a:off x="6210300" y="5097463"/>
            <a:ext cx="490538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64" name="Line 218"/>
          <p:cNvSpPr>
            <a:spLocks noChangeShapeType="1"/>
          </p:cNvSpPr>
          <p:nvPr/>
        </p:nvSpPr>
        <p:spPr bwMode="auto">
          <a:xfrm flipH="1">
            <a:off x="6450013" y="5005388"/>
            <a:ext cx="53975" cy="857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65" name="Line 219"/>
          <p:cNvSpPr>
            <a:spLocks noChangeShapeType="1"/>
          </p:cNvSpPr>
          <p:nvPr/>
        </p:nvSpPr>
        <p:spPr bwMode="auto">
          <a:xfrm>
            <a:off x="6262688" y="5094288"/>
            <a:ext cx="1587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66" name="Line 220"/>
          <p:cNvSpPr>
            <a:spLocks noChangeShapeType="1"/>
          </p:cNvSpPr>
          <p:nvPr/>
        </p:nvSpPr>
        <p:spPr bwMode="auto">
          <a:xfrm flipH="1" flipV="1">
            <a:off x="6659563" y="5102225"/>
            <a:ext cx="0" cy="76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67" name="Line 221"/>
          <p:cNvSpPr>
            <a:spLocks noChangeShapeType="1"/>
          </p:cNvSpPr>
          <p:nvPr/>
        </p:nvSpPr>
        <p:spPr bwMode="auto">
          <a:xfrm>
            <a:off x="6740525" y="4960938"/>
            <a:ext cx="503238" cy="2698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68" name="Line 222"/>
          <p:cNvSpPr>
            <a:spLocks noChangeShapeType="1"/>
          </p:cNvSpPr>
          <p:nvPr/>
        </p:nvSpPr>
        <p:spPr bwMode="auto">
          <a:xfrm>
            <a:off x="6189663" y="4895850"/>
            <a:ext cx="80962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9472" name="Group 223"/>
          <p:cNvGrpSpPr>
            <a:grpSpLocks/>
          </p:cNvGrpSpPr>
          <p:nvPr/>
        </p:nvGrpSpPr>
        <p:grpSpPr bwMode="auto">
          <a:xfrm>
            <a:off x="5375275" y="1655763"/>
            <a:ext cx="3021013" cy="3981450"/>
            <a:chOff x="-1203" y="1352"/>
            <a:chExt cx="1903" cy="2508"/>
          </a:xfrm>
        </p:grpSpPr>
        <p:grpSp>
          <p:nvGrpSpPr>
            <p:cNvPr id="19478" name="Group 224"/>
            <p:cNvGrpSpPr>
              <a:grpSpLocks/>
            </p:cNvGrpSpPr>
            <p:nvPr/>
          </p:nvGrpSpPr>
          <p:grpSpPr bwMode="auto">
            <a:xfrm>
              <a:off x="-1203" y="1647"/>
              <a:ext cx="436" cy="114"/>
              <a:chOff x="3072" y="739"/>
              <a:chExt cx="652" cy="146"/>
            </a:xfrm>
          </p:grpSpPr>
          <p:pic>
            <p:nvPicPr>
              <p:cNvPr id="19676" name="Picture 225" descr="lgv_fqmg[1]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677" name="Line 226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678" name="Line 227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19653" name="Picture 228" descr="imgyjavg[1]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1027" y="1466"/>
              <a:ext cx="232" cy="1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9479" name="Group 229"/>
            <p:cNvGrpSpPr>
              <a:grpSpLocks/>
            </p:cNvGrpSpPr>
            <p:nvPr/>
          </p:nvGrpSpPr>
          <p:grpSpPr bwMode="auto">
            <a:xfrm>
              <a:off x="-546" y="1352"/>
              <a:ext cx="256" cy="269"/>
              <a:chOff x="2870" y="1518"/>
              <a:chExt cx="292" cy="320"/>
            </a:xfrm>
          </p:grpSpPr>
          <p:graphicFrame>
            <p:nvGraphicFramePr>
              <p:cNvPr id="19469" name="Object 230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369677" name="Clip" r:id="rId5" imgW="819000" imgH="847800" progId="">
                  <p:embed/>
                </p:oleObj>
              </a:graphicData>
            </a:graphic>
          </p:graphicFrame>
          <p:graphicFrame>
            <p:nvGraphicFramePr>
              <p:cNvPr id="19470" name="Object 231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369678" name="Clip" r:id="rId6" imgW="1266840" imgH="1200240" progId="">
                  <p:embed/>
                </p:oleObj>
              </a:graphicData>
            </a:graphic>
          </p:graphicFrame>
        </p:grpSp>
        <p:grpSp>
          <p:nvGrpSpPr>
            <p:cNvPr id="19485" name="Group 232"/>
            <p:cNvGrpSpPr>
              <a:grpSpLocks/>
            </p:cNvGrpSpPr>
            <p:nvPr/>
          </p:nvGrpSpPr>
          <p:grpSpPr bwMode="auto">
            <a:xfrm>
              <a:off x="-1002" y="2262"/>
              <a:ext cx="209" cy="224"/>
              <a:chOff x="2870" y="1518"/>
              <a:chExt cx="292" cy="320"/>
            </a:xfrm>
          </p:grpSpPr>
          <p:graphicFrame>
            <p:nvGraphicFramePr>
              <p:cNvPr id="19467" name="Object 233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369675" name="Clip" r:id="rId7" imgW="819000" imgH="847800" progId="">
                  <p:embed/>
                </p:oleObj>
              </a:graphicData>
            </a:graphic>
          </p:graphicFrame>
          <p:graphicFrame>
            <p:nvGraphicFramePr>
              <p:cNvPr id="19468" name="Object 234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369676" name="Clip" r:id="rId8" imgW="1266840" imgH="1200240" progId="">
                  <p:embed/>
                </p:oleObj>
              </a:graphicData>
            </a:graphic>
          </p:graphicFrame>
        </p:grpSp>
        <p:graphicFrame>
          <p:nvGraphicFramePr>
            <p:cNvPr id="19458" name="Object 235"/>
            <p:cNvGraphicFramePr>
              <a:graphicFrameLocks noChangeAspect="1"/>
            </p:cNvGraphicFramePr>
            <p:nvPr/>
          </p:nvGraphicFramePr>
          <p:xfrm>
            <a:off x="-732" y="2289"/>
            <a:ext cx="207" cy="173"/>
          </p:xfrm>
          <a:graphic>
            <a:graphicData uri="http://schemas.openxmlformats.org/presentationml/2006/ole">
              <p:oleObj spid="_x0000_s369666" name="Clip" r:id="rId9" imgW="1305000" imgH="1085760" progId="">
                <p:embed/>
              </p:oleObj>
            </a:graphicData>
          </a:graphic>
        </p:graphicFrame>
        <p:grpSp>
          <p:nvGrpSpPr>
            <p:cNvPr id="19486" name="Group 236"/>
            <p:cNvGrpSpPr>
              <a:grpSpLocks/>
            </p:cNvGrpSpPr>
            <p:nvPr/>
          </p:nvGrpSpPr>
          <p:grpSpPr bwMode="auto">
            <a:xfrm>
              <a:off x="310" y="3575"/>
              <a:ext cx="125" cy="230"/>
              <a:chOff x="4180" y="783"/>
              <a:chExt cx="150" cy="307"/>
            </a:xfrm>
          </p:grpSpPr>
          <p:sp>
            <p:nvSpPr>
              <p:cNvPr id="19668" name="AutoShape 237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9" name="Rectangle 238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70" name="Rectangle 239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71" name="AutoShape 240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72" name="Line 241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73" name="Line 242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74" name="Rectangle 243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75" name="Rectangle 244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19459" name="Object 245"/>
            <p:cNvGraphicFramePr>
              <a:graphicFrameLocks noChangeAspect="1"/>
            </p:cNvGraphicFramePr>
            <p:nvPr/>
          </p:nvGraphicFramePr>
          <p:xfrm>
            <a:off x="-975" y="3384"/>
            <a:ext cx="216" cy="180"/>
          </p:xfrm>
          <a:graphic>
            <a:graphicData uri="http://schemas.openxmlformats.org/presentationml/2006/ole">
              <p:oleObj spid="_x0000_s369667" name="Clip" r:id="rId10" imgW="1305000" imgH="1085760" progId="">
                <p:embed/>
              </p:oleObj>
            </a:graphicData>
          </a:graphic>
        </p:graphicFrame>
        <p:graphicFrame>
          <p:nvGraphicFramePr>
            <p:cNvPr id="19460" name="Object 246"/>
            <p:cNvGraphicFramePr>
              <a:graphicFrameLocks noChangeAspect="1"/>
            </p:cNvGraphicFramePr>
            <p:nvPr/>
          </p:nvGraphicFramePr>
          <p:xfrm>
            <a:off x="-871" y="3184"/>
            <a:ext cx="216" cy="180"/>
          </p:xfrm>
          <a:graphic>
            <a:graphicData uri="http://schemas.openxmlformats.org/presentationml/2006/ole">
              <p:oleObj spid="_x0000_s369668" name="Clip" r:id="rId11" imgW="1305000" imgH="1085760" progId="">
                <p:embed/>
              </p:oleObj>
            </a:graphicData>
          </a:graphic>
        </p:graphicFrame>
        <p:graphicFrame>
          <p:nvGraphicFramePr>
            <p:cNvPr id="19461" name="Object 247"/>
            <p:cNvGraphicFramePr>
              <a:graphicFrameLocks noChangeAspect="1"/>
            </p:cNvGraphicFramePr>
            <p:nvPr/>
          </p:nvGraphicFramePr>
          <p:xfrm>
            <a:off x="-703" y="3544"/>
            <a:ext cx="216" cy="180"/>
          </p:xfrm>
          <a:graphic>
            <a:graphicData uri="http://schemas.openxmlformats.org/presentationml/2006/ole">
              <p:oleObj spid="_x0000_s369669" name="Clip" r:id="rId12" imgW="1305000" imgH="1085760" progId="">
                <p:embed/>
              </p:oleObj>
            </a:graphicData>
          </a:graphic>
        </p:graphicFrame>
        <p:graphicFrame>
          <p:nvGraphicFramePr>
            <p:cNvPr id="19462" name="Object 248"/>
            <p:cNvGraphicFramePr>
              <a:graphicFrameLocks noChangeAspect="1"/>
            </p:cNvGraphicFramePr>
            <p:nvPr/>
          </p:nvGraphicFramePr>
          <p:xfrm>
            <a:off x="-489" y="3546"/>
            <a:ext cx="216" cy="180"/>
          </p:xfrm>
          <a:graphic>
            <a:graphicData uri="http://schemas.openxmlformats.org/presentationml/2006/ole">
              <p:oleObj spid="_x0000_s369670" name="Clip" r:id="rId13" imgW="1305000" imgH="1085760" progId="">
                <p:embed/>
              </p:oleObj>
            </a:graphicData>
          </a:graphic>
        </p:graphicFrame>
        <p:grpSp>
          <p:nvGrpSpPr>
            <p:cNvPr id="19492" name="Group 249"/>
            <p:cNvGrpSpPr>
              <a:grpSpLocks/>
            </p:cNvGrpSpPr>
            <p:nvPr/>
          </p:nvGrpSpPr>
          <p:grpSpPr bwMode="auto">
            <a:xfrm>
              <a:off x="83" y="3625"/>
              <a:ext cx="172" cy="215"/>
              <a:chOff x="2870" y="1518"/>
              <a:chExt cx="292" cy="320"/>
            </a:xfrm>
          </p:grpSpPr>
          <p:graphicFrame>
            <p:nvGraphicFramePr>
              <p:cNvPr id="19465" name="Object 250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369673" name="Clip" r:id="rId14" imgW="819000" imgH="847800" progId="">
                  <p:embed/>
                </p:oleObj>
              </a:graphicData>
            </a:graphic>
          </p:graphicFrame>
          <p:graphicFrame>
            <p:nvGraphicFramePr>
              <p:cNvPr id="19466" name="Object 251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369674" name="Clip" r:id="rId15" imgW="1266840" imgH="1200240" progId="">
                  <p:embed/>
                </p:oleObj>
              </a:graphicData>
            </a:graphic>
          </p:graphicFrame>
        </p:grpSp>
        <p:grpSp>
          <p:nvGrpSpPr>
            <p:cNvPr id="19493" name="Group 252"/>
            <p:cNvGrpSpPr>
              <a:grpSpLocks/>
            </p:cNvGrpSpPr>
            <p:nvPr/>
          </p:nvGrpSpPr>
          <p:grpSpPr bwMode="auto">
            <a:xfrm>
              <a:off x="-201" y="3657"/>
              <a:ext cx="220" cy="203"/>
              <a:chOff x="2870" y="1518"/>
              <a:chExt cx="292" cy="320"/>
            </a:xfrm>
          </p:grpSpPr>
          <p:graphicFrame>
            <p:nvGraphicFramePr>
              <p:cNvPr id="19463" name="Object 253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369671" name="Clip" r:id="rId16" imgW="819000" imgH="847800" progId="">
                  <p:embed/>
                </p:oleObj>
              </a:graphicData>
            </a:graphic>
          </p:graphicFrame>
          <p:graphicFrame>
            <p:nvGraphicFramePr>
              <p:cNvPr id="19464" name="Object 254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369672" name="Clip" r:id="rId17" imgW="1266840" imgH="1200240" progId="">
                  <p:embed/>
                </p:oleObj>
              </a:graphicData>
            </a:graphic>
          </p:graphicFrame>
        </p:grpSp>
        <p:grpSp>
          <p:nvGrpSpPr>
            <p:cNvPr id="19499" name="Group 255"/>
            <p:cNvGrpSpPr>
              <a:grpSpLocks/>
            </p:cNvGrpSpPr>
            <p:nvPr/>
          </p:nvGrpSpPr>
          <p:grpSpPr bwMode="auto">
            <a:xfrm>
              <a:off x="569" y="3419"/>
              <a:ext cx="131" cy="258"/>
              <a:chOff x="4180" y="783"/>
              <a:chExt cx="150" cy="307"/>
            </a:xfrm>
          </p:grpSpPr>
          <p:sp>
            <p:nvSpPr>
              <p:cNvPr id="19660" name="AutoShape 256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1" name="Rectangle 257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2" name="Rectangle 258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3" name="AutoShape 259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4" name="Line 260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5" name="Line 261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6" name="Rectangle 262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67" name="Rectangle 263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9570" name="Line 264"/>
          <p:cNvSpPr>
            <a:spLocks noChangeShapeType="1"/>
          </p:cNvSpPr>
          <p:nvPr/>
        </p:nvSpPr>
        <p:spPr bwMode="auto">
          <a:xfrm flipH="1">
            <a:off x="6278563" y="3417888"/>
            <a:ext cx="3175" cy="1444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71" name="Line 265"/>
          <p:cNvSpPr>
            <a:spLocks noChangeShapeType="1"/>
          </p:cNvSpPr>
          <p:nvPr/>
        </p:nvSpPr>
        <p:spPr bwMode="auto">
          <a:xfrm flipV="1">
            <a:off x="7575550" y="2400300"/>
            <a:ext cx="123825" cy="8731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72" name="Line 266"/>
          <p:cNvSpPr>
            <a:spLocks noChangeShapeType="1"/>
          </p:cNvSpPr>
          <p:nvPr/>
        </p:nvSpPr>
        <p:spPr bwMode="auto">
          <a:xfrm>
            <a:off x="7402513" y="2573338"/>
            <a:ext cx="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73" name="Line 267"/>
          <p:cNvSpPr>
            <a:spLocks noChangeShapeType="1"/>
          </p:cNvSpPr>
          <p:nvPr/>
        </p:nvSpPr>
        <p:spPr bwMode="auto">
          <a:xfrm flipV="1">
            <a:off x="7586663" y="2470150"/>
            <a:ext cx="263525" cy="2889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74" name="Line 268"/>
          <p:cNvSpPr>
            <a:spLocks noChangeShapeType="1"/>
          </p:cNvSpPr>
          <p:nvPr/>
        </p:nvSpPr>
        <p:spPr bwMode="auto">
          <a:xfrm>
            <a:off x="7939088" y="2468563"/>
            <a:ext cx="0" cy="196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75" name="Line 269"/>
          <p:cNvSpPr>
            <a:spLocks noChangeShapeType="1"/>
          </p:cNvSpPr>
          <p:nvPr/>
        </p:nvSpPr>
        <p:spPr bwMode="auto">
          <a:xfrm>
            <a:off x="7593013" y="2774950"/>
            <a:ext cx="188912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76" name="Line 270"/>
          <p:cNvSpPr>
            <a:spLocks noChangeShapeType="1"/>
          </p:cNvSpPr>
          <p:nvPr/>
        </p:nvSpPr>
        <p:spPr bwMode="auto">
          <a:xfrm flipV="1">
            <a:off x="5888038" y="3641725"/>
            <a:ext cx="168275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77" name="Line 271"/>
          <p:cNvSpPr>
            <a:spLocks noChangeShapeType="1"/>
          </p:cNvSpPr>
          <p:nvPr/>
        </p:nvSpPr>
        <p:spPr bwMode="auto">
          <a:xfrm flipV="1">
            <a:off x="8007350" y="2168525"/>
            <a:ext cx="238125" cy="1682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78" name="Line 272"/>
          <p:cNvSpPr>
            <a:spLocks noChangeShapeType="1"/>
          </p:cNvSpPr>
          <p:nvPr/>
        </p:nvSpPr>
        <p:spPr bwMode="auto">
          <a:xfrm>
            <a:off x="8147050" y="2765425"/>
            <a:ext cx="177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79" name="Line 273"/>
          <p:cNvSpPr>
            <a:spLocks noChangeShapeType="1"/>
          </p:cNvSpPr>
          <p:nvPr/>
        </p:nvSpPr>
        <p:spPr bwMode="auto">
          <a:xfrm flipH="1">
            <a:off x="7292975" y="2841625"/>
            <a:ext cx="98425" cy="704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580" name="Line 274"/>
          <p:cNvSpPr>
            <a:spLocks noChangeShapeType="1"/>
          </p:cNvSpPr>
          <p:nvPr/>
        </p:nvSpPr>
        <p:spPr bwMode="auto">
          <a:xfrm flipH="1">
            <a:off x="7883525" y="2841625"/>
            <a:ext cx="111125" cy="7270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9500" name="Group 275"/>
          <p:cNvGrpSpPr>
            <a:grpSpLocks/>
          </p:cNvGrpSpPr>
          <p:nvPr/>
        </p:nvGrpSpPr>
        <p:grpSpPr bwMode="auto">
          <a:xfrm>
            <a:off x="6935788" y="4459288"/>
            <a:ext cx="501650" cy="234950"/>
            <a:chOff x="4701" y="2996"/>
            <a:chExt cx="316" cy="148"/>
          </a:xfrm>
        </p:grpSpPr>
        <p:sp>
          <p:nvSpPr>
            <p:cNvPr id="19639" name="Oval 276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40" name="Line 277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41" name="Line 278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42" name="Rectangle 279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9643" name="Oval 280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9506" name="Group 281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19649" name="Line 28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50" name="Line 28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51" name="Line 28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507" name="Group 285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19646" name="Line 28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47" name="Line 28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48" name="Line 28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9513" name="Group 289"/>
          <p:cNvGrpSpPr>
            <a:grpSpLocks/>
          </p:cNvGrpSpPr>
          <p:nvPr/>
        </p:nvGrpSpPr>
        <p:grpSpPr bwMode="auto">
          <a:xfrm>
            <a:off x="6270625" y="4760913"/>
            <a:ext cx="501650" cy="234950"/>
            <a:chOff x="4701" y="2996"/>
            <a:chExt cx="316" cy="148"/>
          </a:xfrm>
        </p:grpSpPr>
        <p:sp>
          <p:nvSpPr>
            <p:cNvPr id="19626" name="Oval 290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27" name="Line 291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28" name="Line 292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629" name="Rectangle 293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9630" name="Oval 294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9514" name="Group 295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19636" name="Line 29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37" name="Line 29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38" name="Line 29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520" name="Group 299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19633" name="Line 30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34" name="Line 30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635" name="Line 30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9521" name="Group 303"/>
          <p:cNvGrpSpPr>
            <a:grpSpLocks/>
          </p:cNvGrpSpPr>
          <p:nvPr/>
        </p:nvGrpSpPr>
        <p:grpSpPr bwMode="auto">
          <a:xfrm>
            <a:off x="7100888" y="4946650"/>
            <a:ext cx="290512" cy="404813"/>
            <a:chOff x="4290" y="3130"/>
            <a:chExt cx="183" cy="255"/>
          </a:xfrm>
        </p:grpSpPr>
        <p:pic>
          <p:nvPicPr>
            <p:cNvPr id="19608" name="Picture 304" descr="31u_bnrz[1]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19609" name="Freeform 305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>
                <a:gd name="T0" fmla="*/ 70 w 199"/>
                <a:gd name="T1" fmla="*/ 29 h 232"/>
                <a:gd name="T2" fmla="*/ 55 w 199"/>
                <a:gd name="T3" fmla="*/ 39 h 232"/>
                <a:gd name="T4" fmla="*/ 42 w 199"/>
                <a:gd name="T5" fmla="*/ 50 h 232"/>
                <a:gd name="T6" fmla="*/ 30 w 199"/>
                <a:gd name="T7" fmla="*/ 63 h 232"/>
                <a:gd name="T8" fmla="*/ 20 w 199"/>
                <a:gd name="T9" fmla="*/ 77 h 232"/>
                <a:gd name="T10" fmla="*/ 12 w 199"/>
                <a:gd name="T11" fmla="*/ 91 h 232"/>
                <a:gd name="T12" fmla="*/ 6 w 199"/>
                <a:gd name="T13" fmla="*/ 108 h 232"/>
                <a:gd name="T14" fmla="*/ 2 w 199"/>
                <a:gd name="T15" fmla="*/ 125 h 232"/>
                <a:gd name="T16" fmla="*/ 0 w 199"/>
                <a:gd name="T17" fmla="*/ 142 h 232"/>
                <a:gd name="T18" fmla="*/ 2 w 199"/>
                <a:gd name="T19" fmla="*/ 166 h 232"/>
                <a:gd name="T20" fmla="*/ 12 w 199"/>
                <a:gd name="T21" fmla="*/ 186 h 232"/>
                <a:gd name="T22" fmla="*/ 26 w 199"/>
                <a:gd name="T23" fmla="*/ 203 h 232"/>
                <a:gd name="T24" fmla="*/ 45 w 199"/>
                <a:gd name="T25" fmla="*/ 216 h 232"/>
                <a:gd name="T26" fmla="*/ 66 w 199"/>
                <a:gd name="T27" fmla="*/ 226 h 232"/>
                <a:gd name="T28" fmla="*/ 88 w 199"/>
                <a:gd name="T29" fmla="*/ 230 h 232"/>
                <a:gd name="T30" fmla="*/ 111 w 199"/>
                <a:gd name="T31" fmla="*/ 232 h 232"/>
                <a:gd name="T32" fmla="*/ 134 w 199"/>
                <a:gd name="T33" fmla="*/ 228 h 232"/>
                <a:gd name="T34" fmla="*/ 138 w 199"/>
                <a:gd name="T35" fmla="*/ 228 h 232"/>
                <a:gd name="T36" fmla="*/ 143 w 199"/>
                <a:gd name="T37" fmla="*/ 226 h 232"/>
                <a:gd name="T38" fmla="*/ 147 w 199"/>
                <a:gd name="T39" fmla="*/ 222 h 232"/>
                <a:gd name="T40" fmla="*/ 148 w 199"/>
                <a:gd name="T41" fmla="*/ 218 h 232"/>
                <a:gd name="T42" fmla="*/ 145 w 199"/>
                <a:gd name="T43" fmla="*/ 212 h 232"/>
                <a:gd name="T44" fmla="*/ 141 w 199"/>
                <a:gd name="T45" fmla="*/ 207 h 232"/>
                <a:gd name="T46" fmla="*/ 135 w 199"/>
                <a:gd name="T47" fmla="*/ 203 h 232"/>
                <a:gd name="T48" fmla="*/ 129 w 199"/>
                <a:gd name="T49" fmla="*/ 201 h 232"/>
                <a:gd name="T50" fmla="*/ 117 w 199"/>
                <a:gd name="T51" fmla="*/ 197 h 232"/>
                <a:gd name="T52" fmla="*/ 105 w 199"/>
                <a:gd name="T53" fmla="*/ 195 h 232"/>
                <a:gd name="T54" fmla="*/ 94 w 199"/>
                <a:gd name="T55" fmla="*/ 193 h 232"/>
                <a:gd name="T56" fmla="*/ 83 w 199"/>
                <a:gd name="T57" fmla="*/ 190 h 232"/>
                <a:gd name="T58" fmla="*/ 73 w 199"/>
                <a:gd name="T59" fmla="*/ 187 h 232"/>
                <a:gd name="T60" fmla="*/ 62 w 199"/>
                <a:gd name="T61" fmla="*/ 182 h 232"/>
                <a:gd name="T62" fmla="*/ 53 w 199"/>
                <a:gd name="T63" fmla="*/ 176 h 232"/>
                <a:gd name="T64" fmla="*/ 43 w 199"/>
                <a:gd name="T65" fmla="*/ 167 h 232"/>
                <a:gd name="T66" fmla="*/ 40 w 199"/>
                <a:gd name="T67" fmla="*/ 128 h 232"/>
                <a:gd name="T68" fmla="*/ 49 w 199"/>
                <a:gd name="T69" fmla="*/ 96 h 232"/>
                <a:gd name="T70" fmla="*/ 68 w 199"/>
                <a:gd name="T71" fmla="*/ 71 h 232"/>
                <a:gd name="T72" fmla="*/ 94 w 199"/>
                <a:gd name="T73" fmla="*/ 50 h 232"/>
                <a:gd name="T74" fmla="*/ 122 w 199"/>
                <a:gd name="T75" fmla="*/ 34 h 232"/>
                <a:gd name="T76" fmla="*/ 151 w 199"/>
                <a:gd name="T77" fmla="*/ 21 h 232"/>
                <a:gd name="T78" fmla="*/ 178 w 199"/>
                <a:gd name="T79" fmla="*/ 12 h 232"/>
                <a:gd name="T80" fmla="*/ 199 w 199"/>
                <a:gd name="T81" fmla="*/ 4 h 232"/>
                <a:gd name="T82" fmla="*/ 186 w 199"/>
                <a:gd name="T83" fmla="*/ 1 h 232"/>
                <a:gd name="T84" fmla="*/ 172 w 199"/>
                <a:gd name="T85" fmla="*/ 0 h 232"/>
                <a:gd name="T86" fmla="*/ 156 w 199"/>
                <a:gd name="T87" fmla="*/ 2 h 232"/>
                <a:gd name="T88" fmla="*/ 138 w 199"/>
                <a:gd name="T89" fmla="*/ 4 h 232"/>
                <a:gd name="T90" fmla="*/ 121 w 199"/>
                <a:gd name="T91" fmla="*/ 10 h 232"/>
                <a:gd name="T92" fmla="*/ 103 w 199"/>
                <a:gd name="T93" fmla="*/ 16 h 232"/>
                <a:gd name="T94" fmla="*/ 86 w 199"/>
                <a:gd name="T95" fmla="*/ 23 h 232"/>
                <a:gd name="T96" fmla="*/ 70 w 199"/>
                <a:gd name="T97" fmla="*/ 29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10" name="Freeform 306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>
                <a:gd name="T0" fmla="*/ 108 w 128"/>
                <a:gd name="T1" fmla="*/ 59 h 180"/>
                <a:gd name="T2" fmla="*/ 113 w 128"/>
                <a:gd name="T3" fmla="*/ 77 h 180"/>
                <a:gd name="T4" fmla="*/ 111 w 128"/>
                <a:gd name="T5" fmla="*/ 94 h 180"/>
                <a:gd name="T6" fmla="*/ 103 w 128"/>
                <a:gd name="T7" fmla="*/ 108 h 180"/>
                <a:gd name="T8" fmla="*/ 91 w 128"/>
                <a:gd name="T9" fmla="*/ 121 h 180"/>
                <a:gd name="T10" fmla="*/ 77 w 128"/>
                <a:gd name="T11" fmla="*/ 132 h 180"/>
                <a:gd name="T12" fmla="*/ 61 w 128"/>
                <a:gd name="T13" fmla="*/ 144 h 180"/>
                <a:gd name="T14" fmla="*/ 45 w 128"/>
                <a:gd name="T15" fmla="*/ 154 h 180"/>
                <a:gd name="T16" fmla="*/ 30 w 128"/>
                <a:gd name="T17" fmla="*/ 164 h 180"/>
                <a:gd name="T18" fmla="*/ 28 w 128"/>
                <a:gd name="T19" fmla="*/ 168 h 180"/>
                <a:gd name="T20" fmla="*/ 27 w 128"/>
                <a:gd name="T21" fmla="*/ 170 h 180"/>
                <a:gd name="T22" fmla="*/ 27 w 128"/>
                <a:gd name="T23" fmla="*/ 174 h 180"/>
                <a:gd name="T24" fmla="*/ 28 w 128"/>
                <a:gd name="T25" fmla="*/ 177 h 180"/>
                <a:gd name="T26" fmla="*/ 32 w 128"/>
                <a:gd name="T27" fmla="*/ 179 h 180"/>
                <a:gd name="T28" fmla="*/ 35 w 128"/>
                <a:gd name="T29" fmla="*/ 180 h 180"/>
                <a:gd name="T30" fmla="*/ 37 w 128"/>
                <a:gd name="T31" fmla="*/ 180 h 180"/>
                <a:gd name="T32" fmla="*/ 41 w 128"/>
                <a:gd name="T33" fmla="*/ 179 h 180"/>
                <a:gd name="T34" fmla="*/ 60 w 128"/>
                <a:gd name="T35" fmla="*/ 169 h 180"/>
                <a:gd name="T36" fmla="*/ 77 w 128"/>
                <a:gd name="T37" fmla="*/ 158 h 180"/>
                <a:gd name="T38" fmla="*/ 94 w 128"/>
                <a:gd name="T39" fmla="*/ 145 h 180"/>
                <a:gd name="T40" fmla="*/ 109 w 128"/>
                <a:gd name="T41" fmla="*/ 130 h 180"/>
                <a:gd name="T42" fmla="*/ 120 w 128"/>
                <a:gd name="T43" fmla="*/ 114 h 180"/>
                <a:gd name="T44" fmla="*/ 127 w 128"/>
                <a:gd name="T45" fmla="*/ 95 h 180"/>
                <a:gd name="T46" fmla="*/ 128 w 128"/>
                <a:gd name="T47" fmla="*/ 76 h 180"/>
                <a:gd name="T48" fmla="*/ 123 w 128"/>
                <a:gd name="T49" fmla="*/ 55 h 180"/>
                <a:gd name="T50" fmla="*/ 113 w 128"/>
                <a:gd name="T51" fmla="*/ 39 h 180"/>
                <a:gd name="T52" fmla="*/ 97 w 128"/>
                <a:gd name="T53" fmla="*/ 25 h 180"/>
                <a:gd name="T54" fmla="*/ 79 w 128"/>
                <a:gd name="T55" fmla="*/ 15 h 180"/>
                <a:gd name="T56" fmla="*/ 57 w 128"/>
                <a:gd name="T57" fmla="*/ 7 h 180"/>
                <a:gd name="T58" fmla="*/ 36 w 128"/>
                <a:gd name="T59" fmla="*/ 2 h 180"/>
                <a:gd name="T60" fmla="*/ 19 w 128"/>
                <a:gd name="T61" fmla="*/ 0 h 180"/>
                <a:gd name="T62" fmla="*/ 6 w 128"/>
                <a:gd name="T63" fmla="*/ 0 h 180"/>
                <a:gd name="T64" fmla="*/ 0 w 128"/>
                <a:gd name="T65" fmla="*/ 4 h 180"/>
                <a:gd name="T66" fmla="*/ 14 w 128"/>
                <a:gd name="T67" fmla="*/ 9 h 180"/>
                <a:gd name="T68" fmla="*/ 29 w 128"/>
                <a:gd name="T69" fmla="*/ 14 h 180"/>
                <a:gd name="T70" fmla="*/ 46 w 128"/>
                <a:gd name="T71" fmla="*/ 19 h 180"/>
                <a:gd name="T72" fmla="*/ 61 w 128"/>
                <a:gd name="T73" fmla="*/ 23 h 180"/>
                <a:gd name="T74" fmla="*/ 76 w 128"/>
                <a:gd name="T75" fmla="*/ 29 h 180"/>
                <a:gd name="T76" fmla="*/ 89 w 128"/>
                <a:gd name="T77" fmla="*/ 37 h 180"/>
                <a:gd name="T78" fmla="*/ 100 w 128"/>
                <a:gd name="T79" fmla="*/ 46 h 180"/>
                <a:gd name="T80" fmla="*/ 108 w 128"/>
                <a:gd name="T81" fmla="*/ 59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11" name="Freeform 307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>
                <a:gd name="T0" fmla="*/ 100 w 322"/>
                <a:gd name="T1" fmla="*/ 70 h 378"/>
                <a:gd name="T2" fmla="*/ 53 w 322"/>
                <a:gd name="T3" fmla="*/ 115 h 378"/>
                <a:gd name="T4" fmla="*/ 17 w 322"/>
                <a:gd name="T5" fmla="*/ 166 h 378"/>
                <a:gd name="T6" fmla="*/ 0 w 322"/>
                <a:gd name="T7" fmla="*/ 226 h 378"/>
                <a:gd name="T8" fmla="*/ 3 w 322"/>
                <a:gd name="T9" fmla="*/ 266 h 378"/>
                <a:gd name="T10" fmla="*/ 9 w 322"/>
                <a:gd name="T11" fmla="*/ 282 h 378"/>
                <a:gd name="T12" fmla="*/ 19 w 322"/>
                <a:gd name="T13" fmla="*/ 297 h 378"/>
                <a:gd name="T14" fmla="*/ 32 w 322"/>
                <a:gd name="T15" fmla="*/ 310 h 378"/>
                <a:gd name="T16" fmla="*/ 56 w 322"/>
                <a:gd name="T17" fmla="*/ 324 h 378"/>
                <a:gd name="T18" fmla="*/ 86 w 322"/>
                <a:gd name="T19" fmla="*/ 338 h 378"/>
                <a:gd name="T20" fmla="*/ 119 w 322"/>
                <a:gd name="T21" fmla="*/ 350 h 378"/>
                <a:gd name="T22" fmla="*/ 152 w 322"/>
                <a:gd name="T23" fmla="*/ 359 h 378"/>
                <a:gd name="T24" fmla="*/ 186 w 322"/>
                <a:gd name="T25" fmla="*/ 366 h 378"/>
                <a:gd name="T26" fmla="*/ 220 w 322"/>
                <a:gd name="T27" fmla="*/ 371 h 378"/>
                <a:gd name="T28" fmla="*/ 254 w 322"/>
                <a:gd name="T29" fmla="*/ 374 h 378"/>
                <a:gd name="T30" fmla="*/ 289 w 322"/>
                <a:gd name="T31" fmla="*/ 376 h 378"/>
                <a:gd name="T32" fmla="*/ 311 w 322"/>
                <a:gd name="T33" fmla="*/ 378 h 378"/>
                <a:gd name="T34" fmla="*/ 320 w 322"/>
                <a:gd name="T35" fmla="*/ 371 h 378"/>
                <a:gd name="T36" fmla="*/ 322 w 322"/>
                <a:gd name="T37" fmla="*/ 360 h 378"/>
                <a:gd name="T38" fmla="*/ 315 w 322"/>
                <a:gd name="T39" fmla="*/ 352 h 378"/>
                <a:gd name="T40" fmla="*/ 294 w 322"/>
                <a:gd name="T41" fmla="*/ 347 h 378"/>
                <a:gd name="T42" fmla="*/ 263 w 322"/>
                <a:gd name="T43" fmla="*/ 341 h 378"/>
                <a:gd name="T44" fmla="*/ 232 w 322"/>
                <a:gd name="T45" fmla="*/ 336 h 378"/>
                <a:gd name="T46" fmla="*/ 200 w 322"/>
                <a:gd name="T47" fmla="*/ 332 h 378"/>
                <a:gd name="T48" fmla="*/ 170 w 322"/>
                <a:gd name="T49" fmla="*/ 326 h 378"/>
                <a:gd name="T50" fmla="*/ 139 w 322"/>
                <a:gd name="T51" fmla="*/ 318 h 378"/>
                <a:gd name="T52" fmla="*/ 110 w 322"/>
                <a:gd name="T53" fmla="*/ 309 h 378"/>
                <a:gd name="T54" fmla="*/ 80 w 322"/>
                <a:gd name="T55" fmla="*/ 297 h 378"/>
                <a:gd name="T56" fmla="*/ 55 w 322"/>
                <a:gd name="T57" fmla="*/ 281 h 378"/>
                <a:gd name="T58" fmla="*/ 38 w 322"/>
                <a:gd name="T59" fmla="*/ 259 h 378"/>
                <a:gd name="T60" fmla="*/ 34 w 322"/>
                <a:gd name="T61" fmla="*/ 232 h 378"/>
                <a:gd name="T62" fmla="*/ 38 w 322"/>
                <a:gd name="T63" fmla="*/ 200 h 378"/>
                <a:gd name="T64" fmla="*/ 51 w 322"/>
                <a:gd name="T65" fmla="*/ 170 h 378"/>
                <a:gd name="T66" fmla="*/ 71 w 322"/>
                <a:gd name="T67" fmla="*/ 137 h 378"/>
                <a:gd name="T68" fmla="*/ 94 w 322"/>
                <a:gd name="T69" fmla="*/ 110 h 378"/>
                <a:gd name="T70" fmla="*/ 123 w 322"/>
                <a:gd name="T71" fmla="*/ 82 h 378"/>
                <a:gd name="T72" fmla="*/ 153 w 322"/>
                <a:gd name="T73" fmla="*/ 57 h 378"/>
                <a:gd name="T74" fmla="*/ 195 w 322"/>
                <a:gd name="T75" fmla="*/ 38 h 378"/>
                <a:gd name="T76" fmla="*/ 238 w 322"/>
                <a:gd name="T77" fmla="*/ 20 h 378"/>
                <a:gd name="T78" fmla="*/ 264 w 322"/>
                <a:gd name="T79" fmla="*/ 7 h 378"/>
                <a:gd name="T80" fmla="*/ 256 w 322"/>
                <a:gd name="T81" fmla="*/ 0 h 378"/>
                <a:gd name="T82" fmla="*/ 221 w 322"/>
                <a:gd name="T83" fmla="*/ 4 h 378"/>
                <a:gd name="T84" fmla="*/ 180 w 322"/>
                <a:gd name="T85" fmla="*/ 18 h 378"/>
                <a:gd name="T86" fmla="*/ 141 w 322"/>
                <a:gd name="T87" fmla="*/ 38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12" name="Freeform 308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>
                <a:gd name="T0" fmla="*/ 235 w 283"/>
                <a:gd name="T1" fmla="*/ 77 h 252"/>
                <a:gd name="T2" fmla="*/ 248 w 283"/>
                <a:gd name="T3" fmla="*/ 91 h 252"/>
                <a:gd name="T4" fmla="*/ 256 w 283"/>
                <a:gd name="T5" fmla="*/ 107 h 252"/>
                <a:gd name="T6" fmla="*/ 259 w 283"/>
                <a:gd name="T7" fmla="*/ 124 h 252"/>
                <a:gd name="T8" fmla="*/ 259 w 283"/>
                <a:gd name="T9" fmla="*/ 142 h 252"/>
                <a:gd name="T10" fmla="*/ 257 w 283"/>
                <a:gd name="T11" fmla="*/ 157 h 252"/>
                <a:gd name="T12" fmla="*/ 252 w 283"/>
                <a:gd name="T13" fmla="*/ 170 h 252"/>
                <a:gd name="T14" fmla="*/ 244 w 283"/>
                <a:gd name="T15" fmla="*/ 183 h 252"/>
                <a:gd name="T16" fmla="*/ 236 w 283"/>
                <a:gd name="T17" fmla="*/ 193 h 252"/>
                <a:gd name="T18" fmla="*/ 225 w 283"/>
                <a:gd name="T19" fmla="*/ 204 h 252"/>
                <a:gd name="T20" fmla="*/ 215 w 283"/>
                <a:gd name="T21" fmla="*/ 214 h 252"/>
                <a:gd name="T22" fmla="*/ 204 w 283"/>
                <a:gd name="T23" fmla="*/ 224 h 252"/>
                <a:gd name="T24" fmla="*/ 194 w 283"/>
                <a:gd name="T25" fmla="*/ 234 h 252"/>
                <a:gd name="T26" fmla="*/ 191 w 283"/>
                <a:gd name="T27" fmla="*/ 238 h 252"/>
                <a:gd name="T28" fmla="*/ 191 w 283"/>
                <a:gd name="T29" fmla="*/ 241 h 252"/>
                <a:gd name="T30" fmla="*/ 191 w 283"/>
                <a:gd name="T31" fmla="*/ 245 h 252"/>
                <a:gd name="T32" fmla="*/ 194 w 283"/>
                <a:gd name="T33" fmla="*/ 248 h 252"/>
                <a:gd name="T34" fmla="*/ 197 w 283"/>
                <a:gd name="T35" fmla="*/ 250 h 252"/>
                <a:gd name="T36" fmla="*/ 202 w 283"/>
                <a:gd name="T37" fmla="*/ 252 h 252"/>
                <a:gd name="T38" fmla="*/ 205 w 283"/>
                <a:gd name="T39" fmla="*/ 250 h 252"/>
                <a:gd name="T40" fmla="*/ 209 w 283"/>
                <a:gd name="T41" fmla="*/ 248 h 252"/>
                <a:gd name="T42" fmla="*/ 232 w 283"/>
                <a:gd name="T43" fmla="*/ 233 h 252"/>
                <a:gd name="T44" fmla="*/ 252 w 283"/>
                <a:gd name="T45" fmla="*/ 214 h 252"/>
                <a:gd name="T46" fmla="*/ 268 w 283"/>
                <a:gd name="T47" fmla="*/ 192 h 252"/>
                <a:gd name="T48" fmla="*/ 278 w 283"/>
                <a:gd name="T49" fmla="*/ 167 h 252"/>
                <a:gd name="T50" fmla="*/ 283 w 283"/>
                <a:gd name="T51" fmla="*/ 141 h 252"/>
                <a:gd name="T52" fmla="*/ 280 w 283"/>
                <a:gd name="T53" fmla="*/ 115 h 252"/>
                <a:gd name="T54" fmla="*/ 271 w 283"/>
                <a:gd name="T55" fmla="*/ 91 h 252"/>
                <a:gd name="T56" fmla="*/ 252 w 283"/>
                <a:gd name="T57" fmla="*/ 69 h 252"/>
                <a:gd name="T58" fmla="*/ 238 w 283"/>
                <a:gd name="T59" fmla="*/ 57 h 252"/>
                <a:gd name="T60" fmla="*/ 222 w 283"/>
                <a:gd name="T61" fmla="*/ 48 h 252"/>
                <a:gd name="T62" fmla="*/ 204 w 283"/>
                <a:gd name="T63" fmla="*/ 39 h 252"/>
                <a:gd name="T64" fmla="*/ 184 w 283"/>
                <a:gd name="T65" fmla="*/ 31 h 252"/>
                <a:gd name="T66" fmla="*/ 164 w 283"/>
                <a:gd name="T67" fmla="*/ 23 h 252"/>
                <a:gd name="T68" fmla="*/ 144 w 283"/>
                <a:gd name="T69" fmla="*/ 17 h 252"/>
                <a:gd name="T70" fmla="*/ 123 w 283"/>
                <a:gd name="T71" fmla="*/ 13 h 252"/>
                <a:gd name="T72" fmla="*/ 103 w 283"/>
                <a:gd name="T73" fmla="*/ 8 h 252"/>
                <a:gd name="T74" fmla="*/ 83 w 283"/>
                <a:gd name="T75" fmla="*/ 5 h 252"/>
                <a:gd name="T76" fmla="*/ 66 w 283"/>
                <a:gd name="T77" fmla="*/ 2 h 252"/>
                <a:gd name="T78" fmla="*/ 48 w 283"/>
                <a:gd name="T79" fmla="*/ 0 h 252"/>
                <a:gd name="T80" fmla="*/ 34 w 283"/>
                <a:gd name="T81" fmla="*/ 0 h 252"/>
                <a:gd name="T82" fmla="*/ 21 w 283"/>
                <a:gd name="T83" fmla="*/ 0 h 252"/>
                <a:gd name="T84" fmla="*/ 11 w 283"/>
                <a:gd name="T85" fmla="*/ 0 h 252"/>
                <a:gd name="T86" fmla="*/ 4 w 283"/>
                <a:gd name="T87" fmla="*/ 2 h 252"/>
                <a:gd name="T88" fmla="*/ 0 w 283"/>
                <a:gd name="T89" fmla="*/ 5 h 252"/>
                <a:gd name="T90" fmla="*/ 12 w 283"/>
                <a:gd name="T91" fmla="*/ 7 h 252"/>
                <a:gd name="T92" fmla="*/ 24 w 283"/>
                <a:gd name="T93" fmla="*/ 8 h 252"/>
                <a:gd name="T94" fmla="*/ 38 w 283"/>
                <a:gd name="T95" fmla="*/ 10 h 252"/>
                <a:gd name="T96" fmla="*/ 52 w 283"/>
                <a:gd name="T97" fmla="*/ 13 h 252"/>
                <a:gd name="T98" fmla="*/ 66 w 283"/>
                <a:gd name="T99" fmla="*/ 16 h 252"/>
                <a:gd name="T100" fmla="*/ 82 w 283"/>
                <a:gd name="T101" fmla="*/ 18 h 252"/>
                <a:gd name="T102" fmla="*/ 98 w 283"/>
                <a:gd name="T103" fmla="*/ 22 h 252"/>
                <a:gd name="T104" fmla="*/ 114 w 283"/>
                <a:gd name="T105" fmla="*/ 25 h 252"/>
                <a:gd name="T106" fmla="*/ 129 w 283"/>
                <a:gd name="T107" fmla="*/ 30 h 252"/>
                <a:gd name="T108" fmla="*/ 146 w 283"/>
                <a:gd name="T109" fmla="*/ 34 h 252"/>
                <a:gd name="T110" fmla="*/ 162 w 283"/>
                <a:gd name="T111" fmla="*/ 39 h 252"/>
                <a:gd name="T112" fmla="*/ 177 w 283"/>
                <a:gd name="T113" fmla="*/ 45 h 252"/>
                <a:gd name="T114" fmla="*/ 193 w 283"/>
                <a:gd name="T115" fmla="*/ 52 h 252"/>
                <a:gd name="T116" fmla="*/ 208 w 283"/>
                <a:gd name="T117" fmla="*/ 60 h 252"/>
                <a:gd name="T118" fmla="*/ 222 w 283"/>
                <a:gd name="T119" fmla="*/ 68 h 252"/>
                <a:gd name="T120" fmla="*/ 235 w 283"/>
                <a:gd name="T121" fmla="*/ 77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13" name="Freeform 309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>
                <a:gd name="T0" fmla="*/ 0 w 114"/>
                <a:gd name="T1" fmla="*/ 130 h 238"/>
                <a:gd name="T2" fmla="*/ 0 w 114"/>
                <a:gd name="T3" fmla="*/ 149 h 238"/>
                <a:gd name="T4" fmla="*/ 4 w 114"/>
                <a:gd name="T5" fmla="*/ 168 h 238"/>
                <a:gd name="T6" fmla="*/ 12 w 114"/>
                <a:gd name="T7" fmla="*/ 185 h 238"/>
                <a:gd name="T8" fmla="*/ 24 w 114"/>
                <a:gd name="T9" fmla="*/ 200 h 238"/>
                <a:gd name="T10" fmla="*/ 38 w 114"/>
                <a:gd name="T11" fmla="*/ 213 h 238"/>
                <a:gd name="T12" fmla="*/ 55 w 114"/>
                <a:gd name="T13" fmla="*/ 224 h 238"/>
                <a:gd name="T14" fmla="*/ 73 w 114"/>
                <a:gd name="T15" fmla="*/ 232 h 238"/>
                <a:gd name="T16" fmla="*/ 92 w 114"/>
                <a:gd name="T17" fmla="*/ 237 h 238"/>
                <a:gd name="T18" fmla="*/ 98 w 114"/>
                <a:gd name="T19" fmla="*/ 238 h 238"/>
                <a:gd name="T20" fmla="*/ 104 w 114"/>
                <a:gd name="T21" fmla="*/ 235 h 238"/>
                <a:gd name="T22" fmla="*/ 109 w 114"/>
                <a:gd name="T23" fmla="*/ 232 h 238"/>
                <a:gd name="T24" fmla="*/ 111 w 114"/>
                <a:gd name="T25" fmla="*/ 227 h 238"/>
                <a:gd name="T26" fmla="*/ 111 w 114"/>
                <a:gd name="T27" fmla="*/ 222 h 238"/>
                <a:gd name="T28" fmla="*/ 110 w 114"/>
                <a:gd name="T29" fmla="*/ 216 h 238"/>
                <a:gd name="T30" fmla="*/ 106 w 114"/>
                <a:gd name="T31" fmla="*/ 211 h 238"/>
                <a:gd name="T32" fmla="*/ 100 w 114"/>
                <a:gd name="T33" fmla="*/ 209 h 238"/>
                <a:gd name="T34" fmla="*/ 82 w 114"/>
                <a:gd name="T35" fmla="*/ 202 h 238"/>
                <a:gd name="T36" fmla="*/ 64 w 114"/>
                <a:gd name="T37" fmla="*/ 193 h 238"/>
                <a:gd name="T38" fmla="*/ 50 w 114"/>
                <a:gd name="T39" fmla="*/ 180 h 238"/>
                <a:gd name="T40" fmla="*/ 39 w 114"/>
                <a:gd name="T41" fmla="*/ 167 h 238"/>
                <a:gd name="T42" fmla="*/ 32 w 114"/>
                <a:gd name="T43" fmla="*/ 149 h 238"/>
                <a:gd name="T44" fmla="*/ 29 w 114"/>
                <a:gd name="T45" fmla="*/ 131 h 238"/>
                <a:gd name="T46" fmla="*/ 29 w 114"/>
                <a:gd name="T47" fmla="*/ 111 h 238"/>
                <a:gd name="T48" fmla="*/ 35 w 114"/>
                <a:gd name="T49" fmla="*/ 91 h 238"/>
                <a:gd name="T50" fmla="*/ 42 w 114"/>
                <a:gd name="T51" fmla="*/ 76 h 238"/>
                <a:gd name="T52" fmla="*/ 51 w 114"/>
                <a:gd name="T53" fmla="*/ 62 h 238"/>
                <a:gd name="T54" fmla="*/ 62 w 114"/>
                <a:gd name="T55" fmla="*/ 49 h 238"/>
                <a:gd name="T56" fmla="*/ 73 w 114"/>
                <a:gd name="T57" fmla="*/ 38 h 238"/>
                <a:gd name="T58" fmla="*/ 84 w 114"/>
                <a:gd name="T59" fmla="*/ 28 h 238"/>
                <a:gd name="T60" fmla="*/ 96 w 114"/>
                <a:gd name="T61" fmla="*/ 18 h 238"/>
                <a:gd name="T62" fmla="*/ 106 w 114"/>
                <a:gd name="T63" fmla="*/ 9 h 238"/>
                <a:gd name="T64" fmla="*/ 114 w 114"/>
                <a:gd name="T65" fmla="*/ 1 h 238"/>
                <a:gd name="T66" fmla="*/ 106 w 114"/>
                <a:gd name="T67" fmla="*/ 0 h 238"/>
                <a:gd name="T68" fmla="*/ 93 w 114"/>
                <a:gd name="T69" fmla="*/ 6 h 238"/>
                <a:gd name="T70" fmla="*/ 76 w 114"/>
                <a:gd name="T71" fmla="*/ 18 h 238"/>
                <a:gd name="T72" fmla="*/ 56 w 114"/>
                <a:gd name="T73" fmla="*/ 36 h 238"/>
                <a:gd name="T74" fmla="*/ 37 w 114"/>
                <a:gd name="T75" fmla="*/ 57 h 238"/>
                <a:gd name="T76" fmla="*/ 20 w 114"/>
                <a:gd name="T77" fmla="*/ 80 h 238"/>
                <a:gd name="T78" fmla="*/ 7 w 114"/>
                <a:gd name="T79" fmla="*/ 106 h 238"/>
                <a:gd name="T80" fmla="*/ 0 w 114"/>
                <a:gd name="T81" fmla="*/ 130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14" name="Freeform 310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>
                <a:gd name="T0" fmla="*/ 207 w 246"/>
                <a:gd name="T1" fmla="*/ 124 h 310"/>
                <a:gd name="T2" fmla="*/ 219 w 246"/>
                <a:gd name="T3" fmla="*/ 143 h 310"/>
                <a:gd name="T4" fmla="*/ 225 w 246"/>
                <a:gd name="T5" fmla="*/ 164 h 310"/>
                <a:gd name="T6" fmla="*/ 221 w 246"/>
                <a:gd name="T7" fmla="*/ 187 h 310"/>
                <a:gd name="T8" fmla="*/ 208 w 246"/>
                <a:gd name="T9" fmla="*/ 209 h 310"/>
                <a:gd name="T10" fmla="*/ 188 w 246"/>
                <a:gd name="T11" fmla="*/ 228 h 310"/>
                <a:gd name="T12" fmla="*/ 166 w 246"/>
                <a:gd name="T13" fmla="*/ 246 h 310"/>
                <a:gd name="T14" fmla="*/ 143 w 246"/>
                <a:gd name="T15" fmla="*/ 264 h 310"/>
                <a:gd name="T16" fmla="*/ 129 w 246"/>
                <a:gd name="T17" fmla="*/ 278 h 310"/>
                <a:gd name="T18" fmla="*/ 124 w 246"/>
                <a:gd name="T19" fmla="*/ 287 h 310"/>
                <a:gd name="T20" fmla="*/ 120 w 246"/>
                <a:gd name="T21" fmla="*/ 296 h 310"/>
                <a:gd name="T22" fmla="*/ 121 w 246"/>
                <a:gd name="T23" fmla="*/ 305 h 310"/>
                <a:gd name="T24" fmla="*/ 130 w 246"/>
                <a:gd name="T25" fmla="*/ 310 h 310"/>
                <a:gd name="T26" fmla="*/ 139 w 246"/>
                <a:gd name="T27" fmla="*/ 309 h 310"/>
                <a:gd name="T28" fmla="*/ 154 w 246"/>
                <a:gd name="T29" fmla="*/ 293 h 310"/>
                <a:gd name="T30" fmla="*/ 180 w 246"/>
                <a:gd name="T31" fmla="*/ 269 h 310"/>
                <a:gd name="T32" fmla="*/ 207 w 246"/>
                <a:gd name="T33" fmla="*/ 246 h 310"/>
                <a:gd name="T34" fmla="*/ 231 w 246"/>
                <a:gd name="T35" fmla="*/ 219 h 310"/>
                <a:gd name="T36" fmla="*/ 245 w 246"/>
                <a:gd name="T37" fmla="*/ 187 h 310"/>
                <a:gd name="T38" fmla="*/ 242 w 246"/>
                <a:gd name="T39" fmla="*/ 153 h 310"/>
                <a:gd name="T40" fmla="*/ 227 w 246"/>
                <a:gd name="T41" fmla="*/ 120 h 310"/>
                <a:gd name="T42" fmla="*/ 201 w 246"/>
                <a:gd name="T43" fmla="*/ 94 h 310"/>
                <a:gd name="T44" fmla="*/ 177 w 246"/>
                <a:gd name="T45" fmla="*/ 74 h 310"/>
                <a:gd name="T46" fmla="*/ 152 w 246"/>
                <a:gd name="T47" fmla="*/ 60 h 310"/>
                <a:gd name="T48" fmla="*/ 126 w 246"/>
                <a:gd name="T49" fmla="*/ 43 h 310"/>
                <a:gd name="T50" fmla="*/ 98 w 246"/>
                <a:gd name="T51" fmla="*/ 28 h 310"/>
                <a:gd name="T52" fmla="*/ 72 w 246"/>
                <a:gd name="T53" fmla="*/ 16 h 310"/>
                <a:gd name="T54" fmla="*/ 46 w 246"/>
                <a:gd name="T55" fmla="*/ 7 h 310"/>
                <a:gd name="T56" fmla="*/ 24 w 246"/>
                <a:gd name="T57" fmla="*/ 1 h 310"/>
                <a:gd name="T58" fmla="*/ 7 w 246"/>
                <a:gd name="T59" fmla="*/ 1 h 310"/>
                <a:gd name="T60" fmla="*/ 8 w 246"/>
                <a:gd name="T61" fmla="*/ 6 h 310"/>
                <a:gd name="T62" fmla="*/ 28 w 246"/>
                <a:gd name="T63" fmla="*/ 14 h 310"/>
                <a:gd name="T64" fmla="*/ 51 w 246"/>
                <a:gd name="T65" fmla="*/ 24 h 310"/>
                <a:gd name="T66" fmla="*/ 78 w 246"/>
                <a:gd name="T67" fmla="*/ 37 h 310"/>
                <a:gd name="T68" fmla="*/ 106 w 246"/>
                <a:gd name="T69" fmla="*/ 51 h 310"/>
                <a:gd name="T70" fmla="*/ 134 w 246"/>
                <a:gd name="T71" fmla="*/ 69 h 310"/>
                <a:gd name="T72" fmla="*/ 163 w 246"/>
                <a:gd name="T73" fmla="*/ 87 h 310"/>
                <a:gd name="T74" fmla="*/ 187 w 246"/>
                <a:gd name="T75" fmla="*/ 105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15" name="Freeform 311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>
                <a:gd name="T0" fmla="*/ 31 w 83"/>
                <a:gd name="T1" fmla="*/ 14 h 187"/>
                <a:gd name="T2" fmla="*/ 29 w 83"/>
                <a:gd name="T3" fmla="*/ 8 h 187"/>
                <a:gd name="T4" fmla="*/ 25 w 83"/>
                <a:gd name="T5" fmla="*/ 3 h 187"/>
                <a:gd name="T6" fmla="*/ 19 w 83"/>
                <a:gd name="T7" fmla="*/ 1 h 187"/>
                <a:gd name="T8" fmla="*/ 14 w 83"/>
                <a:gd name="T9" fmla="*/ 0 h 187"/>
                <a:gd name="T10" fmla="*/ 8 w 83"/>
                <a:gd name="T11" fmla="*/ 2 h 187"/>
                <a:gd name="T12" fmla="*/ 3 w 83"/>
                <a:gd name="T13" fmla="*/ 5 h 187"/>
                <a:gd name="T14" fmla="*/ 0 w 83"/>
                <a:gd name="T15" fmla="*/ 11 h 187"/>
                <a:gd name="T16" fmla="*/ 0 w 83"/>
                <a:gd name="T17" fmla="*/ 17 h 187"/>
                <a:gd name="T18" fmla="*/ 5 w 83"/>
                <a:gd name="T19" fmla="*/ 42 h 187"/>
                <a:gd name="T20" fmla="*/ 15 w 83"/>
                <a:gd name="T21" fmla="*/ 71 h 187"/>
                <a:gd name="T22" fmla="*/ 27 w 83"/>
                <a:gd name="T23" fmla="*/ 100 h 187"/>
                <a:gd name="T24" fmla="*/ 41 w 83"/>
                <a:gd name="T25" fmla="*/ 127 h 187"/>
                <a:gd name="T26" fmla="*/ 55 w 83"/>
                <a:gd name="T27" fmla="*/ 151 h 187"/>
                <a:gd name="T28" fmla="*/ 68 w 83"/>
                <a:gd name="T29" fmla="*/ 171 h 187"/>
                <a:gd name="T30" fmla="*/ 77 w 83"/>
                <a:gd name="T31" fmla="*/ 184 h 187"/>
                <a:gd name="T32" fmla="*/ 83 w 83"/>
                <a:gd name="T33" fmla="*/ 187 h 187"/>
                <a:gd name="T34" fmla="*/ 80 w 83"/>
                <a:gd name="T35" fmla="*/ 174 h 187"/>
                <a:gd name="T36" fmla="*/ 75 w 83"/>
                <a:gd name="T37" fmla="*/ 158 h 187"/>
                <a:gd name="T38" fmla="*/ 68 w 83"/>
                <a:gd name="T39" fmla="*/ 138 h 187"/>
                <a:gd name="T40" fmla="*/ 59 w 83"/>
                <a:gd name="T41" fmla="*/ 113 h 187"/>
                <a:gd name="T42" fmla="*/ 51 w 83"/>
                <a:gd name="T43" fmla="*/ 88 h 187"/>
                <a:gd name="T44" fmla="*/ 43 w 83"/>
                <a:gd name="T45" fmla="*/ 63 h 187"/>
                <a:gd name="T46" fmla="*/ 36 w 83"/>
                <a:gd name="T47" fmla="*/ 38 h 187"/>
                <a:gd name="T48" fmla="*/ 31 w 83"/>
                <a:gd name="T49" fmla="*/ 14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16" name="Freeform 312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>
                <a:gd name="T0" fmla="*/ 22 w 44"/>
                <a:gd name="T1" fmla="*/ 10 h 94"/>
                <a:gd name="T2" fmla="*/ 21 w 44"/>
                <a:gd name="T3" fmla="*/ 6 h 94"/>
                <a:gd name="T4" fmla="*/ 18 w 44"/>
                <a:gd name="T5" fmla="*/ 2 h 94"/>
                <a:gd name="T6" fmla="*/ 14 w 44"/>
                <a:gd name="T7" fmla="*/ 0 h 94"/>
                <a:gd name="T8" fmla="*/ 10 w 44"/>
                <a:gd name="T9" fmla="*/ 0 h 94"/>
                <a:gd name="T10" fmla="*/ 6 w 44"/>
                <a:gd name="T11" fmla="*/ 1 h 94"/>
                <a:gd name="T12" fmla="*/ 3 w 44"/>
                <a:gd name="T13" fmla="*/ 3 h 94"/>
                <a:gd name="T14" fmla="*/ 0 w 44"/>
                <a:gd name="T15" fmla="*/ 7 h 94"/>
                <a:gd name="T16" fmla="*/ 0 w 44"/>
                <a:gd name="T17" fmla="*/ 11 h 94"/>
                <a:gd name="T18" fmla="*/ 0 w 44"/>
                <a:gd name="T19" fmla="*/ 24 h 94"/>
                <a:gd name="T20" fmla="*/ 4 w 44"/>
                <a:gd name="T21" fmla="*/ 38 h 94"/>
                <a:gd name="T22" fmla="*/ 8 w 44"/>
                <a:gd name="T23" fmla="*/ 52 h 94"/>
                <a:gd name="T24" fmla="*/ 14 w 44"/>
                <a:gd name="T25" fmla="*/ 65 h 94"/>
                <a:gd name="T26" fmla="*/ 21 w 44"/>
                <a:gd name="T27" fmla="*/ 78 h 94"/>
                <a:gd name="T28" fmla="*/ 28 w 44"/>
                <a:gd name="T29" fmla="*/ 87 h 94"/>
                <a:gd name="T30" fmla="*/ 37 w 44"/>
                <a:gd name="T31" fmla="*/ 93 h 94"/>
                <a:gd name="T32" fmla="*/ 42 w 44"/>
                <a:gd name="T33" fmla="*/ 94 h 94"/>
                <a:gd name="T34" fmla="*/ 44 w 44"/>
                <a:gd name="T35" fmla="*/ 76 h 94"/>
                <a:gd name="T36" fmla="*/ 38 w 44"/>
                <a:gd name="T37" fmla="*/ 54 h 94"/>
                <a:gd name="T38" fmla="*/ 31 w 44"/>
                <a:gd name="T39" fmla="*/ 32 h 94"/>
                <a:gd name="T40" fmla="*/ 22 w 44"/>
                <a:gd name="T41" fmla="*/ 10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17" name="Freeform 313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>
                <a:gd name="T0" fmla="*/ 20 w 38"/>
                <a:gd name="T1" fmla="*/ 7 h 54"/>
                <a:gd name="T2" fmla="*/ 20 w 38"/>
                <a:gd name="T3" fmla="*/ 8 h 54"/>
                <a:gd name="T4" fmla="*/ 20 w 38"/>
                <a:gd name="T5" fmla="*/ 8 h 54"/>
                <a:gd name="T6" fmla="*/ 20 w 38"/>
                <a:gd name="T7" fmla="*/ 8 h 54"/>
                <a:gd name="T8" fmla="*/ 20 w 38"/>
                <a:gd name="T9" fmla="*/ 8 h 54"/>
                <a:gd name="T10" fmla="*/ 19 w 38"/>
                <a:gd name="T11" fmla="*/ 4 h 54"/>
                <a:gd name="T12" fmla="*/ 15 w 38"/>
                <a:gd name="T13" fmla="*/ 1 h 54"/>
                <a:gd name="T14" fmla="*/ 12 w 38"/>
                <a:gd name="T15" fmla="*/ 0 h 54"/>
                <a:gd name="T16" fmla="*/ 7 w 38"/>
                <a:gd name="T17" fmla="*/ 0 h 54"/>
                <a:gd name="T18" fmla="*/ 4 w 38"/>
                <a:gd name="T19" fmla="*/ 1 h 54"/>
                <a:gd name="T20" fmla="*/ 1 w 38"/>
                <a:gd name="T21" fmla="*/ 4 h 54"/>
                <a:gd name="T22" fmla="*/ 0 w 38"/>
                <a:gd name="T23" fmla="*/ 8 h 54"/>
                <a:gd name="T24" fmla="*/ 0 w 38"/>
                <a:gd name="T25" fmla="*/ 11 h 54"/>
                <a:gd name="T26" fmla="*/ 1 w 38"/>
                <a:gd name="T27" fmla="*/ 17 h 54"/>
                <a:gd name="T28" fmla="*/ 4 w 38"/>
                <a:gd name="T29" fmla="*/ 24 h 54"/>
                <a:gd name="T30" fmla="*/ 8 w 38"/>
                <a:gd name="T31" fmla="*/ 32 h 54"/>
                <a:gd name="T32" fmla="*/ 14 w 38"/>
                <a:gd name="T33" fmla="*/ 39 h 54"/>
                <a:gd name="T34" fmla="*/ 20 w 38"/>
                <a:gd name="T35" fmla="*/ 46 h 54"/>
                <a:gd name="T36" fmla="*/ 27 w 38"/>
                <a:gd name="T37" fmla="*/ 50 h 54"/>
                <a:gd name="T38" fmla="*/ 33 w 38"/>
                <a:gd name="T39" fmla="*/ 54 h 54"/>
                <a:gd name="T40" fmla="*/ 38 w 38"/>
                <a:gd name="T41" fmla="*/ 54 h 54"/>
                <a:gd name="T42" fmla="*/ 36 w 38"/>
                <a:gd name="T43" fmla="*/ 42 h 54"/>
                <a:gd name="T44" fmla="*/ 32 w 38"/>
                <a:gd name="T45" fmla="*/ 29 h 54"/>
                <a:gd name="T46" fmla="*/ 25 w 38"/>
                <a:gd name="T47" fmla="*/ 16 h 54"/>
                <a:gd name="T48" fmla="*/ 20 w 38"/>
                <a:gd name="T49" fmla="*/ 7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18" name="Freeform 314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>
                <a:gd name="T0" fmla="*/ 41 w 52"/>
                <a:gd name="T1" fmla="*/ 27 h 36"/>
                <a:gd name="T2" fmla="*/ 46 w 52"/>
                <a:gd name="T3" fmla="*/ 24 h 36"/>
                <a:gd name="T4" fmla="*/ 51 w 52"/>
                <a:gd name="T5" fmla="*/ 21 h 36"/>
                <a:gd name="T6" fmla="*/ 52 w 52"/>
                <a:gd name="T7" fmla="*/ 16 h 36"/>
                <a:gd name="T8" fmla="*/ 52 w 52"/>
                <a:gd name="T9" fmla="*/ 12 h 36"/>
                <a:gd name="T10" fmla="*/ 50 w 52"/>
                <a:gd name="T11" fmla="*/ 6 h 36"/>
                <a:gd name="T12" fmla="*/ 46 w 52"/>
                <a:gd name="T13" fmla="*/ 2 h 36"/>
                <a:gd name="T14" fmla="*/ 41 w 52"/>
                <a:gd name="T15" fmla="*/ 0 h 36"/>
                <a:gd name="T16" fmla="*/ 36 w 52"/>
                <a:gd name="T17" fmla="*/ 0 h 36"/>
                <a:gd name="T18" fmla="*/ 33 w 52"/>
                <a:gd name="T19" fmla="*/ 0 h 36"/>
                <a:gd name="T20" fmla="*/ 29 w 52"/>
                <a:gd name="T21" fmla="*/ 1 h 36"/>
                <a:gd name="T22" fmla="*/ 21 w 52"/>
                <a:gd name="T23" fmla="*/ 4 h 36"/>
                <a:gd name="T24" fmla="*/ 13 w 52"/>
                <a:gd name="T25" fmla="*/ 8 h 36"/>
                <a:gd name="T26" fmla="*/ 6 w 52"/>
                <a:gd name="T27" fmla="*/ 15 h 36"/>
                <a:gd name="T28" fmla="*/ 3 w 52"/>
                <a:gd name="T29" fmla="*/ 22 h 36"/>
                <a:gd name="T30" fmla="*/ 0 w 52"/>
                <a:gd name="T31" fmla="*/ 29 h 36"/>
                <a:gd name="T32" fmla="*/ 0 w 52"/>
                <a:gd name="T33" fmla="*/ 31 h 36"/>
                <a:gd name="T34" fmla="*/ 4 w 52"/>
                <a:gd name="T35" fmla="*/ 33 h 36"/>
                <a:gd name="T36" fmla="*/ 9 w 52"/>
                <a:gd name="T37" fmla="*/ 36 h 36"/>
                <a:gd name="T38" fmla="*/ 13 w 52"/>
                <a:gd name="T39" fmla="*/ 36 h 36"/>
                <a:gd name="T40" fmla="*/ 18 w 52"/>
                <a:gd name="T41" fmla="*/ 36 h 36"/>
                <a:gd name="T42" fmla="*/ 24 w 52"/>
                <a:gd name="T43" fmla="*/ 33 h 36"/>
                <a:gd name="T44" fmla="*/ 30 w 52"/>
                <a:gd name="T45" fmla="*/ 32 h 36"/>
                <a:gd name="T46" fmla="*/ 36 w 52"/>
                <a:gd name="T47" fmla="*/ 30 h 36"/>
                <a:gd name="T48" fmla="*/ 41 w 52"/>
                <a:gd name="T49" fmla="*/ 27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19" name="Freeform 315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>
                <a:gd name="T0" fmla="*/ 73 w 198"/>
                <a:gd name="T1" fmla="*/ 36 h 236"/>
                <a:gd name="T2" fmla="*/ 58 w 198"/>
                <a:gd name="T3" fmla="*/ 46 h 236"/>
                <a:gd name="T4" fmla="*/ 46 w 198"/>
                <a:gd name="T5" fmla="*/ 58 h 236"/>
                <a:gd name="T6" fmla="*/ 33 w 198"/>
                <a:gd name="T7" fmla="*/ 72 h 236"/>
                <a:gd name="T8" fmla="*/ 22 w 198"/>
                <a:gd name="T9" fmla="*/ 85 h 236"/>
                <a:gd name="T10" fmla="*/ 14 w 198"/>
                <a:gd name="T11" fmla="*/ 100 h 236"/>
                <a:gd name="T12" fmla="*/ 7 w 198"/>
                <a:gd name="T13" fmla="*/ 115 h 236"/>
                <a:gd name="T14" fmla="*/ 2 w 198"/>
                <a:gd name="T15" fmla="*/ 130 h 236"/>
                <a:gd name="T16" fmla="*/ 0 w 198"/>
                <a:gd name="T17" fmla="*/ 146 h 236"/>
                <a:gd name="T18" fmla="*/ 2 w 198"/>
                <a:gd name="T19" fmla="*/ 170 h 236"/>
                <a:gd name="T20" fmla="*/ 12 w 198"/>
                <a:gd name="T21" fmla="*/ 190 h 236"/>
                <a:gd name="T22" fmla="*/ 26 w 198"/>
                <a:gd name="T23" fmla="*/ 207 h 236"/>
                <a:gd name="T24" fmla="*/ 43 w 198"/>
                <a:gd name="T25" fmla="*/ 220 h 236"/>
                <a:gd name="T26" fmla="*/ 64 w 198"/>
                <a:gd name="T27" fmla="*/ 229 h 236"/>
                <a:gd name="T28" fmla="*/ 88 w 198"/>
                <a:gd name="T29" fmla="*/ 235 h 236"/>
                <a:gd name="T30" fmla="*/ 110 w 198"/>
                <a:gd name="T31" fmla="*/ 236 h 236"/>
                <a:gd name="T32" fmla="*/ 132 w 198"/>
                <a:gd name="T33" fmla="*/ 232 h 236"/>
                <a:gd name="T34" fmla="*/ 137 w 198"/>
                <a:gd name="T35" fmla="*/ 232 h 236"/>
                <a:gd name="T36" fmla="*/ 142 w 198"/>
                <a:gd name="T37" fmla="*/ 230 h 236"/>
                <a:gd name="T38" fmla="*/ 145 w 198"/>
                <a:gd name="T39" fmla="*/ 226 h 236"/>
                <a:gd name="T40" fmla="*/ 146 w 198"/>
                <a:gd name="T41" fmla="*/ 221 h 236"/>
                <a:gd name="T42" fmla="*/ 145 w 198"/>
                <a:gd name="T43" fmla="*/ 219 h 236"/>
                <a:gd name="T44" fmla="*/ 142 w 198"/>
                <a:gd name="T45" fmla="*/ 219 h 236"/>
                <a:gd name="T46" fmla="*/ 137 w 198"/>
                <a:gd name="T47" fmla="*/ 217 h 236"/>
                <a:gd name="T48" fmla="*/ 131 w 198"/>
                <a:gd name="T49" fmla="*/ 217 h 236"/>
                <a:gd name="T50" fmla="*/ 124 w 198"/>
                <a:gd name="T51" fmla="*/ 217 h 236"/>
                <a:gd name="T52" fmla="*/ 118 w 198"/>
                <a:gd name="T53" fmla="*/ 217 h 236"/>
                <a:gd name="T54" fmla="*/ 112 w 198"/>
                <a:gd name="T55" fmla="*/ 217 h 236"/>
                <a:gd name="T56" fmla="*/ 109 w 198"/>
                <a:gd name="T57" fmla="*/ 217 h 236"/>
                <a:gd name="T58" fmla="*/ 97 w 198"/>
                <a:gd name="T59" fmla="*/ 216 h 236"/>
                <a:gd name="T60" fmla="*/ 87 w 198"/>
                <a:gd name="T61" fmla="*/ 215 h 236"/>
                <a:gd name="T62" fmla="*/ 75 w 198"/>
                <a:gd name="T63" fmla="*/ 214 h 236"/>
                <a:gd name="T64" fmla="*/ 63 w 198"/>
                <a:gd name="T65" fmla="*/ 211 h 236"/>
                <a:gd name="T66" fmla="*/ 51 w 198"/>
                <a:gd name="T67" fmla="*/ 207 h 236"/>
                <a:gd name="T68" fmla="*/ 40 w 198"/>
                <a:gd name="T69" fmla="*/ 199 h 236"/>
                <a:gd name="T70" fmla="*/ 29 w 198"/>
                <a:gd name="T71" fmla="*/ 189 h 236"/>
                <a:gd name="T72" fmla="*/ 17 w 198"/>
                <a:gd name="T73" fmla="*/ 174 h 236"/>
                <a:gd name="T74" fmla="*/ 15 w 198"/>
                <a:gd name="T75" fmla="*/ 157 h 236"/>
                <a:gd name="T76" fmla="*/ 16 w 198"/>
                <a:gd name="T77" fmla="*/ 141 h 236"/>
                <a:gd name="T78" fmla="*/ 21 w 198"/>
                <a:gd name="T79" fmla="*/ 124 h 236"/>
                <a:gd name="T80" fmla="*/ 28 w 198"/>
                <a:gd name="T81" fmla="*/ 109 h 236"/>
                <a:gd name="T82" fmla="*/ 39 w 198"/>
                <a:gd name="T83" fmla="*/ 96 h 236"/>
                <a:gd name="T84" fmla="*/ 50 w 198"/>
                <a:gd name="T85" fmla="*/ 82 h 236"/>
                <a:gd name="T86" fmla="*/ 63 w 198"/>
                <a:gd name="T87" fmla="*/ 70 h 236"/>
                <a:gd name="T88" fmla="*/ 78 w 198"/>
                <a:gd name="T89" fmla="*/ 59 h 236"/>
                <a:gd name="T90" fmla="*/ 94 w 198"/>
                <a:gd name="T91" fmla="*/ 49 h 236"/>
                <a:gd name="T92" fmla="*/ 110 w 198"/>
                <a:gd name="T93" fmla="*/ 39 h 236"/>
                <a:gd name="T94" fmla="*/ 126 w 198"/>
                <a:gd name="T95" fmla="*/ 31 h 236"/>
                <a:gd name="T96" fmla="*/ 142 w 198"/>
                <a:gd name="T97" fmla="*/ 24 h 236"/>
                <a:gd name="T98" fmla="*/ 158 w 198"/>
                <a:gd name="T99" fmla="*/ 19 h 236"/>
                <a:gd name="T100" fmla="*/ 172 w 198"/>
                <a:gd name="T101" fmla="*/ 13 h 236"/>
                <a:gd name="T102" fmla="*/ 186 w 198"/>
                <a:gd name="T103" fmla="*/ 10 h 236"/>
                <a:gd name="T104" fmla="*/ 198 w 198"/>
                <a:gd name="T105" fmla="*/ 7 h 236"/>
                <a:gd name="T106" fmla="*/ 190 w 198"/>
                <a:gd name="T107" fmla="*/ 3 h 236"/>
                <a:gd name="T108" fmla="*/ 177 w 198"/>
                <a:gd name="T109" fmla="*/ 0 h 236"/>
                <a:gd name="T110" fmla="*/ 162 w 198"/>
                <a:gd name="T111" fmla="*/ 3 h 236"/>
                <a:gd name="T112" fmla="*/ 144 w 198"/>
                <a:gd name="T113" fmla="*/ 6 h 236"/>
                <a:gd name="T114" fmla="*/ 124 w 198"/>
                <a:gd name="T115" fmla="*/ 12 h 236"/>
                <a:gd name="T116" fmla="*/ 105 w 198"/>
                <a:gd name="T117" fmla="*/ 19 h 236"/>
                <a:gd name="T118" fmla="*/ 88 w 198"/>
                <a:gd name="T119" fmla="*/ 28 h 236"/>
                <a:gd name="T120" fmla="*/ 73 w 198"/>
                <a:gd name="T121" fmla="*/ 36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20" name="Freeform 316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>
                <a:gd name="T0" fmla="*/ 108 w 128"/>
                <a:gd name="T1" fmla="*/ 61 h 183"/>
                <a:gd name="T2" fmla="*/ 111 w 128"/>
                <a:gd name="T3" fmla="*/ 80 h 183"/>
                <a:gd name="T4" fmla="*/ 109 w 128"/>
                <a:gd name="T5" fmla="*/ 97 h 183"/>
                <a:gd name="T6" fmla="*/ 101 w 128"/>
                <a:gd name="T7" fmla="*/ 110 h 183"/>
                <a:gd name="T8" fmla="*/ 89 w 128"/>
                <a:gd name="T9" fmla="*/ 123 h 183"/>
                <a:gd name="T10" fmla="*/ 75 w 128"/>
                <a:gd name="T11" fmla="*/ 134 h 183"/>
                <a:gd name="T12" fmla="*/ 60 w 128"/>
                <a:gd name="T13" fmla="*/ 145 h 183"/>
                <a:gd name="T14" fmla="*/ 43 w 128"/>
                <a:gd name="T15" fmla="*/ 156 h 183"/>
                <a:gd name="T16" fmla="*/ 29 w 128"/>
                <a:gd name="T17" fmla="*/ 167 h 183"/>
                <a:gd name="T18" fmla="*/ 27 w 128"/>
                <a:gd name="T19" fmla="*/ 170 h 183"/>
                <a:gd name="T20" fmla="*/ 26 w 128"/>
                <a:gd name="T21" fmla="*/ 172 h 183"/>
                <a:gd name="T22" fmla="*/ 26 w 128"/>
                <a:gd name="T23" fmla="*/ 176 h 183"/>
                <a:gd name="T24" fmla="*/ 28 w 128"/>
                <a:gd name="T25" fmla="*/ 179 h 183"/>
                <a:gd name="T26" fmla="*/ 30 w 128"/>
                <a:gd name="T27" fmla="*/ 182 h 183"/>
                <a:gd name="T28" fmla="*/ 34 w 128"/>
                <a:gd name="T29" fmla="*/ 183 h 183"/>
                <a:gd name="T30" fmla="*/ 37 w 128"/>
                <a:gd name="T31" fmla="*/ 183 h 183"/>
                <a:gd name="T32" fmla="*/ 41 w 128"/>
                <a:gd name="T33" fmla="*/ 182 h 183"/>
                <a:gd name="T34" fmla="*/ 58 w 128"/>
                <a:gd name="T35" fmla="*/ 171 h 183"/>
                <a:gd name="T36" fmla="*/ 76 w 128"/>
                <a:gd name="T37" fmla="*/ 160 h 183"/>
                <a:gd name="T38" fmla="*/ 92 w 128"/>
                <a:gd name="T39" fmla="*/ 147 h 183"/>
                <a:gd name="T40" fmla="*/ 108 w 128"/>
                <a:gd name="T41" fmla="*/ 132 h 183"/>
                <a:gd name="T42" fmla="*/ 118 w 128"/>
                <a:gd name="T43" fmla="*/ 116 h 183"/>
                <a:gd name="T44" fmla="*/ 125 w 128"/>
                <a:gd name="T45" fmla="*/ 98 h 183"/>
                <a:gd name="T46" fmla="*/ 128 w 128"/>
                <a:gd name="T47" fmla="*/ 78 h 183"/>
                <a:gd name="T48" fmla="*/ 123 w 128"/>
                <a:gd name="T49" fmla="*/ 58 h 183"/>
                <a:gd name="T50" fmla="*/ 112 w 128"/>
                <a:gd name="T51" fmla="*/ 41 h 183"/>
                <a:gd name="T52" fmla="*/ 98 w 128"/>
                <a:gd name="T53" fmla="*/ 28 h 183"/>
                <a:gd name="T54" fmla="*/ 80 w 128"/>
                <a:gd name="T55" fmla="*/ 16 h 183"/>
                <a:gd name="T56" fmla="*/ 61 w 128"/>
                <a:gd name="T57" fmla="*/ 8 h 183"/>
                <a:gd name="T58" fmla="*/ 41 w 128"/>
                <a:gd name="T59" fmla="*/ 2 h 183"/>
                <a:gd name="T60" fmla="*/ 23 w 128"/>
                <a:gd name="T61" fmla="*/ 0 h 183"/>
                <a:gd name="T62" fmla="*/ 9 w 128"/>
                <a:gd name="T63" fmla="*/ 1 h 183"/>
                <a:gd name="T64" fmla="*/ 0 w 128"/>
                <a:gd name="T65" fmla="*/ 6 h 183"/>
                <a:gd name="T66" fmla="*/ 16 w 128"/>
                <a:gd name="T67" fmla="*/ 10 h 183"/>
                <a:gd name="T68" fmla="*/ 33 w 128"/>
                <a:gd name="T69" fmla="*/ 14 h 183"/>
                <a:gd name="T70" fmla="*/ 48 w 128"/>
                <a:gd name="T71" fmla="*/ 17 h 183"/>
                <a:gd name="T72" fmla="*/ 63 w 128"/>
                <a:gd name="T73" fmla="*/ 22 h 183"/>
                <a:gd name="T74" fmla="*/ 77 w 128"/>
                <a:gd name="T75" fmla="*/ 28 h 183"/>
                <a:gd name="T76" fmla="*/ 90 w 128"/>
                <a:gd name="T77" fmla="*/ 36 h 183"/>
                <a:gd name="T78" fmla="*/ 101 w 128"/>
                <a:gd name="T79" fmla="*/ 46 h 183"/>
                <a:gd name="T80" fmla="*/ 108 w 128"/>
                <a:gd name="T81" fmla="*/ 61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21" name="Freeform 317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>
                <a:gd name="T0" fmla="*/ 101 w 323"/>
                <a:gd name="T1" fmla="*/ 70 h 379"/>
                <a:gd name="T2" fmla="*/ 54 w 323"/>
                <a:gd name="T3" fmla="*/ 115 h 379"/>
                <a:gd name="T4" fmla="*/ 18 w 323"/>
                <a:gd name="T5" fmla="*/ 167 h 379"/>
                <a:gd name="T6" fmla="*/ 0 w 323"/>
                <a:gd name="T7" fmla="*/ 227 h 379"/>
                <a:gd name="T8" fmla="*/ 4 w 323"/>
                <a:gd name="T9" fmla="*/ 267 h 379"/>
                <a:gd name="T10" fmla="*/ 11 w 323"/>
                <a:gd name="T11" fmla="*/ 283 h 379"/>
                <a:gd name="T12" fmla="*/ 21 w 323"/>
                <a:gd name="T13" fmla="*/ 298 h 379"/>
                <a:gd name="T14" fmla="*/ 34 w 323"/>
                <a:gd name="T15" fmla="*/ 311 h 379"/>
                <a:gd name="T16" fmla="*/ 57 w 323"/>
                <a:gd name="T17" fmla="*/ 325 h 379"/>
                <a:gd name="T18" fmla="*/ 87 w 323"/>
                <a:gd name="T19" fmla="*/ 340 h 379"/>
                <a:gd name="T20" fmla="*/ 120 w 323"/>
                <a:gd name="T21" fmla="*/ 351 h 379"/>
                <a:gd name="T22" fmla="*/ 153 w 323"/>
                <a:gd name="T23" fmla="*/ 360 h 379"/>
                <a:gd name="T24" fmla="*/ 187 w 323"/>
                <a:gd name="T25" fmla="*/ 367 h 379"/>
                <a:gd name="T26" fmla="*/ 221 w 323"/>
                <a:gd name="T27" fmla="*/ 372 h 379"/>
                <a:gd name="T28" fmla="*/ 256 w 323"/>
                <a:gd name="T29" fmla="*/ 375 h 379"/>
                <a:gd name="T30" fmla="*/ 290 w 323"/>
                <a:gd name="T31" fmla="*/ 378 h 379"/>
                <a:gd name="T32" fmla="*/ 312 w 323"/>
                <a:gd name="T33" fmla="*/ 379 h 379"/>
                <a:gd name="T34" fmla="*/ 320 w 323"/>
                <a:gd name="T35" fmla="*/ 372 h 379"/>
                <a:gd name="T36" fmla="*/ 323 w 323"/>
                <a:gd name="T37" fmla="*/ 360 h 379"/>
                <a:gd name="T38" fmla="*/ 316 w 323"/>
                <a:gd name="T39" fmla="*/ 352 h 379"/>
                <a:gd name="T40" fmla="*/ 295 w 323"/>
                <a:gd name="T41" fmla="*/ 351 h 379"/>
                <a:gd name="T42" fmla="*/ 263 w 323"/>
                <a:gd name="T43" fmla="*/ 350 h 379"/>
                <a:gd name="T44" fmla="*/ 231 w 323"/>
                <a:gd name="T45" fmla="*/ 348 h 379"/>
                <a:gd name="T46" fmla="*/ 200 w 323"/>
                <a:gd name="T47" fmla="*/ 343 h 379"/>
                <a:gd name="T48" fmla="*/ 168 w 323"/>
                <a:gd name="T49" fmla="*/ 337 h 379"/>
                <a:gd name="T50" fmla="*/ 136 w 323"/>
                <a:gd name="T51" fmla="*/ 329 h 379"/>
                <a:gd name="T52" fmla="*/ 106 w 323"/>
                <a:gd name="T53" fmla="*/ 320 h 379"/>
                <a:gd name="T54" fmla="*/ 76 w 323"/>
                <a:gd name="T55" fmla="*/ 306 h 379"/>
                <a:gd name="T56" fmla="*/ 51 w 323"/>
                <a:gd name="T57" fmla="*/ 291 h 379"/>
                <a:gd name="T58" fmla="*/ 35 w 323"/>
                <a:gd name="T59" fmla="*/ 269 h 379"/>
                <a:gd name="T60" fmla="*/ 31 w 323"/>
                <a:gd name="T61" fmla="*/ 239 h 379"/>
                <a:gd name="T62" fmla="*/ 38 w 323"/>
                <a:gd name="T63" fmla="*/ 197 h 379"/>
                <a:gd name="T64" fmla="*/ 51 w 323"/>
                <a:gd name="T65" fmla="*/ 165 h 379"/>
                <a:gd name="T66" fmla="*/ 68 w 323"/>
                <a:gd name="T67" fmla="*/ 136 h 379"/>
                <a:gd name="T68" fmla="*/ 89 w 323"/>
                <a:gd name="T69" fmla="*/ 111 h 379"/>
                <a:gd name="T70" fmla="*/ 114 w 323"/>
                <a:gd name="T71" fmla="*/ 88 h 379"/>
                <a:gd name="T72" fmla="*/ 144 w 323"/>
                <a:gd name="T73" fmla="*/ 64 h 379"/>
                <a:gd name="T74" fmla="*/ 181 w 323"/>
                <a:gd name="T75" fmla="*/ 41 h 379"/>
                <a:gd name="T76" fmla="*/ 219 w 323"/>
                <a:gd name="T77" fmla="*/ 22 h 379"/>
                <a:gd name="T78" fmla="*/ 253 w 323"/>
                <a:gd name="T79" fmla="*/ 7 h 379"/>
                <a:gd name="T80" fmla="*/ 255 w 323"/>
                <a:gd name="T81" fmla="*/ 0 h 379"/>
                <a:gd name="T82" fmla="*/ 221 w 323"/>
                <a:gd name="T83" fmla="*/ 5 h 379"/>
                <a:gd name="T84" fmla="*/ 181 w 323"/>
                <a:gd name="T85" fmla="*/ 19 h 379"/>
                <a:gd name="T86" fmla="*/ 142 w 323"/>
                <a:gd name="T87" fmla="*/ 39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22" name="Freeform 318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>
                <a:gd name="T0" fmla="*/ 235 w 282"/>
                <a:gd name="T1" fmla="*/ 78 h 253"/>
                <a:gd name="T2" fmla="*/ 248 w 282"/>
                <a:gd name="T3" fmla="*/ 92 h 253"/>
                <a:gd name="T4" fmla="*/ 255 w 282"/>
                <a:gd name="T5" fmla="*/ 108 h 253"/>
                <a:gd name="T6" fmla="*/ 259 w 282"/>
                <a:gd name="T7" fmla="*/ 125 h 253"/>
                <a:gd name="T8" fmla="*/ 259 w 282"/>
                <a:gd name="T9" fmla="*/ 144 h 253"/>
                <a:gd name="T10" fmla="*/ 257 w 282"/>
                <a:gd name="T11" fmla="*/ 159 h 253"/>
                <a:gd name="T12" fmla="*/ 252 w 282"/>
                <a:gd name="T13" fmla="*/ 171 h 253"/>
                <a:gd name="T14" fmla="*/ 244 w 282"/>
                <a:gd name="T15" fmla="*/ 184 h 253"/>
                <a:gd name="T16" fmla="*/ 236 w 282"/>
                <a:gd name="T17" fmla="*/ 194 h 253"/>
                <a:gd name="T18" fmla="*/ 225 w 282"/>
                <a:gd name="T19" fmla="*/ 206 h 253"/>
                <a:gd name="T20" fmla="*/ 215 w 282"/>
                <a:gd name="T21" fmla="*/ 215 h 253"/>
                <a:gd name="T22" fmla="*/ 204 w 282"/>
                <a:gd name="T23" fmla="*/ 225 h 253"/>
                <a:gd name="T24" fmla="*/ 194 w 282"/>
                <a:gd name="T25" fmla="*/ 236 h 253"/>
                <a:gd name="T26" fmla="*/ 191 w 282"/>
                <a:gd name="T27" fmla="*/ 239 h 253"/>
                <a:gd name="T28" fmla="*/ 190 w 282"/>
                <a:gd name="T29" fmla="*/ 242 h 253"/>
                <a:gd name="T30" fmla="*/ 191 w 282"/>
                <a:gd name="T31" fmla="*/ 246 h 253"/>
                <a:gd name="T32" fmla="*/ 194 w 282"/>
                <a:gd name="T33" fmla="*/ 249 h 253"/>
                <a:gd name="T34" fmla="*/ 197 w 282"/>
                <a:gd name="T35" fmla="*/ 252 h 253"/>
                <a:gd name="T36" fmla="*/ 201 w 282"/>
                <a:gd name="T37" fmla="*/ 253 h 253"/>
                <a:gd name="T38" fmla="*/ 205 w 282"/>
                <a:gd name="T39" fmla="*/ 252 h 253"/>
                <a:gd name="T40" fmla="*/ 209 w 282"/>
                <a:gd name="T41" fmla="*/ 249 h 253"/>
                <a:gd name="T42" fmla="*/ 232 w 282"/>
                <a:gd name="T43" fmla="*/ 234 h 253"/>
                <a:gd name="T44" fmla="*/ 251 w 282"/>
                <a:gd name="T45" fmla="*/ 215 h 253"/>
                <a:gd name="T46" fmla="*/ 267 w 282"/>
                <a:gd name="T47" fmla="*/ 192 h 253"/>
                <a:gd name="T48" fmla="*/ 278 w 282"/>
                <a:gd name="T49" fmla="*/ 168 h 253"/>
                <a:gd name="T50" fmla="*/ 282 w 282"/>
                <a:gd name="T51" fmla="*/ 141 h 253"/>
                <a:gd name="T52" fmla="*/ 279 w 282"/>
                <a:gd name="T53" fmla="*/ 116 h 253"/>
                <a:gd name="T54" fmla="*/ 270 w 282"/>
                <a:gd name="T55" fmla="*/ 92 h 253"/>
                <a:gd name="T56" fmla="*/ 251 w 282"/>
                <a:gd name="T57" fmla="*/ 70 h 253"/>
                <a:gd name="T58" fmla="*/ 237 w 282"/>
                <a:gd name="T59" fmla="*/ 59 h 253"/>
                <a:gd name="T60" fmla="*/ 221 w 282"/>
                <a:gd name="T61" fmla="*/ 48 h 253"/>
                <a:gd name="T62" fmla="*/ 202 w 282"/>
                <a:gd name="T63" fmla="*/ 39 h 253"/>
                <a:gd name="T64" fmla="*/ 183 w 282"/>
                <a:gd name="T65" fmla="*/ 31 h 253"/>
                <a:gd name="T66" fmla="*/ 163 w 282"/>
                <a:gd name="T67" fmla="*/ 24 h 253"/>
                <a:gd name="T68" fmla="*/ 142 w 282"/>
                <a:gd name="T69" fmla="*/ 18 h 253"/>
                <a:gd name="T70" fmla="*/ 122 w 282"/>
                <a:gd name="T71" fmla="*/ 13 h 253"/>
                <a:gd name="T72" fmla="*/ 101 w 282"/>
                <a:gd name="T73" fmla="*/ 8 h 253"/>
                <a:gd name="T74" fmla="*/ 82 w 282"/>
                <a:gd name="T75" fmla="*/ 5 h 253"/>
                <a:gd name="T76" fmla="*/ 63 w 282"/>
                <a:gd name="T77" fmla="*/ 2 h 253"/>
                <a:gd name="T78" fmla="*/ 47 w 282"/>
                <a:gd name="T79" fmla="*/ 0 h 253"/>
                <a:gd name="T80" fmla="*/ 32 w 282"/>
                <a:gd name="T81" fmla="*/ 0 h 253"/>
                <a:gd name="T82" fmla="*/ 19 w 282"/>
                <a:gd name="T83" fmla="*/ 0 h 253"/>
                <a:gd name="T84" fmla="*/ 10 w 282"/>
                <a:gd name="T85" fmla="*/ 1 h 253"/>
                <a:gd name="T86" fmla="*/ 4 w 282"/>
                <a:gd name="T87" fmla="*/ 4 h 253"/>
                <a:gd name="T88" fmla="*/ 0 w 282"/>
                <a:gd name="T89" fmla="*/ 6 h 253"/>
                <a:gd name="T90" fmla="*/ 12 w 282"/>
                <a:gd name="T91" fmla="*/ 8 h 253"/>
                <a:gd name="T92" fmla="*/ 25 w 282"/>
                <a:gd name="T93" fmla="*/ 9 h 253"/>
                <a:gd name="T94" fmla="*/ 38 w 282"/>
                <a:gd name="T95" fmla="*/ 12 h 253"/>
                <a:gd name="T96" fmla="*/ 52 w 282"/>
                <a:gd name="T97" fmla="*/ 14 h 253"/>
                <a:gd name="T98" fmla="*/ 67 w 282"/>
                <a:gd name="T99" fmla="*/ 16 h 253"/>
                <a:gd name="T100" fmla="*/ 82 w 282"/>
                <a:gd name="T101" fmla="*/ 18 h 253"/>
                <a:gd name="T102" fmla="*/ 97 w 282"/>
                <a:gd name="T103" fmla="*/ 22 h 253"/>
                <a:gd name="T104" fmla="*/ 114 w 282"/>
                <a:gd name="T105" fmla="*/ 25 h 253"/>
                <a:gd name="T106" fmla="*/ 129 w 282"/>
                <a:gd name="T107" fmla="*/ 30 h 253"/>
                <a:gd name="T108" fmla="*/ 146 w 282"/>
                <a:gd name="T109" fmla="*/ 35 h 253"/>
                <a:gd name="T110" fmla="*/ 162 w 282"/>
                <a:gd name="T111" fmla="*/ 40 h 253"/>
                <a:gd name="T112" fmla="*/ 177 w 282"/>
                <a:gd name="T113" fmla="*/ 46 h 253"/>
                <a:gd name="T114" fmla="*/ 192 w 282"/>
                <a:gd name="T115" fmla="*/ 53 h 253"/>
                <a:gd name="T116" fmla="*/ 208 w 282"/>
                <a:gd name="T117" fmla="*/ 60 h 253"/>
                <a:gd name="T118" fmla="*/ 222 w 282"/>
                <a:gd name="T119" fmla="*/ 69 h 253"/>
                <a:gd name="T120" fmla="*/ 235 w 282"/>
                <a:gd name="T121" fmla="*/ 78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23" name="Freeform 319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>
                <a:gd name="T0" fmla="*/ 0 w 115"/>
                <a:gd name="T1" fmla="*/ 128 h 236"/>
                <a:gd name="T2" fmla="*/ 0 w 115"/>
                <a:gd name="T3" fmla="*/ 148 h 236"/>
                <a:gd name="T4" fmla="*/ 5 w 115"/>
                <a:gd name="T5" fmla="*/ 166 h 236"/>
                <a:gd name="T6" fmla="*/ 13 w 115"/>
                <a:gd name="T7" fmla="*/ 184 h 236"/>
                <a:gd name="T8" fmla="*/ 24 w 115"/>
                <a:gd name="T9" fmla="*/ 198 h 236"/>
                <a:gd name="T10" fmla="*/ 39 w 115"/>
                <a:gd name="T11" fmla="*/ 211 h 236"/>
                <a:gd name="T12" fmla="*/ 55 w 115"/>
                <a:gd name="T13" fmla="*/ 223 h 236"/>
                <a:gd name="T14" fmla="*/ 74 w 115"/>
                <a:gd name="T15" fmla="*/ 231 h 236"/>
                <a:gd name="T16" fmla="*/ 92 w 115"/>
                <a:gd name="T17" fmla="*/ 235 h 236"/>
                <a:gd name="T18" fmla="*/ 98 w 115"/>
                <a:gd name="T19" fmla="*/ 236 h 236"/>
                <a:gd name="T20" fmla="*/ 104 w 115"/>
                <a:gd name="T21" fmla="*/ 234 h 236"/>
                <a:gd name="T22" fmla="*/ 109 w 115"/>
                <a:gd name="T23" fmla="*/ 231 h 236"/>
                <a:gd name="T24" fmla="*/ 111 w 115"/>
                <a:gd name="T25" fmla="*/ 226 h 236"/>
                <a:gd name="T26" fmla="*/ 111 w 115"/>
                <a:gd name="T27" fmla="*/ 220 h 236"/>
                <a:gd name="T28" fmla="*/ 110 w 115"/>
                <a:gd name="T29" fmla="*/ 215 h 236"/>
                <a:gd name="T30" fmla="*/ 107 w 115"/>
                <a:gd name="T31" fmla="*/ 210 h 236"/>
                <a:gd name="T32" fmla="*/ 101 w 115"/>
                <a:gd name="T33" fmla="*/ 208 h 236"/>
                <a:gd name="T34" fmla="*/ 82 w 115"/>
                <a:gd name="T35" fmla="*/ 201 h 236"/>
                <a:gd name="T36" fmla="*/ 64 w 115"/>
                <a:gd name="T37" fmla="*/ 192 h 236"/>
                <a:gd name="T38" fmla="*/ 50 w 115"/>
                <a:gd name="T39" fmla="*/ 179 h 236"/>
                <a:gd name="T40" fmla="*/ 40 w 115"/>
                <a:gd name="T41" fmla="*/ 165 h 236"/>
                <a:gd name="T42" fmla="*/ 33 w 115"/>
                <a:gd name="T43" fmla="*/ 148 h 236"/>
                <a:gd name="T44" fmla="*/ 29 w 115"/>
                <a:gd name="T45" fmla="*/ 130 h 236"/>
                <a:gd name="T46" fmla="*/ 29 w 115"/>
                <a:gd name="T47" fmla="*/ 110 h 236"/>
                <a:gd name="T48" fmla="*/ 35 w 115"/>
                <a:gd name="T49" fmla="*/ 89 h 236"/>
                <a:gd name="T50" fmla="*/ 43 w 115"/>
                <a:gd name="T51" fmla="*/ 74 h 236"/>
                <a:gd name="T52" fmla="*/ 56 w 115"/>
                <a:gd name="T53" fmla="*/ 60 h 236"/>
                <a:gd name="T54" fmla="*/ 70 w 115"/>
                <a:gd name="T55" fmla="*/ 46 h 236"/>
                <a:gd name="T56" fmla="*/ 85 w 115"/>
                <a:gd name="T57" fmla="*/ 33 h 236"/>
                <a:gd name="T58" fmla="*/ 98 w 115"/>
                <a:gd name="T59" fmla="*/ 23 h 236"/>
                <a:gd name="T60" fmla="*/ 109 w 115"/>
                <a:gd name="T61" fmla="*/ 12 h 236"/>
                <a:gd name="T62" fmla="*/ 115 w 115"/>
                <a:gd name="T63" fmla="*/ 6 h 236"/>
                <a:gd name="T64" fmla="*/ 115 w 115"/>
                <a:gd name="T65" fmla="*/ 0 h 236"/>
                <a:gd name="T66" fmla="*/ 102 w 115"/>
                <a:gd name="T67" fmla="*/ 4 h 236"/>
                <a:gd name="T68" fmla="*/ 85 w 115"/>
                <a:gd name="T69" fmla="*/ 12 h 236"/>
                <a:gd name="T70" fmla="*/ 68 w 115"/>
                <a:gd name="T71" fmla="*/ 26 h 236"/>
                <a:gd name="T72" fmla="*/ 49 w 115"/>
                <a:gd name="T73" fmla="*/ 42 h 236"/>
                <a:gd name="T74" fmla="*/ 32 w 115"/>
                <a:gd name="T75" fmla="*/ 61 h 236"/>
                <a:gd name="T76" fmla="*/ 17 w 115"/>
                <a:gd name="T77" fmla="*/ 82 h 236"/>
                <a:gd name="T78" fmla="*/ 6 w 115"/>
                <a:gd name="T79" fmla="*/ 105 h 236"/>
                <a:gd name="T80" fmla="*/ 0 w 115"/>
                <a:gd name="T81" fmla="*/ 128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24" name="Freeform 320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>
                <a:gd name="T0" fmla="*/ 208 w 245"/>
                <a:gd name="T1" fmla="*/ 124 h 310"/>
                <a:gd name="T2" fmla="*/ 220 w 245"/>
                <a:gd name="T3" fmla="*/ 144 h 310"/>
                <a:gd name="T4" fmla="*/ 226 w 245"/>
                <a:gd name="T5" fmla="*/ 164 h 310"/>
                <a:gd name="T6" fmla="*/ 222 w 245"/>
                <a:gd name="T7" fmla="*/ 187 h 310"/>
                <a:gd name="T8" fmla="*/ 208 w 245"/>
                <a:gd name="T9" fmla="*/ 209 h 310"/>
                <a:gd name="T10" fmla="*/ 188 w 245"/>
                <a:gd name="T11" fmla="*/ 229 h 310"/>
                <a:gd name="T12" fmla="*/ 166 w 245"/>
                <a:gd name="T13" fmla="*/ 246 h 310"/>
                <a:gd name="T14" fmla="*/ 142 w 245"/>
                <a:gd name="T15" fmla="*/ 264 h 310"/>
                <a:gd name="T16" fmla="*/ 128 w 245"/>
                <a:gd name="T17" fmla="*/ 278 h 310"/>
                <a:gd name="T18" fmla="*/ 124 w 245"/>
                <a:gd name="T19" fmla="*/ 287 h 310"/>
                <a:gd name="T20" fmla="*/ 120 w 245"/>
                <a:gd name="T21" fmla="*/ 296 h 310"/>
                <a:gd name="T22" fmla="*/ 122 w 245"/>
                <a:gd name="T23" fmla="*/ 306 h 310"/>
                <a:gd name="T24" fmla="*/ 131 w 245"/>
                <a:gd name="T25" fmla="*/ 310 h 310"/>
                <a:gd name="T26" fmla="*/ 139 w 245"/>
                <a:gd name="T27" fmla="*/ 309 h 310"/>
                <a:gd name="T28" fmla="*/ 154 w 245"/>
                <a:gd name="T29" fmla="*/ 292 h 310"/>
                <a:gd name="T30" fmla="*/ 180 w 245"/>
                <a:gd name="T31" fmla="*/ 269 h 310"/>
                <a:gd name="T32" fmla="*/ 207 w 245"/>
                <a:gd name="T33" fmla="*/ 246 h 310"/>
                <a:gd name="T34" fmla="*/ 230 w 245"/>
                <a:gd name="T35" fmla="*/ 219 h 310"/>
                <a:gd name="T36" fmla="*/ 244 w 245"/>
                <a:gd name="T37" fmla="*/ 186 h 310"/>
                <a:gd name="T38" fmla="*/ 243 w 245"/>
                <a:gd name="T39" fmla="*/ 152 h 310"/>
                <a:gd name="T40" fmla="*/ 228 w 245"/>
                <a:gd name="T41" fmla="*/ 119 h 310"/>
                <a:gd name="T42" fmla="*/ 203 w 245"/>
                <a:gd name="T43" fmla="*/ 93 h 310"/>
                <a:gd name="T44" fmla="*/ 176 w 245"/>
                <a:gd name="T45" fmla="*/ 76 h 310"/>
                <a:gd name="T46" fmla="*/ 151 w 245"/>
                <a:gd name="T47" fmla="*/ 61 h 310"/>
                <a:gd name="T48" fmla="*/ 122 w 245"/>
                <a:gd name="T49" fmla="*/ 46 h 310"/>
                <a:gd name="T50" fmla="*/ 93 w 245"/>
                <a:gd name="T51" fmla="*/ 31 h 310"/>
                <a:gd name="T52" fmla="*/ 66 w 245"/>
                <a:gd name="T53" fmla="*/ 18 h 310"/>
                <a:gd name="T54" fmla="*/ 40 w 245"/>
                <a:gd name="T55" fmla="*/ 8 h 310"/>
                <a:gd name="T56" fmla="*/ 20 w 245"/>
                <a:gd name="T57" fmla="*/ 1 h 310"/>
                <a:gd name="T58" fmla="*/ 5 w 245"/>
                <a:gd name="T59" fmla="*/ 0 h 310"/>
                <a:gd name="T60" fmla="*/ 11 w 245"/>
                <a:gd name="T61" fmla="*/ 8 h 310"/>
                <a:gd name="T62" fmla="*/ 36 w 245"/>
                <a:gd name="T63" fmla="*/ 20 h 310"/>
                <a:gd name="T64" fmla="*/ 60 w 245"/>
                <a:gd name="T65" fmla="*/ 31 h 310"/>
                <a:gd name="T66" fmla="*/ 86 w 245"/>
                <a:gd name="T67" fmla="*/ 44 h 310"/>
                <a:gd name="T68" fmla="*/ 113 w 245"/>
                <a:gd name="T69" fmla="*/ 57 h 310"/>
                <a:gd name="T70" fmla="*/ 139 w 245"/>
                <a:gd name="T71" fmla="*/ 71 h 310"/>
                <a:gd name="T72" fmla="*/ 165 w 245"/>
                <a:gd name="T73" fmla="*/ 88 h 310"/>
                <a:gd name="T74" fmla="*/ 188 w 245"/>
                <a:gd name="T75" fmla="*/ 106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25" name="Freeform 321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>
                <a:gd name="T0" fmla="*/ 0 w 125"/>
                <a:gd name="T1" fmla="*/ 175 h 175"/>
                <a:gd name="T2" fmla="*/ 0 w 125"/>
                <a:gd name="T3" fmla="*/ 144 h 175"/>
                <a:gd name="T4" fmla="*/ 11 w 125"/>
                <a:gd name="T5" fmla="*/ 144 h 175"/>
                <a:gd name="T6" fmla="*/ 11 w 125"/>
                <a:gd name="T7" fmla="*/ 118 h 175"/>
                <a:gd name="T8" fmla="*/ 23 w 125"/>
                <a:gd name="T9" fmla="*/ 114 h 175"/>
                <a:gd name="T10" fmla="*/ 20 w 125"/>
                <a:gd name="T11" fmla="*/ 88 h 175"/>
                <a:gd name="T12" fmla="*/ 30 w 125"/>
                <a:gd name="T13" fmla="*/ 84 h 175"/>
                <a:gd name="T14" fmla="*/ 30 w 125"/>
                <a:gd name="T15" fmla="*/ 58 h 175"/>
                <a:gd name="T16" fmla="*/ 39 w 125"/>
                <a:gd name="T17" fmla="*/ 54 h 175"/>
                <a:gd name="T18" fmla="*/ 39 w 125"/>
                <a:gd name="T19" fmla="*/ 28 h 175"/>
                <a:gd name="T20" fmla="*/ 48 w 125"/>
                <a:gd name="T21" fmla="*/ 28 h 175"/>
                <a:gd name="T22" fmla="*/ 56 w 125"/>
                <a:gd name="T23" fmla="*/ 0 h 175"/>
                <a:gd name="T24" fmla="*/ 80 w 125"/>
                <a:gd name="T25" fmla="*/ 0 h 175"/>
                <a:gd name="T26" fmla="*/ 81 w 125"/>
                <a:gd name="T27" fmla="*/ 25 h 175"/>
                <a:gd name="T28" fmla="*/ 92 w 125"/>
                <a:gd name="T29" fmla="*/ 24 h 175"/>
                <a:gd name="T30" fmla="*/ 93 w 125"/>
                <a:gd name="T31" fmla="*/ 49 h 175"/>
                <a:gd name="T32" fmla="*/ 102 w 125"/>
                <a:gd name="T33" fmla="*/ 54 h 175"/>
                <a:gd name="T34" fmla="*/ 99 w 125"/>
                <a:gd name="T35" fmla="*/ 81 h 175"/>
                <a:gd name="T36" fmla="*/ 114 w 125"/>
                <a:gd name="T37" fmla="*/ 82 h 175"/>
                <a:gd name="T38" fmla="*/ 107 w 125"/>
                <a:gd name="T39" fmla="*/ 81 h 175"/>
                <a:gd name="T40" fmla="*/ 108 w 125"/>
                <a:gd name="T41" fmla="*/ 114 h 175"/>
                <a:gd name="T42" fmla="*/ 117 w 125"/>
                <a:gd name="T43" fmla="*/ 117 h 175"/>
                <a:gd name="T44" fmla="*/ 122 w 125"/>
                <a:gd name="T45" fmla="*/ 142 h 175"/>
                <a:gd name="T46" fmla="*/ 125 w 125"/>
                <a:gd name="T47" fmla="*/ 175 h 175"/>
                <a:gd name="T48" fmla="*/ 0 w 125"/>
                <a:gd name="T49" fmla="*/ 175 h 17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5"/>
                <a:gd name="T76" fmla="*/ 0 h 175"/>
                <a:gd name="T77" fmla="*/ 125 w 125"/>
                <a:gd name="T78" fmla="*/ 175 h 17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527" name="Group 322"/>
          <p:cNvGrpSpPr>
            <a:grpSpLocks/>
          </p:cNvGrpSpPr>
          <p:nvPr/>
        </p:nvGrpSpPr>
        <p:grpSpPr bwMode="auto">
          <a:xfrm>
            <a:off x="5657850" y="3408363"/>
            <a:ext cx="290513" cy="404812"/>
            <a:chOff x="4290" y="3130"/>
            <a:chExt cx="183" cy="255"/>
          </a:xfrm>
        </p:grpSpPr>
        <p:pic>
          <p:nvPicPr>
            <p:cNvPr id="19590" name="Picture 323" descr="31u_bnrz[1]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19591" name="Freeform 324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>
                <a:gd name="T0" fmla="*/ 70 w 199"/>
                <a:gd name="T1" fmla="*/ 29 h 232"/>
                <a:gd name="T2" fmla="*/ 55 w 199"/>
                <a:gd name="T3" fmla="*/ 39 h 232"/>
                <a:gd name="T4" fmla="*/ 42 w 199"/>
                <a:gd name="T5" fmla="*/ 50 h 232"/>
                <a:gd name="T6" fmla="*/ 30 w 199"/>
                <a:gd name="T7" fmla="*/ 63 h 232"/>
                <a:gd name="T8" fmla="*/ 20 w 199"/>
                <a:gd name="T9" fmla="*/ 77 h 232"/>
                <a:gd name="T10" fmla="*/ 12 w 199"/>
                <a:gd name="T11" fmla="*/ 91 h 232"/>
                <a:gd name="T12" fmla="*/ 6 w 199"/>
                <a:gd name="T13" fmla="*/ 108 h 232"/>
                <a:gd name="T14" fmla="*/ 2 w 199"/>
                <a:gd name="T15" fmla="*/ 125 h 232"/>
                <a:gd name="T16" fmla="*/ 0 w 199"/>
                <a:gd name="T17" fmla="*/ 142 h 232"/>
                <a:gd name="T18" fmla="*/ 2 w 199"/>
                <a:gd name="T19" fmla="*/ 166 h 232"/>
                <a:gd name="T20" fmla="*/ 12 w 199"/>
                <a:gd name="T21" fmla="*/ 186 h 232"/>
                <a:gd name="T22" fmla="*/ 26 w 199"/>
                <a:gd name="T23" fmla="*/ 203 h 232"/>
                <a:gd name="T24" fmla="*/ 45 w 199"/>
                <a:gd name="T25" fmla="*/ 216 h 232"/>
                <a:gd name="T26" fmla="*/ 66 w 199"/>
                <a:gd name="T27" fmla="*/ 226 h 232"/>
                <a:gd name="T28" fmla="*/ 88 w 199"/>
                <a:gd name="T29" fmla="*/ 230 h 232"/>
                <a:gd name="T30" fmla="*/ 111 w 199"/>
                <a:gd name="T31" fmla="*/ 232 h 232"/>
                <a:gd name="T32" fmla="*/ 134 w 199"/>
                <a:gd name="T33" fmla="*/ 228 h 232"/>
                <a:gd name="T34" fmla="*/ 138 w 199"/>
                <a:gd name="T35" fmla="*/ 228 h 232"/>
                <a:gd name="T36" fmla="*/ 143 w 199"/>
                <a:gd name="T37" fmla="*/ 226 h 232"/>
                <a:gd name="T38" fmla="*/ 147 w 199"/>
                <a:gd name="T39" fmla="*/ 222 h 232"/>
                <a:gd name="T40" fmla="*/ 148 w 199"/>
                <a:gd name="T41" fmla="*/ 218 h 232"/>
                <a:gd name="T42" fmla="*/ 145 w 199"/>
                <a:gd name="T43" fmla="*/ 212 h 232"/>
                <a:gd name="T44" fmla="*/ 141 w 199"/>
                <a:gd name="T45" fmla="*/ 207 h 232"/>
                <a:gd name="T46" fmla="*/ 135 w 199"/>
                <a:gd name="T47" fmla="*/ 203 h 232"/>
                <a:gd name="T48" fmla="*/ 129 w 199"/>
                <a:gd name="T49" fmla="*/ 201 h 232"/>
                <a:gd name="T50" fmla="*/ 117 w 199"/>
                <a:gd name="T51" fmla="*/ 197 h 232"/>
                <a:gd name="T52" fmla="*/ 105 w 199"/>
                <a:gd name="T53" fmla="*/ 195 h 232"/>
                <a:gd name="T54" fmla="*/ 94 w 199"/>
                <a:gd name="T55" fmla="*/ 193 h 232"/>
                <a:gd name="T56" fmla="*/ 83 w 199"/>
                <a:gd name="T57" fmla="*/ 190 h 232"/>
                <a:gd name="T58" fmla="*/ 73 w 199"/>
                <a:gd name="T59" fmla="*/ 187 h 232"/>
                <a:gd name="T60" fmla="*/ 62 w 199"/>
                <a:gd name="T61" fmla="*/ 182 h 232"/>
                <a:gd name="T62" fmla="*/ 53 w 199"/>
                <a:gd name="T63" fmla="*/ 176 h 232"/>
                <a:gd name="T64" fmla="*/ 43 w 199"/>
                <a:gd name="T65" fmla="*/ 167 h 232"/>
                <a:gd name="T66" fmla="*/ 40 w 199"/>
                <a:gd name="T67" fmla="*/ 128 h 232"/>
                <a:gd name="T68" fmla="*/ 49 w 199"/>
                <a:gd name="T69" fmla="*/ 96 h 232"/>
                <a:gd name="T70" fmla="*/ 68 w 199"/>
                <a:gd name="T71" fmla="*/ 71 h 232"/>
                <a:gd name="T72" fmla="*/ 94 w 199"/>
                <a:gd name="T73" fmla="*/ 50 h 232"/>
                <a:gd name="T74" fmla="*/ 122 w 199"/>
                <a:gd name="T75" fmla="*/ 34 h 232"/>
                <a:gd name="T76" fmla="*/ 151 w 199"/>
                <a:gd name="T77" fmla="*/ 21 h 232"/>
                <a:gd name="T78" fmla="*/ 178 w 199"/>
                <a:gd name="T79" fmla="*/ 12 h 232"/>
                <a:gd name="T80" fmla="*/ 199 w 199"/>
                <a:gd name="T81" fmla="*/ 4 h 232"/>
                <a:gd name="T82" fmla="*/ 186 w 199"/>
                <a:gd name="T83" fmla="*/ 1 h 232"/>
                <a:gd name="T84" fmla="*/ 172 w 199"/>
                <a:gd name="T85" fmla="*/ 0 h 232"/>
                <a:gd name="T86" fmla="*/ 156 w 199"/>
                <a:gd name="T87" fmla="*/ 2 h 232"/>
                <a:gd name="T88" fmla="*/ 138 w 199"/>
                <a:gd name="T89" fmla="*/ 4 h 232"/>
                <a:gd name="T90" fmla="*/ 121 w 199"/>
                <a:gd name="T91" fmla="*/ 10 h 232"/>
                <a:gd name="T92" fmla="*/ 103 w 199"/>
                <a:gd name="T93" fmla="*/ 16 h 232"/>
                <a:gd name="T94" fmla="*/ 86 w 199"/>
                <a:gd name="T95" fmla="*/ 23 h 232"/>
                <a:gd name="T96" fmla="*/ 70 w 199"/>
                <a:gd name="T97" fmla="*/ 29 h 23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99"/>
                <a:gd name="T148" fmla="*/ 0 h 232"/>
                <a:gd name="T149" fmla="*/ 199 w 199"/>
                <a:gd name="T150" fmla="*/ 232 h 23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92" name="Freeform 325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>
                <a:gd name="T0" fmla="*/ 108 w 128"/>
                <a:gd name="T1" fmla="*/ 59 h 180"/>
                <a:gd name="T2" fmla="*/ 113 w 128"/>
                <a:gd name="T3" fmla="*/ 77 h 180"/>
                <a:gd name="T4" fmla="*/ 111 w 128"/>
                <a:gd name="T5" fmla="*/ 94 h 180"/>
                <a:gd name="T6" fmla="*/ 103 w 128"/>
                <a:gd name="T7" fmla="*/ 108 h 180"/>
                <a:gd name="T8" fmla="*/ 91 w 128"/>
                <a:gd name="T9" fmla="*/ 121 h 180"/>
                <a:gd name="T10" fmla="*/ 77 w 128"/>
                <a:gd name="T11" fmla="*/ 132 h 180"/>
                <a:gd name="T12" fmla="*/ 61 w 128"/>
                <a:gd name="T13" fmla="*/ 144 h 180"/>
                <a:gd name="T14" fmla="*/ 45 w 128"/>
                <a:gd name="T15" fmla="*/ 154 h 180"/>
                <a:gd name="T16" fmla="*/ 30 w 128"/>
                <a:gd name="T17" fmla="*/ 164 h 180"/>
                <a:gd name="T18" fmla="*/ 28 w 128"/>
                <a:gd name="T19" fmla="*/ 168 h 180"/>
                <a:gd name="T20" fmla="*/ 27 w 128"/>
                <a:gd name="T21" fmla="*/ 170 h 180"/>
                <a:gd name="T22" fmla="*/ 27 w 128"/>
                <a:gd name="T23" fmla="*/ 174 h 180"/>
                <a:gd name="T24" fmla="*/ 28 w 128"/>
                <a:gd name="T25" fmla="*/ 177 h 180"/>
                <a:gd name="T26" fmla="*/ 32 w 128"/>
                <a:gd name="T27" fmla="*/ 179 h 180"/>
                <a:gd name="T28" fmla="*/ 35 w 128"/>
                <a:gd name="T29" fmla="*/ 180 h 180"/>
                <a:gd name="T30" fmla="*/ 37 w 128"/>
                <a:gd name="T31" fmla="*/ 180 h 180"/>
                <a:gd name="T32" fmla="*/ 41 w 128"/>
                <a:gd name="T33" fmla="*/ 179 h 180"/>
                <a:gd name="T34" fmla="*/ 60 w 128"/>
                <a:gd name="T35" fmla="*/ 169 h 180"/>
                <a:gd name="T36" fmla="*/ 77 w 128"/>
                <a:gd name="T37" fmla="*/ 158 h 180"/>
                <a:gd name="T38" fmla="*/ 94 w 128"/>
                <a:gd name="T39" fmla="*/ 145 h 180"/>
                <a:gd name="T40" fmla="*/ 109 w 128"/>
                <a:gd name="T41" fmla="*/ 130 h 180"/>
                <a:gd name="T42" fmla="*/ 120 w 128"/>
                <a:gd name="T43" fmla="*/ 114 h 180"/>
                <a:gd name="T44" fmla="*/ 127 w 128"/>
                <a:gd name="T45" fmla="*/ 95 h 180"/>
                <a:gd name="T46" fmla="*/ 128 w 128"/>
                <a:gd name="T47" fmla="*/ 76 h 180"/>
                <a:gd name="T48" fmla="*/ 123 w 128"/>
                <a:gd name="T49" fmla="*/ 55 h 180"/>
                <a:gd name="T50" fmla="*/ 113 w 128"/>
                <a:gd name="T51" fmla="*/ 39 h 180"/>
                <a:gd name="T52" fmla="*/ 97 w 128"/>
                <a:gd name="T53" fmla="*/ 25 h 180"/>
                <a:gd name="T54" fmla="*/ 79 w 128"/>
                <a:gd name="T55" fmla="*/ 15 h 180"/>
                <a:gd name="T56" fmla="*/ 57 w 128"/>
                <a:gd name="T57" fmla="*/ 7 h 180"/>
                <a:gd name="T58" fmla="*/ 36 w 128"/>
                <a:gd name="T59" fmla="*/ 2 h 180"/>
                <a:gd name="T60" fmla="*/ 19 w 128"/>
                <a:gd name="T61" fmla="*/ 0 h 180"/>
                <a:gd name="T62" fmla="*/ 6 w 128"/>
                <a:gd name="T63" fmla="*/ 0 h 180"/>
                <a:gd name="T64" fmla="*/ 0 w 128"/>
                <a:gd name="T65" fmla="*/ 4 h 180"/>
                <a:gd name="T66" fmla="*/ 14 w 128"/>
                <a:gd name="T67" fmla="*/ 9 h 180"/>
                <a:gd name="T68" fmla="*/ 29 w 128"/>
                <a:gd name="T69" fmla="*/ 14 h 180"/>
                <a:gd name="T70" fmla="*/ 46 w 128"/>
                <a:gd name="T71" fmla="*/ 19 h 180"/>
                <a:gd name="T72" fmla="*/ 61 w 128"/>
                <a:gd name="T73" fmla="*/ 23 h 180"/>
                <a:gd name="T74" fmla="*/ 76 w 128"/>
                <a:gd name="T75" fmla="*/ 29 h 180"/>
                <a:gd name="T76" fmla="*/ 89 w 128"/>
                <a:gd name="T77" fmla="*/ 37 h 180"/>
                <a:gd name="T78" fmla="*/ 100 w 128"/>
                <a:gd name="T79" fmla="*/ 46 h 180"/>
                <a:gd name="T80" fmla="*/ 108 w 128"/>
                <a:gd name="T81" fmla="*/ 59 h 18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0"/>
                <a:gd name="T125" fmla="*/ 128 w 128"/>
                <a:gd name="T126" fmla="*/ 180 h 18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93" name="Freeform 326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>
                <a:gd name="T0" fmla="*/ 100 w 322"/>
                <a:gd name="T1" fmla="*/ 70 h 378"/>
                <a:gd name="T2" fmla="*/ 53 w 322"/>
                <a:gd name="T3" fmla="*/ 115 h 378"/>
                <a:gd name="T4" fmla="*/ 17 w 322"/>
                <a:gd name="T5" fmla="*/ 166 h 378"/>
                <a:gd name="T6" fmla="*/ 0 w 322"/>
                <a:gd name="T7" fmla="*/ 226 h 378"/>
                <a:gd name="T8" fmla="*/ 3 w 322"/>
                <a:gd name="T9" fmla="*/ 266 h 378"/>
                <a:gd name="T10" fmla="*/ 9 w 322"/>
                <a:gd name="T11" fmla="*/ 282 h 378"/>
                <a:gd name="T12" fmla="*/ 19 w 322"/>
                <a:gd name="T13" fmla="*/ 297 h 378"/>
                <a:gd name="T14" fmla="*/ 32 w 322"/>
                <a:gd name="T15" fmla="*/ 310 h 378"/>
                <a:gd name="T16" fmla="*/ 56 w 322"/>
                <a:gd name="T17" fmla="*/ 324 h 378"/>
                <a:gd name="T18" fmla="*/ 86 w 322"/>
                <a:gd name="T19" fmla="*/ 338 h 378"/>
                <a:gd name="T20" fmla="*/ 119 w 322"/>
                <a:gd name="T21" fmla="*/ 350 h 378"/>
                <a:gd name="T22" fmla="*/ 152 w 322"/>
                <a:gd name="T23" fmla="*/ 359 h 378"/>
                <a:gd name="T24" fmla="*/ 186 w 322"/>
                <a:gd name="T25" fmla="*/ 366 h 378"/>
                <a:gd name="T26" fmla="*/ 220 w 322"/>
                <a:gd name="T27" fmla="*/ 371 h 378"/>
                <a:gd name="T28" fmla="*/ 254 w 322"/>
                <a:gd name="T29" fmla="*/ 374 h 378"/>
                <a:gd name="T30" fmla="*/ 289 w 322"/>
                <a:gd name="T31" fmla="*/ 376 h 378"/>
                <a:gd name="T32" fmla="*/ 311 w 322"/>
                <a:gd name="T33" fmla="*/ 378 h 378"/>
                <a:gd name="T34" fmla="*/ 320 w 322"/>
                <a:gd name="T35" fmla="*/ 371 h 378"/>
                <a:gd name="T36" fmla="*/ 322 w 322"/>
                <a:gd name="T37" fmla="*/ 360 h 378"/>
                <a:gd name="T38" fmla="*/ 315 w 322"/>
                <a:gd name="T39" fmla="*/ 352 h 378"/>
                <a:gd name="T40" fmla="*/ 294 w 322"/>
                <a:gd name="T41" fmla="*/ 347 h 378"/>
                <a:gd name="T42" fmla="*/ 263 w 322"/>
                <a:gd name="T43" fmla="*/ 341 h 378"/>
                <a:gd name="T44" fmla="*/ 232 w 322"/>
                <a:gd name="T45" fmla="*/ 336 h 378"/>
                <a:gd name="T46" fmla="*/ 200 w 322"/>
                <a:gd name="T47" fmla="*/ 332 h 378"/>
                <a:gd name="T48" fmla="*/ 170 w 322"/>
                <a:gd name="T49" fmla="*/ 326 h 378"/>
                <a:gd name="T50" fmla="*/ 139 w 322"/>
                <a:gd name="T51" fmla="*/ 318 h 378"/>
                <a:gd name="T52" fmla="*/ 110 w 322"/>
                <a:gd name="T53" fmla="*/ 309 h 378"/>
                <a:gd name="T54" fmla="*/ 80 w 322"/>
                <a:gd name="T55" fmla="*/ 297 h 378"/>
                <a:gd name="T56" fmla="*/ 55 w 322"/>
                <a:gd name="T57" fmla="*/ 281 h 378"/>
                <a:gd name="T58" fmla="*/ 38 w 322"/>
                <a:gd name="T59" fmla="*/ 259 h 378"/>
                <a:gd name="T60" fmla="*/ 34 w 322"/>
                <a:gd name="T61" fmla="*/ 232 h 378"/>
                <a:gd name="T62" fmla="*/ 38 w 322"/>
                <a:gd name="T63" fmla="*/ 200 h 378"/>
                <a:gd name="T64" fmla="*/ 51 w 322"/>
                <a:gd name="T65" fmla="*/ 170 h 378"/>
                <a:gd name="T66" fmla="*/ 71 w 322"/>
                <a:gd name="T67" fmla="*/ 137 h 378"/>
                <a:gd name="T68" fmla="*/ 94 w 322"/>
                <a:gd name="T69" fmla="*/ 110 h 378"/>
                <a:gd name="T70" fmla="*/ 123 w 322"/>
                <a:gd name="T71" fmla="*/ 82 h 378"/>
                <a:gd name="T72" fmla="*/ 153 w 322"/>
                <a:gd name="T73" fmla="*/ 57 h 378"/>
                <a:gd name="T74" fmla="*/ 195 w 322"/>
                <a:gd name="T75" fmla="*/ 38 h 378"/>
                <a:gd name="T76" fmla="*/ 238 w 322"/>
                <a:gd name="T77" fmla="*/ 20 h 378"/>
                <a:gd name="T78" fmla="*/ 264 w 322"/>
                <a:gd name="T79" fmla="*/ 7 h 378"/>
                <a:gd name="T80" fmla="*/ 256 w 322"/>
                <a:gd name="T81" fmla="*/ 0 h 378"/>
                <a:gd name="T82" fmla="*/ 221 w 322"/>
                <a:gd name="T83" fmla="*/ 4 h 378"/>
                <a:gd name="T84" fmla="*/ 180 w 322"/>
                <a:gd name="T85" fmla="*/ 18 h 378"/>
                <a:gd name="T86" fmla="*/ 141 w 322"/>
                <a:gd name="T87" fmla="*/ 38 h 37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2"/>
                <a:gd name="T133" fmla="*/ 0 h 378"/>
                <a:gd name="T134" fmla="*/ 322 w 322"/>
                <a:gd name="T135" fmla="*/ 378 h 378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94" name="Freeform 327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>
                <a:gd name="T0" fmla="*/ 235 w 283"/>
                <a:gd name="T1" fmla="*/ 77 h 252"/>
                <a:gd name="T2" fmla="*/ 248 w 283"/>
                <a:gd name="T3" fmla="*/ 91 h 252"/>
                <a:gd name="T4" fmla="*/ 256 w 283"/>
                <a:gd name="T5" fmla="*/ 107 h 252"/>
                <a:gd name="T6" fmla="*/ 259 w 283"/>
                <a:gd name="T7" fmla="*/ 124 h 252"/>
                <a:gd name="T8" fmla="*/ 259 w 283"/>
                <a:gd name="T9" fmla="*/ 142 h 252"/>
                <a:gd name="T10" fmla="*/ 257 w 283"/>
                <a:gd name="T11" fmla="*/ 157 h 252"/>
                <a:gd name="T12" fmla="*/ 252 w 283"/>
                <a:gd name="T13" fmla="*/ 170 h 252"/>
                <a:gd name="T14" fmla="*/ 244 w 283"/>
                <a:gd name="T15" fmla="*/ 183 h 252"/>
                <a:gd name="T16" fmla="*/ 236 w 283"/>
                <a:gd name="T17" fmla="*/ 193 h 252"/>
                <a:gd name="T18" fmla="*/ 225 w 283"/>
                <a:gd name="T19" fmla="*/ 204 h 252"/>
                <a:gd name="T20" fmla="*/ 215 w 283"/>
                <a:gd name="T21" fmla="*/ 214 h 252"/>
                <a:gd name="T22" fmla="*/ 204 w 283"/>
                <a:gd name="T23" fmla="*/ 224 h 252"/>
                <a:gd name="T24" fmla="*/ 194 w 283"/>
                <a:gd name="T25" fmla="*/ 234 h 252"/>
                <a:gd name="T26" fmla="*/ 191 w 283"/>
                <a:gd name="T27" fmla="*/ 238 h 252"/>
                <a:gd name="T28" fmla="*/ 191 w 283"/>
                <a:gd name="T29" fmla="*/ 241 h 252"/>
                <a:gd name="T30" fmla="*/ 191 w 283"/>
                <a:gd name="T31" fmla="*/ 245 h 252"/>
                <a:gd name="T32" fmla="*/ 194 w 283"/>
                <a:gd name="T33" fmla="*/ 248 h 252"/>
                <a:gd name="T34" fmla="*/ 197 w 283"/>
                <a:gd name="T35" fmla="*/ 250 h 252"/>
                <a:gd name="T36" fmla="*/ 202 w 283"/>
                <a:gd name="T37" fmla="*/ 252 h 252"/>
                <a:gd name="T38" fmla="*/ 205 w 283"/>
                <a:gd name="T39" fmla="*/ 250 h 252"/>
                <a:gd name="T40" fmla="*/ 209 w 283"/>
                <a:gd name="T41" fmla="*/ 248 h 252"/>
                <a:gd name="T42" fmla="*/ 232 w 283"/>
                <a:gd name="T43" fmla="*/ 233 h 252"/>
                <a:gd name="T44" fmla="*/ 252 w 283"/>
                <a:gd name="T45" fmla="*/ 214 h 252"/>
                <a:gd name="T46" fmla="*/ 268 w 283"/>
                <a:gd name="T47" fmla="*/ 192 h 252"/>
                <a:gd name="T48" fmla="*/ 278 w 283"/>
                <a:gd name="T49" fmla="*/ 167 h 252"/>
                <a:gd name="T50" fmla="*/ 283 w 283"/>
                <a:gd name="T51" fmla="*/ 141 h 252"/>
                <a:gd name="T52" fmla="*/ 280 w 283"/>
                <a:gd name="T53" fmla="*/ 115 h 252"/>
                <a:gd name="T54" fmla="*/ 271 w 283"/>
                <a:gd name="T55" fmla="*/ 91 h 252"/>
                <a:gd name="T56" fmla="*/ 252 w 283"/>
                <a:gd name="T57" fmla="*/ 69 h 252"/>
                <a:gd name="T58" fmla="*/ 238 w 283"/>
                <a:gd name="T59" fmla="*/ 57 h 252"/>
                <a:gd name="T60" fmla="*/ 222 w 283"/>
                <a:gd name="T61" fmla="*/ 48 h 252"/>
                <a:gd name="T62" fmla="*/ 204 w 283"/>
                <a:gd name="T63" fmla="*/ 39 h 252"/>
                <a:gd name="T64" fmla="*/ 184 w 283"/>
                <a:gd name="T65" fmla="*/ 31 h 252"/>
                <a:gd name="T66" fmla="*/ 164 w 283"/>
                <a:gd name="T67" fmla="*/ 23 h 252"/>
                <a:gd name="T68" fmla="*/ 144 w 283"/>
                <a:gd name="T69" fmla="*/ 17 h 252"/>
                <a:gd name="T70" fmla="*/ 123 w 283"/>
                <a:gd name="T71" fmla="*/ 13 h 252"/>
                <a:gd name="T72" fmla="*/ 103 w 283"/>
                <a:gd name="T73" fmla="*/ 8 h 252"/>
                <a:gd name="T74" fmla="*/ 83 w 283"/>
                <a:gd name="T75" fmla="*/ 5 h 252"/>
                <a:gd name="T76" fmla="*/ 66 w 283"/>
                <a:gd name="T77" fmla="*/ 2 h 252"/>
                <a:gd name="T78" fmla="*/ 48 w 283"/>
                <a:gd name="T79" fmla="*/ 0 h 252"/>
                <a:gd name="T80" fmla="*/ 34 w 283"/>
                <a:gd name="T81" fmla="*/ 0 h 252"/>
                <a:gd name="T82" fmla="*/ 21 w 283"/>
                <a:gd name="T83" fmla="*/ 0 h 252"/>
                <a:gd name="T84" fmla="*/ 11 w 283"/>
                <a:gd name="T85" fmla="*/ 0 h 252"/>
                <a:gd name="T86" fmla="*/ 4 w 283"/>
                <a:gd name="T87" fmla="*/ 2 h 252"/>
                <a:gd name="T88" fmla="*/ 0 w 283"/>
                <a:gd name="T89" fmla="*/ 5 h 252"/>
                <a:gd name="T90" fmla="*/ 12 w 283"/>
                <a:gd name="T91" fmla="*/ 7 h 252"/>
                <a:gd name="T92" fmla="*/ 24 w 283"/>
                <a:gd name="T93" fmla="*/ 8 h 252"/>
                <a:gd name="T94" fmla="*/ 38 w 283"/>
                <a:gd name="T95" fmla="*/ 10 h 252"/>
                <a:gd name="T96" fmla="*/ 52 w 283"/>
                <a:gd name="T97" fmla="*/ 13 h 252"/>
                <a:gd name="T98" fmla="*/ 66 w 283"/>
                <a:gd name="T99" fmla="*/ 16 h 252"/>
                <a:gd name="T100" fmla="*/ 82 w 283"/>
                <a:gd name="T101" fmla="*/ 18 h 252"/>
                <a:gd name="T102" fmla="*/ 98 w 283"/>
                <a:gd name="T103" fmla="*/ 22 h 252"/>
                <a:gd name="T104" fmla="*/ 114 w 283"/>
                <a:gd name="T105" fmla="*/ 25 h 252"/>
                <a:gd name="T106" fmla="*/ 129 w 283"/>
                <a:gd name="T107" fmla="*/ 30 h 252"/>
                <a:gd name="T108" fmla="*/ 146 w 283"/>
                <a:gd name="T109" fmla="*/ 34 h 252"/>
                <a:gd name="T110" fmla="*/ 162 w 283"/>
                <a:gd name="T111" fmla="*/ 39 h 252"/>
                <a:gd name="T112" fmla="*/ 177 w 283"/>
                <a:gd name="T113" fmla="*/ 45 h 252"/>
                <a:gd name="T114" fmla="*/ 193 w 283"/>
                <a:gd name="T115" fmla="*/ 52 h 252"/>
                <a:gd name="T116" fmla="*/ 208 w 283"/>
                <a:gd name="T117" fmla="*/ 60 h 252"/>
                <a:gd name="T118" fmla="*/ 222 w 283"/>
                <a:gd name="T119" fmla="*/ 68 h 252"/>
                <a:gd name="T120" fmla="*/ 235 w 283"/>
                <a:gd name="T121" fmla="*/ 77 h 25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3"/>
                <a:gd name="T184" fmla="*/ 0 h 252"/>
                <a:gd name="T185" fmla="*/ 283 w 283"/>
                <a:gd name="T186" fmla="*/ 252 h 25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95" name="Freeform 328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>
                <a:gd name="T0" fmla="*/ 0 w 114"/>
                <a:gd name="T1" fmla="*/ 130 h 238"/>
                <a:gd name="T2" fmla="*/ 0 w 114"/>
                <a:gd name="T3" fmla="*/ 149 h 238"/>
                <a:gd name="T4" fmla="*/ 4 w 114"/>
                <a:gd name="T5" fmla="*/ 168 h 238"/>
                <a:gd name="T6" fmla="*/ 12 w 114"/>
                <a:gd name="T7" fmla="*/ 185 h 238"/>
                <a:gd name="T8" fmla="*/ 24 w 114"/>
                <a:gd name="T9" fmla="*/ 200 h 238"/>
                <a:gd name="T10" fmla="*/ 38 w 114"/>
                <a:gd name="T11" fmla="*/ 213 h 238"/>
                <a:gd name="T12" fmla="*/ 55 w 114"/>
                <a:gd name="T13" fmla="*/ 224 h 238"/>
                <a:gd name="T14" fmla="*/ 73 w 114"/>
                <a:gd name="T15" fmla="*/ 232 h 238"/>
                <a:gd name="T16" fmla="*/ 92 w 114"/>
                <a:gd name="T17" fmla="*/ 237 h 238"/>
                <a:gd name="T18" fmla="*/ 98 w 114"/>
                <a:gd name="T19" fmla="*/ 238 h 238"/>
                <a:gd name="T20" fmla="*/ 104 w 114"/>
                <a:gd name="T21" fmla="*/ 235 h 238"/>
                <a:gd name="T22" fmla="*/ 109 w 114"/>
                <a:gd name="T23" fmla="*/ 232 h 238"/>
                <a:gd name="T24" fmla="*/ 111 w 114"/>
                <a:gd name="T25" fmla="*/ 227 h 238"/>
                <a:gd name="T26" fmla="*/ 111 w 114"/>
                <a:gd name="T27" fmla="*/ 222 h 238"/>
                <a:gd name="T28" fmla="*/ 110 w 114"/>
                <a:gd name="T29" fmla="*/ 216 h 238"/>
                <a:gd name="T30" fmla="*/ 106 w 114"/>
                <a:gd name="T31" fmla="*/ 211 h 238"/>
                <a:gd name="T32" fmla="*/ 100 w 114"/>
                <a:gd name="T33" fmla="*/ 209 h 238"/>
                <a:gd name="T34" fmla="*/ 82 w 114"/>
                <a:gd name="T35" fmla="*/ 202 h 238"/>
                <a:gd name="T36" fmla="*/ 64 w 114"/>
                <a:gd name="T37" fmla="*/ 193 h 238"/>
                <a:gd name="T38" fmla="*/ 50 w 114"/>
                <a:gd name="T39" fmla="*/ 180 h 238"/>
                <a:gd name="T40" fmla="*/ 39 w 114"/>
                <a:gd name="T41" fmla="*/ 167 h 238"/>
                <a:gd name="T42" fmla="*/ 32 w 114"/>
                <a:gd name="T43" fmla="*/ 149 h 238"/>
                <a:gd name="T44" fmla="*/ 29 w 114"/>
                <a:gd name="T45" fmla="*/ 131 h 238"/>
                <a:gd name="T46" fmla="*/ 29 w 114"/>
                <a:gd name="T47" fmla="*/ 111 h 238"/>
                <a:gd name="T48" fmla="*/ 35 w 114"/>
                <a:gd name="T49" fmla="*/ 91 h 238"/>
                <a:gd name="T50" fmla="*/ 42 w 114"/>
                <a:gd name="T51" fmla="*/ 76 h 238"/>
                <a:gd name="T52" fmla="*/ 51 w 114"/>
                <a:gd name="T53" fmla="*/ 62 h 238"/>
                <a:gd name="T54" fmla="*/ 62 w 114"/>
                <a:gd name="T55" fmla="*/ 49 h 238"/>
                <a:gd name="T56" fmla="*/ 73 w 114"/>
                <a:gd name="T57" fmla="*/ 38 h 238"/>
                <a:gd name="T58" fmla="*/ 84 w 114"/>
                <a:gd name="T59" fmla="*/ 28 h 238"/>
                <a:gd name="T60" fmla="*/ 96 w 114"/>
                <a:gd name="T61" fmla="*/ 18 h 238"/>
                <a:gd name="T62" fmla="*/ 106 w 114"/>
                <a:gd name="T63" fmla="*/ 9 h 238"/>
                <a:gd name="T64" fmla="*/ 114 w 114"/>
                <a:gd name="T65" fmla="*/ 1 h 238"/>
                <a:gd name="T66" fmla="*/ 106 w 114"/>
                <a:gd name="T67" fmla="*/ 0 h 238"/>
                <a:gd name="T68" fmla="*/ 93 w 114"/>
                <a:gd name="T69" fmla="*/ 6 h 238"/>
                <a:gd name="T70" fmla="*/ 76 w 114"/>
                <a:gd name="T71" fmla="*/ 18 h 238"/>
                <a:gd name="T72" fmla="*/ 56 w 114"/>
                <a:gd name="T73" fmla="*/ 36 h 238"/>
                <a:gd name="T74" fmla="*/ 37 w 114"/>
                <a:gd name="T75" fmla="*/ 57 h 238"/>
                <a:gd name="T76" fmla="*/ 20 w 114"/>
                <a:gd name="T77" fmla="*/ 80 h 238"/>
                <a:gd name="T78" fmla="*/ 7 w 114"/>
                <a:gd name="T79" fmla="*/ 106 h 238"/>
                <a:gd name="T80" fmla="*/ 0 w 114"/>
                <a:gd name="T81" fmla="*/ 130 h 2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4"/>
                <a:gd name="T124" fmla="*/ 0 h 238"/>
                <a:gd name="T125" fmla="*/ 114 w 114"/>
                <a:gd name="T126" fmla="*/ 238 h 2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96" name="Freeform 329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>
                <a:gd name="T0" fmla="*/ 207 w 246"/>
                <a:gd name="T1" fmla="*/ 124 h 310"/>
                <a:gd name="T2" fmla="*/ 219 w 246"/>
                <a:gd name="T3" fmla="*/ 143 h 310"/>
                <a:gd name="T4" fmla="*/ 225 w 246"/>
                <a:gd name="T5" fmla="*/ 164 h 310"/>
                <a:gd name="T6" fmla="*/ 221 w 246"/>
                <a:gd name="T7" fmla="*/ 187 h 310"/>
                <a:gd name="T8" fmla="*/ 208 w 246"/>
                <a:gd name="T9" fmla="*/ 209 h 310"/>
                <a:gd name="T10" fmla="*/ 188 w 246"/>
                <a:gd name="T11" fmla="*/ 228 h 310"/>
                <a:gd name="T12" fmla="*/ 166 w 246"/>
                <a:gd name="T13" fmla="*/ 246 h 310"/>
                <a:gd name="T14" fmla="*/ 143 w 246"/>
                <a:gd name="T15" fmla="*/ 264 h 310"/>
                <a:gd name="T16" fmla="*/ 129 w 246"/>
                <a:gd name="T17" fmla="*/ 278 h 310"/>
                <a:gd name="T18" fmla="*/ 124 w 246"/>
                <a:gd name="T19" fmla="*/ 287 h 310"/>
                <a:gd name="T20" fmla="*/ 120 w 246"/>
                <a:gd name="T21" fmla="*/ 296 h 310"/>
                <a:gd name="T22" fmla="*/ 121 w 246"/>
                <a:gd name="T23" fmla="*/ 305 h 310"/>
                <a:gd name="T24" fmla="*/ 130 w 246"/>
                <a:gd name="T25" fmla="*/ 310 h 310"/>
                <a:gd name="T26" fmla="*/ 139 w 246"/>
                <a:gd name="T27" fmla="*/ 309 h 310"/>
                <a:gd name="T28" fmla="*/ 154 w 246"/>
                <a:gd name="T29" fmla="*/ 293 h 310"/>
                <a:gd name="T30" fmla="*/ 180 w 246"/>
                <a:gd name="T31" fmla="*/ 269 h 310"/>
                <a:gd name="T32" fmla="*/ 207 w 246"/>
                <a:gd name="T33" fmla="*/ 246 h 310"/>
                <a:gd name="T34" fmla="*/ 231 w 246"/>
                <a:gd name="T35" fmla="*/ 219 h 310"/>
                <a:gd name="T36" fmla="*/ 245 w 246"/>
                <a:gd name="T37" fmla="*/ 187 h 310"/>
                <a:gd name="T38" fmla="*/ 242 w 246"/>
                <a:gd name="T39" fmla="*/ 153 h 310"/>
                <a:gd name="T40" fmla="*/ 227 w 246"/>
                <a:gd name="T41" fmla="*/ 120 h 310"/>
                <a:gd name="T42" fmla="*/ 201 w 246"/>
                <a:gd name="T43" fmla="*/ 94 h 310"/>
                <a:gd name="T44" fmla="*/ 177 w 246"/>
                <a:gd name="T45" fmla="*/ 74 h 310"/>
                <a:gd name="T46" fmla="*/ 152 w 246"/>
                <a:gd name="T47" fmla="*/ 60 h 310"/>
                <a:gd name="T48" fmla="*/ 126 w 246"/>
                <a:gd name="T49" fmla="*/ 43 h 310"/>
                <a:gd name="T50" fmla="*/ 98 w 246"/>
                <a:gd name="T51" fmla="*/ 28 h 310"/>
                <a:gd name="T52" fmla="*/ 72 w 246"/>
                <a:gd name="T53" fmla="*/ 16 h 310"/>
                <a:gd name="T54" fmla="*/ 46 w 246"/>
                <a:gd name="T55" fmla="*/ 7 h 310"/>
                <a:gd name="T56" fmla="*/ 24 w 246"/>
                <a:gd name="T57" fmla="*/ 1 h 310"/>
                <a:gd name="T58" fmla="*/ 7 w 246"/>
                <a:gd name="T59" fmla="*/ 1 h 310"/>
                <a:gd name="T60" fmla="*/ 8 w 246"/>
                <a:gd name="T61" fmla="*/ 6 h 310"/>
                <a:gd name="T62" fmla="*/ 28 w 246"/>
                <a:gd name="T63" fmla="*/ 14 h 310"/>
                <a:gd name="T64" fmla="*/ 51 w 246"/>
                <a:gd name="T65" fmla="*/ 24 h 310"/>
                <a:gd name="T66" fmla="*/ 78 w 246"/>
                <a:gd name="T67" fmla="*/ 37 h 310"/>
                <a:gd name="T68" fmla="*/ 106 w 246"/>
                <a:gd name="T69" fmla="*/ 51 h 310"/>
                <a:gd name="T70" fmla="*/ 134 w 246"/>
                <a:gd name="T71" fmla="*/ 69 h 310"/>
                <a:gd name="T72" fmla="*/ 163 w 246"/>
                <a:gd name="T73" fmla="*/ 87 h 310"/>
                <a:gd name="T74" fmla="*/ 187 w 246"/>
                <a:gd name="T75" fmla="*/ 105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6"/>
                <a:gd name="T115" fmla="*/ 0 h 310"/>
                <a:gd name="T116" fmla="*/ 246 w 246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97" name="Freeform 330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>
                <a:gd name="T0" fmla="*/ 31 w 83"/>
                <a:gd name="T1" fmla="*/ 14 h 187"/>
                <a:gd name="T2" fmla="*/ 29 w 83"/>
                <a:gd name="T3" fmla="*/ 8 h 187"/>
                <a:gd name="T4" fmla="*/ 25 w 83"/>
                <a:gd name="T5" fmla="*/ 3 h 187"/>
                <a:gd name="T6" fmla="*/ 19 w 83"/>
                <a:gd name="T7" fmla="*/ 1 h 187"/>
                <a:gd name="T8" fmla="*/ 14 w 83"/>
                <a:gd name="T9" fmla="*/ 0 h 187"/>
                <a:gd name="T10" fmla="*/ 8 w 83"/>
                <a:gd name="T11" fmla="*/ 2 h 187"/>
                <a:gd name="T12" fmla="*/ 3 w 83"/>
                <a:gd name="T13" fmla="*/ 5 h 187"/>
                <a:gd name="T14" fmla="*/ 0 w 83"/>
                <a:gd name="T15" fmla="*/ 11 h 187"/>
                <a:gd name="T16" fmla="*/ 0 w 83"/>
                <a:gd name="T17" fmla="*/ 17 h 187"/>
                <a:gd name="T18" fmla="*/ 5 w 83"/>
                <a:gd name="T19" fmla="*/ 42 h 187"/>
                <a:gd name="T20" fmla="*/ 15 w 83"/>
                <a:gd name="T21" fmla="*/ 71 h 187"/>
                <a:gd name="T22" fmla="*/ 27 w 83"/>
                <a:gd name="T23" fmla="*/ 100 h 187"/>
                <a:gd name="T24" fmla="*/ 41 w 83"/>
                <a:gd name="T25" fmla="*/ 127 h 187"/>
                <a:gd name="T26" fmla="*/ 55 w 83"/>
                <a:gd name="T27" fmla="*/ 151 h 187"/>
                <a:gd name="T28" fmla="*/ 68 w 83"/>
                <a:gd name="T29" fmla="*/ 171 h 187"/>
                <a:gd name="T30" fmla="*/ 77 w 83"/>
                <a:gd name="T31" fmla="*/ 184 h 187"/>
                <a:gd name="T32" fmla="*/ 83 w 83"/>
                <a:gd name="T33" fmla="*/ 187 h 187"/>
                <a:gd name="T34" fmla="*/ 80 w 83"/>
                <a:gd name="T35" fmla="*/ 174 h 187"/>
                <a:gd name="T36" fmla="*/ 75 w 83"/>
                <a:gd name="T37" fmla="*/ 158 h 187"/>
                <a:gd name="T38" fmla="*/ 68 w 83"/>
                <a:gd name="T39" fmla="*/ 138 h 187"/>
                <a:gd name="T40" fmla="*/ 59 w 83"/>
                <a:gd name="T41" fmla="*/ 113 h 187"/>
                <a:gd name="T42" fmla="*/ 51 w 83"/>
                <a:gd name="T43" fmla="*/ 88 h 187"/>
                <a:gd name="T44" fmla="*/ 43 w 83"/>
                <a:gd name="T45" fmla="*/ 63 h 187"/>
                <a:gd name="T46" fmla="*/ 36 w 83"/>
                <a:gd name="T47" fmla="*/ 38 h 187"/>
                <a:gd name="T48" fmla="*/ 31 w 83"/>
                <a:gd name="T49" fmla="*/ 14 h 1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87"/>
                <a:gd name="T77" fmla="*/ 83 w 83"/>
                <a:gd name="T78" fmla="*/ 187 h 1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98" name="Freeform 331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>
                <a:gd name="T0" fmla="*/ 22 w 44"/>
                <a:gd name="T1" fmla="*/ 10 h 94"/>
                <a:gd name="T2" fmla="*/ 21 w 44"/>
                <a:gd name="T3" fmla="*/ 6 h 94"/>
                <a:gd name="T4" fmla="*/ 18 w 44"/>
                <a:gd name="T5" fmla="*/ 2 h 94"/>
                <a:gd name="T6" fmla="*/ 14 w 44"/>
                <a:gd name="T7" fmla="*/ 0 h 94"/>
                <a:gd name="T8" fmla="*/ 10 w 44"/>
                <a:gd name="T9" fmla="*/ 0 h 94"/>
                <a:gd name="T10" fmla="*/ 6 w 44"/>
                <a:gd name="T11" fmla="*/ 1 h 94"/>
                <a:gd name="T12" fmla="*/ 3 w 44"/>
                <a:gd name="T13" fmla="*/ 3 h 94"/>
                <a:gd name="T14" fmla="*/ 0 w 44"/>
                <a:gd name="T15" fmla="*/ 7 h 94"/>
                <a:gd name="T16" fmla="*/ 0 w 44"/>
                <a:gd name="T17" fmla="*/ 11 h 94"/>
                <a:gd name="T18" fmla="*/ 0 w 44"/>
                <a:gd name="T19" fmla="*/ 24 h 94"/>
                <a:gd name="T20" fmla="*/ 4 w 44"/>
                <a:gd name="T21" fmla="*/ 38 h 94"/>
                <a:gd name="T22" fmla="*/ 8 w 44"/>
                <a:gd name="T23" fmla="*/ 52 h 94"/>
                <a:gd name="T24" fmla="*/ 14 w 44"/>
                <a:gd name="T25" fmla="*/ 65 h 94"/>
                <a:gd name="T26" fmla="*/ 21 w 44"/>
                <a:gd name="T27" fmla="*/ 78 h 94"/>
                <a:gd name="T28" fmla="*/ 28 w 44"/>
                <a:gd name="T29" fmla="*/ 87 h 94"/>
                <a:gd name="T30" fmla="*/ 37 w 44"/>
                <a:gd name="T31" fmla="*/ 93 h 94"/>
                <a:gd name="T32" fmla="*/ 42 w 44"/>
                <a:gd name="T33" fmla="*/ 94 h 94"/>
                <a:gd name="T34" fmla="*/ 44 w 44"/>
                <a:gd name="T35" fmla="*/ 76 h 94"/>
                <a:gd name="T36" fmla="*/ 38 w 44"/>
                <a:gd name="T37" fmla="*/ 54 h 94"/>
                <a:gd name="T38" fmla="*/ 31 w 44"/>
                <a:gd name="T39" fmla="*/ 32 h 94"/>
                <a:gd name="T40" fmla="*/ 22 w 44"/>
                <a:gd name="T41" fmla="*/ 10 h 9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94"/>
                <a:gd name="T65" fmla="*/ 44 w 44"/>
                <a:gd name="T66" fmla="*/ 94 h 9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99" name="Freeform 332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>
                <a:gd name="T0" fmla="*/ 20 w 38"/>
                <a:gd name="T1" fmla="*/ 7 h 54"/>
                <a:gd name="T2" fmla="*/ 20 w 38"/>
                <a:gd name="T3" fmla="*/ 8 h 54"/>
                <a:gd name="T4" fmla="*/ 20 w 38"/>
                <a:gd name="T5" fmla="*/ 8 h 54"/>
                <a:gd name="T6" fmla="*/ 20 w 38"/>
                <a:gd name="T7" fmla="*/ 8 h 54"/>
                <a:gd name="T8" fmla="*/ 20 w 38"/>
                <a:gd name="T9" fmla="*/ 8 h 54"/>
                <a:gd name="T10" fmla="*/ 19 w 38"/>
                <a:gd name="T11" fmla="*/ 4 h 54"/>
                <a:gd name="T12" fmla="*/ 15 w 38"/>
                <a:gd name="T13" fmla="*/ 1 h 54"/>
                <a:gd name="T14" fmla="*/ 12 w 38"/>
                <a:gd name="T15" fmla="*/ 0 h 54"/>
                <a:gd name="T16" fmla="*/ 7 w 38"/>
                <a:gd name="T17" fmla="*/ 0 h 54"/>
                <a:gd name="T18" fmla="*/ 4 w 38"/>
                <a:gd name="T19" fmla="*/ 1 h 54"/>
                <a:gd name="T20" fmla="*/ 1 w 38"/>
                <a:gd name="T21" fmla="*/ 4 h 54"/>
                <a:gd name="T22" fmla="*/ 0 w 38"/>
                <a:gd name="T23" fmla="*/ 8 h 54"/>
                <a:gd name="T24" fmla="*/ 0 w 38"/>
                <a:gd name="T25" fmla="*/ 11 h 54"/>
                <a:gd name="T26" fmla="*/ 1 w 38"/>
                <a:gd name="T27" fmla="*/ 17 h 54"/>
                <a:gd name="T28" fmla="*/ 4 w 38"/>
                <a:gd name="T29" fmla="*/ 24 h 54"/>
                <a:gd name="T30" fmla="*/ 8 w 38"/>
                <a:gd name="T31" fmla="*/ 32 h 54"/>
                <a:gd name="T32" fmla="*/ 14 w 38"/>
                <a:gd name="T33" fmla="*/ 39 h 54"/>
                <a:gd name="T34" fmla="*/ 20 w 38"/>
                <a:gd name="T35" fmla="*/ 46 h 54"/>
                <a:gd name="T36" fmla="*/ 27 w 38"/>
                <a:gd name="T37" fmla="*/ 50 h 54"/>
                <a:gd name="T38" fmla="*/ 33 w 38"/>
                <a:gd name="T39" fmla="*/ 54 h 54"/>
                <a:gd name="T40" fmla="*/ 38 w 38"/>
                <a:gd name="T41" fmla="*/ 54 h 54"/>
                <a:gd name="T42" fmla="*/ 36 w 38"/>
                <a:gd name="T43" fmla="*/ 42 h 54"/>
                <a:gd name="T44" fmla="*/ 32 w 38"/>
                <a:gd name="T45" fmla="*/ 29 h 54"/>
                <a:gd name="T46" fmla="*/ 25 w 38"/>
                <a:gd name="T47" fmla="*/ 16 h 54"/>
                <a:gd name="T48" fmla="*/ 20 w 38"/>
                <a:gd name="T49" fmla="*/ 7 h 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8"/>
                <a:gd name="T76" fmla="*/ 0 h 54"/>
                <a:gd name="T77" fmla="*/ 38 w 38"/>
                <a:gd name="T78" fmla="*/ 54 h 5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00" name="Freeform 333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>
                <a:gd name="T0" fmla="*/ 41 w 52"/>
                <a:gd name="T1" fmla="*/ 27 h 36"/>
                <a:gd name="T2" fmla="*/ 46 w 52"/>
                <a:gd name="T3" fmla="*/ 24 h 36"/>
                <a:gd name="T4" fmla="*/ 51 w 52"/>
                <a:gd name="T5" fmla="*/ 21 h 36"/>
                <a:gd name="T6" fmla="*/ 52 w 52"/>
                <a:gd name="T7" fmla="*/ 16 h 36"/>
                <a:gd name="T8" fmla="*/ 52 w 52"/>
                <a:gd name="T9" fmla="*/ 12 h 36"/>
                <a:gd name="T10" fmla="*/ 50 w 52"/>
                <a:gd name="T11" fmla="*/ 6 h 36"/>
                <a:gd name="T12" fmla="*/ 46 w 52"/>
                <a:gd name="T13" fmla="*/ 2 h 36"/>
                <a:gd name="T14" fmla="*/ 41 w 52"/>
                <a:gd name="T15" fmla="*/ 0 h 36"/>
                <a:gd name="T16" fmla="*/ 36 w 52"/>
                <a:gd name="T17" fmla="*/ 0 h 36"/>
                <a:gd name="T18" fmla="*/ 33 w 52"/>
                <a:gd name="T19" fmla="*/ 0 h 36"/>
                <a:gd name="T20" fmla="*/ 29 w 52"/>
                <a:gd name="T21" fmla="*/ 1 h 36"/>
                <a:gd name="T22" fmla="*/ 21 w 52"/>
                <a:gd name="T23" fmla="*/ 4 h 36"/>
                <a:gd name="T24" fmla="*/ 13 w 52"/>
                <a:gd name="T25" fmla="*/ 8 h 36"/>
                <a:gd name="T26" fmla="*/ 6 w 52"/>
                <a:gd name="T27" fmla="*/ 15 h 36"/>
                <a:gd name="T28" fmla="*/ 3 w 52"/>
                <a:gd name="T29" fmla="*/ 22 h 36"/>
                <a:gd name="T30" fmla="*/ 0 w 52"/>
                <a:gd name="T31" fmla="*/ 29 h 36"/>
                <a:gd name="T32" fmla="*/ 0 w 52"/>
                <a:gd name="T33" fmla="*/ 31 h 36"/>
                <a:gd name="T34" fmla="*/ 4 w 52"/>
                <a:gd name="T35" fmla="*/ 33 h 36"/>
                <a:gd name="T36" fmla="*/ 9 w 52"/>
                <a:gd name="T37" fmla="*/ 36 h 36"/>
                <a:gd name="T38" fmla="*/ 13 w 52"/>
                <a:gd name="T39" fmla="*/ 36 h 36"/>
                <a:gd name="T40" fmla="*/ 18 w 52"/>
                <a:gd name="T41" fmla="*/ 36 h 36"/>
                <a:gd name="T42" fmla="*/ 24 w 52"/>
                <a:gd name="T43" fmla="*/ 33 h 36"/>
                <a:gd name="T44" fmla="*/ 30 w 52"/>
                <a:gd name="T45" fmla="*/ 32 h 36"/>
                <a:gd name="T46" fmla="*/ 36 w 52"/>
                <a:gd name="T47" fmla="*/ 30 h 36"/>
                <a:gd name="T48" fmla="*/ 41 w 52"/>
                <a:gd name="T49" fmla="*/ 27 h 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2"/>
                <a:gd name="T76" fmla="*/ 0 h 36"/>
                <a:gd name="T77" fmla="*/ 52 w 52"/>
                <a:gd name="T78" fmla="*/ 36 h 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01" name="Freeform 334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>
                <a:gd name="T0" fmla="*/ 73 w 198"/>
                <a:gd name="T1" fmla="*/ 36 h 236"/>
                <a:gd name="T2" fmla="*/ 58 w 198"/>
                <a:gd name="T3" fmla="*/ 46 h 236"/>
                <a:gd name="T4" fmla="*/ 46 w 198"/>
                <a:gd name="T5" fmla="*/ 58 h 236"/>
                <a:gd name="T6" fmla="*/ 33 w 198"/>
                <a:gd name="T7" fmla="*/ 72 h 236"/>
                <a:gd name="T8" fmla="*/ 22 w 198"/>
                <a:gd name="T9" fmla="*/ 85 h 236"/>
                <a:gd name="T10" fmla="*/ 14 w 198"/>
                <a:gd name="T11" fmla="*/ 100 h 236"/>
                <a:gd name="T12" fmla="*/ 7 w 198"/>
                <a:gd name="T13" fmla="*/ 115 h 236"/>
                <a:gd name="T14" fmla="*/ 2 w 198"/>
                <a:gd name="T15" fmla="*/ 130 h 236"/>
                <a:gd name="T16" fmla="*/ 0 w 198"/>
                <a:gd name="T17" fmla="*/ 146 h 236"/>
                <a:gd name="T18" fmla="*/ 2 w 198"/>
                <a:gd name="T19" fmla="*/ 170 h 236"/>
                <a:gd name="T20" fmla="*/ 12 w 198"/>
                <a:gd name="T21" fmla="*/ 190 h 236"/>
                <a:gd name="T22" fmla="*/ 26 w 198"/>
                <a:gd name="T23" fmla="*/ 207 h 236"/>
                <a:gd name="T24" fmla="*/ 43 w 198"/>
                <a:gd name="T25" fmla="*/ 220 h 236"/>
                <a:gd name="T26" fmla="*/ 64 w 198"/>
                <a:gd name="T27" fmla="*/ 229 h 236"/>
                <a:gd name="T28" fmla="*/ 88 w 198"/>
                <a:gd name="T29" fmla="*/ 235 h 236"/>
                <a:gd name="T30" fmla="*/ 110 w 198"/>
                <a:gd name="T31" fmla="*/ 236 h 236"/>
                <a:gd name="T32" fmla="*/ 132 w 198"/>
                <a:gd name="T33" fmla="*/ 232 h 236"/>
                <a:gd name="T34" fmla="*/ 137 w 198"/>
                <a:gd name="T35" fmla="*/ 232 h 236"/>
                <a:gd name="T36" fmla="*/ 142 w 198"/>
                <a:gd name="T37" fmla="*/ 230 h 236"/>
                <a:gd name="T38" fmla="*/ 145 w 198"/>
                <a:gd name="T39" fmla="*/ 226 h 236"/>
                <a:gd name="T40" fmla="*/ 146 w 198"/>
                <a:gd name="T41" fmla="*/ 221 h 236"/>
                <a:gd name="T42" fmla="*/ 145 w 198"/>
                <a:gd name="T43" fmla="*/ 219 h 236"/>
                <a:gd name="T44" fmla="*/ 142 w 198"/>
                <a:gd name="T45" fmla="*/ 219 h 236"/>
                <a:gd name="T46" fmla="*/ 137 w 198"/>
                <a:gd name="T47" fmla="*/ 217 h 236"/>
                <a:gd name="T48" fmla="*/ 131 w 198"/>
                <a:gd name="T49" fmla="*/ 217 h 236"/>
                <a:gd name="T50" fmla="*/ 124 w 198"/>
                <a:gd name="T51" fmla="*/ 217 h 236"/>
                <a:gd name="T52" fmla="*/ 118 w 198"/>
                <a:gd name="T53" fmla="*/ 217 h 236"/>
                <a:gd name="T54" fmla="*/ 112 w 198"/>
                <a:gd name="T55" fmla="*/ 217 h 236"/>
                <a:gd name="T56" fmla="*/ 109 w 198"/>
                <a:gd name="T57" fmla="*/ 217 h 236"/>
                <a:gd name="T58" fmla="*/ 97 w 198"/>
                <a:gd name="T59" fmla="*/ 216 h 236"/>
                <a:gd name="T60" fmla="*/ 87 w 198"/>
                <a:gd name="T61" fmla="*/ 215 h 236"/>
                <a:gd name="T62" fmla="*/ 75 w 198"/>
                <a:gd name="T63" fmla="*/ 214 h 236"/>
                <a:gd name="T64" fmla="*/ 63 w 198"/>
                <a:gd name="T65" fmla="*/ 211 h 236"/>
                <a:gd name="T66" fmla="*/ 51 w 198"/>
                <a:gd name="T67" fmla="*/ 207 h 236"/>
                <a:gd name="T68" fmla="*/ 40 w 198"/>
                <a:gd name="T69" fmla="*/ 199 h 236"/>
                <a:gd name="T70" fmla="*/ 29 w 198"/>
                <a:gd name="T71" fmla="*/ 189 h 236"/>
                <a:gd name="T72" fmla="*/ 17 w 198"/>
                <a:gd name="T73" fmla="*/ 174 h 236"/>
                <a:gd name="T74" fmla="*/ 15 w 198"/>
                <a:gd name="T75" fmla="*/ 157 h 236"/>
                <a:gd name="T76" fmla="*/ 16 w 198"/>
                <a:gd name="T77" fmla="*/ 141 h 236"/>
                <a:gd name="T78" fmla="*/ 21 w 198"/>
                <a:gd name="T79" fmla="*/ 124 h 236"/>
                <a:gd name="T80" fmla="*/ 28 w 198"/>
                <a:gd name="T81" fmla="*/ 109 h 236"/>
                <a:gd name="T82" fmla="*/ 39 w 198"/>
                <a:gd name="T83" fmla="*/ 96 h 236"/>
                <a:gd name="T84" fmla="*/ 50 w 198"/>
                <a:gd name="T85" fmla="*/ 82 h 236"/>
                <a:gd name="T86" fmla="*/ 63 w 198"/>
                <a:gd name="T87" fmla="*/ 70 h 236"/>
                <a:gd name="T88" fmla="*/ 78 w 198"/>
                <a:gd name="T89" fmla="*/ 59 h 236"/>
                <a:gd name="T90" fmla="*/ 94 w 198"/>
                <a:gd name="T91" fmla="*/ 49 h 236"/>
                <a:gd name="T92" fmla="*/ 110 w 198"/>
                <a:gd name="T93" fmla="*/ 39 h 236"/>
                <a:gd name="T94" fmla="*/ 126 w 198"/>
                <a:gd name="T95" fmla="*/ 31 h 236"/>
                <a:gd name="T96" fmla="*/ 142 w 198"/>
                <a:gd name="T97" fmla="*/ 24 h 236"/>
                <a:gd name="T98" fmla="*/ 158 w 198"/>
                <a:gd name="T99" fmla="*/ 19 h 236"/>
                <a:gd name="T100" fmla="*/ 172 w 198"/>
                <a:gd name="T101" fmla="*/ 13 h 236"/>
                <a:gd name="T102" fmla="*/ 186 w 198"/>
                <a:gd name="T103" fmla="*/ 10 h 236"/>
                <a:gd name="T104" fmla="*/ 198 w 198"/>
                <a:gd name="T105" fmla="*/ 7 h 236"/>
                <a:gd name="T106" fmla="*/ 190 w 198"/>
                <a:gd name="T107" fmla="*/ 3 h 236"/>
                <a:gd name="T108" fmla="*/ 177 w 198"/>
                <a:gd name="T109" fmla="*/ 0 h 236"/>
                <a:gd name="T110" fmla="*/ 162 w 198"/>
                <a:gd name="T111" fmla="*/ 3 h 236"/>
                <a:gd name="T112" fmla="*/ 144 w 198"/>
                <a:gd name="T113" fmla="*/ 6 h 236"/>
                <a:gd name="T114" fmla="*/ 124 w 198"/>
                <a:gd name="T115" fmla="*/ 12 h 236"/>
                <a:gd name="T116" fmla="*/ 105 w 198"/>
                <a:gd name="T117" fmla="*/ 19 h 236"/>
                <a:gd name="T118" fmla="*/ 88 w 198"/>
                <a:gd name="T119" fmla="*/ 28 h 236"/>
                <a:gd name="T120" fmla="*/ 73 w 198"/>
                <a:gd name="T121" fmla="*/ 36 h 2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98"/>
                <a:gd name="T184" fmla="*/ 0 h 236"/>
                <a:gd name="T185" fmla="*/ 198 w 198"/>
                <a:gd name="T186" fmla="*/ 236 h 2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02" name="Freeform 335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>
                <a:gd name="T0" fmla="*/ 108 w 128"/>
                <a:gd name="T1" fmla="*/ 61 h 183"/>
                <a:gd name="T2" fmla="*/ 111 w 128"/>
                <a:gd name="T3" fmla="*/ 80 h 183"/>
                <a:gd name="T4" fmla="*/ 109 w 128"/>
                <a:gd name="T5" fmla="*/ 97 h 183"/>
                <a:gd name="T6" fmla="*/ 101 w 128"/>
                <a:gd name="T7" fmla="*/ 110 h 183"/>
                <a:gd name="T8" fmla="*/ 89 w 128"/>
                <a:gd name="T9" fmla="*/ 123 h 183"/>
                <a:gd name="T10" fmla="*/ 75 w 128"/>
                <a:gd name="T11" fmla="*/ 134 h 183"/>
                <a:gd name="T12" fmla="*/ 60 w 128"/>
                <a:gd name="T13" fmla="*/ 145 h 183"/>
                <a:gd name="T14" fmla="*/ 43 w 128"/>
                <a:gd name="T15" fmla="*/ 156 h 183"/>
                <a:gd name="T16" fmla="*/ 29 w 128"/>
                <a:gd name="T17" fmla="*/ 167 h 183"/>
                <a:gd name="T18" fmla="*/ 27 w 128"/>
                <a:gd name="T19" fmla="*/ 170 h 183"/>
                <a:gd name="T20" fmla="*/ 26 w 128"/>
                <a:gd name="T21" fmla="*/ 172 h 183"/>
                <a:gd name="T22" fmla="*/ 26 w 128"/>
                <a:gd name="T23" fmla="*/ 176 h 183"/>
                <a:gd name="T24" fmla="*/ 28 w 128"/>
                <a:gd name="T25" fmla="*/ 179 h 183"/>
                <a:gd name="T26" fmla="*/ 30 w 128"/>
                <a:gd name="T27" fmla="*/ 182 h 183"/>
                <a:gd name="T28" fmla="*/ 34 w 128"/>
                <a:gd name="T29" fmla="*/ 183 h 183"/>
                <a:gd name="T30" fmla="*/ 37 w 128"/>
                <a:gd name="T31" fmla="*/ 183 h 183"/>
                <a:gd name="T32" fmla="*/ 41 w 128"/>
                <a:gd name="T33" fmla="*/ 182 h 183"/>
                <a:gd name="T34" fmla="*/ 58 w 128"/>
                <a:gd name="T35" fmla="*/ 171 h 183"/>
                <a:gd name="T36" fmla="*/ 76 w 128"/>
                <a:gd name="T37" fmla="*/ 160 h 183"/>
                <a:gd name="T38" fmla="*/ 92 w 128"/>
                <a:gd name="T39" fmla="*/ 147 h 183"/>
                <a:gd name="T40" fmla="*/ 108 w 128"/>
                <a:gd name="T41" fmla="*/ 132 h 183"/>
                <a:gd name="T42" fmla="*/ 118 w 128"/>
                <a:gd name="T43" fmla="*/ 116 h 183"/>
                <a:gd name="T44" fmla="*/ 125 w 128"/>
                <a:gd name="T45" fmla="*/ 98 h 183"/>
                <a:gd name="T46" fmla="*/ 128 w 128"/>
                <a:gd name="T47" fmla="*/ 78 h 183"/>
                <a:gd name="T48" fmla="*/ 123 w 128"/>
                <a:gd name="T49" fmla="*/ 58 h 183"/>
                <a:gd name="T50" fmla="*/ 112 w 128"/>
                <a:gd name="T51" fmla="*/ 41 h 183"/>
                <a:gd name="T52" fmla="*/ 98 w 128"/>
                <a:gd name="T53" fmla="*/ 28 h 183"/>
                <a:gd name="T54" fmla="*/ 80 w 128"/>
                <a:gd name="T55" fmla="*/ 16 h 183"/>
                <a:gd name="T56" fmla="*/ 61 w 128"/>
                <a:gd name="T57" fmla="*/ 8 h 183"/>
                <a:gd name="T58" fmla="*/ 41 w 128"/>
                <a:gd name="T59" fmla="*/ 2 h 183"/>
                <a:gd name="T60" fmla="*/ 23 w 128"/>
                <a:gd name="T61" fmla="*/ 0 h 183"/>
                <a:gd name="T62" fmla="*/ 9 w 128"/>
                <a:gd name="T63" fmla="*/ 1 h 183"/>
                <a:gd name="T64" fmla="*/ 0 w 128"/>
                <a:gd name="T65" fmla="*/ 6 h 183"/>
                <a:gd name="T66" fmla="*/ 16 w 128"/>
                <a:gd name="T67" fmla="*/ 10 h 183"/>
                <a:gd name="T68" fmla="*/ 33 w 128"/>
                <a:gd name="T69" fmla="*/ 14 h 183"/>
                <a:gd name="T70" fmla="*/ 48 w 128"/>
                <a:gd name="T71" fmla="*/ 17 h 183"/>
                <a:gd name="T72" fmla="*/ 63 w 128"/>
                <a:gd name="T73" fmla="*/ 22 h 183"/>
                <a:gd name="T74" fmla="*/ 77 w 128"/>
                <a:gd name="T75" fmla="*/ 28 h 183"/>
                <a:gd name="T76" fmla="*/ 90 w 128"/>
                <a:gd name="T77" fmla="*/ 36 h 183"/>
                <a:gd name="T78" fmla="*/ 101 w 128"/>
                <a:gd name="T79" fmla="*/ 46 h 183"/>
                <a:gd name="T80" fmla="*/ 108 w 128"/>
                <a:gd name="T81" fmla="*/ 61 h 18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8"/>
                <a:gd name="T124" fmla="*/ 0 h 183"/>
                <a:gd name="T125" fmla="*/ 128 w 128"/>
                <a:gd name="T126" fmla="*/ 183 h 18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03" name="Freeform 336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>
                <a:gd name="T0" fmla="*/ 101 w 323"/>
                <a:gd name="T1" fmla="*/ 70 h 379"/>
                <a:gd name="T2" fmla="*/ 54 w 323"/>
                <a:gd name="T3" fmla="*/ 115 h 379"/>
                <a:gd name="T4" fmla="*/ 18 w 323"/>
                <a:gd name="T5" fmla="*/ 167 h 379"/>
                <a:gd name="T6" fmla="*/ 0 w 323"/>
                <a:gd name="T7" fmla="*/ 227 h 379"/>
                <a:gd name="T8" fmla="*/ 4 w 323"/>
                <a:gd name="T9" fmla="*/ 267 h 379"/>
                <a:gd name="T10" fmla="*/ 11 w 323"/>
                <a:gd name="T11" fmla="*/ 283 h 379"/>
                <a:gd name="T12" fmla="*/ 21 w 323"/>
                <a:gd name="T13" fmla="*/ 298 h 379"/>
                <a:gd name="T14" fmla="*/ 34 w 323"/>
                <a:gd name="T15" fmla="*/ 311 h 379"/>
                <a:gd name="T16" fmla="*/ 57 w 323"/>
                <a:gd name="T17" fmla="*/ 325 h 379"/>
                <a:gd name="T18" fmla="*/ 87 w 323"/>
                <a:gd name="T19" fmla="*/ 340 h 379"/>
                <a:gd name="T20" fmla="*/ 120 w 323"/>
                <a:gd name="T21" fmla="*/ 351 h 379"/>
                <a:gd name="T22" fmla="*/ 153 w 323"/>
                <a:gd name="T23" fmla="*/ 360 h 379"/>
                <a:gd name="T24" fmla="*/ 187 w 323"/>
                <a:gd name="T25" fmla="*/ 367 h 379"/>
                <a:gd name="T26" fmla="*/ 221 w 323"/>
                <a:gd name="T27" fmla="*/ 372 h 379"/>
                <a:gd name="T28" fmla="*/ 256 w 323"/>
                <a:gd name="T29" fmla="*/ 375 h 379"/>
                <a:gd name="T30" fmla="*/ 290 w 323"/>
                <a:gd name="T31" fmla="*/ 378 h 379"/>
                <a:gd name="T32" fmla="*/ 312 w 323"/>
                <a:gd name="T33" fmla="*/ 379 h 379"/>
                <a:gd name="T34" fmla="*/ 320 w 323"/>
                <a:gd name="T35" fmla="*/ 372 h 379"/>
                <a:gd name="T36" fmla="*/ 323 w 323"/>
                <a:gd name="T37" fmla="*/ 360 h 379"/>
                <a:gd name="T38" fmla="*/ 316 w 323"/>
                <a:gd name="T39" fmla="*/ 352 h 379"/>
                <a:gd name="T40" fmla="*/ 295 w 323"/>
                <a:gd name="T41" fmla="*/ 351 h 379"/>
                <a:gd name="T42" fmla="*/ 263 w 323"/>
                <a:gd name="T43" fmla="*/ 350 h 379"/>
                <a:gd name="T44" fmla="*/ 231 w 323"/>
                <a:gd name="T45" fmla="*/ 348 h 379"/>
                <a:gd name="T46" fmla="*/ 200 w 323"/>
                <a:gd name="T47" fmla="*/ 343 h 379"/>
                <a:gd name="T48" fmla="*/ 168 w 323"/>
                <a:gd name="T49" fmla="*/ 337 h 379"/>
                <a:gd name="T50" fmla="*/ 136 w 323"/>
                <a:gd name="T51" fmla="*/ 329 h 379"/>
                <a:gd name="T52" fmla="*/ 106 w 323"/>
                <a:gd name="T53" fmla="*/ 320 h 379"/>
                <a:gd name="T54" fmla="*/ 76 w 323"/>
                <a:gd name="T55" fmla="*/ 306 h 379"/>
                <a:gd name="T56" fmla="*/ 51 w 323"/>
                <a:gd name="T57" fmla="*/ 291 h 379"/>
                <a:gd name="T58" fmla="*/ 35 w 323"/>
                <a:gd name="T59" fmla="*/ 269 h 379"/>
                <a:gd name="T60" fmla="*/ 31 w 323"/>
                <a:gd name="T61" fmla="*/ 239 h 379"/>
                <a:gd name="T62" fmla="*/ 38 w 323"/>
                <a:gd name="T63" fmla="*/ 197 h 379"/>
                <a:gd name="T64" fmla="*/ 51 w 323"/>
                <a:gd name="T65" fmla="*/ 165 h 379"/>
                <a:gd name="T66" fmla="*/ 68 w 323"/>
                <a:gd name="T67" fmla="*/ 136 h 379"/>
                <a:gd name="T68" fmla="*/ 89 w 323"/>
                <a:gd name="T69" fmla="*/ 111 h 379"/>
                <a:gd name="T70" fmla="*/ 114 w 323"/>
                <a:gd name="T71" fmla="*/ 88 h 379"/>
                <a:gd name="T72" fmla="*/ 144 w 323"/>
                <a:gd name="T73" fmla="*/ 64 h 379"/>
                <a:gd name="T74" fmla="*/ 181 w 323"/>
                <a:gd name="T75" fmla="*/ 41 h 379"/>
                <a:gd name="T76" fmla="*/ 219 w 323"/>
                <a:gd name="T77" fmla="*/ 22 h 379"/>
                <a:gd name="T78" fmla="*/ 253 w 323"/>
                <a:gd name="T79" fmla="*/ 7 h 379"/>
                <a:gd name="T80" fmla="*/ 255 w 323"/>
                <a:gd name="T81" fmla="*/ 0 h 379"/>
                <a:gd name="T82" fmla="*/ 221 w 323"/>
                <a:gd name="T83" fmla="*/ 5 h 379"/>
                <a:gd name="T84" fmla="*/ 181 w 323"/>
                <a:gd name="T85" fmla="*/ 19 h 379"/>
                <a:gd name="T86" fmla="*/ 142 w 323"/>
                <a:gd name="T87" fmla="*/ 39 h 3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3"/>
                <a:gd name="T133" fmla="*/ 0 h 379"/>
                <a:gd name="T134" fmla="*/ 323 w 323"/>
                <a:gd name="T135" fmla="*/ 379 h 3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04" name="Freeform 337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>
                <a:gd name="T0" fmla="*/ 235 w 282"/>
                <a:gd name="T1" fmla="*/ 78 h 253"/>
                <a:gd name="T2" fmla="*/ 248 w 282"/>
                <a:gd name="T3" fmla="*/ 92 h 253"/>
                <a:gd name="T4" fmla="*/ 255 w 282"/>
                <a:gd name="T5" fmla="*/ 108 h 253"/>
                <a:gd name="T6" fmla="*/ 259 w 282"/>
                <a:gd name="T7" fmla="*/ 125 h 253"/>
                <a:gd name="T8" fmla="*/ 259 w 282"/>
                <a:gd name="T9" fmla="*/ 144 h 253"/>
                <a:gd name="T10" fmla="*/ 257 w 282"/>
                <a:gd name="T11" fmla="*/ 159 h 253"/>
                <a:gd name="T12" fmla="*/ 252 w 282"/>
                <a:gd name="T13" fmla="*/ 171 h 253"/>
                <a:gd name="T14" fmla="*/ 244 w 282"/>
                <a:gd name="T15" fmla="*/ 184 h 253"/>
                <a:gd name="T16" fmla="*/ 236 w 282"/>
                <a:gd name="T17" fmla="*/ 194 h 253"/>
                <a:gd name="T18" fmla="*/ 225 w 282"/>
                <a:gd name="T19" fmla="*/ 206 h 253"/>
                <a:gd name="T20" fmla="*/ 215 w 282"/>
                <a:gd name="T21" fmla="*/ 215 h 253"/>
                <a:gd name="T22" fmla="*/ 204 w 282"/>
                <a:gd name="T23" fmla="*/ 225 h 253"/>
                <a:gd name="T24" fmla="*/ 194 w 282"/>
                <a:gd name="T25" fmla="*/ 236 h 253"/>
                <a:gd name="T26" fmla="*/ 191 w 282"/>
                <a:gd name="T27" fmla="*/ 239 h 253"/>
                <a:gd name="T28" fmla="*/ 190 w 282"/>
                <a:gd name="T29" fmla="*/ 242 h 253"/>
                <a:gd name="T30" fmla="*/ 191 w 282"/>
                <a:gd name="T31" fmla="*/ 246 h 253"/>
                <a:gd name="T32" fmla="*/ 194 w 282"/>
                <a:gd name="T33" fmla="*/ 249 h 253"/>
                <a:gd name="T34" fmla="*/ 197 w 282"/>
                <a:gd name="T35" fmla="*/ 252 h 253"/>
                <a:gd name="T36" fmla="*/ 201 w 282"/>
                <a:gd name="T37" fmla="*/ 253 h 253"/>
                <a:gd name="T38" fmla="*/ 205 w 282"/>
                <a:gd name="T39" fmla="*/ 252 h 253"/>
                <a:gd name="T40" fmla="*/ 209 w 282"/>
                <a:gd name="T41" fmla="*/ 249 h 253"/>
                <a:gd name="T42" fmla="*/ 232 w 282"/>
                <a:gd name="T43" fmla="*/ 234 h 253"/>
                <a:gd name="T44" fmla="*/ 251 w 282"/>
                <a:gd name="T45" fmla="*/ 215 h 253"/>
                <a:gd name="T46" fmla="*/ 267 w 282"/>
                <a:gd name="T47" fmla="*/ 192 h 253"/>
                <a:gd name="T48" fmla="*/ 278 w 282"/>
                <a:gd name="T49" fmla="*/ 168 h 253"/>
                <a:gd name="T50" fmla="*/ 282 w 282"/>
                <a:gd name="T51" fmla="*/ 141 h 253"/>
                <a:gd name="T52" fmla="*/ 279 w 282"/>
                <a:gd name="T53" fmla="*/ 116 h 253"/>
                <a:gd name="T54" fmla="*/ 270 w 282"/>
                <a:gd name="T55" fmla="*/ 92 h 253"/>
                <a:gd name="T56" fmla="*/ 251 w 282"/>
                <a:gd name="T57" fmla="*/ 70 h 253"/>
                <a:gd name="T58" fmla="*/ 237 w 282"/>
                <a:gd name="T59" fmla="*/ 59 h 253"/>
                <a:gd name="T60" fmla="*/ 221 w 282"/>
                <a:gd name="T61" fmla="*/ 48 h 253"/>
                <a:gd name="T62" fmla="*/ 202 w 282"/>
                <a:gd name="T63" fmla="*/ 39 h 253"/>
                <a:gd name="T64" fmla="*/ 183 w 282"/>
                <a:gd name="T65" fmla="*/ 31 h 253"/>
                <a:gd name="T66" fmla="*/ 163 w 282"/>
                <a:gd name="T67" fmla="*/ 24 h 253"/>
                <a:gd name="T68" fmla="*/ 142 w 282"/>
                <a:gd name="T69" fmla="*/ 18 h 253"/>
                <a:gd name="T70" fmla="*/ 122 w 282"/>
                <a:gd name="T71" fmla="*/ 13 h 253"/>
                <a:gd name="T72" fmla="*/ 101 w 282"/>
                <a:gd name="T73" fmla="*/ 8 h 253"/>
                <a:gd name="T74" fmla="*/ 82 w 282"/>
                <a:gd name="T75" fmla="*/ 5 h 253"/>
                <a:gd name="T76" fmla="*/ 63 w 282"/>
                <a:gd name="T77" fmla="*/ 2 h 253"/>
                <a:gd name="T78" fmla="*/ 47 w 282"/>
                <a:gd name="T79" fmla="*/ 0 h 253"/>
                <a:gd name="T80" fmla="*/ 32 w 282"/>
                <a:gd name="T81" fmla="*/ 0 h 253"/>
                <a:gd name="T82" fmla="*/ 19 w 282"/>
                <a:gd name="T83" fmla="*/ 0 h 253"/>
                <a:gd name="T84" fmla="*/ 10 w 282"/>
                <a:gd name="T85" fmla="*/ 1 h 253"/>
                <a:gd name="T86" fmla="*/ 4 w 282"/>
                <a:gd name="T87" fmla="*/ 4 h 253"/>
                <a:gd name="T88" fmla="*/ 0 w 282"/>
                <a:gd name="T89" fmla="*/ 6 h 253"/>
                <a:gd name="T90" fmla="*/ 12 w 282"/>
                <a:gd name="T91" fmla="*/ 8 h 253"/>
                <a:gd name="T92" fmla="*/ 25 w 282"/>
                <a:gd name="T93" fmla="*/ 9 h 253"/>
                <a:gd name="T94" fmla="*/ 38 w 282"/>
                <a:gd name="T95" fmla="*/ 12 h 253"/>
                <a:gd name="T96" fmla="*/ 52 w 282"/>
                <a:gd name="T97" fmla="*/ 14 h 253"/>
                <a:gd name="T98" fmla="*/ 67 w 282"/>
                <a:gd name="T99" fmla="*/ 16 h 253"/>
                <a:gd name="T100" fmla="*/ 82 w 282"/>
                <a:gd name="T101" fmla="*/ 18 h 253"/>
                <a:gd name="T102" fmla="*/ 97 w 282"/>
                <a:gd name="T103" fmla="*/ 22 h 253"/>
                <a:gd name="T104" fmla="*/ 114 w 282"/>
                <a:gd name="T105" fmla="*/ 25 h 253"/>
                <a:gd name="T106" fmla="*/ 129 w 282"/>
                <a:gd name="T107" fmla="*/ 30 h 253"/>
                <a:gd name="T108" fmla="*/ 146 w 282"/>
                <a:gd name="T109" fmla="*/ 35 h 253"/>
                <a:gd name="T110" fmla="*/ 162 w 282"/>
                <a:gd name="T111" fmla="*/ 40 h 253"/>
                <a:gd name="T112" fmla="*/ 177 w 282"/>
                <a:gd name="T113" fmla="*/ 46 h 253"/>
                <a:gd name="T114" fmla="*/ 192 w 282"/>
                <a:gd name="T115" fmla="*/ 53 h 253"/>
                <a:gd name="T116" fmla="*/ 208 w 282"/>
                <a:gd name="T117" fmla="*/ 60 h 253"/>
                <a:gd name="T118" fmla="*/ 222 w 282"/>
                <a:gd name="T119" fmla="*/ 69 h 253"/>
                <a:gd name="T120" fmla="*/ 235 w 282"/>
                <a:gd name="T121" fmla="*/ 78 h 25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82"/>
                <a:gd name="T184" fmla="*/ 0 h 253"/>
                <a:gd name="T185" fmla="*/ 282 w 282"/>
                <a:gd name="T186" fmla="*/ 253 h 25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05" name="Freeform 338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>
                <a:gd name="T0" fmla="*/ 0 w 115"/>
                <a:gd name="T1" fmla="*/ 128 h 236"/>
                <a:gd name="T2" fmla="*/ 0 w 115"/>
                <a:gd name="T3" fmla="*/ 148 h 236"/>
                <a:gd name="T4" fmla="*/ 5 w 115"/>
                <a:gd name="T5" fmla="*/ 166 h 236"/>
                <a:gd name="T6" fmla="*/ 13 w 115"/>
                <a:gd name="T7" fmla="*/ 184 h 236"/>
                <a:gd name="T8" fmla="*/ 24 w 115"/>
                <a:gd name="T9" fmla="*/ 198 h 236"/>
                <a:gd name="T10" fmla="*/ 39 w 115"/>
                <a:gd name="T11" fmla="*/ 211 h 236"/>
                <a:gd name="T12" fmla="*/ 55 w 115"/>
                <a:gd name="T13" fmla="*/ 223 h 236"/>
                <a:gd name="T14" fmla="*/ 74 w 115"/>
                <a:gd name="T15" fmla="*/ 231 h 236"/>
                <a:gd name="T16" fmla="*/ 92 w 115"/>
                <a:gd name="T17" fmla="*/ 235 h 236"/>
                <a:gd name="T18" fmla="*/ 98 w 115"/>
                <a:gd name="T19" fmla="*/ 236 h 236"/>
                <a:gd name="T20" fmla="*/ 104 w 115"/>
                <a:gd name="T21" fmla="*/ 234 h 236"/>
                <a:gd name="T22" fmla="*/ 109 w 115"/>
                <a:gd name="T23" fmla="*/ 231 h 236"/>
                <a:gd name="T24" fmla="*/ 111 w 115"/>
                <a:gd name="T25" fmla="*/ 226 h 236"/>
                <a:gd name="T26" fmla="*/ 111 w 115"/>
                <a:gd name="T27" fmla="*/ 220 h 236"/>
                <a:gd name="T28" fmla="*/ 110 w 115"/>
                <a:gd name="T29" fmla="*/ 215 h 236"/>
                <a:gd name="T30" fmla="*/ 107 w 115"/>
                <a:gd name="T31" fmla="*/ 210 h 236"/>
                <a:gd name="T32" fmla="*/ 101 w 115"/>
                <a:gd name="T33" fmla="*/ 208 h 236"/>
                <a:gd name="T34" fmla="*/ 82 w 115"/>
                <a:gd name="T35" fmla="*/ 201 h 236"/>
                <a:gd name="T36" fmla="*/ 64 w 115"/>
                <a:gd name="T37" fmla="*/ 192 h 236"/>
                <a:gd name="T38" fmla="*/ 50 w 115"/>
                <a:gd name="T39" fmla="*/ 179 h 236"/>
                <a:gd name="T40" fmla="*/ 40 w 115"/>
                <a:gd name="T41" fmla="*/ 165 h 236"/>
                <a:gd name="T42" fmla="*/ 33 w 115"/>
                <a:gd name="T43" fmla="*/ 148 h 236"/>
                <a:gd name="T44" fmla="*/ 29 w 115"/>
                <a:gd name="T45" fmla="*/ 130 h 236"/>
                <a:gd name="T46" fmla="*/ 29 w 115"/>
                <a:gd name="T47" fmla="*/ 110 h 236"/>
                <a:gd name="T48" fmla="*/ 35 w 115"/>
                <a:gd name="T49" fmla="*/ 89 h 236"/>
                <a:gd name="T50" fmla="*/ 43 w 115"/>
                <a:gd name="T51" fmla="*/ 74 h 236"/>
                <a:gd name="T52" fmla="*/ 56 w 115"/>
                <a:gd name="T53" fmla="*/ 60 h 236"/>
                <a:gd name="T54" fmla="*/ 70 w 115"/>
                <a:gd name="T55" fmla="*/ 46 h 236"/>
                <a:gd name="T56" fmla="*/ 85 w 115"/>
                <a:gd name="T57" fmla="*/ 33 h 236"/>
                <a:gd name="T58" fmla="*/ 98 w 115"/>
                <a:gd name="T59" fmla="*/ 23 h 236"/>
                <a:gd name="T60" fmla="*/ 109 w 115"/>
                <a:gd name="T61" fmla="*/ 12 h 236"/>
                <a:gd name="T62" fmla="*/ 115 w 115"/>
                <a:gd name="T63" fmla="*/ 6 h 236"/>
                <a:gd name="T64" fmla="*/ 115 w 115"/>
                <a:gd name="T65" fmla="*/ 0 h 236"/>
                <a:gd name="T66" fmla="*/ 102 w 115"/>
                <a:gd name="T67" fmla="*/ 4 h 236"/>
                <a:gd name="T68" fmla="*/ 85 w 115"/>
                <a:gd name="T69" fmla="*/ 12 h 236"/>
                <a:gd name="T70" fmla="*/ 68 w 115"/>
                <a:gd name="T71" fmla="*/ 26 h 236"/>
                <a:gd name="T72" fmla="*/ 49 w 115"/>
                <a:gd name="T73" fmla="*/ 42 h 236"/>
                <a:gd name="T74" fmla="*/ 32 w 115"/>
                <a:gd name="T75" fmla="*/ 61 h 236"/>
                <a:gd name="T76" fmla="*/ 17 w 115"/>
                <a:gd name="T77" fmla="*/ 82 h 236"/>
                <a:gd name="T78" fmla="*/ 6 w 115"/>
                <a:gd name="T79" fmla="*/ 105 h 236"/>
                <a:gd name="T80" fmla="*/ 0 w 115"/>
                <a:gd name="T81" fmla="*/ 128 h 2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5"/>
                <a:gd name="T124" fmla="*/ 0 h 236"/>
                <a:gd name="T125" fmla="*/ 115 w 115"/>
                <a:gd name="T126" fmla="*/ 236 h 2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06" name="Freeform 339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>
                <a:gd name="T0" fmla="*/ 208 w 245"/>
                <a:gd name="T1" fmla="*/ 124 h 310"/>
                <a:gd name="T2" fmla="*/ 220 w 245"/>
                <a:gd name="T3" fmla="*/ 144 h 310"/>
                <a:gd name="T4" fmla="*/ 226 w 245"/>
                <a:gd name="T5" fmla="*/ 164 h 310"/>
                <a:gd name="T6" fmla="*/ 222 w 245"/>
                <a:gd name="T7" fmla="*/ 187 h 310"/>
                <a:gd name="T8" fmla="*/ 208 w 245"/>
                <a:gd name="T9" fmla="*/ 209 h 310"/>
                <a:gd name="T10" fmla="*/ 188 w 245"/>
                <a:gd name="T11" fmla="*/ 229 h 310"/>
                <a:gd name="T12" fmla="*/ 166 w 245"/>
                <a:gd name="T13" fmla="*/ 246 h 310"/>
                <a:gd name="T14" fmla="*/ 142 w 245"/>
                <a:gd name="T15" fmla="*/ 264 h 310"/>
                <a:gd name="T16" fmla="*/ 128 w 245"/>
                <a:gd name="T17" fmla="*/ 278 h 310"/>
                <a:gd name="T18" fmla="*/ 124 w 245"/>
                <a:gd name="T19" fmla="*/ 287 h 310"/>
                <a:gd name="T20" fmla="*/ 120 w 245"/>
                <a:gd name="T21" fmla="*/ 296 h 310"/>
                <a:gd name="T22" fmla="*/ 122 w 245"/>
                <a:gd name="T23" fmla="*/ 306 h 310"/>
                <a:gd name="T24" fmla="*/ 131 w 245"/>
                <a:gd name="T25" fmla="*/ 310 h 310"/>
                <a:gd name="T26" fmla="*/ 139 w 245"/>
                <a:gd name="T27" fmla="*/ 309 h 310"/>
                <a:gd name="T28" fmla="*/ 154 w 245"/>
                <a:gd name="T29" fmla="*/ 292 h 310"/>
                <a:gd name="T30" fmla="*/ 180 w 245"/>
                <a:gd name="T31" fmla="*/ 269 h 310"/>
                <a:gd name="T32" fmla="*/ 207 w 245"/>
                <a:gd name="T33" fmla="*/ 246 h 310"/>
                <a:gd name="T34" fmla="*/ 230 w 245"/>
                <a:gd name="T35" fmla="*/ 219 h 310"/>
                <a:gd name="T36" fmla="*/ 244 w 245"/>
                <a:gd name="T37" fmla="*/ 186 h 310"/>
                <a:gd name="T38" fmla="*/ 243 w 245"/>
                <a:gd name="T39" fmla="*/ 152 h 310"/>
                <a:gd name="T40" fmla="*/ 228 w 245"/>
                <a:gd name="T41" fmla="*/ 119 h 310"/>
                <a:gd name="T42" fmla="*/ 203 w 245"/>
                <a:gd name="T43" fmla="*/ 93 h 310"/>
                <a:gd name="T44" fmla="*/ 176 w 245"/>
                <a:gd name="T45" fmla="*/ 76 h 310"/>
                <a:gd name="T46" fmla="*/ 151 w 245"/>
                <a:gd name="T47" fmla="*/ 61 h 310"/>
                <a:gd name="T48" fmla="*/ 122 w 245"/>
                <a:gd name="T49" fmla="*/ 46 h 310"/>
                <a:gd name="T50" fmla="*/ 93 w 245"/>
                <a:gd name="T51" fmla="*/ 31 h 310"/>
                <a:gd name="T52" fmla="*/ 66 w 245"/>
                <a:gd name="T53" fmla="*/ 18 h 310"/>
                <a:gd name="T54" fmla="*/ 40 w 245"/>
                <a:gd name="T55" fmla="*/ 8 h 310"/>
                <a:gd name="T56" fmla="*/ 20 w 245"/>
                <a:gd name="T57" fmla="*/ 1 h 310"/>
                <a:gd name="T58" fmla="*/ 5 w 245"/>
                <a:gd name="T59" fmla="*/ 0 h 310"/>
                <a:gd name="T60" fmla="*/ 11 w 245"/>
                <a:gd name="T61" fmla="*/ 8 h 310"/>
                <a:gd name="T62" fmla="*/ 36 w 245"/>
                <a:gd name="T63" fmla="*/ 20 h 310"/>
                <a:gd name="T64" fmla="*/ 60 w 245"/>
                <a:gd name="T65" fmla="*/ 31 h 310"/>
                <a:gd name="T66" fmla="*/ 86 w 245"/>
                <a:gd name="T67" fmla="*/ 44 h 310"/>
                <a:gd name="T68" fmla="*/ 113 w 245"/>
                <a:gd name="T69" fmla="*/ 57 h 310"/>
                <a:gd name="T70" fmla="*/ 139 w 245"/>
                <a:gd name="T71" fmla="*/ 71 h 310"/>
                <a:gd name="T72" fmla="*/ 165 w 245"/>
                <a:gd name="T73" fmla="*/ 88 h 310"/>
                <a:gd name="T74" fmla="*/ 188 w 245"/>
                <a:gd name="T75" fmla="*/ 106 h 3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5"/>
                <a:gd name="T115" fmla="*/ 0 h 310"/>
                <a:gd name="T116" fmla="*/ 245 w 245"/>
                <a:gd name="T117" fmla="*/ 310 h 3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07" name="Freeform 340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>
                <a:gd name="T0" fmla="*/ 0 w 125"/>
                <a:gd name="T1" fmla="*/ 175 h 175"/>
                <a:gd name="T2" fmla="*/ 0 w 125"/>
                <a:gd name="T3" fmla="*/ 144 h 175"/>
                <a:gd name="T4" fmla="*/ 11 w 125"/>
                <a:gd name="T5" fmla="*/ 144 h 175"/>
                <a:gd name="T6" fmla="*/ 11 w 125"/>
                <a:gd name="T7" fmla="*/ 118 h 175"/>
                <a:gd name="T8" fmla="*/ 23 w 125"/>
                <a:gd name="T9" fmla="*/ 114 h 175"/>
                <a:gd name="T10" fmla="*/ 20 w 125"/>
                <a:gd name="T11" fmla="*/ 88 h 175"/>
                <a:gd name="T12" fmla="*/ 30 w 125"/>
                <a:gd name="T13" fmla="*/ 84 h 175"/>
                <a:gd name="T14" fmla="*/ 30 w 125"/>
                <a:gd name="T15" fmla="*/ 58 h 175"/>
                <a:gd name="T16" fmla="*/ 39 w 125"/>
                <a:gd name="T17" fmla="*/ 54 h 175"/>
                <a:gd name="T18" fmla="*/ 39 w 125"/>
                <a:gd name="T19" fmla="*/ 28 h 175"/>
                <a:gd name="T20" fmla="*/ 48 w 125"/>
                <a:gd name="T21" fmla="*/ 28 h 175"/>
                <a:gd name="T22" fmla="*/ 56 w 125"/>
                <a:gd name="T23" fmla="*/ 0 h 175"/>
                <a:gd name="T24" fmla="*/ 80 w 125"/>
                <a:gd name="T25" fmla="*/ 0 h 175"/>
                <a:gd name="T26" fmla="*/ 81 w 125"/>
                <a:gd name="T27" fmla="*/ 25 h 175"/>
                <a:gd name="T28" fmla="*/ 92 w 125"/>
                <a:gd name="T29" fmla="*/ 24 h 175"/>
                <a:gd name="T30" fmla="*/ 93 w 125"/>
                <a:gd name="T31" fmla="*/ 49 h 175"/>
                <a:gd name="T32" fmla="*/ 102 w 125"/>
                <a:gd name="T33" fmla="*/ 54 h 175"/>
                <a:gd name="T34" fmla="*/ 99 w 125"/>
                <a:gd name="T35" fmla="*/ 81 h 175"/>
                <a:gd name="T36" fmla="*/ 114 w 125"/>
                <a:gd name="T37" fmla="*/ 82 h 175"/>
                <a:gd name="T38" fmla="*/ 107 w 125"/>
                <a:gd name="T39" fmla="*/ 81 h 175"/>
                <a:gd name="T40" fmla="*/ 108 w 125"/>
                <a:gd name="T41" fmla="*/ 114 h 175"/>
                <a:gd name="T42" fmla="*/ 117 w 125"/>
                <a:gd name="T43" fmla="*/ 117 h 175"/>
                <a:gd name="T44" fmla="*/ 122 w 125"/>
                <a:gd name="T45" fmla="*/ 142 h 175"/>
                <a:gd name="T46" fmla="*/ 125 w 125"/>
                <a:gd name="T47" fmla="*/ 175 h 175"/>
                <a:gd name="T48" fmla="*/ 0 w 125"/>
                <a:gd name="T49" fmla="*/ 175 h 17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5"/>
                <a:gd name="T76" fmla="*/ 0 h 175"/>
                <a:gd name="T77" fmla="*/ 125 w 125"/>
                <a:gd name="T78" fmla="*/ 175 h 17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528" name="Group 341"/>
          <p:cNvGrpSpPr>
            <a:grpSpLocks/>
          </p:cNvGrpSpPr>
          <p:nvPr/>
        </p:nvGrpSpPr>
        <p:grpSpPr bwMode="auto">
          <a:xfrm>
            <a:off x="4497388" y="2054225"/>
            <a:ext cx="3013075" cy="3355975"/>
            <a:chOff x="2650" y="1308"/>
            <a:chExt cx="1898" cy="2114"/>
          </a:xfrm>
        </p:grpSpPr>
        <p:sp>
          <p:nvSpPr>
            <p:cNvPr id="19586" name="Line 342"/>
            <p:cNvSpPr>
              <a:spLocks noChangeShapeType="1"/>
            </p:cNvSpPr>
            <p:nvPr/>
          </p:nvSpPr>
          <p:spPr bwMode="auto">
            <a:xfrm flipH="1">
              <a:off x="3800" y="1315"/>
              <a:ext cx="188" cy="67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87" name="Line 343"/>
            <p:cNvSpPr>
              <a:spLocks noChangeShapeType="1"/>
            </p:cNvSpPr>
            <p:nvPr/>
          </p:nvSpPr>
          <p:spPr bwMode="auto">
            <a:xfrm flipH="1">
              <a:off x="3501" y="1308"/>
              <a:ext cx="15" cy="183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88" name="Line 344"/>
            <p:cNvSpPr>
              <a:spLocks noChangeShapeType="1"/>
            </p:cNvSpPr>
            <p:nvPr/>
          </p:nvSpPr>
          <p:spPr bwMode="auto">
            <a:xfrm>
              <a:off x="3740" y="2940"/>
              <a:ext cx="808" cy="48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89" name="Text Box 345"/>
            <p:cNvSpPr txBox="1">
              <a:spLocks noChangeArrowheads="1"/>
            </p:cNvSpPr>
            <p:nvPr/>
          </p:nvSpPr>
          <p:spPr bwMode="auto">
            <a:xfrm>
              <a:off x="2650" y="1581"/>
              <a:ext cx="861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rgbClr val="FF3300"/>
                  </a:solidFill>
                </a:rPr>
                <a:t>peer-peer</a:t>
              </a:r>
            </a:p>
          </p:txBody>
        </p:sp>
      </p:grpSp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618413" y="6532563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latin typeface="Arial" charset="0"/>
                <a:cs typeface="Arial" charset="0"/>
              </a:rPr>
              <a:t>Application  2-</a:t>
            </a:r>
            <a:fld id="{D94C5661-F88D-40D6-9D78-29490583D282}" type="slidenum">
              <a:rPr lang="en-US" sz="1200">
                <a:latin typeface="Arial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CA0753-25A0-4A75-B445-2B8184BDBA15}" type="slidenum">
              <a:rPr lang="en-US"/>
              <a:pPr/>
              <a:t>31</a:t>
            </a:fld>
            <a:endParaRPr lang="en-US"/>
          </a:p>
        </p:txBody>
      </p:sp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P2P file sharing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 u="sng">
                <a:solidFill>
                  <a:srgbClr val="FF0000"/>
                </a:solidFill>
              </a:rPr>
              <a:t>Example</a:t>
            </a:r>
            <a:endParaRPr lang="en-US" sz="2400"/>
          </a:p>
          <a:p>
            <a:r>
              <a:rPr lang="en-US" sz="2400"/>
              <a:t>Alice runs P2P client application on her notebook computer</a:t>
            </a:r>
          </a:p>
          <a:p>
            <a:r>
              <a:rPr lang="en-US" sz="2400"/>
              <a:t>intermittently connects to Internet; gets new IP address for each connection</a:t>
            </a:r>
          </a:p>
          <a:p>
            <a:r>
              <a:rPr lang="en-US" sz="2400"/>
              <a:t>asks for “Hey Jude”</a:t>
            </a:r>
          </a:p>
          <a:p>
            <a:r>
              <a:rPr lang="en-US" sz="2400"/>
              <a:t>application displays other peers that have copy of Hey Jude.</a:t>
            </a:r>
          </a:p>
          <a:p>
            <a:endParaRPr lang="en-US" sz="2400"/>
          </a:p>
        </p:txBody>
      </p:sp>
      <p:sp>
        <p:nvSpPr>
          <p:cNvPr id="1597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45013" y="1111250"/>
            <a:ext cx="3810000" cy="5087938"/>
          </a:xfrm>
        </p:spPr>
        <p:txBody>
          <a:bodyPr/>
          <a:lstStyle/>
          <a:p>
            <a:r>
              <a:rPr lang="en-US" sz="2400"/>
              <a:t>Alice chooses one of the peers, Bob.</a:t>
            </a:r>
          </a:p>
          <a:p>
            <a:r>
              <a:rPr lang="en-US" sz="2400"/>
              <a:t>file is copied from Bob’s PC to Alice’s notebook: HTTP</a:t>
            </a:r>
          </a:p>
          <a:p>
            <a:r>
              <a:rPr lang="en-US" sz="2400"/>
              <a:t>while Alice downloads, other users uploading from Alice.</a:t>
            </a:r>
          </a:p>
          <a:p>
            <a:r>
              <a:rPr lang="en-US" sz="2400"/>
              <a:t>Alice’s peer is both a Web client and a transient Web server.</a:t>
            </a:r>
          </a:p>
          <a:p>
            <a:pPr>
              <a:buFont typeface="ZapfDingbats" pitchFamily="82" charset="2"/>
              <a:buNone/>
            </a:pPr>
            <a:r>
              <a:rPr lang="en-US" sz="2400">
                <a:solidFill>
                  <a:schemeClr val="accent2"/>
                </a:solidFill>
              </a:rPr>
              <a:t>All peers are servers = highly scalable!</a:t>
            </a:r>
            <a:endParaRPr 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4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573BB-EDF3-4163-8DDA-C54F628571DE}" type="slidenum">
              <a:rPr lang="en-US"/>
              <a:pPr/>
              <a:t>32</a:t>
            </a:fld>
            <a:endParaRPr lang="en-US"/>
          </a:p>
        </p:txBody>
      </p:sp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P2P: centralized directory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4029075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/>
              <a:t>original “Napster” design</a:t>
            </a:r>
          </a:p>
          <a:p>
            <a:pPr>
              <a:buFont typeface="ZapfDingbats" pitchFamily="82" charset="2"/>
              <a:buNone/>
            </a:pPr>
            <a:r>
              <a:rPr lang="en-US" sz="2400"/>
              <a:t>1) when peer connects, it informs central server:</a:t>
            </a:r>
          </a:p>
          <a:p>
            <a:pPr lvl="1"/>
            <a:r>
              <a:rPr lang="en-US" sz="2000"/>
              <a:t>IP address</a:t>
            </a:r>
          </a:p>
          <a:p>
            <a:pPr lvl="1"/>
            <a:r>
              <a:rPr lang="en-US" sz="2000"/>
              <a:t>content</a:t>
            </a:r>
          </a:p>
          <a:p>
            <a:pPr>
              <a:buFont typeface="ZapfDingbats" pitchFamily="82" charset="2"/>
              <a:buNone/>
            </a:pPr>
            <a:r>
              <a:rPr lang="en-US" sz="2400"/>
              <a:t>2) Alice queries for “Hey Jude”</a:t>
            </a:r>
          </a:p>
          <a:p>
            <a:pPr>
              <a:buFont typeface="ZapfDingbats" pitchFamily="82" charset="2"/>
              <a:buNone/>
            </a:pPr>
            <a:r>
              <a:rPr lang="en-US" sz="2400"/>
              <a:t>3) Alice requests file from Bob</a:t>
            </a:r>
          </a:p>
        </p:txBody>
      </p:sp>
      <p:grpSp>
        <p:nvGrpSpPr>
          <p:cNvPr id="160772" name="Group 4"/>
          <p:cNvGrpSpPr>
            <a:grpSpLocks/>
          </p:cNvGrpSpPr>
          <p:nvPr/>
        </p:nvGrpSpPr>
        <p:grpSpPr bwMode="auto">
          <a:xfrm>
            <a:off x="4471988" y="838200"/>
            <a:ext cx="4368800" cy="5164138"/>
            <a:chOff x="2724" y="620"/>
            <a:chExt cx="2752" cy="3253"/>
          </a:xfrm>
        </p:grpSpPr>
        <p:graphicFrame>
          <p:nvGraphicFramePr>
            <p:cNvPr id="160773" name="Object 5"/>
            <p:cNvGraphicFramePr>
              <a:graphicFrameLocks noChangeAspect="1"/>
            </p:cNvGraphicFramePr>
            <p:nvPr/>
          </p:nvGraphicFramePr>
          <p:xfrm>
            <a:off x="3903" y="3058"/>
            <a:ext cx="525" cy="458"/>
          </p:xfrm>
          <a:graphic>
            <a:graphicData uri="http://schemas.openxmlformats.org/presentationml/2006/ole">
              <p:oleObj spid="_x0000_s160773" name="Clip" r:id="rId4" imgW="1305000" imgH="1085760" progId="">
                <p:embed/>
              </p:oleObj>
            </a:graphicData>
          </a:graphic>
        </p:graphicFrame>
        <p:grpSp>
          <p:nvGrpSpPr>
            <p:cNvPr id="160774" name="Group 6"/>
            <p:cNvGrpSpPr>
              <a:grpSpLocks/>
            </p:cNvGrpSpPr>
            <p:nvPr/>
          </p:nvGrpSpPr>
          <p:grpSpPr bwMode="auto">
            <a:xfrm>
              <a:off x="3087" y="1679"/>
              <a:ext cx="234" cy="472"/>
              <a:chOff x="4180" y="783"/>
              <a:chExt cx="150" cy="307"/>
            </a:xfrm>
          </p:grpSpPr>
          <p:sp>
            <p:nvSpPr>
              <p:cNvPr id="160775" name="AutoShape 7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776" name="Rectangle 8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777" name="Rectangle 9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778" name="AutoShape 10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779" name="Line 11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780" name="Line 12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781" name="Rectangle 13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rgbClr val="3333CC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0782" name="Rectangle 14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0783" name="Text Box 15"/>
            <p:cNvSpPr txBox="1">
              <a:spLocks noChangeArrowheads="1"/>
            </p:cNvSpPr>
            <p:nvPr/>
          </p:nvSpPr>
          <p:spPr bwMode="auto">
            <a:xfrm>
              <a:off x="3010" y="3058"/>
              <a:ext cx="11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graphicFrame>
          <p:nvGraphicFramePr>
            <p:cNvPr id="160784" name="Object 16"/>
            <p:cNvGraphicFramePr>
              <a:graphicFrameLocks noChangeAspect="1"/>
            </p:cNvGraphicFramePr>
            <p:nvPr/>
          </p:nvGraphicFramePr>
          <p:xfrm>
            <a:off x="5055" y="1963"/>
            <a:ext cx="421" cy="367"/>
          </p:xfrm>
          <a:graphic>
            <a:graphicData uri="http://schemas.openxmlformats.org/presentationml/2006/ole">
              <p:oleObj spid="_x0000_s160784" name="Clip" r:id="rId5" imgW="1305000" imgH="1085760" progId="">
                <p:embed/>
              </p:oleObj>
            </a:graphicData>
          </a:graphic>
        </p:graphicFrame>
        <p:graphicFrame>
          <p:nvGraphicFramePr>
            <p:cNvPr id="160785" name="Object 17"/>
            <p:cNvGraphicFramePr>
              <a:graphicFrameLocks noChangeAspect="1"/>
            </p:cNvGraphicFramePr>
            <p:nvPr/>
          </p:nvGraphicFramePr>
          <p:xfrm>
            <a:off x="4665" y="2534"/>
            <a:ext cx="429" cy="374"/>
          </p:xfrm>
          <a:graphic>
            <a:graphicData uri="http://schemas.openxmlformats.org/presentationml/2006/ole">
              <p:oleObj spid="_x0000_s160785" name="Clip" r:id="rId6" imgW="1305000" imgH="1085760" progId="">
                <p:embed/>
              </p:oleObj>
            </a:graphicData>
          </a:graphic>
        </p:graphicFrame>
        <p:graphicFrame>
          <p:nvGraphicFramePr>
            <p:cNvPr id="160786" name="Object 18"/>
            <p:cNvGraphicFramePr>
              <a:graphicFrameLocks noChangeAspect="1"/>
            </p:cNvGraphicFramePr>
            <p:nvPr/>
          </p:nvGraphicFramePr>
          <p:xfrm>
            <a:off x="4594" y="1214"/>
            <a:ext cx="437" cy="382"/>
          </p:xfrm>
          <a:graphic>
            <a:graphicData uri="http://schemas.openxmlformats.org/presentationml/2006/ole">
              <p:oleObj spid="_x0000_s160786" name="Clip" r:id="rId7" imgW="1305000" imgH="1085760" progId="">
                <p:embed/>
              </p:oleObj>
            </a:graphicData>
          </a:graphic>
        </p:graphicFrame>
        <p:sp>
          <p:nvSpPr>
            <p:cNvPr id="160787" name="Text Box 19"/>
            <p:cNvSpPr txBox="1">
              <a:spLocks noChangeArrowheads="1"/>
            </p:cNvSpPr>
            <p:nvPr/>
          </p:nvSpPr>
          <p:spPr bwMode="auto">
            <a:xfrm>
              <a:off x="2724" y="1236"/>
              <a:ext cx="982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400">
                  <a:solidFill>
                    <a:srgbClr val="000000"/>
                  </a:solidFill>
                </a:rPr>
                <a:t>centralized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400">
                  <a:solidFill>
                    <a:srgbClr val="000000"/>
                  </a:solidFill>
                </a:rPr>
                <a:t>directory server</a:t>
              </a:r>
              <a:endParaRPr 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0788" name="Text Box 20"/>
            <p:cNvSpPr txBox="1">
              <a:spLocks noChangeArrowheads="1"/>
            </p:cNvSpPr>
            <p:nvPr/>
          </p:nvSpPr>
          <p:spPr bwMode="auto">
            <a:xfrm>
              <a:off x="4865" y="1675"/>
              <a:ext cx="40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400">
                  <a:solidFill>
                    <a:srgbClr val="000000"/>
                  </a:solidFill>
                </a:rPr>
                <a:t>peers</a:t>
              </a:r>
              <a:endParaRPr lang="en-US" sz="1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0789" name="Line 21"/>
            <p:cNvSpPr>
              <a:spLocks noChangeShapeType="1"/>
            </p:cNvSpPr>
            <p:nvPr/>
          </p:nvSpPr>
          <p:spPr bwMode="auto">
            <a:xfrm flipH="1">
              <a:off x="3442" y="1732"/>
              <a:ext cx="634" cy="173"/>
            </a:xfrm>
            <a:prstGeom prst="line">
              <a:avLst/>
            </a:prstGeom>
            <a:noFill/>
            <a:ln w="28575">
              <a:noFill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790" name="Line 22"/>
            <p:cNvSpPr>
              <a:spLocks noChangeShapeType="1"/>
            </p:cNvSpPr>
            <p:nvPr/>
          </p:nvSpPr>
          <p:spPr bwMode="auto">
            <a:xfrm flipH="1" flipV="1">
              <a:off x="3385" y="1905"/>
              <a:ext cx="1612" cy="23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791" name="Line 23"/>
            <p:cNvSpPr>
              <a:spLocks noChangeShapeType="1"/>
            </p:cNvSpPr>
            <p:nvPr/>
          </p:nvSpPr>
          <p:spPr bwMode="auto">
            <a:xfrm flipH="1">
              <a:off x="3442" y="1675"/>
              <a:ext cx="576" cy="115"/>
            </a:xfrm>
            <a:prstGeom prst="line">
              <a:avLst/>
            </a:prstGeom>
            <a:noFill/>
            <a:ln w="28575">
              <a:noFill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792" name="Line 24"/>
            <p:cNvSpPr>
              <a:spLocks noChangeShapeType="1"/>
            </p:cNvSpPr>
            <p:nvPr/>
          </p:nvSpPr>
          <p:spPr bwMode="auto">
            <a:xfrm flipH="1">
              <a:off x="3442" y="1675"/>
              <a:ext cx="634" cy="115"/>
            </a:xfrm>
            <a:prstGeom prst="line">
              <a:avLst/>
            </a:prstGeom>
            <a:noFill/>
            <a:ln w="28575">
              <a:noFill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793" name="Line 25"/>
            <p:cNvSpPr>
              <a:spLocks noChangeShapeType="1"/>
            </p:cNvSpPr>
            <p:nvPr/>
          </p:nvSpPr>
          <p:spPr bwMode="auto">
            <a:xfrm flipH="1" flipV="1">
              <a:off x="3385" y="2078"/>
              <a:ext cx="1267" cy="63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794" name="Line 26"/>
            <p:cNvSpPr>
              <a:spLocks noChangeShapeType="1"/>
            </p:cNvSpPr>
            <p:nvPr/>
          </p:nvSpPr>
          <p:spPr bwMode="auto">
            <a:xfrm flipH="1">
              <a:off x="3385" y="1387"/>
              <a:ext cx="1152" cy="40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795" name="Text Box 27"/>
            <p:cNvSpPr txBox="1">
              <a:spLocks noChangeArrowheads="1"/>
            </p:cNvSpPr>
            <p:nvPr/>
          </p:nvSpPr>
          <p:spPr bwMode="auto">
            <a:xfrm>
              <a:off x="3673" y="1675"/>
              <a:ext cx="979" cy="230"/>
            </a:xfrm>
            <a:prstGeom prst="rect">
              <a:avLst/>
            </a:prstGeom>
            <a:solidFill>
              <a:srgbClr val="FFFFFF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sz="1400"/>
            </a:p>
          </p:txBody>
        </p:sp>
        <p:sp>
          <p:nvSpPr>
            <p:cNvPr id="160796" name="Line 28"/>
            <p:cNvSpPr>
              <a:spLocks noChangeShapeType="1"/>
            </p:cNvSpPr>
            <p:nvPr/>
          </p:nvSpPr>
          <p:spPr bwMode="auto">
            <a:xfrm flipH="1" flipV="1">
              <a:off x="3327" y="2136"/>
              <a:ext cx="749" cy="86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797" name="Line 29"/>
            <p:cNvSpPr>
              <a:spLocks noChangeShapeType="1"/>
            </p:cNvSpPr>
            <p:nvPr/>
          </p:nvSpPr>
          <p:spPr bwMode="auto">
            <a:xfrm>
              <a:off x="3212" y="2193"/>
              <a:ext cx="749" cy="92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798" name="Line 30"/>
            <p:cNvSpPr>
              <a:spLocks noChangeShapeType="1"/>
            </p:cNvSpPr>
            <p:nvPr/>
          </p:nvSpPr>
          <p:spPr bwMode="auto">
            <a:xfrm flipH="1">
              <a:off x="4421" y="1617"/>
              <a:ext cx="346" cy="1498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0799" name="Text Box 31"/>
            <p:cNvSpPr txBox="1">
              <a:spLocks noChangeArrowheads="1"/>
            </p:cNvSpPr>
            <p:nvPr/>
          </p:nvSpPr>
          <p:spPr bwMode="auto">
            <a:xfrm>
              <a:off x="4537" y="3000"/>
              <a:ext cx="575" cy="346"/>
            </a:xfrm>
            <a:prstGeom prst="rect">
              <a:avLst/>
            </a:prstGeom>
            <a:solidFill>
              <a:srgbClr val="FFFFFF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 sz="1000">
                <a:latin typeface="Times New Roman" pitchFamily="18" charset="0"/>
              </a:endParaRPr>
            </a:p>
          </p:txBody>
        </p:sp>
        <p:sp>
          <p:nvSpPr>
            <p:cNvPr id="160800" name="Text Box 32"/>
            <p:cNvSpPr txBox="1">
              <a:spLocks noChangeArrowheads="1"/>
            </p:cNvSpPr>
            <p:nvPr/>
          </p:nvSpPr>
          <p:spPr bwMode="auto">
            <a:xfrm>
              <a:off x="4057" y="3526"/>
              <a:ext cx="403" cy="230"/>
            </a:xfrm>
            <a:prstGeom prst="rect">
              <a:avLst/>
            </a:prstGeom>
            <a:solidFill>
              <a:srgbClr val="FFFFFF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400"/>
                <a:t>Alice</a:t>
              </a:r>
            </a:p>
          </p:txBody>
        </p:sp>
        <p:sp>
          <p:nvSpPr>
            <p:cNvPr id="160801" name="Text Box 33"/>
            <p:cNvSpPr txBox="1">
              <a:spLocks noChangeArrowheads="1"/>
            </p:cNvSpPr>
            <p:nvPr/>
          </p:nvSpPr>
          <p:spPr bwMode="auto">
            <a:xfrm>
              <a:off x="4912" y="1041"/>
              <a:ext cx="403" cy="230"/>
            </a:xfrm>
            <a:prstGeom prst="rect">
              <a:avLst/>
            </a:prstGeom>
            <a:solidFill>
              <a:srgbClr val="FFFFFF"/>
            </a:solid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400"/>
                <a:t>Bob</a:t>
              </a:r>
            </a:p>
          </p:txBody>
        </p:sp>
        <p:sp>
          <p:nvSpPr>
            <p:cNvPr id="160802" name="Oval 34"/>
            <p:cNvSpPr>
              <a:spLocks noChangeArrowheads="1"/>
            </p:cNvSpPr>
            <p:nvPr/>
          </p:nvSpPr>
          <p:spPr bwMode="auto">
            <a:xfrm>
              <a:off x="3893" y="1524"/>
              <a:ext cx="153" cy="14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/>
                <a:t>1</a:t>
              </a:r>
            </a:p>
          </p:txBody>
        </p:sp>
        <p:sp>
          <p:nvSpPr>
            <p:cNvPr id="160803" name="Oval 35"/>
            <p:cNvSpPr>
              <a:spLocks noChangeArrowheads="1"/>
            </p:cNvSpPr>
            <p:nvPr/>
          </p:nvSpPr>
          <p:spPr bwMode="auto">
            <a:xfrm>
              <a:off x="3920" y="1897"/>
              <a:ext cx="153" cy="14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/>
                <a:t>1</a:t>
              </a:r>
            </a:p>
          </p:txBody>
        </p:sp>
        <p:sp>
          <p:nvSpPr>
            <p:cNvPr id="160804" name="Oval 36"/>
            <p:cNvSpPr>
              <a:spLocks noChangeArrowheads="1"/>
            </p:cNvSpPr>
            <p:nvPr/>
          </p:nvSpPr>
          <p:spPr bwMode="auto">
            <a:xfrm>
              <a:off x="3923" y="2325"/>
              <a:ext cx="153" cy="14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/>
                <a:t>1</a:t>
              </a:r>
            </a:p>
          </p:txBody>
        </p:sp>
        <p:sp>
          <p:nvSpPr>
            <p:cNvPr id="160805" name="Oval 37"/>
            <p:cNvSpPr>
              <a:spLocks noChangeArrowheads="1"/>
            </p:cNvSpPr>
            <p:nvPr/>
          </p:nvSpPr>
          <p:spPr bwMode="auto">
            <a:xfrm>
              <a:off x="3724" y="2601"/>
              <a:ext cx="153" cy="14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/>
                <a:t>1</a:t>
              </a:r>
            </a:p>
          </p:txBody>
        </p:sp>
        <p:sp>
          <p:nvSpPr>
            <p:cNvPr id="160806" name="Oval 38"/>
            <p:cNvSpPr>
              <a:spLocks noChangeArrowheads="1"/>
            </p:cNvSpPr>
            <p:nvPr/>
          </p:nvSpPr>
          <p:spPr bwMode="auto">
            <a:xfrm>
              <a:off x="3477" y="2562"/>
              <a:ext cx="153" cy="14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/>
                <a:t>2</a:t>
              </a:r>
            </a:p>
          </p:txBody>
        </p:sp>
        <p:sp>
          <p:nvSpPr>
            <p:cNvPr id="160807" name="Oval 39"/>
            <p:cNvSpPr>
              <a:spLocks noChangeArrowheads="1"/>
            </p:cNvSpPr>
            <p:nvPr/>
          </p:nvSpPr>
          <p:spPr bwMode="auto">
            <a:xfrm>
              <a:off x="4531" y="2278"/>
              <a:ext cx="153" cy="146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400"/>
                <a:t>3</a:t>
              </a:r>
            </a:p>
          </p:txBody>
        </p:sp>
        <p:pic>
          <p:nvPicPr>
            <p:cNvPr id="160808" name="Picture 40" descr="Bob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925" y="620"/>
              <a:ext cx="426" cy="435"/>
            </a:xfrm>
            <a:prstGeom prst="rect">
              <a:avLst/>
            </a:prstGeom>
            <a:noFill/>
          </p:spPr>
        </p:pic>
        <p:pic>
          <p:nvPicPr>
            <p:cNvPr id="160809" name="Picture 41" descr="Alice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489" y="3436"/>
              <a:ext cx="354" cy="43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6FCA6-D4F0-4250-8885-C9A0901782C9}" type="slidenum">
              <a:rPr lang="en-US"/>
              <a:pPr/>
              <a:t>33</a:t>
            </a:fld>
            <a:endParaRPr lang="en-US"/>
          </a:p>
        </p:txBody>
      </p:sp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28600"/>
            <a:ext cx="8151813" cy="1143000"/>
          </a:xfrm>
        </p:spPr>
        <p:txBody>
          <a:bodyPr/>
          <a:lstStyle/>
          <a:p>
            <a:r>
              <a:rPr lang="en-US" sz="3200"/>
              <a:t>P2P: problems with centralized directory</a:t>
            </a:r>
            <a:endParaRPr lang="en-US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4046538" cy="4648200"/>
          </a:xfrm>
        </p:spPr>
        <p:txBody>
          <a:bodyPr/>
          <a:lstStyle/>
          <a:p>
            <a:r>
              <a:rPr lang="en-US" sz="2400"/>
              <a:t>single point of failure</a:t>
            </a:r>
          </a:p>
          <a:p>
            <a:r>
              <a:rPr lang="en-US" sz="2400"/>
              <a:t>performance bottleneck</a:t>
            </a:r>
          </a:p>
          <a:p>
            <a:r>
              <a:rPr lang="en-US" sz="2400"/>
              <a:t>copyright infringement: “target” of lawsuit is obvious</a:t>
            </a:r>
          </a:p>
          <a:p>
            <a:pPr>
              <a:buFont typeface="ZapfDingbats" pitchFamily="82" charset="2"/>
              <a:buNone/>
            </a:pPr>
            <a:endParaRPr lang="en-US" sz="2400"/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813300" y="1600200"/>
            <a:ext cx="3614738" cy="1646238"/>
          </a:xfrm>
          <a:ln w="25400">
            <a:solidFill>
              <a:schemeClr val="accent2"/>
            </a:solidFill>
          </a:ln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>
                <a:solidFill>
                  <a:schemeClr val="accent2"/>
                </a:solidFill>
              </a:rPr>
              <a:t>    file transfer is decentralized, but locating content is highly  centralized</a:t>
            </a:r>
          </a:p>
        </p:txBody>
      </p:sp>
      <p:sp>
        <p:nvSpPr>
          <p:cNvPr id="161797" name="Text Box 5"/>
          <p:cNvSpPr txBox="1">
            <a:spLocks noChangeArrowheads="1"/>
          </p:cNvSpPr>
          <p:nvPr/>
        </p:nvSpPr>
        <p:spPr bwMode="auto">
          <a:xfrm>
            <a:off x="4527550" y="3881438"/>
            <a:ext cx="4371975" cy="904875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en-US"/>
              <a:t>Advantages vs. disadvantages</a:t>
            </a:r>
          </a:p>
          <a:p>
            <a:pPr marL="342900" indent="-342900"/>
            <a:r>
              <a:rPr lang="en-US"/>
              <a:t>Search time and overhead?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9F8BA5-7914-40BF-ACC7-230834A21F63}" type="slidenum">
              <a:rPr lang="en-US"/>
              <a:pPr/>
              <a:t>34</a:t>
            </a:fld>
            <a:endParaRPr lang="en-US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Query flooding: Gnutella</a:t>
            </a:r>
          </a:p>
        </p:txBody>
      </p:sp>
      <p:sp>
        <p:nvSpPr>
          <p:cNvPr id="18944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fully distributed</a:t>
            </a:r>
          </a:p>
          <a:p>
            <a:pPr lvl="1">
              <a:lnSpc>
                <a:spcPct val="90000"/>
              </a:lnSpc>
            </a:pPr>
            <a:r>
              <a:rPr lang="en-US" sz="2000"/>
              <a:t>no central server</a:t>
            </a:r>
          </a:p>
          <a:p>
            <a:pPr>
              <a:lnSpc>
                <a:spcPct val="90000"/>
              </a:lnSpc>
            </a:pPr>
            <a:r>
              <a:rPr lang="en-US" sz="2400"/>
              <a:t>public domain protocol</a:t>
            </a:r>
          </a:p>
          <a:p>
            <a:pPr>
              <a:lnSpc>
                <a:spcPct val="90000"/>
              </a:lnSpc>
            </a:pPr>
            <a:r>
              <a:rPr lang="en-US" sz="2400"/>
              <a:t>many Gnutella clients implementing protocol</a:t>
            </a:r>
          </a:p>
          <a:p>
            <a:pPr>
              <a:lnSpc>
                <a:spcPct val="90000"/>
              </a:lnSpc>
              <a:buFont typeface="ZapfDingbats" pitchFamily="82" charset="2"/>
              <a:buNone/>
            </a:pPr>
            <a:endParaRPr lang="en-US" sz="2400"/>
          </a:p>
          <a:p>
            <a:pPr>
              <a:lnSpc>
                <a:spcPct val="90000"/>
              </a:lnSpc>
            </a:pPr>
            <a:endParaRPr lang="en-US" sz="2400"/>
          </a:p>
        </p:txBody>
      </p:sp>
      <p:sp>
        <p:nvSpPr>
          <p:cNvPr id="189445" name="Rectangle 5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>
                <a:solidFill>
                  <a:srgbClr val="FF0000"/>
                </a:solidFill>
              </a:rPr>
              <a:t>overlay network: graph</a:t>
            </a:r>
          </a:p>
          <a:p>
            <a:r>
              <a:rPr lang="en-US" sz="2400"/>
              <a:t>edge between peer X and Y if there’s a TCP connection</a:t>
            </a:r>
          </a:p>
          <a:p>
            <a:r>
              <a:rPr lang="en-US" sz="2400"/>
              <a:t>all active peers and edges form overlay net</a:t>
            </a:r>
          </a:p>
          <a:p>
            <a:r>
              <a:rPr lang="en-US" sz="2400"/>
              <a:t>edge: virtual (</a:t>
            </a:r>
            <a:r>
              <a:rPr lang="en-US" sz="2400" i="1"/>
              <a:t>not</a:t>
            </a:r>
            <a:r>
              <a:rPr lang="en-US" sz="2400"/>
              <a:t> physical) link</a:t>
            </a:r>
          </a:p>
          <a:p>
            <a:r>
              <a:rPr lang="en-US" sz="2400"/>
              <a:t>given peer typically connected with &lt; 10 overlay neighbors</a:t>
            </a:r>
          </a:p>
        </p:txBody>
      </p:sp>
      <p:sp>
        <p:nvSpPr>
          <p:cNvPr id="189446" name="Text Box 6"/>
          <p:cNvSpPr txBox="1">
            <a:spLocks noChangeArrowheads="1"/>
          </p:cNvSpPr>
          <p:nvPr/>
        </p:nvSpPr>
        <p:spPr bwMode="auto">
          <a:xfrm>
            <a:off x="499428" y="4325303"/>
            <a:ext cx="3995004" cy="1366528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en-US" sz="1800" dirty="0"/>
              <a:t>Advantages </a:t>
            </a:r>
            <a:r>
              <a:rPr lang="en-US" sz="1800" dirty="0" err="1"/>
              <a:t>vs</a:t>
            </a:r>
            <a:r>
              <a:rPr lang="en-US" sz="1800" dirty="0"/>
              <a:t> </a:t>
            </a:r>
            <a:r>
              <a:rPr lang="en-US" sz="1800" dirty="0" err="1"/>
              <a:t>Disadvs</a:t>
            </a:r>
            <a:r>
              <a:rPr lang="en-US" sz="1800" dirty="0"/>
              <a:t> of overlays</a:t>
            </a:r>
            <a:r>
              <a:rPr lang="en-US" sz="1800" dirty="0" smtClean="0"/>
              <a:t>?</a:t>
            </a:r>
          </a:p>
          <a:p>
            <a:pPr marL="342900" indent="-342900">
              <a:buFontTx/>
              <a:buChar char="-"/>
            </a:pPr>
            <a:r>
              <a:rPr lang="en-US" sz="1800" dirty="0" smtClean="0"/>
              <a:t>Flexibility – Scalability</a:t>
            </a:r>
          </a:p>
          <a:p>
            <a:pPr marL="342900" indent="-342900">
              <a:buFontTx/>
              <a:buChar char="-"/>
            </a:pPr>
            <a:r>
              <a:rPr lang="en-US" sz="1800" dirty="0" smtClean="0"/>
              <a:t>Loss of optimality </a:t>
            </a:r>
          </a:p>
          <a:p>
            <a:pPr marL="342900" indent="-342900">
              <a:buFontTx/>
              <a:buChar char="-"/>
            </a:pPr>
            <a:r>
              <a:rPr lang="en-US" sz="1800" dirty="0" smtClean="0"/>
              <a:t>– Maintenance overhead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3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8EEF8-E5A2-4AD5-AD5B-44E5826E33C9}" type="slidenum">
              <a:rPr lang="en-US"/>
              <a:pPr/>
              <a:t>35</a:t>
            </a:fld>
            <a:endParaRPr lang="en-US"/>
          </a:p>
        </p:txBody>
      </p:sp>
      <p:sp>
        <p:nvSpPr>
          <p:cNvPr id="191492" name="Rectangle 4"/>
          <p:cNvSpPr>
            <a:spLocks noGrp="1" noChangeArrowheads="1"/>
          </p:cNvSpPr>
          <p:nvPr>
            <p:ph type="title"/>
          </p:nvPr>
        </p:nvSpPr>
        <p:spPr>
          <a:xfrm>
            <a:off x="560388" y="0"/>
            <a:ext cx="7772400" cy="1143000"/>
          </a:xfrm>
        </p:spPr>
        <p:txBody>
          <a:bodyPr/>
          <a:lstStyle/>
          <a:p>
            <a:r>
              <a:rPr lang="en-US"/>
              <a:t>Gnutella: protocol</a:t>
            </a:r>
          </a:p>
        </p:txBody>
      </p:sp>
      <p:grpSp>
        <p:nvGrpSpPr>
          <p:cNvPr id="191495" name="Group 7"/>
          <p:cNvGrpSpPr>
            <a:grpSpLocks/>
          </p:cNvGrpSpPr>
          <p:nvPr/>
        </p:nvGrpSpPr>
        <p:grpSpPr bwMode="auto">
          <a:xfrm>
            <a:off x="2339975" y="1449388"/>
            <a:ext cx="6248400" cy="5129212"/>
            <a:chOff x="768" y="280"/>
            <a:chExt cx="3936" cy="3231"/>
          </a:xfrm>
        </p:grpSpPr>
        <p:graphicFrame>
          <p:nvGraphicFramePr>
            <p:cNvPr id="191496" name="Object 8"/>
            <p:cNvGraphicFramePr>
              <a:graphicFrameLocks noChangeAspect="1"/>
            </p:cNvGraphicFramePr>
            <p:nvPr/>
          </p:nvGraphicFramePr>
          <p:xfrm>
            <a:off x="768" y="2016"/>
            <a:ext cx="432" cy="343"/>
          </p:xfrm>
          <a:graphic>
            <a:graphicData uri="http://schemas.openxmlformats.org/presentationml/2006/ole">
              <p:oleObj spid="_x0000_s191496" name="Clip" r:id="rId4" imgW="1305000" imgH="1085760" progId="">
                <p:embed/>
              </p:oleObj>
            </a:graphicData>
          </a:graphic>
        </p:graphicFrame>
        <p:graphicFrame>
          <p:nvGraphicFramePr>
            <p:cNvPr id="191497" name="Object 9"/>
            <p:cNvGraphicFramePr>
              <a:graphicFrameLocks noChangeAspect="1"/>
            </p:cNvGraphicFramePr>
            <p:nvPr/>
          </p:nvGraphicFramePr>
          <p:xfrm>
            <a:off x="2160" y="3168"/>
            <a:ext cx="432" cy="343"/>
          </p:xfrm>
          <a:graphic>
            <a:graphicData uri="http://schemas.openxmlformats.org/presentationml/2006/ole">
              <p:oleObj spid="_x0000_s191497" name="Clip" r:id="rId5" imgW="1305000" imgH="1085760" progId="">
                <p:embed/>
              </p:oleObj>
            </a:graphicData>
          </a:graphic>
        </p:graphicFrame>
        <p:graphicFrame>
          <p:nvGraphicFramePr>
            <p:cNvPr id="191498" name="Object 10"/>
            <p:cNvGraphicFramePr>
              <a:graphicFrameLocks noChangeAspect="1"/>
            </p:cNvGraphicFramePr>
            <p:nvPr/>
          </p:nvGraphicFramePr>
          <p:xfrm>
            <a:off x="2160" y="2016"/>
            <a:ext cx="432" cy="343"/>
          </p:xfrm>
          <a:graphic>
            <a:graphicData uri="http://schemas.openxmlformats.org/presentationml/2006/ole">
              <p:oleObj spid="_x0000_s191498" name="Clip" r:id="rId6" imgW="1305000" imgH="1085760" progId="">
                <p:embed/>
              </p:oleObj>
            </a:graphicData>
          </a:graphic>
        </p:graphicFrame>
        <p:graphicFrame>
          <p:nvGraphicFramePr>
            <p:cNvPr id="191499" name="Object 11"/>
            <p:cNvGraphicFramePr>
              <a:graphicFrameLocks noChangeAspect="1"/>
            </p:cNvGraphicFramePr>
            <p:nvPr/>
          </p:nvGraphicFramePr>
          <p:xfrm>
            <a:off x="2160" y="816"/>
            <a:ext cx="432" cy="343"/>
          </p:xfrm>
          <a:graphic>
            <a:graphicData uri="http://schemas.openxmlformats.org/presentationml/2006/ole">
              <p:oleObj spid="_x0000_s191499" name="Clip" r:id="rId7" imgW="1305000" imgH="1085760" progId="">
                <p:embed/>
              </p:oleObj>
            </a:graphicData>
          </a:graphic>
        </p:graphicFrame>
        <p:graphicFrame>
          <p:nvGraphicFramePr>
            <p:cNvPr id="191500" name="Object 12"/>
            <p:cNvGraphicFramePr>
              <a:graphicFrameLocks noChangeAspect="1"/>
            </p:cNvGraphicFramePr>
            <p:nvPr/>
          </p:nvGraphicFramePr>
          <p:xfrm>
            <a:off x="4272" y="1968"/>
            <a:ext cx="432" cy="343"/>
          </p:xfrm>
          <a:graphic>
            <a:graphicData uri="http://schemas.openxmlformats.org/presentationml/2006/ole">
              <p:oleObj spid="_x0000_s191500" name="Clip" r:id="rId8" imgW="1305000" imgH="1085760" progId="">
                <p:embed/>
              </p:oleObj>
            </a:graphicData>
          </a:graphic>
        </p:graphicFrame>
        <p:graphicFrame>
          <p:nvGraphicFramePr>
            <p:cNvPr id="191501" name="Object 13"/>
            <p:cNvGraphicFramePr>
              <a:graphicFrameLocks noChangeAspect="1"/>
            </p:cNvGraphicFramePr>
            <p:nvPr/>
          </p:nvGraphicFramePr>
          <p:xfrm>
            <a:off x="4272" y="768"/>
            <a:ext cx="432" cy="343"/>
          </p:xfrm>
          <a:graphic>
            <a:graphicData uri="http://schemas.openxmlformats.org/presentationml/2006/ole">
              <p:oleObj spid="_x0000_s191501" name="Clip" r:id="rId9" imgW="1305000" imgH="1085760" progId="">
                <p:embed/>
              </p:oleObj>
            </a:graphicData>
          </a:graphic>
        </p:graphicFrame>
        <p:sp>
          <p:nvSpPr>
            <p:cNvPr id="191502" name="Line 14"/>
            <p:cNvSpPr>
              <a:spLocks noChangeShapeType="1"/>
            </p:cNvSpPr>
            <p:nvPr/>
          </p:nvSpPr>
          <p:spPr bwMode="auto">
            <a:xfrm flipV="1">
              <a:off x="1104" y="1104"/>
              <a:ext cx="1104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1503" name="Line 15"/>
            <p:cNvSpPr>
              <a:spLocks noChangeShapeType="1"/>
            </p:cNvSpPr>
            <p:nvPr/>
          </p:nvSpPr>
          <p:spPr bwMode="auto">
            <a:xfrm>
              <a:off x="2544" y="912"/>
              <a:ext cx="17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1504" name="Line 16"/>
            <p:cNvSpPr>
              <a:spLocks noChangeShapeType="1"/>
            </p:cNvSpPr>
            <p:nvPr/>
          </p:nvSpPr>
          <p:spPr bwMode="auto">
            <a:xfrm>
              <a:off x="2592" y="1056"/>
              <a:ext cx="1728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1505" name="Line 17"/>
            <p:cNvSpPr>
              <a:spLocks noChangeShapeType="1"/>
            </p:cNvSpPr>
            <p:nvPr/>
          </p:nvSpPr>
          <p:spPr bwMode="auto">
            <a:xfrm>
              <a:off x="1152" y="2256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1506" name="Line 18"/>
            <p:cNvSpPr>
              <a:spLocks noChangeShapeType="1"/>
            </p:cNvSpPr>
            <p:nvPr/>
          </p:nvSpPr>
          <p:spPr bwMode="auto">
            <a:xfrm flipH="1">
              <a:off x="1200" y="2160"/>
              <a:ext cx="10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1507" name="Line 19"/>
            <p:cNvSpPr>
              <a:spLocks noChangeShapeType="1"/>
            </p:cNvSpPr>
            <p:nvPr/>
          </p:nvSpPr>
          <p:spPr bwMode="auto">
            <a:xfrm>
              <a:off x="1152" y="2304"/>
              <a:ext cx="1152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1508" name="Text Box 20"/>
            <p:cNvSpPr txBox="1">
              <a:spLocks noChangeArrowheads="1"/>
            </p:cNvSpPr>
            <p:nvPr/>
          </p:nvSpPr>
          <p:spPr bwMode="auto">
            <a:xfrm>
              <a:off x="1536" y="1968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1 Query</a:t>
              </a:r>
            </a:p>
          </p:txBody>
        </p:sp>
        <p:sp>
          <p:nvSpPr>
            <p:cNvPr id="191509" name="Text Box 21"/>
            <p:cNvSpPr txBox="1">
              <a:spLocks noChangeArrowheads="1"/>
            </p:cNvSpPr>
            <p:nvPr/>
          </p:nvSpPr>
          <p:spPr bwMode="auto">
            <a:xfrm>
              <a:off x="1392" y="2208"/>
              <a:ext cx="8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7 QueryHit</a:t>
              </a:r>
            </a:p>
          </p:txBody>
        </p:sp>
        <p:sp>
          <p:nvSpPr>
            <p:cNvPr id="191510" name="Text Box 22"/>
            <p:cNvSpPr txBox="1">
              <a:spLocks noChangeArrowheads="1"/>
            </p:cNvSpPr>
            <p:nvPr/>
          </p:nvSpPr>
          <p:spPr bwMode="auto">
            <a:xfrm>
              <a:off x="3216" y="720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3 Query</a:t>
              </a:r>
            </a:p>
          </p:txBody>
        </p:sp>
        <p:sp>
          <p:nvSpPr>
            <p:cNvPr id="191511" name="Text Box 23"/>
            <p:cNvSpPr txBox="1">
              <a:spLocks noChangeArrowheads="1"/>
            </p:cNvSpPr>
            <p:nvPr/>
          </p:nvSpPr>
          <p:spPr bwMode="auto">
            <a:xfrm rot="1838329">
              <a:off x="3298" y="1387"/>
              <a:ext cx="508" cy="1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300">
                  <a:latin typeface="Arial" charset="0"/>
                </a:rPr>
                <a:t>4 Query</a:t>
              </a:r>
            </a:p>
          </p:txBody>
        </p:sp>
        <p:sp>
          <p:nvSpPr>
            <p:cNvPr id="191512" name="Text Box 24"/>
            <p:cNvSpPr txBox="1">
              <a:spLocks noChangeArrowheads="1"/>
            </p:cNvSpPr>
            <p:nvPr/>
          </p:nvSpPr>
          <p:spPr bwMode="auto">
            <a:xfrm>
              <a:off x="3216" y="960"/>
              <a:ext cx="80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5 QueryHit</a:t>
              </a:r>
            </a:p>
          </p:txBody>
        </p:sp>
        <p:sp>
          <p:nvSpPr>
            <p:cNvPr id="191513" name="Text Box 25"/>
            <p:cNvSpPr txBox="1">
              <a:spLocks noChangeArrowheads="1"/>
            </p:cNvSpPr>
            <p:nvPr/>
          </p:nvSpPr>
          <p:spPr bwMode="auto">
            <a:xfrm rot="-2282823">
              <a:off x="1331" y="1307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2 Query</a:t>
              </a:r>
            </a:p>
          </p:txBody>
        </p:sp>
        <p:sp>
          <p:nvSpPr>
            <p:cNvPr id="191514" name="Text Box 26"/>
            <p:cNvSpPr txBox="1">
              <a:spLocks noChangeArrowheads="1"/>
            </p:cNvSpPr>
            <p:nvPr/>
          </p:nvSpPr>
          <p:spPr bwMode="auto">
            <a:xfrm rot="2175888">
              <a:off x="1476" y="2771"/>
              <a:ext cx="62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800">
                  <a:latin typeface="Arial" charset="0"/>
                </a:rPr>
                <a:t>2 Query</a:t>
              </a:r>
            </a:p>
          </p:txBody>
        </p:sp>
        <p:sp>
          <p:nvSpPr>
            <p:cNvPr id="191515" name="Line 27"/>
            <p:cNvSpPr>
              <a:spLocks noChangeShapeType="1"/>
            </p:cNvSpPr>
            <p:nvPr/>
          </p:nvSpPr>
          <p:spPr bwMode="auto">
            <a:xfrm flipH="1">
              <a:off x="1152" y="1104"/>
              <a:ext cx="1152" cy="9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1516" name="Text Box 28"/>
            <p:cNvSpPr txBox="1">
              <a:spLocks noChangeArrowheads="1"/>
            </p:cNvSpPr>
            <p:nvPr/>
          </p:nvSpPr>
          <p:spPr bwMode="auto">
            <a:xfrm rot="-2200461">
              <a:off x="1473" y="1585"/>
              <a:ext cx="68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400">
                  <a:latin typeface="Arial" charset="0"/>
                </a:rPr>
                <a:t>6 Query Hit</a:t>
              </a:r>
            </a:p>
          </p:txBody>
        </p:sp>
        <p:sp>
          <p:nvSpPr>
            <p:cNvPr id="191517" name="Freeform 29"/>
            <p:cNvSpPr>
              <a:spLocks/>
            </p:cNvSpPr>
            <p:nvPr/>
          </p:nvSpPr>
          <p:spPr bwMode="auto">
            <a:xfrm>
              <a:off x="888" y="280"/>
              <a:ext cx="3528" cy="1736"/>
            </a:xfrm>
            <a:custGeom>
              <a:avLst/>
              <a:gdLst/>
              <a:ahLst/>
              <a:cxnLst>
                <a:cxn ang="0">
                  <a:pos x="3528" y="536"/>
                </a:cxn>
                <a:cxn ang="0">
                  <a:pos x="2856" y="248"/>
                </a:cxn>
                <a:cxn ang="0">
                  <a:pos x="1608" y="152"/>
                </a:cxn>
                <a:cxn ang="0">
                  <a:pos x="264" y="1160"/>
                </a:cxn>
                <a:cxn ang="0">
                  <a:pos x="24" y="1736"/>
                </a:cxn>
              </a:cxnLst>
              <a:rect l="0" t="0" r="r" b="b"/>
              <a:pathLst>
                <a:path w="3528" h="1736">
                  <a:moveTo>
                    <a:pt x="3528" y="536"/>
                  </a:moveTo>
                  <a:cubicBezTo>
                    <a:pt x="3352" y="424"/>
                    <a:pt x="3176" y="312"/>
                    <a:pt x="2856" y="248"/>
                  </a:cubicBezTo>
                  <a:cubicBezTo>
                    <a:pt x="2536" y="184"/>
                    <a:pt x="2040" y="0"/>
                    <a:pt x="1608" y="152"/>
                  </a:cubicBezTo>
                  <a:cubicBezTo>
                    <a:pt x="1176" y="304"/>
                    <a:pt x="528" y="896"/>
                    <a:pt x="264" y="1160"/>
                  </a:cubicBezTo>
                  <a:cubicBezTo>
                    <a:pt x="0" y="1424"/>
                    <a:pt x="64" y="1640"/>
                    <a:pt x="24" y="1736"/>
                  </a:cubicBezTo>
                </a:path>
              </a:pathLst>
            </a:cu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91518" name="Line 30"/>
            <p:cNvSpPr>
              <a:spLocks noChangeShapeType="1"/>
            </p:cNvSpPr>
            <p:nvPr/>
          </p:nvSpPr>
          <p:spPr bwMode="auto">
            <a:xfrm flipH="1">
              <a:off x="2592" y="1008"/>
              <a:ext cx="17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1519" name="Text Box 31"/>
          <p:cNvSpPr txBox="1">
            <a:spLocks noChangeArrowheads="1"/>
          </p:cNvSpPr>
          <p:nvPr/>
        </p:nvSpPr>
        <p:spPr bwMode="auto">
          <a:xfrm>
            <a:off x="5772150" y="4340225"/>
            <a:ext cx="1982788" cy="6969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/>
              <a:t>8 File transfer:</a:t>
            </a:r>
          </a:p>
          <a:p>
            <a:r>
              <a:rPr lang="en-US" sz="1800"/>
              <a:t>HTTP</a:t>
            </a:r>
          </a:p>
        </p:txBody>
      </p:sp>
      <p:sp>
        <p:nvSpPr>
          <p:cNvPr id="191520" name="Text Box 32"/>
          <p:cNvSpPr txBox="1">
            <a:spLocks noChangeArrowheads="1"/>
          </p:cNvSpPr>
          <p:nvPr/>
        </p:nvSpPr>
        <p:spPr bwMode="auto">
          <a:xfrm>
            <a:off x="501650" y="1146175"/>
            <a:ext cx="3375025" cy="3524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 typeface="ZapfDingbats" pitchFamily="82" charset="2"/>
              <a:buChar char="r"/>
            </a:pPr>
            <a:r>
              <a:rPr lang="en-US"/>
              <a:t> Query message</a:t>
            </a:r>
            <a:br>
              <a:rPr lang="en-US"/>
            </a:br>
            <a:r>
              <a:rPr lang="en-US"/>
              <a:t>sent over existing TCP</a:t>
            </a:r>
            <a:br>
              <a:rPr lang="en-US"/>
            </a:br>
            <a:r>
              <a:rPr lang="en-US"/>
              <a:t>connections</a:t>
            </a:r>
          </a:p>
          <a:p>
            <a:pPr>
              <a:buFont typeface="ZapfDingbats" pitchFamily="82" charset="2"/>
              <a:buChar char="r"/>
            </a:pPr>
            <a:r>
              <a:rPr lang="en-US"/>
              <a:t> peers forward</a:t>
            </a:r>
            <a:br>
              <a:rPr lang="en-US"/>
            </a:br>
            <a:r>
              <a:rPr lang="en-US"/>
              <a:t>Query message</a:t>
            </a:r>
          </a:p>
          <a:p>
            <a:pPr>
              <a:buFont typeface="ZapfDingbats" pitchFamily="82" charset="2"/>
              <a:buChar char="r"/>
            </a:pPr>
            <a:r>
              <a:rPr lang="en-US"/>
              <a:t> QueryHit </a:t>
            </a:r>
            <a:br>
              <a:rPr lang="en-US"/>
            </a:br>
            <a:r>
              <a:rPr lang="en-US"/>
              <a:t>sent over </a:t>
            </a:r>
            <a:br>
              <a:rPr lang="en-US"/>
            </a:br>
            <a:r>
              <a:rPr lang="en-US"/>
              <a:t>reverse</a:t>
            </a:r>
            <a:br>
              <a:rPr lang="en-US"/>
            </a:br>
            <a:r>
              <a:rPr lang="en-US"/>
              <a:t>path</a:t>
            </a:r>
          </a:p>
        </p:txBody>
      </p:sp>
      <p:sp>
        <p:nvSpPr>
          <p:cNvPr id="191521" name="Text Box 33"/>
          <p:cNvSpPr txBox="1">
            <a:spLocks noChangeArrowheads="1"/>
          </p:cNvSpPr>
          <p:nvPr/>
        </p:nvSpPr>
        <p:spPr bwMode="auto">
          <a:xfrm>
            <a:off x="474663" y="5189538"/>
            <a:ext cx="2063750" cy="1273175"/>
          </a:xfrm>
          <a:prstGeom prst="rect">
            <a:avLst/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Scalability:</a:t>
            </a:r>
          </a:p>
          <a:p>
            <a:r>
              <a:rPr lang="en-US"/>
              <a:t>limited scope</a:t>
            </a:r>
            <a:br>
              <a:rPr lang="en-US"/>
            </a:br>
            <a:r>
              <a:rPr lang="en-US"/>
              <a:t>flooding</a:t>
            </a:r>
          </a:p>
        </p:txBody>
      </p:sp>
      <p:sp>
        <p:nvSpPr>
          <p:cNvPr id="191523" name="Arc 35"/>
          <p:cNvSpPr>
            <a:spLocks/>
          </p:cNvSpPr>
          <p:nvPr/>
        </p:nvSpPr>
        <p:spPr bwMode="auto">
          <a:xfrm flipV="1">
            <a:off x="5260975" y="2719388"/>
            <a:ext cx="2840038" cy="1709737"/>
          </a:xfrm>
          <a:custGeom>
            <a:avLst/>
            <a:gdLst>
              <a:gd name="G0" fmla="+- 853 0 0"/>
              <a:gd name="G1" fmla="+- 21600 0 0"/>
              <a:gd name="G2" fmla="+- 21600 0 0"/>
              <a:gd name="T0" fmla="*/ 0 w 22453"/>
              <a:gd name="T1" fmla="*/ 17 h 21600"/>
              <a:gd name="T2" fmla="*/ 22453 w 22453"/>
              <a:gd name="T3" fmla="*/ 21600 h 21600"/>
              <a:gd name="T4" fmla="*/ 853 w 22453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453" h="21600" fill="none" extrusionOk="0">
                <a:moveTo>
                  <a:pt x="-1" y="16"/>
                </a:moveTo>
                <a:cubicBezTo>
                  <a:pt x="284" y="5"/>
                  <a:pt x="568" y="-1"/>
                  <a:pt x="853" y="0"/>
                </a:cubicBezTo>
                <a:cubicBezTo>
                  <a:pt x="12782" y="0"/>
                  <a:pt x="22453" y="9670"/>
                  <a:pt x="22453" y="21600"/>
                </a:cubicBezTo>
              </a:path>
              <a:path w="22453" h="21600" stroke="0" extrusionOk="0">
                <a:moveTo>
                  <a:pt x="-1" y="16"/>
                </a:moveTo>
                <a:cubicBezTo>
                  <a:pt x="284" y="5"/>
                  <a:pt x="568" y="-1"/>
                  <a:pt x="853" y="0"/>
                </a:cubicBezTo>
                <a:cubicBezTo>
                  <a:pt x="12782" y="0"/>
                  <a:pt x="22453" y="9670"/>
                  <a:pt x="22453" y="21600"/>
                </a:cubicBezTo>
                <a:lnTo>
                  <a:pt x="853" y="2160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 type="stealth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3929D-1602-4309-9F42-C3B9B3742194}" type="slidenum">
              <a:rPr lang="en-US"/>
              <a:pPr/>
              <a:t>36</a:t>
            </a:fld>
            <a:endParaRPr lang="en-US"/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Gnutella: Peer joining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 typeface="ZapfDingbats" pitchFamily="82" charset="2"/>
              <a:buAutoNum type="arabicPeriod"/>
            </a:pPr>
            <a:r>
              <a:rPr lang="en-US" sz="2400"/>
              <a:t>joining peer Alice must find another peer in Gnutella network: use list of candidate peers</a:t>
            </a:r>
          </a:p>
          <a:p>
            <a:pPr marL="533400" indent="-533400">
              <a:buFont typeface="ZapfDingbats" pitchFamily="82" charset="2"/>
              <a:buAutoNum type="arabicPeriod"/>
            </a:pPr>
            <a:r>
              <a:rPr lang="en-US" sz="2400"/>
              <a:t>Alice sequentially attempts TCP connections with candidate peers until connection setup with Bob</a:t>
            </a:r>
          </a:p>
          <a:p>
            <a:pPr marL="533400" indent="-533400">
              <a:buFont typeface="ZapfDingbats" pitchFamily="82" charset="2"/>
              <a:buAutoNum type="arabicPeriod"/>
            </a:pPr>
            <a:r>
              <a:rPr lang="en-US" sz="2400" i="1">
                <a:solidFill>
                  <a:srgbClr val="FF3300"/>
                </a:solidFill>
              </a:rPr>
              <a:t>Flooding:</a:t>
            </a:r>
            <a:r>
              <a:rPr lang="en-US" sz="2400"/>
              <a:t> Alice sends Ping message to Bob; Bob forwards Ping message to his overlay neighbors (who then forward to their neighbors….)</a:t>
            </a:r>
          </a:p>
          <a:p>
            <a:pPr marL="914400" lvl="1" indent="-457200">
              <a:buFont typeface="ZapfDingbats" pitchFamily="82" charset="2"/>
              <a:buChar char="r"/>
            </a:pPr>
            <a:r>
              <a:rPr lang="en-US"/>
              <a:t>peers receiving Ping message respond to Alice with Pong message</a:t>
            </a:r>
          </a:p>
          <a:p>
            <a:pPr marL="533400" indent="-533400">
              <a:buFont typeface="ZapfDingbats" pitchFamily="82" charset="2"/>
              <a:buAutoNum type="arabicPeriod"/>
            </a:pPr>
            <a:r>
              <a:rPr lang="en-US" sz="2400"/>
              <a:t>Alice receives many Pong messages, and can then setup additional TCP connections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70F50-F998-45EC-AD9A-AF5A853F6657}" type="slidenum">
              <a:rPr lang="en-US"/>
              <a:pPr/>
              <a:t>37</a:t>
            </a:fld>
            <a:endParaRPr lang="en-US"/>
          </a:p>
        </p:txBody>
      </p:sp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Hierarchical Overlay</a:t>
            </a:r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600200"/>
            <a:ext cx="4316413" cy="4648200"/>
          </a:xfrm>
        </p:spPr>
        <p:txBody>
          <a:bodyPr/>
          <a:lstStyle/>
          <a:p>
            <a:r>
              <a:rPr lang="en-US" sz="2400"/>
              <a:t>between centralized index, query flooding approaches</a:t>
            </a:r>
          </a:p>
          <a:p>
            <a:r>
              <a:rPr lang="en-US" sz="2400"/>
              <a:t>each peer is either a </a:t>
            </a:r>
            <a:r>
              <a:rPr lang="en-US" sz="2400" i="1"/>
              <a:t>group leader</a:t>
            </a:r>
            <a:r>
              <a:rPr lang="en-US" sz="2400"/>
              <a:t> or assigned to a group leader.</a:t>
            </a:r>
          </a:p>
          <a:p>
            <a:pPr lvl="1"/>
            <a:r>
              <a:rPr lang="en-US" sz="2000"/>
              <a:t>TCP connection between peer and its group leader.</a:t>
            </a:r>
          </a:p>
          <a:p>
            <a:pPr lvl="1"/>
            <a:r>
              <a:rPr lang="en-US" sz="2000"/>
              <a:t>TCP connections between some pairs of group leaders.</a:t>
            </a:r>
          </a:p>
          <a:p>
            <a:r>
              <a:rPr lang="en-US" sz="2400"/>
              <a:t>group leader tracks content in  its children</a:t>
            </a:r>
          </a:p>
        </p:txBody>
      </p:sp>
      <p:graphicFrame>
        <p:nvGraphicFramePr>
          <p:cNvPr id="162820" name="Object 4"/>
          <p:cNvGraphicFramePr>
            <a:graphicFrameLocks noChangeAspect="1"/>
          </p:cNvGraphicFramePr>
          <p:nvPr/>
        </p:nvGraphicFramePr>
        <p:xfrm>
          <a:off x="4918075" y="1173163"/>
          <a:ext cx="3494088" cy="4916487"/>
        </p:xfrm>
        <a:graphic>
          <a:graphicData uri="http://schemas.openxmlformats.org/presentationml/2006/ole">
            <p:oleObj spid="_x0000_s162820" name="VISIO" r:id="rId4" imgW="4208400" imgH="592416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892B7-16DE-4228-A002-7E7E3EA485CE}" type="slidenum">
              <a:rPr lang="en-US"/>
              <a:pPr/>
              <a:t>38</a:t>
            </a:fld>
            <a:endParaRPr lang="en-US"/>
          </a:p>
        </p:txBody>
      </p:sp>
      <p:graphicFrame>
        <p:nvGraphicFramePr>
          <p:cNvPr id="244738" name="Object 2"/>
          <p:cNvGraphicFramePr>
            <a:graphicFrameLocks noChangeAspect="1"/>
          </p:cNvGraphicFramePr>
          <p:nvPr/>
        </p:nvGraphicFramePr>
        <p:xfrm>
          <a:off x="1446213" y="1522413"/>
          <a:ext cx="6543675" cy="4457700"/>
        </p:xfrm>
        <a:graphic>
          <a:graphicData uri="http://schemas.openxmlformats.org/presentationml/2006/ole">
            <p:oleObj spid="_x0000_s244738" name="Chart" r:id="rId4" imgW="7749635" imgH="5280660" progId="Excel.Sheet.8">
              <p:embed/>
            </p:oleObj>
          </a:graphicData>
        </a:graphic>
      </p:graphicFrame>
      <p:sp>
        <p:nvSpPr>
          <p:cNvPr id="244740" name="Rectangle 4"/>
          <p:cNvSpPr>
            <a:spLocks noChangeArrowheads="1"/>
          </p:cNvSpPr>
          <p:nvPr/>
        </p:nvSpPr>
        <p:spPr bwMode="auto">
          <a:xfrm>
            <a:off x="298450" y="228600"/>
            <a:ext cx="85201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3200" u="sng">
                <a:solidFill>
                  <a:schemeClr val="accent2"/>
                </a:solidFill>
              </a:rPr>
              <a:t>Comparing Client-server, P2P architectures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4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67AFB-EB28-4F7A-9651-0672C28F5975}" type="slidenum">
              <a:rPr lang="en-US"/>
              <a:pPr/>
              <a:t>39</a:t>
            </a:fld>
            <a:endParaRPr lang="en-US"/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P2P Case Study: BitTorrent </a:t>
            </a:r>
          </a:p>
        </p:txBody>
      </p:sp>
      <p:sp>
        <p:nvSpPr>
          <p:cNvPr id="247845" name="Text Box 37"/>
          <p:cNvSpPr txBox="1">
            <a:spLocks noChangeArrowheads="1"/>
          </p:cNvSpPr>
          <p:nvPr/>
        </p:nvSpPr>
        <p:spPr bwMode="auto">
          <a:xfrm>
            <a:off x="1322388" y="1965325"/>
            <a:ext cx="3482975" cy="822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i="1" u="sng">
                <a:solidFill>
                  <a:srgbClr val="FF3300"/>
                </a:solidFill>
              </a:rPr>
              <a:t>tracker:</a:t>
            </a:r>
            <a:r>
              <a:rPr lang="en-US"/>
              <a:t> tracks peers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/>
              <a:t>participating in torrent</a:t>
            </a:r>
          </a:p>
        </p:txBody>
      </p:sp>
      <p:sp>
        <p:nvSpPr>
          <p:cNvPr id="247849" name="Text Box 41"/>
          <p:cNvSpPr txBox="1">
            <a:spLocks noChangeArrowheads="1"/>
          </p:cNvSpPr>
          <p:nvPr/>
        </p:nvSpPr>
        <p:spPr bwMode="auto">
          <a:xfrm>
            <a:off x="5778500" y="1989138"/>
            <a:ext cx="2811463" cy="10620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lnSpc>
                <a:spcPct val="75000"/>
              </a:lnSpc>
            </a:pPr>
            <a:r>
              <a:rPr lang="en-US" i="1" u="sng">
                <a:solidFill>
                  <a:srgbClr val="FF3300"/>
                </a:solidFill>
              </a:rPr>
              <a:t>torrent:</a:t>
            </a:r>
            <a:r>
              <a:rPr lang="en-US"/>
              <a:t> group of </a:t>
            </a:r>
          </a:p>
          <a:p>
            <a:pPr marL="342900" indent="-342900">
              <a:lnSpc>
                <a:spcPct val="75000"/>
              </a:lnSpc>
            </a:pPr>
            <a:r>
              <a:rPr lang="en-US"/>
              <a:t>peers exchanging  </a:t>
            </a:r>
          </a:p>
          <a:p>
            <a:pPr marL="342900" indent="-342900">
              <a:lnSpc>
                <a:spcPct val="75000"/>
              </a:lnSpc>
            </a:pPr>
            <a:r>
              <a:rPr lang="en-US"/>
              <a:t>chunks of a file</a:t>
            </a:r>
          </a:p>
        </p:txBody>
      </p:sp>
      <p:grpSp>
        <p:nvGrpSpPr>
          <p:cNvPr id="247852" name="Group 44"/>
          <p:cNvGrpSpPr>
            <a:grpSpLocks/>
          </p:cNvGrpSpPr>
          <p:nvPr/>
        </p:nvGrpSpPr>
        <p:grpSpPr bwMode="auto">
          <a:xfrm>
            <a:off x="1243013" y="2792413"/>
            <a:ext cx="5408612" cy="3863975"/>
            <a:chOff x="846" y="1309"/>
            <a:chExt cx="3407" cy="2792"/>
          </a:xfrm>
        </p:grpSpPr>
        <p:grpSp>
          <p:nvGrpSpPr>
            <p:cNvPr id="247811" name="Group 3"/>
            <p:cNvGrpSpPr>
              <a:grpSpLocks/>
            </p:cNvGrpSpPr>
            <p:nvPr/>
          </p:nvGrpSpPr>
          <p:grpSpPr bwMode="auto">
            <a:xfrm>
              <a:off x="1431" y="1325"/>
              <a:ext cx="339" cy="558"/>
              <a:chOff x="4180" y="783"/>
              <a:chExt cx="150" cy="307"/>
            </a:xfrm>
          </p:grpSpPr>
          <p:sp>
            <p:nvSpPr>
              <p:cNvPr id="247812" name="AutoShape 4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813" name="Rectangle 5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814" name="Rectangle 6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815" name="AutoShape 7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816" name="Line 8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817" name="Line 9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818" name="Rectangle 10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7819" name="Rectangle 11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247820" name="Object 12"/>
            <p:cNvGraphicFramePr>
              <a:graphicFrameLocks noChangeAspect="1"/>
            </p:cNvGraphicFramePr>
            <p:nvPr/>
          </p:nvGraphicFramePr>
          <p:xfrm>
            <a:off x="1398" y="2546"/>
            <a:ext cx="280" cy="239"/>
          </p:xfrm>
          <a:graphic>
            <a:graphicData uri="http://schemas.openxmlformats.org/presentationml/2006/ole">
              <p:oleObj spid="_x0000_s247820" name="Clip" r:id="rId4" imgW="1305000" imgH="1085760" progId="">
                <p:embed/>
              </p:oleObj>
            </a:graphicData>
          </a:graphic>
        </p:graphicFrame>
        <p:graphicFrame>
          <p:nvGraphicFramePr>
            <p:cNvPr id="247821" name="Object 13"/>
            <p:cNvGraphicFramePr>
              <a:graphicFrameLocks noChangeAspect="1"/>
            </p:cNvGraphicFramePr>
            <p:nvPr/>
          </p:nvGraphicFramePr>
          <p:xfrm>
            <a:off x="2583" y="3755"/>
            <a:ext cx="280" cy="239"/>
          </p:xfrm>
          <a:graphic>
            <a:graphicData uri="http://schemas.openxmlformats.org/presentationml/2006/ole">
              <p:oleObj spid="_x0000_s247821" name="Clip" r:id="rId5" imgW="1305000" imgH="1085760" progId="">
                <p:embed/>
              </p:oleObj>
            </a:graphicData>
          </a:graphic>
        </p:graphicFrame>
        <p:graphicFrame>
          <p:nvGraphicFramePr>
            <p:cNvPr id="247822" name="Object 14"/>
            <p:cNvGraphicFramePr>
              <a:graphicFrameLocks noChangeAspect="1"/>
            </p:cNvGraphicFramePr>
            <p:nvPr/>
          </p:nvGraphicFramePr>
          <p:xfrm>
            <a:off x="1826" y="3267"/>
            <a:ext cx="280" cy="239"/>
          </p:xfrm>
          <a:graphic>
            <a:graphicData uri="http://schemas.openxmlformats.org/presentationml/2006/ole">
              <p:oleObj spid="_x0000_s247822" name="Clip" r:id="rId6" imgW="1305000" imgH="1085760" progId="">
                <p:embed/>
              </p:oleObj>
            </a:graphicData>
          </a:graphic>
        </p:graphicFrame>
        <p:graphicFrame>
          <p:nvGraphicFramePr>
            <p:cNvPr id="247823" name="Object 15"/>
            <p:cNvGraphicFramePr>
              <a:graphicFrameLocks noChangeAspect="1"/>
            </p:cNvGraphicFramePr>
            <p:nvPr/>
          </p:nvGraphicFramePr>
          <p:xfrm>
            <a:off x="3296" y="3553"/>
            <a:ext cx="280" cy="239"/>
          </p:xfrm>
          <a:graphic>
            <a:graphicData uri="http://schemas.openxmlformats.org/presentationml/2006/ole">
              <p:oleObj spid="_x0000_s247823" name="Clip" r:id="rId7" imgW="1305000" imgH="1085760" progId="">
                <p:embed/>
              </p:oleObj>
            </a:graphicData>
          </a:graphic>
        </p:graphicFrame>
        <p:graphicFrame>
          <p:nvGraphicFramePr>
            <p:cNvPr id="247824" name="Object 16"/>
            <p:cNvGraphicFramePr>
              <a:graphicFrameLocks noChangeAspect="1"/>
            </p:cNvGraphicFramePr>
            <p:nvPr/>
          </p:nvGraphicFramePr>
          <p:xfrm>
            <a:off x="3754" y="3862"/>
            <a:ext cx="280" cy="239"/>
          </p:xfrm>
          <a:graphic>
            <a:graphicData uri="http://schemas.openxmlformats.org/presentationml/2006/ole">
              <p:oleObj spid="_x0000_s247824" name="Clip" r:id="rId8" imgW="1305000" imgH="1085760" progId="">
                <p:embed/>
              </p:oleObj>
            </a:graphicData>
          </a:graphic>
        </p:graphicFrame>
        <p:graphicFrame>
          <p:nvGraphicFramePr>
            <p:cNvPr id="247825" name="Object 17"/>
            <p:cNvGraphicFramePr>
              <a:graphicFrameLocks noChangeAspect="1"/>
            </p:cNvGraphicFramePr>
            <p:nvPr/>
          </p:nvGraphicFramePr>
          <p:xfrm>
            <a:off x="3961" y="2633"/>
            <a:ext cx="280" cy="239"/>
          </p:xfrm>
          <a:graphic>
            <a:graphicData uri="http://schemas.openxmlformats.org/presentationml/2006/ole">
              <p:oleObj spid="_x0000_s247825" name="Clip" r:id="rId9" imgW="1305000" imgH="1085760" progId="">
                <p:embed/>
              </p:oleObj>
            </a:graphicData>
          </a:graphic>
        </p:graphicFrame>
        <p:graphicFrame>
          <p:nvGraphicFramePr>
            <p:cNvPr id="247826" name="Object 18"/>
            <p:cNvGraphicFramePr>
              <a:graphicFrameLocks noChangeAspect="1"/>
            </p:cNvGraphicFramePr>
            <p:nvPr/>
          </p:nvGraphicFramePr>
          <p:xfrm>
            <a:off x="2189" y="1451"/>
            <a:ext cx="280" cy="239"/>
          </p:xfrm>
          <a:graphic>
            <a:graphicData uri="http://schemas.openxmlformats.org/presentationml/2006/ole">
              <p:oleObj spid="_x0000_s247826" name="Clip" r:id="rId10" imgW="1305000" imgH="1085760" progId="">
                <p:embed/>
              </p:oleObj>
            </a:graphicData>
          </a:graphic>
        </p:graphicFrame>
        <p:graphicFrame>
          <p:nvGraphicFramePr>
            <p:cNvPr id="247827" name="Object 19"/>
            <p:cNvGraphicFramePr>
              <a:graphicFrameLocks noChangeAspect="1"/>
            </p:cNvGraphicFramePr>
            <p:nvPr/>
          </p:nvGraphicFramePr>
          <p:xfrm>
            <a:off x="3973" y="1903"/>
            <a:ext cx="280" cy="239"/>
          </p:xfrm>
          <a:graphic>
            <a:graphicData uri="http://schemas.openxmlformats.org/presentationml/2006/ole">
              <p:oleObj spid="_x0000_s247827" name="Clip" r:id="rId11" imgW="1305000" imgH="1085760" progId="">
                <p:embed/>
              </p:oleObj>
            </a:graphicData>
          </a:graphic>
        </p:graphicFrame>
        <p:graphicFrame>
          <p:nvGraphicFramePr>
            <p:cNvPr id="247828" name="Object 20"/>
            <p:cNvGraphicFramePr>
              <a:graphicFrameLocks noChangeAspect="1"/>
            </p:cNvGraphicFramePr>
            <p:nvPr/>
          </p:nvGraphicFramePr>
          <p:xfrm>
            <a:off x="3289" y="1391"/>
            <a:ext cx="280" cy="239"/>
          </p:xfrm>
          <a:graphic>
            <a:graphicData uri="http://schemas.openxmlformats.org/presentationml/2006/ole">
              <p:oleObj spid="_x0000_s247828" name="Clip" r:id="rId12" imgW="1305000" imgH="1085760" progId="">
                <p:embed/>
              </p:oleObj>
            </a:graphicData>
          </a:graphic>
        </p:graphicFrame>
        <p:sp>
          <p:nvSpPr>
            <p:cNvPr id="247829" name="Line 21"/>
            <p:cNvSpPr>
              <a:spLocks noChangeShapeType="1"/>
            </p:cNvSpPr>
            <p:nvPr/>
          </p:nvSpPr>
          <p:spPr bwMode="auto">
            <a:xfrm>
              <a:off x="1541" y="1892"/>
              <a:ext cx="1" cy="66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30" name="Line 22"/>
            <p:cNvSpPr>
              <a:spLocks noChangeShapeType="1"/>
            </p:cNvSpPr>
            <p:nvPr/>
          </p:nvSpPr>
          <p:spPr bwMode="auto">
            <a:xfrm flipV="1">
              <a:off x="1636" y="1656"/>
              <a:ext cx="615" cy="9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31" name="Line 23"/>
            <p:cNvSpPr>
              <a:spLocks noChangeShapeType="1"/>
            </p:cNvSpPr>
            <p:nvPr/>
          </p:nvSpPr>
          <p:spPr bwMode="auto">
            <a:xfrm flipV="1">
              <a:off x="1661" y="2020"/>
              <a:ext cx="2360" cy="6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32" name="Line 24"/>
            <p:cNvSpPr>
              <a:spLocks noChangeShapeType="1"/>
            </p:cNvSpPr>
            <p:nvPr/>
          </p:nvSpPr>
          <p:spPr bwMode="auto">
            <a:xfrm>
              <a:off x="1635" y="2760"/>
              <a:ext cx="1736" cy="8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33" name="Line 25"/>
            <p:cNvSpPr>
              <a:spLocks noChangeShapeType="1"/>
            </p:cNvSpPr>
            <p:nvPr/>
          </p:nvSpPr>
          <p:spPr bwMode="auto">
            <a:xfrm>
              <a:off x="2409" y="1665"/>
              <a:ext cx="1594" cy="9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34" name="Line 26"/>
            <p:cNvSpPr>
              <a:spLocks noChangeShapeType="1"/>
            </p:cNvSpPr>
            <p:nvPr/>
          </p:nvSpPr>
          <p:spPr bwMode="auto">
            <a:xfrm flipH="1">
              <a:off x="2007" y="1671"/>
              <a:ext cx="323" cy="15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35" name="Line 27"/>
            <p:cNvSpPr>
              <a:spLocks noChangeShapeType="1"/>
            </p:cNvSpPr>
            <p:nvPr/>
          </p:nvSpPr>
          <p:spPr bwMode="auto">
            <a:xfrm flipH="1" flipV="1">
              <a:off x="3561" y="1592"/>
              <a:ext cx="489" cy="3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36" name="Line 28"/>
            <p:cNvSpPr>
              <a:spLocks noChangeShapeType="1"/>
            </p:cNvSpPr>
            <p:nvPr/>
          </p:nvSpPr>
          <p:spPr bwMode="auto">
            <a:xfrm flipH="1">
              <a:off x="2780" y="2137"/>
              <a:ext cx="1278" cy="15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37" name="Line 29"/>
            <p:cNvSpPr>
              <a:spLocks noChangeShapeType="1"/>
            </p:cNvSpPr>
            <p:nvPr/>
          </p:nvSpPr>
          <p:spPr bwMode="auto">
            <a:xfrm flipH="1">
              <a:off x="2835" y="3715"/>
              <a:ext cx="466" cy="1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38" name="Line 30"/>
            <p:cNvSpPr>
              <a:spLocks noChangeShapeType="1"/>
            </p:cNvSpPr>
            <p:nvPr/>
          </p:nvSpPr>
          <p:spPr bwMode="auto">
            <a:xfrm flipH="1">
              <a:off x="2086" y="1624"/>
              <a:ext cx="1294" cy="16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39" name="Line 31"/>
            <p:cNvSpPr>
              <a:spLocks noChangeShapeType="1"/>
            </p:cNvSpPr>
            <p:nvPr/>
          </p:nvSpPr>
          <p:spPr bwMode="auto">
            <a:xfrm flipV="1">
              <a:off x="2094" y="2792"/>
              <a:ext cx="1893" cy="5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40" name="Line 32"/>
            <p:cNvSpPr>
              <a:spLocks noChangeShapeType="1"/>
            </p:cNvSpPr>
            <p:nvPr/>
          </p:nvSpPr>
          <p:spPr bwMode="auto">
            <a:xfrm>
              <a:off x="3506" y="1608"/>
              <a:ext cx="607" cy="10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41" name="Line 33"/>
            <p:cNvSpPr>
              <a:spLocks noChangeShapeType="1"/>
            </p:cNvSpPr>
            <p:nvPr/>
          </p:nvSpPr>
          <p:spPr bwMode="auto">
            <a:xfrm>
              <a:off x="3545" y="3731"/>
              <a:ext cx="237" cy="1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42" name="Line 34"/>
            <p:cNvSpPr>
              <a:spLocks noChangeShapeType="1"/>
            </p:cNvSpPr>
            <p:nvPr/>
          </p:nvSpPr>
          <p:spPr bwMode="auto">
            <a:xfrm>
              <a:off x="2843" y="3944"/>
              <a:ext cx="939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7843" name="Text Box 35"/>
            <p:cNvSpPr txBox="1">
              <a:spLocks noChangeArrowheads="1"/>
            </p:cNvSpPr>
            <p:nvPr/>
          </p:nvSpPr>
          <p:spPr bwMode="auto">
            <a:xfrm>
              <a:off x="846" y="2049"/>
              <a:ext cx="719" cy="44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</a:rPr>
                <a:t>obtain list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>
                  <a:solidFill>
                    <a:srgbClr val="FF0000"/>
                  </a:solidFill>
                </a:rPr>
                <a:t>of peers</a:t>
              </a:r>
              <a:r>
                <a:rPr lang="en-US" sz="1800">
                  <a:latin typeface="Arial" charset="0"/>
                </a:rPr>
                <a:t> </a:t>
              </a:r>
            </a:p>
          </p:txBody>
        </p:sp>
        <p:sp>
          <p:nvSpPr>
            <p:cNvPr id="247844" name="Text Box 36"/>
            <p:cNvSpPr txBox="1">
              <a:spLocks noChangeArrowheads="1"/>
            </p:cNvSpPr>
            <p:nvPr/>
          </p:nvSpPr>
          <p:spPr bwMode="auto">
            <a:xfrm>
              <a:off x="2730" y="2539"/>
              <a:ext cx="588" cy="4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trading </a:t>
              </a: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chunks</a:t>
              </a:r>
            </a:p>
          </p:txBody>
        </p:sp>
        <p:sp>
          <p:nvSpPr>
            <p:cNvPr id="247846" name="Line 38"/>
            <p:cNvSpPr>
              <a:spLocks noChangeShapeType="1"/>
            </p:cNvSpPr>
            <p:nvPr/>
          </p:nvSpPr>
          <p:spPr bwMode="auto">
            <a:xfrm flipH="1">
              <a:off x="3892" y="2871"/>
              <a:ext cx="214" cy="9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247847" name="Picture 39" descr="Alice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113" y="2742"/>
              <a:ext cx="354" cy="437"/>
            </a:xfrm>
            <a:prstGeom prst="rect">
              <a:avLst/>
            </a:prstGeom>
            <a:noFill/>
          </p:spPr>
        </p:pic>
        <p:sp>
          <p:nvSpPr>
            <p:cNvPr id="247848" name="Text Box 40"/>
            <p:cNvSpPr txBox="1">
              <a:spLocks noChangeArrowheads="1"/>
            </p:cNvSpPr>
            <p:nvPr/>
          </p:nvSpPr>
          <p:spPr bwMode="auto">
            <a:xfrm>
              <a:off x="1760" y="3471"/>
              <a:ext cx="386" cy="24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1600"/>
                <a:t>peer</a:t>
              </a:r>
            </a:p>
          </p:txBody>
        </p:sp>
        <p:sp>
          <p:nvSpPr>
            <p:cNvPr id="247850" name="Line 42"/>
            <p:cNvSpPr>
              <a:spLocks noChangeShapeType="1"/>
            </p:cNvSpPr>
            <p:nvPr/>
          </p:nvSpPr>
          <p:spPr bwMode="auto">
            <a:xfrm>
              <a:off x="1178" y="1309"/>
              <a:ext cx="218" cy="227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7851" name="Rectangle 43"/>
          <p:cNvSpPr>
            <a:spLocks noChangeArrowheads="1"/>
          </p:cNvSpPr>
          <p:nvPr/>
        </p:nvSpPr>
        <p:spPr bwMode="auto">
          <a:xfrm>
            <a:off x="614363" y="1416050"/>
            <a:ext cx="3989387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buFont typeface="ZapfDingbats" pitchFamily="82" charset="2"/>
              <a:buChar char="r"/>
            </a:pPr>
            <a:r>
              <a:rPr lang="en-US"/>
              <a:t>P2P file distribution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34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019B99-56C2-4FE3-8EC7-FDF48AD01CB9}" type="slidenum">
              <a:rPr lang="en-US"/>
              <a:pPr/>
              <a:t>4</a:t>
            </a:fld>
            <a:endParaRPr lang="en-US"/>
          </a:p>
        </p:txBody>
      </p:sp>
      <p:sp>
        <p:nvSpPr>
          <p:cNvPr id="1812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Client-server architecture</a:t>
            </a:r>
          </a:p>
        </p:txBody>
      </p:sp>
      <p:sp>
        <p:nvSpPr>
          <p:cNvPr id="181708" name="Rectangle 460"/>
          <p:cNvSpPr>
            <a:spLocks noGrp="1" noChangeArrowheads="1"/>
          </p:cNvSpPr>
          <p:nvPr>
            <p:ph type="body" sz="half" idx="2"/>
          </p:nvPr>
        </p:nvSpPr>
        <p:spPr>
          <a:xfrm>
            <a:off x="3951288" y="1416050"/>
            <a:ext cx="4856162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>
                <a:solidFill>
                  <a:srgbClr val="FF0000"/>
                </a:solidFill>
              </a:rPr>
              <a:t>server:</a:t>
            </a:r>
            <a:r>
              <a:rPr lang="en-US" sz="2400"/>
              <a:t> </a:t>
            </a:r>
          </a:p>
          <a:p>
            <a:pPr lvl="1"/>
            <a:r>
              <a:rPr lang="en-US"/>
              <a:t>always-on host</a:t>
            </a:r>
          </a:p>
          <a:p>
            <a:pPr lvl="1"/>
            <a:r>
              <a:rPr lang="en-US"/>
              <a:t>permanent IP address</a:t>
            </a:r>
          </a:p>
          <a:p>
            <a:pPr lvl="1"/>
            <a:r>
              <a:rPr lang="en-US"/>
              <a:t>server farms for scaling</a:t>
            </a:r>
          </a:p>
          <a:p>
            <a:pPr>
              <a:buFont typeface="ZapfDingbats" pitchFamily="82" charset="2"/>
              <a:buNone/>
            </a:pPr>
            <a:r>
              <a:rPr lang="en-US" sz="2400">
                <a:solidFill>
                  <a:srgbClr val="FF0000"/>
                </a:solidFill>
              </a:rPr>
              <a:t>Clients (in general):</a:t>
            </a:r>
          </a:p>
          <a:p>
            <a:pPr lvl="1"/>
            <a:r>
              <a:rPr lang="en-US" sz="2000"/>
              <a:t>communicate with server</a:t>
            </a:r>
          </a:p>
          <a:p>
            <a:pPr lvl="1"/>
            <a:r>
              <a:rPr lang="en-US" sz="2000"/>
              <a:t>intermittently connected</a:t>
            </a:r>
          </a:p>
          <a:p>
            <a:pPr lvl="1"/>
            <a:r>
              <a:rPr lang="en-US" sz="2000"/>
              <a:t>have dynamic IP addresses</a:t>
            </a:r>
          </a:p>
          <a:p>
            <a:pPr lvl="1"/>
            <a:r>
              <a:rPr lang="en-US" sz="2000"/>
              <a:t>do not communicate directly with each other</a:t>
            </a:r>
          </a:p>
        </p:txBody>
      </p:sp>
      <p:sp>
        <p:nvSpPr>
          <p:cNvPr id="181710" name="Freeform 462"/>
          <p:cNvSpPr>
            <a:spLocks/>
          </p:cNvSpPr>
          <p:nvPr/>
        </p:nvSpPr>
        <p:spPr bwMode="auto">
          <a:xfrm>
            <a:off x="2336800" y="3540125"/>
            <a:ext cx="1314450" cy="674688"/>
          </a:xfrm>
          <a:custGeom>
            <a:avLst/>
            <a:gdLst/>
            <a:ahLst/>
            <a:cxnLst>
              <a:cxn ang="0">
                <a:pos x="382" y="30"/>
              </a:cxn>
              <a:cxn ang="0">
                <a:pos x="370" y="30"/>
              </a:cxn>
              <a:cxn ang="0">
                <a:pos x="126" y="32"/>
              </a:cxn>
              <a:cxn ang="0">
                <a:pos x="6" y="126"/>
              </a:cxn>
              <a:cxn ang="0">
                <a:pos x="92" y="274"/>
              </a:cxn>
              <a:cxn ang="0">
                <a:pos x="292" y="384"/>
              </a:cxn>
              <a:cxn ang="0">
                <a:pos x="540" y="416"/>
              </a:cxn>
              <a:cxn ang="0">
                <a:pos x="698" y="330"/>
              </a:cxn>
              <a:cxn ang="0">
                <a:pos x="776" y="170"/>
              </a:cxn>
              <a:cxn ang="0">
                <a:pos x="792" y="22"/>
              </a:cxn>
              <a:cxn ang="0">
                <a:pos x="560" y="38"/>
              </a:cxn>
              <a:cxn ang="0">
                <a:pos x="382" y="30"/>
              </a:cxn>
            </a:cxnLst>
            <a:rect l="0" t="0" r="r" b="b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711" name="Freeform 463"/>
          <p:cNvSpPr>
            <a:spLocks/>
          </p:cNvSpPr>
          <p:nvPr/>
        </p:nvSpPr>
        <p:spPr bwMode="auto">
          <a:xfrm>
            <a:off x="2790825" y="2014538"/>
            <a:ext cx="1730375" cy="1044575"/>
          </a:xfrm>
          <a:custGeom>
            <a:avLst/>
            <a:gdLst/>
            <a:ahLst/>
            <a:cxnLst>
              <a:cxn ang="0">
                <a:pos x="424" y="10"/>
              </a:cxn>
              <a:cxn ang="0">
                <a:pos x="288" y="70"/>
              </a:cxn>
              <a:cxn ang="0">
                <a:pos x="96" y="100"/>
              </a:cxn>
              <a:cxn ang="0">
                <a:pos x="14" y="336"/>
              </a:cxn>
              <a:cxn ang="0">
                <a:pos x="180" y="444"/>
              </a:cxn>
              <a:cxn ang="0">
                <a:pos x="346" y="426"/>
              </a:cxn>
              <a:cxn ang="0">
                <a:pos x="584" y="444"/>
              </a:cxn>
              <a:cxn ang="0">
                <a:pos x="698" y="434"/>
              </a:cxn>
              <a:cxn ang="0">
                <a:pos x="752" y="372"/>
              </a:cxn>
              <a:cxn ang="0">
                <a:pos x="750" y="158"/>
              </a:cxn>
              <a:cxn ang="0">
                <a:pos x="662" y="34"/>
              </a:cxn>
              <a:cxn ang="0">
                <a:pos x="424" y="10"/>
              </a:cxn>
            </a:cxnLst>
            <a:rect l="0" t="0" r="r" b="b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712" name="Freeform 464"/>
          <p:cNvSpPr>
            <a:spLocks/>
          </p:cNvSpPr>
          <p:nvPr/>
        </p:nvSpPr>
        <p:spPr bwMode="auto">
          <a:xfrm>
            <a:off x="615950" y="1722438"/>
            <a:ext cx="1644650" cy="1071562"/>
          </a:xfrm>
          <a:custGeom>
            <a:avLst/>
            <a:gdLst/>
            <a:ahLst/>
            <a:cxnLst>
              <a:cxn ang="0">
                <a:pos x="648" y="11"/>
              </a:cxn>
              <a:cxn ang="0">
                <a:pos x="390" y="53"/>
              </a:cxn>
              <a:cxn ang="0">
                <a:pos x="206" y="129"/>
              </a:cxn>
              <a:cxn ang="0">
                <a:pos x="152" y="229"/>
              </a:cxn>
              <a:cxn ang="0">
                <a:pos x="22" y="297"/>
              </a:cxn>
              <a:cxn ang="0">
                <a:pos x="18" y="459"/>
              </a:cxn>
              <a:cxn ang="0">
                <a:pos x="132" y="489"/>
              </a:cxn>
              <a:cxn ang="0">
                <a:pos x="458" y="489"/>
              </a:cxn>
              <a:cxn ang="0">
                <a:pos x="598" y="555"/>
              </a:cxn>
              <a:cxn ang="0">
                <a:pos x="752" y="657"/>
              </a:cxn>
              <a:cxn ang="0">
                <a:pos x="870" y="661"/>
              </a:cxn>
              <a:cxn ang="0">
                <a:pos x="952" y="603"/>
              </a:cxn>
              <a:cxn ang="0">
                <a:pos x="992" y="445"/>
              </a:cxn>
              <a:cxn ang="0">
                <a:pos x="1018" y="291"/>
              </a:cxn>
              <a:cxn ang="0">
                <a:pos x="1022" y="107"/>
              </a:cxn>
              <a:cxn ang="0">
                <a:pos x="934" y="17"/>
              </a:cxn>
              <a:cxn ang="0">
                <a:pos x="776" y="3"/>
              </a:cxn>
              <a:cxn ang="0">
                <a:pos x="648" y="11"/>
              </a:cxn>
            </a:cxnLst>
            <a:rect l="0" t="0" r="r" b="b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81713" name="Group 465"/>
          <p:cNvGrpSpPr>
            <a:grpSpLocks/>
          </p:cNvGrpSpPr>
          <p:nvPr/>
        </p:nvGrpSpPr>
        <p:grpSpPr bwMode="auto">
          <a:xfrm>
            <a:off x="703263" y="3057525"/>
            <a:ext cx="1458912" cy="933450"/>
            <a:chOff x="2889" y="1631"/>
            <a:chExt cx="980" cy="743"/>
          </a:xfrm>
        </p:grpSpPr>
        <p:sp>
          <p:nvSpPr>
            <p:cNvPr id="181714" name="Rectangle 466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15" name="AutoShape 467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solidFill>
                  <a:srgbClr val="00CC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81716" name="Group 468"/>
          <p:cNvGrpSpPr>
            <a:grpSpLocks/>
          </p:cNvGrpSpPr>
          <p:nvPr/>
        </p:nvGrpSpPr>
        <p:grpSpPr bwMode="auto">
          <a:xfrm>
            <a:off x="1404938" y="1914525"/>
            <a:ext cx="336550" cy="531813"/>
            <a:chOff x="3796" y="1043"/>
            <a:chExt cx="865" cy="1237"/>
          </a:xfrm>
        </p:grpSpPr>
        <p:sp>
          <p:nvSpPr>
            <p:cNvPr id="181717" name="Line 469"/>
            <p:cNvSpPr>
              <a:spLocks noChangeShapeType="1"/>
            </p:cNvSpPr>
            <p:nvPr/>
          </p:nvSpPr>
          <p:spPr bwMode="auto">
            <a:xfrm flipH="1">
              <a:off x="3992" y="1481"/>
              <a:ext cx="235" cy="72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718" name="Line 470"/>
            <p:cNvSpPr>
              <a:spLocks noChangeShapeType="1"/>
            </p:cNvSpPr>
            <p:nvPr/>
          </p:nvSpPr>
          <p:spPr bwMode="auto">
            <a:xfrm>
              <a:off x="4227" y="1481"/>
              <a:ext cx="236" cy="72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719" name="Line 471"/>
            <p:cNvSpPr>
              <a:spLocks noChangeShapeType="1"/>
            </p:cNvSpPr>
            <p:nvPr/>
          </p:nvSpPr>
          <p:spPr bwMode="auto">
            <a:xfrm>
              <a:off x="3992" y="2201"/>
              <a:ext cx="235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720" name="Line 472"/>
            <p:cNvSpPr>
              <a:spLocks noChangeShapeType="1"/>
            </p:cNvSpPr>
            <p:nvPr/>
          </p:nvSpPr>
          <p:spPr bwMode="auto">
            <a:xfrm flipH="1">
              <a:off x="4227" y="2201"/>
              <a:ext cx="236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721" name="Line 473"/>
            <p:cNvSpPr>
              <a:spLocks noChangeShapeType="1"/>
            </p:cNvSpPr>
            <p:nvPr/>
          </p:nvSpPr>
          <p:spPr bwMode="auto">
            <a:xfrm>
              <a:off x="4227" y="1497"/>
              <a:ext cx="0" cy="78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722" name="Line 474"/>
            <p:cNvSpPr>
              <a:spLocks noChangeShapeType="1"/>
            </p:cNvSpPr>
            <p:nvPr/>
          </p:nvSpPr>
          <p:spPr bwMode="auto">
            <a:xfrm flipV="1">
              <a:off x="3992" y="2127"/>
              <a:ext cx="235" cy="7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723" name="Line 475"/>
            <p:cNvSpPr>
              <a:spLocks noChangeShapeType="1"/>
            </p:cNvSpPr>
            <p:nvPr/>
          </p:nvSpPr>
          <p:spPr bwMode="auto">
            <a:xfrm flipH="1" flipV="1">
              <a:off x="4227" y="2127"/>
              <a:ext cx="236" cy="7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724" name="Line 476"/>
            <p:cNvSpPr>
              <a:spLocks noChangeShapeType="1"/>
            </p:cNvSpPr>
            <p:nvPr/>
          </p:nvSpPr>
          <p:spPr bwMode="auto">
            <a:xfrm>
              <a:off x="4092" y="1890"/>
              <a:ext cx="135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725" name="Line 477"/>
            <p:cNvSpPr>
              <a:spLocks noChangeShapeType="1"/>
            </p:cNvSpPr>
            <p:nvPr/>
          </p:nvSpPr>
          <p:spPr bwMode="auto">
            <a:xfrm flipV="1">
              <a:off x="4227" y="1890"/>
              <a:ext cx="143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726" name="Line 478"/>
            <p:cNvSpPr>
              <a:spLocks noChangeShapeType="1"/>
            </p:cNvSpPr>
            <p:nvPr/>
          </p:nvSpPr>
          <p:spPr bwMode="auto">
            <a:xfrm>
              <a:off x="4047" y="1996"/>
              <a:ext cx="175" cy="8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727" name="Line 479"/>
            <p:cNvSpPr>
              <a:spLocks noChangeShapeType="1"/>
            </p:cNvSpPr>
            <p:nvPr/>
          </p:nvSpPr>
          <p:spPr bwMode="auto">
            <a:xfrm flipV="1">
              <a:off x="4227" y="2012"/>
              <a:ext cx="176" cy="7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728" name="Line 480"/>
            <p:cNvSpPr>
              <a:spLocks noChangeShapeType="1"/>
            </p:cNvSpPr>
            <p:nvPr/>
          </p:nvSpPr>
          <p:spPr bwMode="auto">
            <a:xfrm flipV="1">
              <a:off x="4227" y="1782"/>
              <a:ext cx="90" cy="2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729" name="Line 481"/>
            <p:cNvSpPr>
              <a:spLocks noChangeShapeType="1"/>
            </p:cNvSpPr>
            <p:nvPr/>
          </p:nvSpPr>
          <p:spPr bwMode="auto">
            <a:xfrm flipV="1">
              <a:off x="4227" y="1632"/>
              <a:ext cx="57" cy="2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730" name="Line 482"/>
            <p:cNvSpPr>
              <a:spLocks noChangeShapeType="1"/>
            </p:cNvSpPr>
            <p:nvPr/>
          </p:nvSpPr>
          <p:spPr bwMode="auto">
            <a:xfrm>
              <a:off x="4126" y="1772"/>
              <a:ext cx="109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1731" name="Line 483"/>
            <p:cNvSpPr>
              <a:spLocks noChangeShapeType="1"/>
            </p:cNvSpPr>
            <p:nvPr/>
          </p:nvSpPr>
          <p:spPr bwMode="auto">
            <a:xfrm>
              <a:off x="4175" y="1625"/>
              <a:ext cx="63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181732" name="Group 484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181733" name="Line 485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1734" name="Line 486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1735" name="Line 487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1736" name="Line 488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81737" name="Group 489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181738" name="Line 490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1739" name="Line 491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1740" name="Line 492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1741" name="Line 493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81742" name="Group 494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181743" name="Line 495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1744" name="Line 496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1745" name="Line 497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1746" name="Line 498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181747" name="Oval 499"/>
          <p:cNvSpPr>
            <a:spLocks noChangeArrowheads="1"/>
          </p:cNvSpPr>
          <p:nvPr/>
        </p:nvSpPr>
        <p:spPr bwMode="auto">
          <a:xfrm>
            <a:off x="2462213" y="373538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748" name="Line 500"/>
          <p:cNvSpPr>
            <a:spLocks noChangeShapeType="1"/>
          </p:cNvSpPr>
          <p:nvPr/>
        </p:nvSpPr>
        <p:spPr bwMode="auto">
          <a:xfrm>
            <a:off x="2462213" y="372745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749" name="Line 501"/>
          <p:cNvSpPr>
            <a:spLocks noChangeShapeType="1"/>
          </p:cNvSpPr>
          <p:nvPr/>
        </p:nvSpPr>
        <p:spPr bwMode="auto">
          <a:xfrm>
            <a:off x="2820988" y="372745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750" name="Rectangle 502"/>
          <p:cNvSpPr>
            <a:spLocks noChangeArrowheads="1"/>
          </p:cNvSpPr>
          <p:nvPr/>
        </p:nvSpPr>
        <p:spPr bwMode="auto">
          <a:xfrm>
            <a:off x="2462213" y="372745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1751" name="Oval 503"/>
          <p:cNvSpPr>
            <a:spLocks noChangeArrowheads="1"/>
          </p:cNvSpPr>
          <p:nvPr/>
        </p:nvSpPr>
        <p:spPr bwMode="auto">
          <a:xfrm>
            <a:off x="2459038" y="365918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1752" name="Group 504"/>
          <p:cNvGrpSpPr>
            <a:grpSpLocks/>
          </p:cNvGrpSpPr>
          <p:nvPr/>
        </p:nvGrpSpPr>
        <p:grpSpPr bwMode="auto">
          <a:xfrm>
            <a:off x="2544763" y="3683000"/>
            <a:ext cx="179387" cy="65088"/>
            <a:chOff x="2848" y="848"/>
            <a:chExt cx="140" cy="98"/>
          </a:xfrm>
        </p:grpSpPr>
        <p:sp>
          <p:nvSpPr>
            <p:cNvPr id="181753" name="Line 50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54" name="Line 50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55" name="Line 50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1756" name="Group 508"/>
          <p:cNvGrpSpPr>
            <a:grpSpLocks/>
          </p:cNvGrpSpPr>
          <p:nvPr/>
        </p:nvGrpSpPr>
        <p:grpSpPr bwMode="auto">
          <a:xfrm flipV="1">
            <a:off x="2544763" y="3683000"/>
            <a:ext cx="179387" cy="65088"/>
            <a:chOff x="2848" y="848"/>
            <a:chExt cx="140" cy="98"/>
          </a:xfrm>
        </p:grpSpPr>
        <p:sp>
          <p:nvSpPr>
            <p:cNvPr id="181757" name="Line 50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58" name="Line 51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59" name="Line 51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1760" name="Oval 512"/>
          <p:cNvSpPr>
            <a:spLocks noChangeArrowheads="1"/>
          </p:cNvSpPr>
          <p:nvPr/>
        </p:nvSpPr>
        <p:spPr bwMode="auto">
          <a:xfrm>
            <a:off x="2817813" y="401478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761" name="Line 513"/>
          <p:cNvSpPr>
            <a:spLocks noChangeShapeType="1"/>
          </p:cNvSpPr>
          <p:nvPr/>
        </p:nvSpPr>
        <p:spPr bwMode="auto">
          <a:xfrm>
            <a:off x="2817813" y="400685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762" name="Line 514"/>
          <p:cNvSpPr>
            <a:spLocks noChangeShapeType="1"/>
          </p:cNvSpPr>
          <p:nvPr/>
        </p:nvSpPr>
        <p:spPr bwMode="auto">
          <a:xfrm>
            <a:off x="3176588" y="400685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763" name="Rectangle 515"/>
          <p:cNvSpPr>
            <a:spLocks noChangeArrowheads="1"/>
          </p:cNvSpPr>
          <p:nvPr/>
        </p:nvSpPr>
        <p:spPr bwMode="auto">
          <a:xfrm>
            <a:off x="2817813" y="400685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1764" name="Oval 516"/>
          <p:cNvSpPr>
            <a:spLocks noChangeArrowheads="1"/>
          </p:cNvSpPr>
          <p:nvPr/>
        </p:nvSpPr>
        <p:spPr bwMode="auto">
          <a:xfrm>
            <a:off x="2814638" y="393858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1765" name="Group 517"/>
          <p:cNvGrpSpPr>
            <a:grpSpLocks/>
          </p:cNvGrpSpPr>
          <p:nvPr/>
        </p:nvGrpSpPr>
        <p:grpSpPr bwMode="auto">
          <a:xfrm>
            <a:off x="2900363" y="3962400"/>
            <a:ext cx="179387" cy="65088"/>
            <a:chOff x="2848" y="848"/>
            <a:chExt cx="140" cy="98"/>
          </a:xfrm>
        </p:grpSpPr>
        <p:sp>
          <p:nvSpPr>
            <p:cNvPr id="181766" name="Line 51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67" name="Line 51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68" name="Line 52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1769" name="Group 521"/>
          <p:cNvGrpSpPr>
            <a:grpSpLocks/>
          </p:cNvGrpSpPr>
          <p:nvPr/>
        </p:nvGrpSpPr>
        <p:grpSpPr bwMode="auto">
          <a:xfrm flipV="1">
            <a:off x="2900363" y="3962400"/>
            <a:ext cx="179387" cy="65088"/>
            <a:chOff x="2848" y="848"/>
            <a:chExt cx="140" cy="98"/>
          </a:xfrm>
        </p:grpSpPr>
        <p:sp>
          <p:nvSpPr>
            <p:cNvPr id="181770" name="Line 52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71" name="Line 52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72" name="Line 52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1773" name="Oval 525"/>
          <p:cNvSpPr>
            <a:spLocks noChangeArrowheads="1"/>
          </p:cNvSpPr>
          <p:nvPr/>
        </p:nvSpPr>
        <p:spPr bwMode="auto">
          <a:xfrm>
            <a:off x="3097213" y="374808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774" name="Line 526"/>
          <p:cNvSpPr>
            <a:spLocks noChangeShapeType="1"/>
          </p:cNvSpPr>
          <p:nvPr/>
        </p:nvSpPr>
        <p:spPr bwMode="auto">
          <a:xfrm>
            <a:off x="3097213" y="374015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775" name="Line 527"/>
          <p:cNvSpPr>
            <a:spLocks noChangeShapeType="1"/>
          </p:cNvSpPr>
          <p:nvPr/>
        </p:nvSpPr>
        <p:spPr bwMode="auto">
          <a:xfrm>
            <a:off x="3455988" y="374015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776" name="Rectangle 528"/>
          <p:cNvSpPr>
            <a:spLocks noChangeArrowheads="1"/>
          </p:cNvSpPr>
          <p:nvPr/>
        </p:nvSpPr>
        <p:spPr bwMode="auto">
          <a:xfrm>
            <a:off x="3097213" y="374015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1777" name="Oval 529"/>
          <p:cNvSpPr>
            <a:spLocks noChangeArrowheads="1"/>
          </p:cNvSpPr>
          <p:nvPr/>
        </p:nvSpPr>
        <p:spPr bwMode="auto">
          <a:xfrm>
            <a:off x="3094038" y="367188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1778" name="Group 530"/>
          <p:cNvGrpSpPr>
            <a:grpSpLocks/>
          </p:cNvGrpSpPr>
          <p:nvPr/>
        </p:nvGrpSpPr>
        <p:grpSpPr bwMode="auto">
          <a:xfrm>
            <a:off x="3179763" y="3695700"/>
            <a:ext cx="179387" cy="65088"/>
            <a:chOff x="2848" y="848"/>
            <a:chExt cx="140" cy="98"/>
          </a:xfrm>
        </p:grpSpPr>
        <p:sp>
          <p:nvSpPr>
            <p:cNvPr id="181779" name="Line 53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80" name="Line 53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81" name="Line 53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1782" name="Group 534"/>
          <p:cNvGrpSpPr>
            <a:grpSpLocks/>
          </p:cNvGrpSpPr>
          <p:nvPr/>
        </p:nvGrpSpPr>
        <p:grpSpPr bwMode="auto">
          <a:xfrm flipV="1">
            <a:off x="3179763" y="3695700"/>
            <a:ext cx="179387" cy="65088"/>
            <a:chOff x="2848" y="848"/>
            <a:chExt cx="140" cy="98"/>
          </a:xfrm>
        </p:grpSpPr>
        <p:sp>
          <p:nvSpPr>
            <p:cNvPr id="181783" name="Line 53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84" name="Line 53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85" name="Line 53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1786" name="Oval 538"/>
          <p:cNvSpPr>
            <a:spLocks noChangeArrowheads="1"/>
          </p:cNvSpPr>
          <p:nvPr/>
        </p:nvSpPr>
        <p:spPr bwMode="auto">
          <a:xfrm>
            <a:off x="2562225" y="2586038"/>
            <a:ext cx="347663" cy="8890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787" name="Line 539"/>
          <p:cNvSpPr>
            <a:spLocks noChangeShapeType="1"/>
          </p:cNvSpPr>
          <p:nvPr/>
        </p:nvSpPr>
        <p:spPr bwMode="auto">
          <a:xfrm>
            <a:off x="2562225" y="2578100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788" name="Line 540"/>
          <p:cNvSpPr>
            <a:spLocks noChangeShapeType="1"/>
          </p:cNvSpPr>
          <p:nvPr/>
        </p:nvSpPr>
        <p:spPr bwMode="auto">
          <a:xfrm>
            <a:off x="2909888" y="2578100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789" name="Rectangle 541"/>
          <p:cNvSpPr>
            <a:spLocks noChangeArrowheads="1"/>
          </p:cNvSpPr>
          <p:nvPr/>
        </p:nvSpPr>
        <p:spPr bwMode="auto">
          <a:xfrm>
            <a:off x="2562225" y="2578100"/>
            <a:ext cx="344488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1790" name="Oval 542"/>
          <p:cNvSpPr>
            <a:spLocks noChangeArrowheads="1"/>
          </p:cNvSpPr>
          <p:nvPr/>
        </p:nvSpPr>
        <p:spPr bwMode="auto">
          <a:xfrm>
            <a:off x="2559050" y="2514600"/>
            <a:ext cx="347663" cy="103188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1791" name="Group 543"/>
          <p:cNvGrpSpPr>
            <a:grpSpLocks/>
          </p:cNvGrpSpPr>
          <p:nvPr/>
        </p:nvGrpSpPr>
        <p:grpSpPr bwMode="auto">
          <a:xfrm>
            <a:off x="2643188" y="2536825"/>
            <a:ext cx="171450" cy="61913"/>
            <a:chOff x="2848" y="848"/>
            <a:chExt cx="140" cy="98"/>
          </a:xfrm>
        </p:grpSpPr>
        <p:sp>
          <p:nvSpPr>
            <p:cNvPr id="181792" name="Line 54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93" name="Line 54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94" name="Line 54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1795" name="Group 547"/>
          <p:cNvGrpSpPr>
            <a:grpSpLocks/>
          </p:cNvGrpSpPr>
          <p:nvPr/>
        </p:nvGrpSpPr>
        <p:grpSpPr bwMode="auto">
          <a:xfrm flipV="1">
            <a:off x="2643188" y="2536825"/>
            <a:ext cx="171450" cy="60325"/>
            <a:chOff x="2848" y="848"/>
            <a:chExt cx="140" cy="98"/>
          </a:xfrm>
        </p:grpSpPr>
        <p:sp>
          <p:nvSpPr>
            <p:cNvPr id="181796" name="Line 54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97" name="Line 54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798" name="Line 55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1799" name="Oval 551"/>
          <p:cNvSpPr>
            <a:spLocks noChangeArrowheads="1"/>
          </p:cNvSpPr>
          <p:nvPr/>
        </p:nvSpPr>
        <p:spPr bwMode="auto">
          <a:xfrm>
            <a:off x="2560638" y="284638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00" name="Line 552"/>
          <p:cNvSpPr>
            <a:spLocks noChangeShapeType="1"/>
          </p:cNvSpPr>
          <p:nvPr/>
        </p:nvSpPr>
        <p:spPr bwMode="auto">
          <a:xfrm>
            <a:off x="2560638" y="283845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01" name="Line 553"/>
          <p:cNvSpPr>
            <a:spLocks noChangeShapeType="1"/>
          </p:cNvSpPr>
          <p:nvPr/>
        </p:nvSpPr>
        <p:spPr bwMode="auto">
          <a:xfrm>
            <a:off x="2919413" y="283845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02" name="Rectangle 554"/>
          <p:cNvSpPr>
            <a:spLocks noChangeArrowheads="1"/>
          </p:cNvSpPr>
          <p:nvPr/>
        </p:nvSpPr>
        <p:spPr bwMode="auto">
          <a:xfrm>
            <a:off x="2560638" y="283845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1803" name="Oval 555"/>
          <p:cNvSpPr>
            <a:spLocks noChangeArrowheads="1"/>
          </p:cNvSpPr>
          <p:nvPr/>
        </p:nvSpPr>
        <p:spPr bwMode="auto">
          <a:xfrm>
            <a:off x="2557463" y="277018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1804" name="Group 556"/>
          <p:cNvGrpSpPr>
            <a:grpSpLocks/>
          </p:cNvGrpSpPr>
          <p:nvPr/>
        </p:nvGrpSpPr>
        <p:grpSpPr bwMode="auto">
          <a:xfrm>
            <a:off x="2643188" y="2794000"/>
            <a:ext cx="179387" cy="65088"/>
            <a:chOff x="2848" y="848"/>
            <a:chExt cx="140" cy="98"/>
          </a:xfrm>
        </p:grpSpPr>
        <p:sp>
          <p:nvSpPr>
            <p:cNvPr id="181805" name="Line 55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06" name="Line 55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07" name="Line 55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1808" name="Group 560"/>
          <p:cNvGrpSpPr>
            <a:grpSpLocks/>
          </p:cNvGrpSpPr>
          <p:nvPr/>
        </p:nvGrpSpPr>
        <p:grpSpPr bwMode="auto">
          <a:xfrm flipV="1">
            <a:off x="2643188" y="2794000"/>
            <a:ext cx="179387" cy="65088"/>
            <a:chOff x="2848" y="848"/>
            <a:chExt cx="140" cy="98"/>
          </a:xfrm>
        </p:grpSpPr>
        <p:sp>
          <p:nvSpPr>
            <p:cNvPr id="181809" name="Line 56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10" name="Line 56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11" name="Line 56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1812" name="Oval 564"/>
          <p:cNvSpPr>
            <a:spLocks noChangeArrowheads="1"/>
          </p:cNvSpPr>
          <p:nvPr/>
        </p:nvSpPr>
        <p:spPr bwMode="auto">
          <a:xfrm>
            <a:off x="3036888" y="2487613"/>
            <a:ext cx="330200" cy="857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13" name="Line 565"/>
          <p:cNvSpPr>
            <a:spLocks noChangeShapeType="1"/>
          </p:cNvSpPr>
          <p:nvPr/>
        </p:nvSpPr>
        <p:spPr bwMode="auto">
          <a:xfrm>
            <a:off x="3036888" y="2481263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14" name="Line 566"/>
          <p:cNvSpPr>
            <a:spLocks noChangeShapeType="1"/>
          </p:cNvSpPr>
          <p:nvPr/>
        </p:nvSpPr>
        <p:spPr bwMode="auto">
          <a:xfrm>
            <a:off x="3367088" y="2481263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15" name="Rectangle 567"/>
          <p:cNvSpPr>
            <a:spLocks noChangeArrowheads="1"/>
          </p:cNvSpPr>
          <p:nvPr/>
        </p:nvSpPr>
        <p:spPr bwMode="auto">
          <a:xfrm>
            <a:off x="3036888" y="2481263"/>
            <a:ext cx="327025" cy="5238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81816" name="Oval 568"/>
          <p:cNvSpPr>
            <a:spLocks noChangeArrowheads="1"/>
          </p:cNvSpPr>
          <p:nvPr/>
        </p:nvSpPr>
        <p:spPr bwMode="auto">
          <a:xfrm>
            <a:off x="3033713" y="2419350"/>
            <a:ext cx="330200" cy="1000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1817" name="Group 569"/>
          <p:cNvGrpSpPr>
            <a:grpSpLocks/>
          </p:cNvGrpSpPr>
          <p:nvPr/>
        </p:nvGrpSpPr>
        <p:grpSpPr bwMode="auto">
          <a:xfrm>
            <a:off x="3113088" y="2441575"/>
            <a:ext cx="163512" cy="57150"/>
            <a:chOff x="2848" y="848"/>
            <a:chExt cx="140" cy="98"/>
          </a:xfrm>
        </p:grpSpPr>
        <p:sp>
          <p:nvSpPr>
            <p:cNvPr id="181818" name="Line 57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19" name="Line 57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20" name="Line 57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1821" name="Group 573"/>
          <p:cNvGrpSpPr>
            <a:grpSpLocks/>
          </p:cNvGrpSpPr>
          <p:nvPr/>
        </p:nvGrpSpPr>
        <p:grpSpPr bwMode="auto">
          <a:xfrm flipV="1">
            <a:off x="3113088" y="2439988"/>
            <a:ext cx="163512" cy="58737"/>
            <a:chOff x="2848" y="848"/>
            <a:chExt cx="140" cy="98"/>
          </a:xfrm>
        </p:grpSpPr>
        <p:sp>
          <p:nvSpPr>
            <p:cNvPr id="181822" name="Line 57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23" name="Line 57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24" name="Line 57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1825" name="Oval 577"/>
          <p:cNvSpPr>
            <a:spLocks noChangeArrowheads="1"/>
          </p:cNvSpPr>
          <p:nvPr/>
        </p:nvSpPr>
        <p:spPr bwMode="auto">
          <a:xfrm>
            <a:off x="3122613" y="284638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26" name="Line 578"/>
          <p:cNvSpPr>
            <a:spLocks noChangeShapeType="1"/>
          </p:cNvSpPr>
          <p:nvPr/>
        </p:nvSpPr>
        <p:spPr bwMode="auto">
          <a:xfrm>
            <a:off x="3122613" y="283845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27" name="Line 579"/>
          <p:cNvSpPr>
            <a:spLocks noChangeShapeType="1"/>
          </p:cNvSpPr>
          <p:nvPr/>
        </p:nvSpPr>
        <p:spPr bwMode="auto">
          <a:xfrm>
            <a:off x="3481388" y="283845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28" name="Rectangle 580"/>
          <p:cNvSpPr>
            <a:spLocks noChangeArrowheads="1"/>
          </p:cNvSpPr>
          <p:nvPr/>
        </p:nvSpPr>
        <p:spPr bwMode="auto">
          <a:xfrm>
            <a:off x="3122613" y="283845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1829" name="Oval 581"/>
          <p:cNvSpPr>
            <a:spLocks noChangeArrowheads="1"/>
          </p:cNvSpPr>
          <p:nvPr/>
        </p:nvSpPr>
        <p:spPr bwMode="auto">
          <a:xfrm>
            <a:off x="3119438" y="277018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1830" name="Group 582"/>
          <p:cNvGrpSpPr>
            <a:grpSpLocks/>
          </p:cNvGrpSpPr>
          <p:nvPr/>
        </p:nvGrpSpPr>
        <p:grpSpPr bwMode="auto">
          <a:xfrm>
            <a:off x="3205163" y="2794000"/>
            <a:ext cx="179387" cy="65088"/>
            <a:chOff x="2848" y="848"/>
            <a:chExt cx="140" cy="98"/>
          </a:xfrm>
        </p:grpSpPr>
        <p:sp>
          <p:nvSpPr>
            <p:cNvPr id="181831" name="Line 58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32" name="Line 58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33" name="Line 58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1834" name="Group 586"/>
          <p:cNvGrpSpPr>
            <a:grpSpLocks/>
          </p:cNvGrpSpPr>
          <p:nvPr/>
        </p:nvGrpSpPr>
        <p:grpSpPr bwMode="auto">
          <a:xfrm flipV="1">
            <a:off x="3205163" y="2794000"/>
            <a:ext cx="179387" cy="65088"/>
            <a:chOff x="2848" y="848"/>
            <a:chExt cx="140" cy="98"/>
          </a:xfrm>
        </p:grpSpPr>
        <p:sp>
          <p:nvSpPr>
            <p:cNvPr id="181835" name="Line 58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36" name="Line 58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37" name="Line 58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1838" name="Oval 590"/>
          <p:cNvSpPr>
            <a:spLocks noChangeArrowheads="1"/>
          </p:cNvSpPr>
          <p:nvPr/>
        </p:nvSpPr>
        <p:spPr bwMode="auto">
          <a:xfrm>
            <a:off x="1712913" y="2581275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39" name="Line 591"/>
          <p:cNvSpPr>
            <a:spLocks noChangeShapeType="1"/>
          </p:cNvSpPr>
          <p:nvPr/>
        </p:nvSpPr>
        <p:spPr bwMode="auto">
          <a:xfrm>
            <a:off x="1712913" y="257333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40" name="Line 592"/>
          <p:cNvSpPr>
            <a:spLocks noChangeShapeType="1"/>
          </p:cNvSpPr>
          <p:nvPr/>
        </p:nvSpPr>
        <p:spPr bwMode="auto">
          <a:xfrm>
            <a:off x="2058988" y="257333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41" name="Rectangle 593"/>
          <p:cNvSpPr>
            <a:spLocks noChangeArrowheads="1"/>
          </p:cNvSpPr>
          <p:nvPr/>
        </p:nvSpPr>
        <p:spPr bwMode="auto">
          <a:xfrm>
            <a:off x="1712913" y="2573338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1842" name="Oval 594"/>
          <p:cNvSpPr>
            <a:spLocks noChangeArrowheads="1"/>
          </p:cNvSpPr>
          <p:nvPr/>
        </p:nvSpPr>
        <p:spPr bwMode="auto">
          <a:xfrm>
            <a:off x="1709738" y="2509838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1843" name="Group 595"/>
          <p:cNvGrpSpPr>
            <a:grpSpLocks/>
          </p:cNvGrpSpPr>
          <p:nvPr/>
        </p:nvGrpSpPr>
        <p:grpSpPr bwMode="auto">
          <a:xfrm>
            <a:off x="1793875" y="2532063"/>
            <a:ext cx="171450" cy="60325"/>
            <a:chOff x="2848" y="848"/>
            <a:chExt cx="140" cy="98"/>
          </a:xfrm>
        </p:grpSpPr>
        <p:sp>
          <p:nvSpPr>
            <p:cNvPr id="181844" name="Line 59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45" name="Line 59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46" name="Line 59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1847" name="Group 599"/>
          <p:cNvGrpSpPr>
            <a:grpSpLocks/>
          </p:cNvGrpSpPr>
          <p:nvPr/>
        </p:nvGrpSpPr>
        <p:grpSpPr bwMode="auto">
          <a:xfrm flipV="1">
            <a:off x="1793875" y="2532063"/>
            <a:ext cx="171450" cy="58737"/>
            <a:chOff x="2848" y="848"/>
            <a:chExt cx="140" cy="98"/>
          </a:xfrm>
        </p:grpSpPr>
        <p:sp>
          <p:nvSpPr>
            <p:cNvPr id="181848" name="Line 60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49" name="Line 60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50" name="Line 60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1851" name="Oval 603"/>
          <p:cNvSpPr>
            <a:spLocks noChangeArrowheads="1"/>
          </p:cNvSpPr>
          <p:nvPr/>
        </p:nvSpPr>
        <p:spPr bwMode="auto">
          <a:xfrm>
            <a:off x="1406525" y="3730625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52" name="Line 604"/>
          <p:cNvSpPr>
            <a:spLocks noChangeShapeType="1"/>
          </p:cNvSpPr>
          <p:nvPr/>
        </p:nvSpPr>
        <p:spPr bwMode="auto">
          <a:xfrm>
            <a:off x="1406525" y="372268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53" name="Line 605"/>
          <p:cNvSpPr>
            <a:spLocks noChangeShapeType="1"/>
          </p:cNvSpPr>
          <p:nvPr/>
        </p:nvSpPr>
        <p:spPr bwMode="auto">
          <a:xfrm>
            <a:off x="1752600" y="372268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54" name="Rectangle 606"/>
          <p:cNvSpPr>
            <a:spLocks noChangeArrowheads="1"/>
          </p:cNvSpPr>
          <p:nvPr/>
        </p:nvSpPr>
        <p:spPr bwMode="auto">
          <a:xfrm>
            <a:off x="1406525" y="3722688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1855" name="Oval 607"/>
          <p:cNvSpPr>
            <a:spLocks noChangeArrowheads="1"/>
          </p:cNvSpPr>
          <p:nvPr/>
        </p:nvSpPr>
        <p:spPr bwMode="auto">
          <a:xfrm>
            <a:off x="1403350" y="3659188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1856" name="Group 608"/>
          <p:cNvGrpSpPr>
            <a:grpSpLocks/>
          </p:cNvGrpSpPr>
          <p:nvPr/>
        </p:nvGrpSpPr>
        <p:grpSpPr bwMode="auto">
          <a:xfrm>
            <a:off x="1487488" y="3681413"/>
            <a:ext cx="171450" cy="60325"/>
            <a:chOff x="2848" y="848"/>
            <a:chExt cx="140" cy="98"/>
          </a:xfrm>
        </p:grpSpPr>
        <p:sp>
          <p:nvSpPr>
            <p:cNvPr id="181857" name="Line 60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58" name="Line 61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59" name="Line 61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1860" name="Group 612"/>
          <p:cNvGrpSpPr>
            <a:grpSpLocks/>
          </p:cNvGrpSpPr>
          <p:nvPr/>
        </p:nvGrpSpPr>
        <p:grpSpPr bwMode="auto">
          <a:xfrm flipV="1">
            <a:off x="1487488" y="3681413"/>
            <a:ext cx="171450" cy="58737"/>
            <a:chOff x="2848" y="848"/>
            <a:chExt cx="140" cy="98"/>
          </a:xfrm>
        </p:grpSpPr>
        <p:sp>
          <p:nvSpPr>
            <p:cNvPr id="181861" name="Line 61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62" name="Line 61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63" name="Line 61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1864" name="Line 616"/>
          <p:cNvSpPr>
            <a:spLocks noChangeShapeType="1"/>
          </p:cNvSpPr>
          <p:nvPr/>
        </p:nvSpPr>
        <p:spPr bwMode="auto">
          <a:xfrm flipV="1">
            <a:off x="2605088" y="4087813"/>
            <a:ext cx="227012" cy="4365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865" name="Line 617"/>
          <p:cNvSpPr>
            <a:spLocks noChangeShapeType="1"/>
          </p:cNvSpPr>
          <p:nvPr/>
        </p:nvSpPr>
        <p:spPr bwMode="auto">
          <a:xfrm>
            <a:off x="2728913" y="3825875"/>
            <a:ext cx="163512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866" name="Line 618"/>
          <p:cNvSpPr>
            <a:spLocks noChangeShapeType="1"/>
          </p:cNvSpPr>
          <p:nvPr/>
        </p:nvSpPr>
        <p:spPr bwMode="auto">
          <a:xfrm>
            <a:off x="2825750" y="3746500"/>
            <a:ext cx="279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867" name="Line 619"/>
          <p:cNvSpPr>
            <a:spLocks noChangeShapeType="1"/>
          </p:cNvSpPr>
          <p:nvPr/>
        </p:nvSpPr>
        <p:spPr bwMode="auto">
          <a:xfrm flipV="1">
            <a:off x="3062288" y="3832225"/>
            <a:ext cx="134937" cy="1047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868" name="Line 620"/>
          <p:cNvSpPr>
            <a:spLocks noChangeShapeType="1"/>
          </p:cNvSpPr>
          <p:nvPr/>
        </p:nvSpPr>
        <p:spPr bwMode="auto">
          <a:xfrm>
            <a:off x="1760538" y="3752850"/>
            <a:ext cx="6794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869" name="Line 621"/>
          <p:cNvSpPr>
            <a:spLocks noChangeShapeType="1"/>
          </p:cNvSpPr>
          <p:nvPr/>
        </p:nvSpPr>
        <p:spPr bwMode="auto">
          <a:xfrm>
            <a:off x="2055813" y="2600325"/>
            <a:ext cx="509587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870" name="Line 622"/>
          <p:cNvSpPr>
            <a:spLocks noChangeShapeType="1"/>
          </p:cNvSpPr>
          <p:nvPr/>
        </p:nvSpPr>
        <p:spPr bwMode="auto">
          <a:xfrm>
            <a:off x="1622425" y="2428875"/>
            <a:ext cx="15240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871" name="Freeform 623"/>
          <p:cNvSpPr>
            <a:spLocks/>
          </p:cNvSpPr>
          <p:nvPr/>
        </p:nvSpPr>
        <p:spPr bwMode="auto">
          <a:xfrm>
            <a:off x="942975" y="4435475"/>
            <a:ext cx="2979738" cy="1455738"/>
          </a:xfrm>
          <a:custGeom>
            <a:avLst/>
            <a:gdLst/>
            <a:ahLst/>
            <a:cxnLst>
              <a:cxn ang="0">
                <a:pos x="889" y="23"/>
              </a:cxn>
              <a:cxn ang="0">
                <a:pos x="692" y="109"/>
              </a:cxn>
              <a:cxn ang="0">
                <a:pos x="415" y="91"/>
              </a:cxn>
              <a:cxn ang="0">
                <a:pos x="112" y="170"/>
              </a:cxn>
              <a:cxn ang="0">
                <a:pos x="50" y="353"/>
              </a:cxn>
              <a:cxn ang="0">
                <a:pos x="14" y="528"/>
              </a:cxn>
              <a:cxn ang="0">
                <a:pos x="139" y="650"/>
              </a:cxn>
              <a:cxn ang="0">
                <a:pos x="505" y="781"/>
              </a:cxn>
              <a:cxn ang="0">
                <a:pos x="933" y="886"/>
              </a:cxn>
              <a:cxn ang="0">
                <a:pos x="1370" y="901"/>
              </a:cxn>
              <a:cxn ang="0">
                <a:pos x="1676" y="793"/>
              </a:cxn>
              <a:cxn ang="0">
                <a:pos x="1860" y="624"/>
              </a:cxn>
              <a:cxn ang="0">
                <a:pos x="1776" y="219"/>
              </a:cxn>
              <a:cxn ang="0">
                <a:pos x="1503" y="100"/>
              </a:cxn>
              <a:cxn ang="0">
                <a:pos x="1200" y="13"/>
              </a:cxn>
              <a:cxn ang="0">
                <a:pos x="889" y="23"/>
              </a:cxn>
            </a:cxnLst>
            <a:rect l="0" t="0" r="r" b="b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872" name="Line 624"/>
          <p:cNvSpPr>
            <a:spLocks noChangeShapeType="1"/>
          </p:cNvSpPr>
          <p:nvPr/>
        </p:nvSpPr>
        <p:spPr bwMode="auto">
          <a:xfrm rot="-5400000">
            <a:off x="3178175" y="5172076"/>
            <a:ext cx="523875" cy="1397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73" name="Line 625"/>
          <p:cNvSpPr>
            <a:spLocks noChangeShapeType="1"/>
          </p:cNvSpPr>
          <p:nvPr/>
        </p:nvSpPr>
        <p:spPr bwMode="auto">
          <a:xfrm rot="5400000" flipV="1">
            <a:off x="3324225" y="5453063"/>
            <a:ext cx="3175" cy="857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1874" name="Line 626"/>
          <p:cNvSpPr>
            <a:spLocks noChangeShapeType="1"/>
          </p:cNvSpPr>
          <p:nvPr/>
        </p:nvSpPr>
        <p:spPr bwMode="auto">
          <a:xfrm rot="-5400000">
            <a:off x="3509963" y="5129213"/>
            <a:ext cx="0" cy="1143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1875" name="Group 627"/>
          <p:cNvGrpSpPr>
            <a:grpSpLocks/>
          </p:cNvGrpSpPr>
          <p:nvPr/>
        </p:nvGrpSpPr>
        <p:grpSpPr bwMode="auto">
          <a:xfrm>
            <a:off x="3089275" y="4838700"/>
            <a:ext cx="501650" cy="234950"/>
            <a:chOff x="4701" y="2996"/>
            <a:chExt cx="316" cy="148"/>
          </a:xfrm>
        </p:grpSpPr>
        <p:sp>
          <p:nvSpPr>
            <p:cNvPr id="181876" name="Oval 628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77" name="Line 629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78" name="Line 630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79" name="Rectangle 631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81880" name="Oval 632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1881" name="Group 633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181882" name="Line 63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883" name="Line 63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884" name="Line 63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1885" name="Group 637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181886" name="Line 63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887" name="Line 63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888" name="Line 64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81889" name="Group 641"/>
          <p:cNvGrpSpPr>
            <a:grpSpLocks/>
          </p:cNvGrpSpPr>
          <p:nvPr/>
        </p:nvGrpSpPr>
        <p:grpSpPr bwMode="auto">
          <a:xfrm>
            <a:off x="2273300" y="4562475"/>
            <a:ext cx="501650" cy="234950"/>
            <a:chOff x="3600" y="219"/>
            <a:chExt cx="360" cy="175"/>
          </a:xfrm>
        </p:grpSpPr>
        <p:sp>
          <p:nvSpPr>
            <p:cNvPr id="181890" name="Oval 642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91" name="Line 643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92" name="Line 644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893" name="Rectangle 645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81894" name="Oval 646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1895" name="Group 647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81896" name="Line 64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897" name="Line 64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898" name="Line 65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1899" name="Group 651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81900" name="Line 65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01" name="Line 65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02" name="Line 65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81903" name="Group 655"/>
          <p:cNvGrpSpPr>
            <a:grpSpLocks/>
          </p:cNvGrpSpPr>
          <p:nvPr/>
        </p:nvGrpSpPr>
        <p:grpSpPr bwMode="auto">
          <a:xfrm>
            <a:off x="1608138" y="4867275"/>
            <a:ext cx="501650" cy="234950"/>
            <a:chOff x="3600" y="219"/>
            <a:chExt cx="360" cy="175"/>
          </a:xfrm>
        </p:grpSpPr>
        <p:sp>
          <p:nvSpPr>
            <p:cNvPr id="181904" name="Oval 656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905" name="Line 657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906" name="Line 658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907" name="Rectangle 659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81908" name="Oval 660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1909" name="Group 661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81910" name="Line 662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11" name="Line 663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12" name="Line 664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1913" name="Group 665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81914" name="Line 666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15" name="Line 667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16" name="Line 668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81917" name="Line 669"/>
          <p:cNvSpPr>
            <a:spLocks noChangeShapeType="1"/>
          </p:cNvSpPr>
          <p:nvPr/>
        </p:nvSpPr>
        <p:spPr bwMode="auto">
          <a:xfrm>
            <a:off x="2722563" y="4773613"/>
            <a:ext cx="358775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18" name="Line 670"/>
          <p:cNvSpPr>
            <a:spLocks noChangeShapeType="1"/>
          </p:cNvSpPr>
          <p:nvPr/>
        </p:nvSpPr>
        <p:spPr bwMode="auto">
          <a:xfrm flipV="1">
            <a:off x="2070100" y="4786313"/>
            <a:ext cx="277813" cy="1095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19" name="Line 671"/>
          <p:cNvSpPr>
            <a:spLocks noChangeShapeType="1"/>
          </p:cNvSpPr>
          <p:nvPr/>
        </p:nvSpPr>
        <p:spPr bwMode="auto">
          <a:xfrm flipV="1">
            <a:off x="2112963" y="4989513"/>
            <a:ext cx="9715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20" name="Line 672"/>
          <p:cNvSpPr>
            <a:spLocks noChangeShapeType="1"/>
          </p:cNvSpPr>
          <p:nvPr/>
        </p:nvSpPr>
        <p:spPr bwMode="auto">
          <a:xfrm flipH="1">
            <a:off x="1408113" y="4735513"/>
            <a:ext cx="254000" cy="4699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21" name="Line 673"/>
          <p:cNvSpPr>
            <a:spLocks noChangeShapeType="1"/>
          </p:cNvSpPr>
          <p:nvPr/>
        </p:nvSpPr>
        <p:spPr bwMode="auto">
          <a:xfrm>
            <a:off x="1433513" y="4786313"/>
            <a:ext cx="1968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22" name="Line 674"/>
          <p:cNvSpPr>
            <a:spLocks noChangeShapeType="1"/>
          </p:cNvSpPr>
          <p:nvPr/>
        </p:nvSpPr>
        <p:spPr bwMode="auto">
          <a:xfrm>
            <a:off x="1293813" y="5122863"/>
            <a:ext cx="153987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23" name="Line 675"/>
          <p:cNvSpPr>
            <a:spLocks noChangeShapeType="1"/>
          </p:cNvSpPr>
          <p:nvPr/>
        </p:nvSpPr>
        <p:spPr bwMode="auto">
          <a:xfrm>
            <a:off x="1546225" y="5202238"/>
            <a:ext cx="490538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24" name="Line 676"/>
          <p:cNvSpPr>
            <a:spLocks noChangeShapeType="1"/>
          </p:cNvSpPr>
          <p:nvPr/>
        </p:nvSpPr>
        <p:spPr bwMode="auto">
          <a:xfrm flipH="1">
            <a:off x="1785938" y="5110163"/>
            <a:ext cx="53975" cy="857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25" name="Line 677"/>
          <p:cNvSpPr>
            <a:spLocks noChangeShapeType="1"/>
          </p:cNvSpPr>
          <p:nvPr/>
        </p:nvSpPr>
        <p:spPr bwMode="auto">
          <a:xfrm>
            <a:off x="1598613" y="5199063"/>
            <a:ext cx="1587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26" name="Line 678"/>
          <p:cNvSpPr>
            <a:spLocks noChangeShapeType="1"/>
          </p:cNvSpPr>
          <p:nvPr/>
        </p:nvSpPr>
        <p:spPr bwMode="auto">
          <a:xfrm flipH="1" flipV="1">
            <a:off x="1995488" y="5207000"/>
            <a:ext cx="0" cy="76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27" name="Line 679"/>
          <p:cNvSpPr>
            <a:spLocks noChangeShapeType="1"/>
          </p:cNvSpPr>
          <p:nvPr/>
        </p:nvSpPr>
        <p:spPr bwMode="auto">
          <a:xfrm>
            <a:off x="2076450" y="5065713"/>
            <a:ext cx="503238" cy="2698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28" name="Line 680"/>
          <p:cNvSpPr>
            <a:spLocks noChangeShapeType="1"/>
          </p:cNvSpPr>
          <p:nvPr/>
        </p:nvSpPr>
        <p:spPr bwMode="auto">
          <a:xfrm>
            <a:off x="1525588" y="5000625"/>
            <a:ext cx="80962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81929" name="Group 681"/>
          <p:cNvGrpSpPr>
            <a:grpSpLocks/>
          </p:cNvGrpSpPr>
          <p:nvPr/>
        </p:nvGrpSpPr>
        <p:grpSpPr bwMode="auto">
          <a:xfrm>
            <a:off x="711200" y="1760538"/>
            <a:ext cx="3021013" cy="3981450"/>
            <a:chOff x="-1203" y="1352"/>
            <a:chExt cx="1903" cy="2508"/>
          </a:xfrm>
        </p:grpSpPr>
        <p:grpSp>
          <p:nvGrpSpPr>
            <p:cNvPr id="181930" name="Group 682"/>
            <p:cNvGrpSpPr>
              <a:grpSpLocks/>
            </p:cNvGrpSpPr>
            <p:nvPr/>
          </p:nvGrpSpPr>
          <p:grpSpPr bwMode="auto">
            <a:xfrm>
              <a:off x="-1203" y="1647"/>
              <a:ext cx="436" cy="114"/>
              <a:chOff x="3072" y="739"/>
              <a:chExt cx="652" cy="146"/>
            </a:xfrm>
          </p:grpSpPr>
          <p:pic>
            <p:nvPicPr>
              <p:cNvPr id="181931" name="Picture 683" descr="lgv_fqmg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</p:spPr>
          </p:pic>
          <p:sp>
            <p:nvSpPr>
              <p:cNvPr id="181932" name="Line 684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1933" name="Line 685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181934" name="Picture 686" descr="imgyjavg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027" y="1466"/>
              <a:ext cx="232" cy="168"/>
            </a:xfrm>
            <a:prstGeom prst="rect">
              <a:avLst/>
            </a:prstGeom>
            <a:noFill/>
          </p:spPr>
        </p:pic>
        <p:grpSp>
          <p:nvGrpSpPr>
            <p:cNvPr id="181935" name="Group 687"/>
            <p:cNvGrpSpPr>
              <a:grpSpLocks/>
            </p:cNvGrpSpPr>
            <p:nvPr/>
          </p:nvGrpSpPr>
          <p:grpSpPr bwMode="auto">
            <a:xfrm>
              <a:off x="-546" y="1352"/>
              <a:ext cx="256" cy="269"/>
              <a:chOff x="2870" y="1518"/>
              <a:chExt cx="292" cy="320"/>
            </a:xfrm>
          </p:grpSpPr>
          <p:graphicFrame>
            <p:nvGraphicFramePr>
              <p:cNvPr id="181936" name="Object 688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181936" name="Clip" r:id="rId6" imgW="819000" imgH="847800" progId="">
                  <p:embed/>
                </p:oleObj>
              </a:graphicData>
            </a:graphic>
          </p:graphicFrame>
          <p:graphicFrame>
            <p:nvGraphicFramePr>
              <p:cNvPr id="181937" name="Object 689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181937" name="Clip" r:id="rId7" imgW="1266840" imgH="1200240" progId="">
                  <p:embed/>
                </p:oleObj>
              </a:graphicData>
            </a:graphic>
          </p:graphicFrame>
        </p:grpSp>
        <p:grpSp>
          <p:nvGrpSpPr>
            <p:cNvPr id="181938" name="Group 690"/>
            <p:cNvGrpSpPr>
              <a:grpSpLocks/>
            </p:cNvGrpSpPr>
            <p:nvPr/>
          </p:nvGrpSpPr>
          <p:grpSpPr bwMode="auto">
            <a:xfrm>
              <a:off x="-1002" y="2262"/>
              <a:ext cx="209" cy="224"/>
              <a:chOff x="2870" y="1518"/>
              <a:chExt cx="292" cy="320"/>
            </a:xfrm>
          </p:grpSpPr>
          <p:graphicFrame>
            <p:nvGraphicFramePr>
              <p:cNvPr id="181939" name="Object 691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181939" name="Clip" r:id="rId8" imgW="819000" imgH="847800" progId="">
                  <p:embed/>
                </p:oleObj>
              </a:graphicData>
            </a:graphic>
          </p:graphicFrame>
          <p:graphicFrame>
            <p:nvGraphicFramePr>
              <p:cNvPr id="181940" name="Object 692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181940" name="Clip" r:id="rId9" imgW="1266840" imgH="1200240" progId="">
                  <p:embed/>
                </p:oleObj>
              </a:graphicData>
            </a:graphic>
          </p:graphicFrame>
        </p:grpSp>
        <p:graphicFrame>
          <p:nvGraphicFramePr>
            <p:cNvPr id="181941" name="Object 693"/>
            <p:cNvGraphicFramePr>
              <a:graphicFrameLocks noChangeAspect="1"/>
            </p:cNvGraphicFramePr>
            <p:nvPr/>
          </p:nvGraphicFramePr>
          <p:xfrm>
            <a:off x="-732" y="2289"/>
            <a:ext cx="207" cy="173"/>
          </p:xfrm>
          <a:graphic>
            <a:graphicData uri="http://schemas.openxmlformats.org/presentationml/2006/ole">
              <p:oleObj spid="_x0000_s181941" name="Clip" r:id="rId10" imgW="1305000" imgH="1085760" progId="">
                <p:embed/>
              </p:oleObj>
            </a:graphicData>
          </a:graphic>
        </p:graphicFrame>
        <p:grpSp>
          <p:nvGrpSpPr>
            <p:cNvPr id="181942" name="Group 694"/>
            <p:cNvGrpSpPr>
              <a:grpSpLocks/>
            </p:cNvGrpSpPr>
            <p:nvPr/>
          </p:nvGrpSpPr>
          <p:grpSpPr bwMode="auto">
            <a:xfrm>
              <a:off x="310" y="3575"/>
              <a:ext cx="125" cy="230"/>
              <a:chOff x="4180" y="783"/>
              <a:chExt cx="150" cy="307"/>
            </a:xfrm>
          </p:grpSpPr>
          <p:sp>
            <p:nvSpPr>
              <p:cNvPr id="181943" name="AutoShape 695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44" name="Rectangle 696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45" name="Rectangle 697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46" name="AutoShape 698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47" name="Line 699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48" name="Line 700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49" name="Rectangle 701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50" name="Rectangle 702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181951" name="Object 703"/>
            <p:cNvGraphicFramePr>
              <a:graphicFrameLocks noChangeAspect="1"/>
            </p:cNvGraphicFramePr>
            <p:nvPr/>
          </p:nvGraphicFramePr>
          <p:xfrm>
            <a:off x="-975" y="3384"/>
            <a:ext cx="216" cy="180"/>
          </p:xfrm>
          <a:graphic>
            <a:graphicData uri="http://schemas.openxmlformats.org/presentationml/2006/ole">
              <p:oleObj spid="_x0000_s181951" name="Clip" r:id="rId11" imgW="1305000" imgH="1085760" progId="">
                <p:embed/>
              </p:oleObj>
            </a:graphicData>
          </a:graphic>
        </p:graphicFrame>
        <p:graphicFrame>
          <p:nvGraphicFramePr>
            <p:cNvPr id="181952" name="Object 704"/>
            <p:cNvGraphicFramePr>
              <a:graphicFrameLocks noChangeAspect="1"/>
            </p:cNvGraphicFramePr>
            <p:nvPr/>
          </p:nvGraphicFramePr>
          <p:xfrm>
            <a:off x="-871" y="3184"/>
            <a:ext cx="216" cy="180"/>
          </p:xfrm>
          <a:graphic>
            <a:graphicData uri="http://schemas.openxmlformats.org/presentationml/2006/ole">
              <p:oleObj spid="_x0000_s181952" name="Clip" r:id="rId12" imgW="1305000" imgH="1085760" progId="">
                <p:embed/>
              </p:oleObj>
            </a:graphicData>
          </a:graphic>
        </p:graphicFrame>
        <p:graphicFrame>
          <p:nvGraphicFramePr>
            <p:cNvPr id="181953" name="Object 705"/>
            <p:cNvGraphicFramePr>
              <a:graphicFrameLocks noChangeAspect="1"/>
            </p:cNvGraphicFramePr>
            <p:nvPr/>
          </p:nvGraphicFramePr>
          <p:xfrm>
            <a:off x="-703" y="3544"/>
            <a:ext cx="216" cy="180"/>
          </p:xfrm>
          <a:graphic>
            <a:graphicData uri="http://schemas.openxmlformats.org/presentationml/2006/ole">
              <p:oleObj spid="_x0000_s181953" name="Clip" r:id="rId13" imgW="1305000" imgH="1085760" progId="">
                <p:embed/>
              </p:oleObj>
            </a:graphicData>
          </a:graphic>
        </p:graphicFrame>
        <p:graphicFrame>
          <p:nvGraphicFramePr>
            <p:cNvPr id="181954" name="Object 706"/>
            <p:cNvGraphicFramePr>
              <a:graphicFrameLocks noChangeAspect="1"/>
            </p:cNvGraphicFramePr>
            <p:nvPr/>
          </p:nvGraphicFramePr>
          <p:xfrm>
            <a:off x="-489" y="3546"/>
            <a:ext cx="216" cy="180"/>
          </p:xfrm>
          <a:graphic>
            <a:graphicData uri="http://schemas.openxmlformats.org/presentationml/2006/ole">
              <p:oleObj spid="_x0000_s181954" name="Clip" r:id="rId14" imgW="1305000" imgH="1085760" progId="">
                <p:embed/>
              </p:oleObj>
            </a:graphicData>
          </a:graphic>
        </p:graphicFrame>
        <p:grpSp>
          <p:nvGrpSpPr>
            <p:cNvPr id="181955" name="Group 707"/>
            <p:cNvGrpSpPr>
              <a:grpSpLocks/>
            </p:cNvGrpSpPr>
            <p:nvPr/>
          </p:nvGrpSpPr>
          <p:grpSpPr bwMode="auto">
            <a:xfrm>
              <a:off x="83" y="3625"/>
              <a:ext cx="172" cy="215"/>
              <a:chOff x="2870" y="1518"/>
              <a:chExt cx="292" cy="320"/>
            </a:xfrm>
          </p:grpSpPr>
          <p:graphicFrame>
            <p:nvGraphicFramePr>
              <p:cNvPr id="181956" name="Object 708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181956" name="Clip" r:id="rId15" imgW="819000" imgH="847800" progId="">
                  <p:embed/>
                </p:oleObj>
              </a:graphicData>
            </a:graphic>
          </p:graphicFrame>
          <p:graphicFrame>
            <p:nvGraphicFramePr>
              <p:cNvPr id="181957" name="Object 709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181957" name="Clip" r:id="rId16" imgW="1266840" imgH="1200240" progId="">
                  <p:embed/>
                </p:oleObj>
              </a:graphicData>
            </a:graphic>
          </p:graphicFrame>
        </p:grpSp>
        <p:grpSp>
          <p:nvGrpSpPr>
            <p:cNvPr id="181958" name="Group 710"/>
            <p:cNvGrpSpPr>
              <a:grpSpLocks/>
            </p:cNvGrpSpPr>
            <p:nvPr/>
          </p:nvGrpSpPr>
          <p:grpSpPr bwMode="auto">
            <a:xfrm>
              <a:off x="-201" y="3657"/>
              <a:ext cx="220" cy="203"/>
              <a:chOff x="2870" y="1518"/>
              <a:chExt cx="292" cy="320"/>
            </a:xfrm>
          </p:grpSpPr>
          <p:graphicFrame>
            <p:nvGraphicFramePr>
              <p:cNvPr id="181959" name="Object 711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181959" name="Clip" r:id="rId17" imgW="819000" imgH="847800" progId="">
                  <p:embed/>
                </p:oleObj>
              </a:graphicData>
            </a:graphic>
          </p:graphicFrame>
          <p:graphicFrame>
            <p:nvGraphicFramePr>
              <p:cNvPr id="181960" name="Object 712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181960" name="Clip" r:id="rId18" imgW="1266840" imgH="1200240" progId="">
                  <p:embed/>
                </p:oleObj>
              </a:graphicData>
            </a:graphic>
          </p:graphicFrame>
        </p:grpSp>
        <p:grpSp>
          <p:nvGrpSpPr>
            <p:cNvPr id="181961" name="Group 713"/>
            <p:cNvGrpSpPr>
              <a:grpSpLocks/>
            </p:cNvGrpSpPr>
            <p:nvPr/>
          </p:nvGrpSpPr>
          <p:grpSpPr bwMode="auto">
            <a:xfrm>
              <a:off x="569" y="3419"/>
              <a:ext cx="131" cy="258"/>
              <a:chOff x="4180" y="783"/>
              <a:chExt cx="150" cy="307"/>
            </a:xfrm>
          </p:grpSpPr>
          <p:sp>
            <p:nvSpPr>
              <p:cNvPr id="181962" name="AutoShape 714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63" name="Rectangle 715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64" name="Rectangle 716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65" name="AutoShape 717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66" name="Line 718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67" name="Line 719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68" name="Rectangle 720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69" name="Rectangle 721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81970" name="Line 722"/>
          <p:cNvSpPr>
            <a:spLocks noChangeShapeType="1"/>
          </p:cNvSpPr>
          <p:nvPr/>
        </p:nvSpPr>
        <p:spPr bwMode="auto">
          <a:xfrm flipH="1">
            <a:off x="1614488" y="3522663"/>
            <a:ext cx="3175" cy="1444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71" name="Line 723"/>
          <p:cNvSpPr>
            <a:spLocks noChangeShapeType="1"/>
          </p:cNvSpPr>
          <p:nvPr/>
        </p:nvSpPr>
        <p:spPr bwMode="auto">
          <a:xfrm flipV="1">
            <a:off x="2911475" y="2505075"/>
            <a:ext cx="123825" cy="8731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72" name="Line 724"/>
          <p:cNvSpPr>
            <a:spLocks noChangeShapeType="1"/>
          </p:cNvSpPr>
          <p:nvPr/>
        </p:nvSpPr>
        <p:spPr bwMode="auto">
          <a:xfrm>
            <a:off x="2738438" y="2678113"/>
            <a:ext cx="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73" name="Line 725"/>
          <p:cNvSpPr>
            <a:spLocks noChangeShapeType="1"/>
          </p:cNvSpPr>
          <p:nvPr/>
        </p:nvSpPr>
        <p:spPr bwMode="auto">
          <a:xfrm flipV="1">
            <a:off x="2922588" y="2574925"/>
            <a:ext cx="263525" cy="2889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74" name="Line 726"/>
          <p:cNvSpPr>
            <a:spLocks noChangeShapeType="1"/>
          </p:cNvSpPr>
          <p:nvPr/>
        </p:nvSpPr>
        <p:spPr bwMode="auto">
          <a:xfrm>
            <a:off x="3275013" y="2573338"/>
            <a:ext cx="0" cy="196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75" name="Line 727"/>
          <p:cNvSpPr>
            <a:spLocks noChangeShapeType="1"/>
          </p:cNvSpPr>
          <p:nvPr/>
        </p:nvSpPr>
        <p:spPr bwMode="auto">
          <a:xfrm>
            <a:off x="2928938" y="2879725"/>
            <a:ext cx="188912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76" name="Line 728"/>
          <p:cNvSpPr>
            <a:spLocks noChangeShapeType="1"/>
          </p:cNvSpPr>
          <p:nvPr/>
        </p:nvSpPr>
        <p:spPr bwMode="auto">
          <a:xfrm flipV="1">
            <a:off x="1223963" y="3746500"/>
            <a:ext cx="168275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77" name="Line 729"/>
          <p:cNvSpPr>
            <a:spLocks noChangeShapeType="1"/>
          </p:cNvSpPr>
          <p:nvPr/>
        </p:nvSpPr>
        <p:spPr bwMode="auto">
          <a:xfrm flipV="1">
            <a:off x="3343275" y="2273300"/>
            <a:ext cx="238125" cy="1682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78" name="Line 730"/>
          <p:cNvSpPr>
            <a:spLocks noChangeShapeType="1"/>
          </p:cNvSpPr>
          <p:nvPr/>
        </p:nvSpPr>
        <p:spPr bwMode="auto">
          <a:xfrm>
            <a:off x="3482975" y="2870200"/>
            <a:ext cx="177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79" name="Line 731"/>
          <p:cNvSpPr>
            <a:spLocks noChangeShapeType="1"/>
          </p:cNvSpPr>
          <p:nvPr/>
        </p:nvSpPr>
        <p:spPr bwMode="auto">
          <a:xfrm flipH="1">
            <a:off x="2628900" y="2946400"/>
            <a:ext cx="98425" cy="704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1980" name="Line 732"/>
          <p:cNvSpPr>
            <a:spLocks noChangeShapeType="1"/>
          </p:cNvSpPr>
          <p:nvPr/>
        </p:nvSpPr>
        <p:spPr bwMode="auto">
          <a:xfrm flipH="1">
            <a:off x="3219450" y="2946400"/>
            <a:ext cx="111125" cy="7270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81981" name="Group 733"/>
          <p:cNvGrpSpPr>
            <a:grpSpLocks/>
          </p:cNvGrpSpPr>
          <p:nvPr/>
        </p:nvGrpSpPr>
        <p:grpSpPr bwMode="auto">
          <a:xfrm>
            <a:off x="2271713" y="4564063"/>
            <a:ext cx="501650" cy="234950"/>
            <a:chOff x="4701" y="2996"/>
            <a:chExt cx="316" cy="148"/>
          </a:xfrm>
        </p:grpSpPr>
        <p:sp>
          <p:nvSpPr>
            <p:cNvPr id="181982" name="Oval 734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983" name="Line 735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984" name="Line 736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985" name="Rectangle 737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81986" name="Oval 738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1987" name="Group 739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181988" name="Line 740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89" name="Line 741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90" name="Line 742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1991" name="Group 743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181992" name="Line 74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93" name="Line 74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1994" name="Line 74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81995" name="Group 747"/>
          <p:cNvGrpSpPr>
            <a:grpSpLocks/>
          </p:cNvGrpSpPr>
          <p:nvPr/>
        </p:nvGrpSpPr>
        <p:grpSpPr bwMode="auto">
          <a:xfrm>
            <a:off x="1606550" y="4865688"/>
            <a:ext cx="501650" cy="234950"/>
            <a:chOff x="4701" y="2996"/>
            <a:chExt cx="316" cy="148"/>
          </a:xfrm>
        </p:grpSpPr>
        <p:sp>
          <p:nvSpPr>
            <p:cNvPr id="181996" name="Oval 748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997" name="Line 749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998" name="Line 750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1999" name="Rectangle 751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82000" name="Oval 752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2001" name="Group 753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182002" name="Line 754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2003" name="Line 755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2004" name="Line 756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2005" name="Group 757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182006" name="Line 758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2007" name="Line 759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2008" name="Line 760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82009" name="Group 761"/>
          <p:cNvGrpSpPr>
            <a:grpSpLocks/>
          </p:cNvGrpSpPr>
          <p:nvPr/>
        </p:nvGrpSpPr>
        <p:grpSpPr bwMode="auto">
          <a:xfrm>
            <a:off x="2436813" y="5051425"/>
            <a:ext cx="290512" cy="404813"/>
            <a:chOff x="4290" y="3130"/>
            <a:chExt cx="183" cy="255"/>
          </a:xfrm>
        </p:grpSpPr>
        <p:pic>
          <p:nvPicPr>
            <p:cNvPr id="182010" name="Picture 762" descr="31u_bnrz[1]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</p:spPr>
        </p:pic>
        <p:sp>
          <p:nvSpPr>
            <p:cNvPr id="182011" name="Freeform 763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/>
              <a:ahLst/>
              <a:cxnLst>
                <a:cxn ang="0">
                  <a:pos x="70" y="29"/>
                </a:cxn>
                <a:cxn ang="0">
                  <a:pos x="55" y="39"/>
                </a:cxn>
                <a:cxn ang="0">
                  <a:pos x="42" y="50"/>
                </a:cxn>
                <a:cxn ang="0">
                  <a:pos x="30" y="63"/>
                </a:cxn>
                <a:cxn ang="0">
                  <a:pos x="20" y="77"/>
                </a:cxn>
                <a:cxn ang="0">
                  <a:pos x="12" y="91"/>
                </a:cxn>
                <a:cxn ang="0">
                  <a:pos x="6" y="108"/>
                </a:cxn>
                <a:cxn ang="0">
                  <a:pos x="2" y="125"/>
                </a:cxn>
                <a:cxn ang="0">
                  <a:pos x="0" y="142"/>
                </a:cxn>
                <a:cxn ang="0">
                  <a:pos x="2" y="166"/>
                </a:cxn>
                <a:cxn ang="0">
                  <a:pos x="12" y="186"/>
                </a:cxn>
                <a:cxn ang="0">
                  <a:pos x="26" y="203"/>
                </a:cxn>
                <a:cxn ang="0">
                  <a:pos x="45" y="216"/>
                </a:cxn>
                <a:cxn ang="0">
                  <a:pos x="66" y="226"/>
                </a:cxn>
                <a:cxn ang="0">
                  <a:pos x="88" y="230"/>
                </a:cxn>
                <a:cxn ang="0">
                  <a:pos x="111" y="232"/>
                </a:cxn>
                <a:cxn ang="0">
                  <a:pos x="134" y="228"/>
                </a:cxn>
                <a:cxn ang="0">
                  <a:pos x="138" y="228"/>
                </a:cxn>
                <a:cxn ang="0">
                  <a:pos x="143" y="226"/>
                </a:cxn>
                <a:cxn ang="0">
                  <a:pos x="147" y="222"/>
                </a:cxn>
                <a:cxn ang="0">
                  <a:pos x="148" y="218"/>
                </a:cxn>
                <a:cxn ang="0">
                  <a:pos x="145" y="212"/>
                </a:cxn>
                <a:cxn ang="0">
                  <a:pos x="141" y="207"/>
                </a:cxn>
                <a:cxn ang="0">
                  <a:pos x="135" y="203"/>
                </a:cxn>
                <a:cxn ang="0">
                  <a:pos x="129" y="201"/>
                </a:cxn>
                <a:cxn ang="0">
                  <a:pos x="117" y="197"/>
                </a:cxn>
                <a:cxn ang="0">
                  <a:pos x="105" y="195"/>
                </a:cxn>
                <a:cxn ang="0">
                  <a:pos x="94" y="193"/>
                </a:cxn>
                <a:cxn ang="0">
                  <a:pos x="83" y="190"/>
                </a:cxn>
                <a:cxn ang="0">
                  <a:pos x="73" y="187"/>
                </a:cxn>
                <a:cxn ang="0">
                  <a:pos x="62" y="182"/>
                </a:cxn>
                <a:cxn ang="0">
                  <a:pos x="53" y="176"/>
                </a:cxn>
                <a:cxn ang="0">
                  <a:pos x="43" y="167"/>
                </a:cxn>
                <a:cxn ang="0">
                  <a:pos x="40" y="128"/>
                </a:cxn>
                <a:cxn ang="0">
                  <a:pos x="49" y="96"/>
                </a:cxn>
                <a:cxn ang="0">
                  <a:pos x="68" y="71"/>
                </a:cxn>
                <a:cxn ang="0">
                  <a:pos x="94" y="50"/>
                </a:cxn>
                <a:cxn ang="0">
                  <a:pos x="122" y="34"/>
                </a:cxn>
                <a:cxn ang="0">
                  <a:pos x="151" y="21"/>
                </a:cxn>
                <a:cxn ang="0">
                  <a:pos x="178" y="12"/>
                </a:cxn>
                <a:cxn ang="0">
                  <a:pos x="199" y="4"/>
                </a:cxn>
                <a:cxn ang="0">
                  <a:pos x="186" y="1"/>
                </a:cxn>
                <a:cxn ang="0">
                  <a:pos x="172" y="0"/>
                </a:cxn>
                <a:cxn ang="0">
                  <a:pos x="156" y="2"/>
                </a:cxn>
                <a:cxn ang="0">
                  <a:pos x="138" y="4"/>
                </a:cxn>
                <a:cxn ang="0">
                  <a:pos x="121" y="10"/>
                </a:cxn>
                <a:cxn ang="0">
                  <a:pos x="103" y="16"/>
                </a:cxn>
                <a:cxn ang="0">
                  <a:pos x="86" y="23"/>
                </a:cxn>
                <a:cxn ang="0">
                  <a:pos x="70" y="29"/>
                </a:cxn>
              </a:cxnLst>
              <a:rect l="0" t="0" r="r" b="b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12" name="Freeform 764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/>
              <a:ahLst/>
              <a:cxnLst>
                <a:cxn ang="0">
                  <a:pos x="108" y="59"/>
                </a:cxn>
                <a:cxn ang="0">
                  <a:pos x="113" y="77"/>
                </a:cxn>
                <a:cxn ang="0">
                  <a:pos x="111" y="94"/>
                </a:cxn>
                <a:cxn ang="0">
                  <a:pos x="103" y="108"/>
                </a:cxn>
                <a:cxn ang="0">
                  <a:pos x="91" y="121"/>
                </a:cxn>
                <a:cxn ang="0">
                  <a:pos x="77" y="132"/>
                </a:cxn>
                <a:cxn ang="0">
                  <a:pos x="61" y="144"/>
                </a:cxn>
                <a:cxn ang="0">
                  <a:pos x="45" y="154"/>
                </a:cxn>
                <a:cxn ang="0">
                  <a:pos x="30" y="164"/>
                </a:cxn>
                <a:cxn ang="0">
                  <a:pos x="28" y="168"/>
                </a:cxn>
                <a:cxn ang="0">
                  <a:pos x="27" y="170"/>
                </a:cxn>
                <a:cxn ang="0">
                  <a:pos x="27" y="174"/>
                </a:cxn>
                <a:cxn ang="0">
                  <a:pos x="28" y="177"/>
                </a:cxn>
                <a:cxn ang="0">
                  <a:pos x="32" y="179"/>
                </a:cxn>
                <a:cxn ang="0">
                  <a:pos x="35" y="180"/>
                </a:cxn>
                <a:cxn ang="0">
                  <a:pos x="37" y="180"/>
                </a:cxn>
                <a:cxn ang="0">
                  <a:pos x="41" y="179"/>
                </a:cxn>
                <a:cxn ang="0">
                  <a:pos x="60" y="169"/>
                </a:cxn>
                <a:cxn ang="0">
                  <a:pos x="77" y="158"/>
                </a:cxn>
                <a:cxn ang="0">
                  <a:pos x="94" y="145"/>
                </a:cxn>
                <a:cxn ang="0">
                  <a:pos x="109" y="130"/>
                </a:cxn>
                <a:cxn ang="0">
                  <a:pos x="120" y="114"/>
                </a:cxn>
                <a:cxn ang="0">
                  <a:pos x="127" y="95"/>
                </a:cxn>
                <a:cxn ang="0">
                  <a:pos x="128" y="76"/>
                </a:cxn>
                <a:cxn ang="0">
                  <a:pos x="123" y="55"/>
                </a:cxn>
                <a:cxn ang="0">
                  <a:pos x="113" y="39"/>
                </a:cxn>
                <a:cxn ang="0">
                  <a:pos x="97" y="25"/>
                </a:cxn>
                <a:cxn ang="0">
                  <a:pos x="79" y="15"/>
                </a:cxn>
                <a:cxn ang="0">
                  <a:pos x="57" y="7"/>
                </a:cxn>
                <a:cxn ang="0">
                  <a:pos x="36" y="2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14" y="9"/>
                </a:cxn>
                <a:cxn ang="0">
                  <a:pos x="29" y="14"/>
                </a:cxn>
                <a:cxn ang="0">
                  <a:pos x="46" y="19"/>
                </a:cxn>
                <a:cxn ang="0">
                  <a:pos x="61" y="23"/>
                </a:cxn>
                <a:cxn ang="0">
                  <a:pos x="76" y="29"/>
                </a:cxn>
                <a:cxn ang="0">
                  <a:pos x="89" y="37"/>
                </a:cxn>
                <a:cxn ang="0">
                  <a:pos x="100" y="46"/>
                </a:cxn>
                <a:cxn ang="0">
                  <a:pos x="108" y="59"/>
                </a:cxn>
              </a:cxnLst>
              <a:rect l="0" t="0" r="r" b="b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13" name="Freeform 765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/>
              <a:ahLst/>
              <a:cxnLst>
                <a:cxn ang="0">
                  <a:pos x="100" y="70"/>
                </a:cxn>
                <a:cxn ang="0">
                  <a:pos x="53" y="115"/>
                </a:cxn>
                <a:cxn ang="0">
                  <a:pos x="17" y="166"/>
                </a:cxn>
                <a:cxn ang="0">
                  <a:pos x="0" y="226"/>
                </a:cxn>
                <a:cxn ang="0">
                  <a:pos x="3" y="266"/>
                </a:cxn>
                <a:cxn ang="0">
                  <a:pos x="9" y="282"/>
                </a:cxn>
                <a:cxn ang="0">
                  <a:pos x="19" y="297"/>
                </a:cxn>
                <a:cxn ang="0">
                  <a:pos x="32" y="310"/>
                </a:cxn>
                <a:cxn ang="0">
                  <a:pos x="56" y="324"/>
                </a:cxn>
                <a:cxn ang="0">
                  <a:pos x="86" y="338"/>
                </a:cxn>
                <a:cxn ang="0">
                  <a:pos x="119" y="350"/>
                </a:cxn>
                <a:cxn ang="0">
                  <a:pos x="152" y="359"/>
                </a:cxn>
                <a:cxn ang="0">
                  <a:pos x="186" y="366"/>
                </a:cxn>
                <a:cxn ang="0">
                  <a:pos x="220" y="371"/>
                </a:cxn>
                <a:cxn ang="0">
                  <a:pos x="254" y="374"/>
                </a:cxn>
                <a:cxn ang="0">
                  <a:pos x="289" y="376"/>
                </a:cxn>
                <a:cxn ang="0">
                  <a:pos x="311" y="378"/>
                </a:cxn>
                <a:cxn ang="0">
                  <a:pos x="320" y="371"/>
                </a:cxn>
                <a:cxn ang="0">
                  <a:pos x="322" y="360"/>
                </a:cxn>
                <a:cxn ang="0">
                  <a:pos x="315" y="352"/>
                </a:cxn>
                <a:cxn ang="0">
                  <a:pos x="294" y="347"/>
                </a:cxn>
                <a:cxn ang="0">
                  <a:pos x="263" y="341"/>
                </a:cxn>
                <a:cxn ang="0">
                  <a:pos x="232" y="336"/>
                </a:cxn>
                <a:cxn ang="0">
                  <a:pos x="200" y="332"/>
                </a:cxn>
                <a:cxn ang="0">
                  <a:pos x="170" y="326"/>
                </a:cxn>
                <a:cxn ang="0">
                  <a:pos x="139" y="318"/>
                </a:cxn>
                <a:cxn ang="0">
                  <a:pos x="110" y="309"/>
                </a:cxn>
                <a:cxn ang="0">
                  <a:pos x="80" y="297"/>
                </a:cxn>
                <a:cxn ang="0">
                  <a:pos x="55" y="281"/>
                </a:cxn>
                <a:cxn ang="0">
                  <a:pos x="38" y="259"/>
                </a:cxn>
                <a:cxn ang="0">
                  <a:pos x="34" y="232"/>
                </a:cxn>
                <a:cxn ang="0">
                  <a:pos x="38" y="200"/>
                </a:cxn>
                <a:cxn ang="0">
                  <a:pos x="51" y="170"/>
                </a:cxn>
                <a:cxn ang="0">
                  <a:pos x="71" y="137"/>
                </a:cxn>
                <a:cxn ang="0">
                  <a:pos x="94" y="110"/>
                </a:cxn>
                <a:cxn ang="0">
                  <a:pos x="123" y="82"/>
                </a:cxn>
                <a:cxn ang="0">
                  <a:pos x="153" y="57"/>
                </a:cxn>
                <a:cxn ang="0">
                  <a:pos x="195" y="38"/>
                </a:cxn>
                <a:cxn ang="0">
                  <a:pos x="238" y="20"/>
                </a:cxn>
                <a:cxn ang="0">
                  <a:pos x="264" y="7"/>
                </a:cxn>
                <a:cxn ang="0">
                  <a:pos x="256" y="0"/>
                </a:cxn>
                <a:cxn ang="0">
                  <a:pos x="221" y="4"/>
                </a:cxn>
                <a:cxn ang="0">
                  <a:pos x="180" y="18"/>
                </a:cxn>
                <a:cxn ang="0">
                  <a:pos x="141" y="38"/>
                </a:cxn>
              </a:cxnLst>
              <a:rect l="0" t="0" r="r" b="b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14" name="Freeform 766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/>
              <a:ahLst/>
              <a:cxnLst>
                <a:cxn ang="0">
                  <a:pos x="235" y="77"/>
                </a:cxn>
                <a:cxn ang="0">
                  <a:pos x="248" y="91"/>
                </a:cxn>
                <a:cxn ang="0">
                  <a:pos x="256" y="107"/>
                </a:cxn>
                <a:cxn ang="0">
                  <a:pos x="259" y="124"/>
                </a:cxn>
                <a:cxn ang="0">
                  <a:pos x="259" y="142"/>
                </a:cxn>
                <a:cxn ang="0">
                  <a:pos x="257" y="157"/>
                </a:cxn>
                <a:cxn ang="0">
                  <a:pos x="252" y="170"/>
                </a:cxn>
                <a:cxn ang="0">
                  <a:pos x="244" y="183"/>
                </a:cxn>
                <a:cxn ang="0">
                  <a:pos x="236" y="193"/>
                </a:cxn>
                <a:cxn ang="0">
                  <a:pos x="225" y="204"/>
                </a:cxn>
                <a:cxn ang="0">
                  <a:pos x="215" y="214"/>
                </a:cxn>
                <a:cxn ang="0">
                  <a:pos x="204" y="224"/>
                </a:cxn>
                <a:cxn ang="0">
                  <a:pos x="194" y="234"/>
                </a:cxn>
                <a:cxn ang="0">
                  <a:pos x="191" y="238"/>
                </a:cxn>
                <a:cxn ang="0">
                  <a:pos x="191" y="241"/>
                </a:cxn>
                <a:cxn ang="0">
                  <a:pos x="191" y="245"/>
                </a:cxn>
                <a:cxn ang="0">
                  <a:pos x="194" y="248"/>
                </a:cxn>
                <a:cxn ang="0">
                  <a:pos x="197" y="250"/>
                </a:cxn>
                <a:cxn ang="0">
                  <a:pos x="202" y="252"/>
                </a:cxn>
                <a:cxn ang="0">
                  <a:pos x="205" y="250"/>
                </a:cxn>
                <a:cxn ang="0">
                  <a:pos x="209" y="248"/>
                </a:cxn>
                <a:cxn ang="0">
                  <a:pos x="232" y="233"/>
                </a:cxn>
                <a:cxn ang="0">
                  <a:pos x="252" y="214"/>
                </a:cxn>
                <a:cxn ang="0">
                  <a:pos x="268" y="192"/>
                </a:cxn>
                <a:cxn ang="0">
                  <a:pos x="278" y="167"/>
                </a:cxn>
                <a:cxn ang="0">
                  <a:pos x="283" y="141"/>
                </a:cxn>
                <a:cxn ang="0">
                  <a:pos x="280" y="115"/>
                </a:cxn>
                <a:cxn ang="0">
                  <a:pos x="271" y="91"/>
                </a:cxn>
                <a:cxn ang="0">
                  <a:pos x="252" y="69"/>
                </a:cxn>
                <a:cxn ang="0">
                  <a:pos x="238" y="57"/>
                </a:cxn>
                <a:cxn ang="0">
                  <a:pos x="222" y="48"/>
                </a:cxn>
                <a:cxn ang="0">
                  <a:pos x="204" y="39"/>
                </a:cxn>
                <a:cxn ang="0">
                  <a:pos x="184" y="31"/>
                </a:cxn>
                <a:cxn ang="0">
                  <a:pos x="164" y="23"/>
                </a:cxn>
                <a:cxn ang="0">
                  <a:pos x="144" y="17"/>
                </a:cxn>
                <a:cxn ang="0">
                  <a:pos x="123" y="13"/>
                </a:cxn>
                <a:cxn ang="0">
                  <a:pos x="103" y="8"/>
                </a:cxn>
                <a:cxn ang="0">
                  <a:pos x="83" y="5"/>
                </a:cxn>
                <a:cxn ang="0">
                  <a:pos x="66" y="2"/>
                </a:cxn>
                <a:cxn ang="0">
                  <a:pos x="48" y="0"/>
                </a:cxn>
                <a:cxn ang="0">
                  <a:pos x="34" y="0"/>
                </a:cxn>
                <a:cxn ang="0">
                  <a:pos x="21" y="0"/>
                </a:cxn>
                <a:cxn ang="0">
                  <a:pos x="11" y="0"/>
                </a:cxn>
                <a:cxn ang="0">
                  <a:pos x="4" y="2"/>
                </a:cxn>
                <a:cxn ang="0">
                  <a:pos x="0" y="5"/>
                </a:cxn>
                <a:cxn ang="0">
                  <a:pos x="12" y="7"/>
                </a:cxn>
                <a:cxn ang="0">
                  <a:pos x="24" y="8"/>
                </a:cxn>
                <a:cxn ang="0">
                  <a:pos x="38" y="10"/>
                </a:cxn>
                <a:cxn ang="0">
                  <a:pos x="52" y="13"/>
                </a:cxn>
                <a:cxn ang="0">
                  <a:pos x="66" y="16"/>
                </a:cxn>
                <a:cxn ang="0">
                  <a:pos x="82" y="18"/>
                </a:cxn>
                <a:cxn ang="0">
                  <a:pos x="98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4"/>
                </a:cxn>
                <a:cxn ang="0">
                  <a:pos x="162" y="39"/>
                </a:cxn>
                <a:cxn ang="0">
                  <a:pos x="177" y="45"/>
                </a:cxn>
                <a:cxn ang="0">
                  <a:pos x="193" y="52"/>
                </a:cxn>
                <a:cxn ang="0">
                  <a:pos x="208" y="60"/>
                </a:cxn>
                <a:cxn ang="0">
                  <a:pos x="222" y="68"/>
                </a:cxn>
                <a:cxn ang="0">
                  <a:pos x="235" y="77"/>
                </a:cxn>
              </a:cxnLst>
              <a:rect l="0" t="0" r="r" b="b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15" name="Freeform 767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/>
              <a:ahLst/>
              <a:cxnLst>
                <a:cxn ang="0">
                  <a:pos x="0" y="130"/>
                </a:cxn>
                <a:cxn ang="0">
                  <a:pos x="0" y="149"/>
                </a:cxn>
                <a:cxn ang="0">
                  <a:pos x="4" y="168"/>
                </a:cxn>
                <a:cxn ang="0">
                  <a:pos x="12" y="185"/>
                </a:cxn>
                <a:cxn ang="0">
                  <a:pos x="24" y="200"/>
                </a:cxn>
                <a:cxn ang="0">
                  <a:pos x="38" y="213"/>
                </a:cxn>
                <a:cxn ang="0">
                  <a:pos x="55" y="224"/>
                </a:cxn>
                <a:cxn ang="0">
                  <a:pos x="73" y="232"/>
                </a:cxn>
                <a:cxn ang="0">
                  <a:pos x="92" y="237"/>
                </a:cxn>
                <a:cxn ang="0">
                  <a:pos x="98" y="238"/>
                </a:cxn>
                <a:cxn ang="0">
                  <a:pos x="104" y="235"/>
                </a:cxn>
                <a:cxn ang="0">
                  <a:pos x="109" y="232"/>
                </a:cxn>
                <a:cxn ang="0">
                  <a:pos x="111" y="227"/>
                </a:cxn>
                <a:cxn ang="0">
                  <a:pos x="111" y="222"/>
                </a:cxn>
                <a:cxn ang="0">
                  <a:pos x="110" y="216"/>
                </a:cxn>
                <a:cxn ang="0">
                  <a:pos x="106" y="211"/>
                </a:cxn>
                <a:cxn ang="0">
                  <a:pos x="100" y="209"/>
                </a:cxn>
                <a:cxn ang="0">
                  <a:pos x="82" y="202"/>
                </a:cxn>
                <a:cxn ang="0">
                  <a:pos x="64" y="193"/>
                </a:cxn>
                <a:cxn ang="0">
                  <a:pos x="50" y="180"/>
                </a:cxn>
                <a:cxn ang="0">
                  <a:pos x="39" y="167"/>
                </a:cxn>
                <a:cxn ang="0">
                  <a:pos x="32" y="149"/>
                </a:cxn>
                <a:cxn ang="0">
                  <a:pos x="29" y="131"/>
                </a:cxn>
                <a:cxn ang="0">
                  <a:pos x="29" y="111"/>
                </a:cxn>
                <a:cxn ang="0">
                  <a:pos x="35" y="91"/>
                </a:cxn>
                <a:cxn ang="0">
                  <a:pos x="42" y="76"/>
                </a:cxn>
                <a:cxn ang="0">
                  <a:pos x="51" y="62"/>
                </a:cxn>
                <a:cxn ang="0">
                  <a:pos x="62" y="49"/>
                </a:cxn>
                <a:cxn ang="0">
                  <a:pos x="73" y="38"/>
                </a:cxn>
                <a:cxn ang="0">
                  <a:pos x="84" y="28"/>
                </a:cxn>
                <a:cxn ang="0">
                  <a:pos x="96" y="18"/>
                </a:cxn>
                <a:cxn ang="0">
                  <a:pos x="106" y="9"/>
                </a:cxn>
                <a:cxn ang="0">
                  <a:pos x="114" y="1"/>
                </a:cxn>
                <a:cxn ang="0">
                  <a:pos x="106" y="0"/>
                </a:cxn>
                <a:cxn ang="0">
                  <a:pos x="93" y="6"/>
                </a:cxn>
                <a:cxn ang="0">
                  <a:pos x="76" y="18"/>
                </a:cxn>
                <a:cxn ang="0">
                  <a:pos x="56" y="36"/>
                </a:cxn>
                <a:cxn ang="0">
                  <a:pos x="37" y="57"/>
                </a:cxn>
                <a:cxn ang="0">
                  <a:pos x="20" y="80"/>
                </a:cxn>
                <a:cxn ang="0">
                  <a:pos x="7" y="106"/>
                </a:cxn>
                <a:cxn ang="0">
                  <a:pos x="0" y="130"/>
                </a:cxn>
              </a:cxnLst>
              <a:rect l="0" t="0" r="r" b="b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16" name="Freeform 768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/>
              <a:ahLst/>
              <a:cxnLst>
                <a:cxn ang="0">
                  <a:pos x="207" y="124"/>
                </a:cxn>
                <a:cxn ang="0">
                  <a:pos x="219" y="143"/>
                </a:cxn>
                <a:cxn ang="0">
                  <a:pos x="225" y="164"/>
                </a:cxn>
                <a:cxn ang="0">
                  <a:pos x="221" y="187"/>
                </a:cxn>
                <a:cxn ang="0">
                  <a:pos x="208" y="209"/>
                </a:cxn>
                <a:cxn ang="0">
                  <a:pos x="188" y="228"/>
                </a:cxn>
                <a:cxn ang="0">
                  <a:pos x="166" y="246"/>
                </a:cxn>
                <a:cxn ang="0">
                  <a:pos x="143" y="264"/>
                </a:cxn>
                <a:cxn ang="0">
                  <a:pos x="129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1" y="305"/>
                </a:cxn>
                <a:cxn ang="0">
                  <a:pos x="130" y="310"/>
                </a:cxn>
                <a:cxn ang="0">
                  <a:pos x="139" y="309"/>
                </a:cxn>
                <a:cxn ang="0">
                  <a:pos x="154" y="293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1" y="219"/>
                </a:cxn>
                <a:cxn ang="0">
                  <a:pos x="245" y="187"/>
                </a:cxn>
                <a:cxn ang="0">
                  <a:pos x="242" y="153"/>
                </a:cxn>
                <a:cxn ang="0">
                  <a:pos x="227" y="120"/>
                </a:cxn>
                <a:cxn ang="0">
                  <a:pos x="201" y="94"/>
                </a:cxn>
                <a:cxn ang="0">
                  <a:pos x="177" y="74"/>
                </a:cxn>
                <a:cxn ang="0">
                  <a:pos x="152" y="60"/>
                </a:cxn>
                <a:cxn ang="0">
                  <a:pos x="126" y="43"/>
                </a:cxn>
                <a:cxn ang="0">
                  <a:pos x="98" y="28"/>
                </a:cxn>
                <a:cxn ang="0">
                  <a:pos x="72" y="16"/>
                </a:cxn>
                <a:cxn ang="0">
                  <a:pos x="46" y="7"/>
                </a:cxn>
                <a:cxn ang="0">
                  <a:pos x="24" y="1"/>
                </a:cxn>
                <a:cxn ang="0">
                  <a:pos x="7" y="1"/>
                </a:cxn>
                <a:cxn ang="0">
                  <a:pos x="8" y="6"/>
                </a:cxn>
                <a:cxn ang="0">
                  <a:pos x="28" y="14"/>
                </a:cxn>
                <a:cxn ang="0">
                  <a:pos x="51" y="24"/>
                </a:cxn>
                <a:cxn ang="0">
                  <a:pos x="78" y="37"/>
                </a:cxn>
                <a:cxn ang="0">
                  <a:pos x="106" y="51"/>
                </a:cxn>
                <a:cxn ang="0">
                  <a:pos x="134" y="69"/>
                </a:cxn>
                <a:cxn ang="0">
                  <a:pos x="163" y="87"/>
                </a:cxn>
                <a:cxn ang="0">
                  <a:pos x="187" y="105"/>
                </a:cxn>
              </a:cxnLst>
              <a:rect l="0" t="0" r="r" b="b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17" name="Freeform 769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29" y="8"/>
                </a:cxn>
                <a:cxn ang="0">
                  <a:pos x="25" y="3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0" y="11"/>
                </a:cxn>
                <a:cxn ang="0">
                  <a:pos x="0" y="17"/>
                </a:cxn>
                <a:cxn ang="0">
                  <a:pos x="5" y="42"/>
                </a:cxn>
                <a:cxn ang="0">
                  <a:pos x="15" y="71"/>
                </a:cxn>
                <a:cxn ang="0">
                  <a:pos x="27" y="100"/>
                </a:cxn>
                <a:cxn ang="0">
                  <a:pos x="41" y="127"/>
                </a:cxn>
                <a:cxn ang="0">
                  <a:pos x="55" y="151"/>
                </a:cxn>
                <a:cxn ang="0">
                  <a:pos x="68" y="171"/>
                </a:cxn>
                <a:cxn ang="0">
                  <a:pos x="77" y="184"/>
                </a:cxn>
                <a:cxn ang="0">
                  <a:pos x="83" y="187"/>
                </a:cxn>
                <a:cxn ang="0">
                  <a:pos x="80" y="174"/>
                </a:cxn>
                <a:cxn ang="0">
                  <a:pos x="75" y="158"/>
                </a:cxn>
                <a:cxn ang="0">
                  <a:pos x="68" y="138"/>
                </a:cxn>
                <a:cxn ang="0">
                  <a:pos x="59" y="113"/>
                </a:cxn>
                <a:cxn ang="0">
                  <a:pos x="51" y="88"/>
                </a:cxn>
                <a:cxn ang="0">
                  <a:pos x="43" y="63"/>
                </a:cxn>
                <a:cxn ang="0">
                  <a:pos x="36" y="38"/>
                </a:cxn>
                <a:cxn ang="0">
                  <a:pos x="31" y="14"/>
                </a:cxn>
              </a:cxnLst>
              <a:rect l="0" t="0" r="r" b="b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18" name="Freeform 770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1" y="6"/>
                </a:cxn>
                <a:cxn ang="0">
                  <a:pos x="18" y="2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0" y="24"/>
                </a:cxn>
                <a:cxn ang="0">
                  <a:pos x="4" y="38"/>
                </a:cxn>
                <a:cxn ang="0">
                  <a:pos x="8" y="52"/>
                </a:cxn>
                <a:cxn ang="0">
                  <a:pos x="14" y="65"/>
                </a:cxn>
                <a:cxn ang="0">
                  <a:pos x="21" y="78"/>
                </a:cxn>
                <a:cxn ang="0">
                  <a:pos x="28" y="87"/>
                </a:cxn>
                <a:cxn ang="0">
                  <a:pos x="37" y="93"/>
                </a:cxn>
                <a:cxn ang="0">
                  <a:pos x="42" y="94"/>
                </a:cxn>
                <a:cxn ang="0">
                  <a:pos x="44" y="76"/>
                </a:cxn>
                <a:cxn ang="0">
                  <a:pos x="38" y="54"/>
                </a:cxn>
                <a:cxn ang="0">
                  <a:pos x="31" y="32"/>
                </a:cxn>
                <a:cxn ang="0">
                  <a:pos x="22" y="10"/>
                </a:cxn>
              </a:cxnLst>
              <a:rect l="0" t="0" r="r" b="b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19" name="Freeform 771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9" y="4"/>
                </a:cxn>
                <a:cxn ang="0">
                  <a:pos x="15" y="1"/>
                </a:cxn>
                <a:cxn ang="0">
                  <a:pos x="12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7"/>
                </a:cxn>
                <a:cxn ang="0">
                  <a:pos x="4" y="24"/>
                </a:cxn>
                <a:cxn ang="0">
                  <a:pos x="8" y="32"/>
                </a:cxn>
                <a:cxn ang="0">
                  <a:pos x="14" y="39"/>
                </a:cxn>
                <a:cxn ang="0">
                  <a:pos x="20" y="46"/>
                </a:cxn>
                <a:cxn ang="0">
                  <a:pos x="27" y="50"/>
                </a:cxn>
                <a:cxn ang="0">
                  <a:pos x="33" y="54"/>
                </a:cxn>
                <a:cxn ang="0">
                  <a:pos x="38" y="54"/>
                </a:cxn>
                <a:cxn ang="0">
                  <a:pos x="36" y="42"/>
                </a:cxn>
                <a:cxn ang="0">
                  <a:pos x="32" y="29"/>
                </a:cxn>
                <a:cxn ang="0">
                  <a:pos x="25" y="16"/>
                </a:cxn>
                <a:cxn ang="0">
                  <a:pos x="20" y="7"/>
                </a:cxn>
              </a:cxnLst>
              <a:rect l="0" t="0" r="r" b="b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20" name="Freeform 772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/>
              <a:ahLst/>
              <a:cxnLst>
                <a:cxn ang="0">
                  <a:pos x="41" y="27"/>
                </a:cxn>
                <a:cxn ang="0">
                  <a:pos x="46" y="24"/>
                </a:cxn>
                <a:cxn ang="0">
                  <a:pos x="51" y="21"/>
                </a:cxn>
                <a:cxn ang="0">
                  <a:pos x="52" y="16"/>
                </a:cxn>
                <a:cxn ang="0">
                  <a:pos x="52" y="12"/>
                </a:cxn>
                <a:cxn ang="0">
                  <a:pos x="50" y="6"/>
                </a:cxn>
                <a:cxn ang="0">
                  <a:pos x="46" y="2"/>
                </a:cxn>
                <a:cxn ang="0">
                  <a:pos x="41" y="0"/>
                </a:cxn>
                <a:cxn ang="0">
                  <a:pos x="36" y="0"/>
                </a:cxn>
                <a:cxn ang="0">
                  <a:pos x="33" y="0"/>
                </a:cxn>
                <a:cxn ang="0">
                  <a:pos x="29" y="1"/>
                </a:cxn>
                <a:cxn ang="0">
                  <a:pos x="21" y="4"/>
                </a:cxn>
                <a:cxn ang="0">
                  <a:pos x="13" y="8"/>
                </a:cxn>
                <a:cxn ang="0">
                  <a:pos x="6" y="15"/>
                </a:cxn>
                <a:cxn ang="0">
                  <a:pos x="3" y="22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4" y="33"/>
                </a:cxn>
                <a:cxn ang="0">
                  <a:pos x="9" y="36"/>
                </a:cxn>
                <a:cxn ang="0">
                  <a:pos x="13" y="36"/>
                </a:cxn>
                <a:cxn ang="0">
                  <a:pos x="18" y="36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6" y="30"/>
                </a:cxn>
                <a:cxn ang="0">
                  <a:pos x="41" y="27"/>
                </a:cxn>
              </a:cxnLst>
              <a:rect l="0" t="0" r="r" b="b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21" name="Freeform 773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/>
              <a:ahLst/>
              <a:cxnLst>
                <a:cxn ang="0">
                  <a:pos x="73" y="36"/>
                </a:cxn>
                <a:cxn ang="0">
                  <a:pos x="58" y="46"/>
                </a:cxn>
                <a:cxn ang="0">
                  <a:pos x="46" y="58"/>
                </a:cxn>
                <a:cxn ang="0">
                  <a:pos x="33" y="72"/>
                </a:cxn>
                <a:cxn ang="0">
                  <a:pos x="22" y="85"/>
                </a:cxn>
                <a:cxn ang="0">
                  <a:pos x="14" y="100"/>
                </a:cxn>
                <a:cxn ang="0">
                  <a:pos x="7" y="115"/>
                </a:cxn>
                <a:cxn ang="0">
                  <a:pos x="2" y="130"/>
                </a:cxn>
                <a:cxn ang="0">
                  <a:pos x="0" y="146"/>
                </a:cxn>
                <a:cxn ang="0">
                  <a:pos x="2" y="170"/>
                </a:cxn>
                <a:cxn ang="0">
                  <a:pos x="12" y="190"/>
                </a:cxn>
                <a:cxn ang="0">
                  <a:pos x="26" y="207"/>
                </a:cxn>
                <a:cxn ang="0">
                  <a:pos x="43" y="220"/>
                </a:cxn>
                <a:cxn ang="0">
                  <a:pos x="64" y="229"/>
                </a:cxn>
                <a:cxn ang="0">
                  <a:pos x="88" y="235"/>
                </a:cxn>
                <a:cxn ang="0">
                  <a:pos x="110" y="236"/>
                </a:cxn>
                <a:cxn ang="0">
                  <a:pos x="132" y="232"/>
                </a:cxn>
                <a:cxn ang="0">
                  <a:pos x="137" y="232"/>
                </a:cxn>
                <a:cxn ang="0">
                  <a:pos x="142" y="230"/>
                </a:cxn>
                <a:cxn ang="0">
                  <a:pos x="145" y="226"/>
                </a:cxn>
                <a:cxn ang="0">
                  <a:pos x="146" y="221"/>
                </a:cxn>
                <a:cxn ang="0">
                  <a:pos x="145" y="219"/>
                </a:cxn>
                <a:cxn ang="0">
                  <a:pos x="142" y="219"/>
                </a:cxn>
                <a:cxn ang="0">
                  <a:pos x="137" y="217"/>
                </a:cxn>
                <a:cxn ang="0">
                  <a:pos x="131" y="217"/>
                </a:cxn>
                <a:cxn ang="0">
                  <a:pos x="124" y="217"/>
                </a:cxn>
                <a:cxn ang="0">
                  <a:pos x="118" y="217"/>
                </a:cxn>
                <a:cxn ang="0">
                  <a:pos x="112" y="217"/>
                </a:cxn>
                <a:cxn ang="0">
                  <a:pos x="109" y="217"/>
                </a:cxn>
                <a:cxn ang="0">
                  <a:pos x="97" y="216"/>
                </a:cxn>
                <a:cxn ang="0">
                  <a:pos x="87" y="215"/>
                </a:cxn>
                <a:cxn ang="0">
                  <a:pos x="75" y="214"/>
                </a:cxn>
                <a:cxn ang="0">
                  <a:pos x="63" y="211"/>
                </a:cxn>
                <a:cxn ang="0">
                  <a:pos x="51" y="207"/>
                </a:cxn>
                <a:cxn ang="0">
                  <a:pos x="40" y="199"/>
                </a:cxn>
                <a:cxn ang="0">
                  <a:pos x="29" y="189"/>
                </a:cxn>
                <a:cxn ang="0">
                  <a:pos x="17" y="174"/>
                </a:cxn>
                <a:cxn ang="0">
                  <a:pos x="15" y="157"/>
                </a:cxn>
                <a:cxn ang="0">
                  <a:pos x="16" y="141"/>
                </a:cxn>
                <a:cxn ang="0">
                  <a:pos x="21" y="124"/>
                </a:cxn>
                <a:cxn ang="0">
                  <a:pos x="28" y="109"/>
                </a:cxn>
                <a:cxn ang="0">
                  <a:pos x="39" y="96"/>
                </a:cxn>
                <a:cxn ang="0">
                  <a:pos x="50" y="82"/>
                </a:cxn>
                <a:cxn ang="0">
                  <a:pos x="63" y="70"/>
                </a:cxn>
                <a:cxn ang="0">
                  <a:pos x="78" y="59"/>
                </a:cxn>
                <a:cxn ang="0">
                  <a:pos x="94" y="49"/>
                </a:cxn>
                <a:cxn ang="0">
                  <a:pos x="110" y="39"/>
                </a:cxn>
                <a:cxn ang="0">
                  <a:pos x="126" y="31"/>
                </a:cxn>
                <a:cxn ang="0">
                  <a:pos x="142" y="24"/>
                </a:cxn>
                <a:cxn ang="0">
                  <a:pos x="158" y="19"/>
                </a:cxn>
                <a:cxn ang="0">
                  <a:pos x="172" y="13"/>
                </a:cxn>
                <a:cxn ang="0">
                  <a:pos x="186" y="10"/>
                </a:cxn>
                <a:cxn ang="0">
                  <a:pos x="198" y="7"/>
                </a:cxn>
                <a:cxn ang="0">
                  <a:pos x="190" y="3"/>
                </a:cxn>
                <a:cxn ang="0">
                  <a:pos x="177" y="0"/>
                </a:cxn>
                <a:cxn ang="0">
                  <a:pos x="162" y="3"/>
                </a:cxn>
                <a:cxn ang="0">
                  <a:pos x="144" y="6"/>
                </a:cxn>
                <a:cxn ang="0">
                  <a:pos x="124" y="12"/>
                </a:cxn>
                <a:cxn ang="0">
                  <a:pos x="105" y="19"/>
                </a:cxn>
                <a:cxn ang="0">
                  <a:pos x="88" y="28"/>
                </a:cxn>
                <a:cxn ang="0">
                  <a:pos x="73" y="36"/>
                </a:cxn>
              </a:cxnLst>
              <a:rect l="0" t="0" r="r" b="b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22" name="Freeform 774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/>
              <a:ahLst/>
              <a:cxnLst>
                <a:cxn ang="0">
                  <a:pos x="108" y="61"/>
                </a:cxn>
                <a:cxn ang="0">
                  <a:pos x="111" y="80"/>
                </a:cxn>
                <a:cxn ang="0">
                  <a:pos x="109" y="97"/>
                </a:cxn>
                <a:cxn ang="0">
                  <a:pos x="101" y="110"/>
                </a:cxn>
                <a:cxn ang="0">
                  <a:pos x="89" y="123"/>
                </a:cxn>
                <a:cxn ang="0">
                  <a:pos x="75" y="134"/>
                </a:cxn>
                <a:cxn ang="0">
                  <a:pos x="60" y="145"/>
                </a:cxn>
                <a:cxn ang="0">
                  <a:pos x="43" y="156"/>
                </a:cxn>
                <a:cxn ang="0">
                  <a:pos x="29" y="167"/>
                </a:cxn>
                <a:cxn ang="0">
                  <a:pos x="27" y="170"/>
                </a:cxn>
                <a:cxn ang="0">
                  <a:pos x="26" y="172"/>
                </a:cxn>
                <a:cxn ang="0">
                  <a:pos x="26" y="176"/>
                </a:cxn>
                <a:cxn ang="0">
                  <a:pos x="28" y="179"/>
                </a:cxn>
                <a:cxn ang="0">
                  <a:pos x="30" y="182"/>
                </a:cxn>
                <a:cxn ang="0">
                  <a:pos x="34" y="183"/>
                </a:cxn>
                <a:cxn ang="0">
                  <a:pos x="37" y="183"/>
                </a:cxn>
                <a:cxn ang="0">
                  <a:pos x="41" y="182"/>
                </a:cxn>
                <a:cxn ang="0">
                  <a:pos x="58" y="171"/>
                </a:cxn>
                <a:cxn ang="0">
                  <a:pos x="76" y="160"/>
                </a:cxn>
                <a:cxn ang="0">
                  <a:pos x="92" y="147"/>
                </a:cxn>
                <a:cxn ang="0">
                  <a:pos x="108" y="132"/>
                </a:cxn>
                <a:cxn ang="0">
                  <a:pos x="118" y="116"/>
                </a:cxn>
                <a:cxn ang="0">
                  <a:pos x="125" y="98"/>
                </a:cxn>
                <a:cxn ang="0">
                  <a:pos x="128" y="78"/>
                </a:cxn>
                <a:cxn ang="0">
                  <a:pos x="123" y="58"/>
                </a:cxn>
                <a:cxn ang="0">
                  <a:pos x="112" y="41"/>
                </a:cxn>
                <a:cxn ang="0">
                  <a:pos x="98" y="28"/>
                </a:cxn>
                <a:cxn ang="0">
                  <a:pos x="80" y="16"/>
                </a:cxn>
                <a:cxn ang="0">
                  <a:pos x="61" y="8"/>
                </a:cxn>
                <a:cxn ang="0">
                  <a:pos x="41" y="2"/>
                </a:cxn>
                <a:cxn ang="0">
                  <a:pos x="23" y="0"/>
                </a:cxn>
                <a:cxn ang="0">
                  <a:pos x="9" y="1"/>
                </a:cxn>
                <a:cxn ang="0">
                  <a:pos x="0" y="6"/>
                </a:cxn>
                <a:cxn ang="0">
                  <a:pos x="16" y="10"/>
                </a:cxn>
                <a:cxn ang="0">
                  <a:pos x="33" y="14"/>
                </a:cxn>
                <a:cxn ang="0">
                  <a:pos x="48" y="17"/>
                </a:cxn>
                <a:cxn ang="0">
                  <a:pos x="63" y="22"/>
                </a:cxn>
                <a:cxn ang="0">
                  <a:pos x="77" y="28"/>
                </a:cxn>
                <a:cxn ang="0">
                  <a:pos x="90" y="36"/>
                </a:cxn>
                <a:cxn ang="0">
                  <a:pos x="101" y="46"/>
                </a:cxn>
                <a:cxn ang="0">
                  <a:pos x="108" y="61"/>
                </a:cxn>
              </a:cxnLst>
              <a:rect l="0" t="0" r="r" b="b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23" name="Freeform 775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/>
              <a:ahLst/>
              <a:cxnLst>
                <a:cxn ang="0">
                  <a:pos x="101" y="70"/>
                </a:cxn>
                <a:cxn ang="0">
                  <a:pos x="54" y="115"/>
                </a:cxn>
                <a:cxn ang="0">
                  <a:pos x="18" y="167"/>
                </a:cxn>
                <a:cxn ang="0">
                  <a:pos x="0" y="227"/>
                </a:cxn>
                <a:cxn ang="0">
                  <a:pos x="4" y="267"/>
                </a:cxn>
                <a:cxn ang="0">
                  <a:pos x="11" y="283"/>
                </a:cxn>
                <a:cxn ang="0">
                  <a:pos x="21" y="298"/>
                </a:cxn>
                <a:cxn ang="0">
                  <a:pos x="34" y="311"/>
                </a:cxn>
                <a:cxn ang="0">
                  <a:pos x="57" y="325"/>
                </a:cxn>
                <a:cxn ang="0">
                  <a:pos x="87" y="340"/>
                </a:cxn>
                <a:cxn ang="0">
                  <a:pos x="120" y="351"/>
                </a:cxn>
                <a:cxn ang="0">
                  <a:pos x="153" y="360"/>
                </a:cxn>
                <a:cxn ang="0">
                  <a:pos x="187" y="367"/>
                </a:cxn>
                <a:cxn ang="0">
                  <a:pos x="221" y="372"/>
                </a:cxn>
                <a:cxn ang="0">
                  <a:pos x="256" y="375"/>
                </a:cxn>
                <a:cxn ang="0">
                  <a:pos x="290" y="378"/>
                </a:cxn>
                <a:cxn ang="0">
                  <a:pos x="312" y="379"/>
                </a:cxn>
                <a:cxn ang="0">
                  <a:pos x="320" y="372"/>
                </a:cxn>
                <a:cxn ang="0">
                  <a:pos x="323" y="360"/>
                </a:cxn>
                <a:cxn ang="0">
                  <a:pos x="316" y="352"/>
                </a:cxn>
                <a:cxn ang="0">
                  <a:pos x="295" y="351"/>
                </a:cxn>
                <a:cxn ang="0">
                  <a:pos x="263" y="350"/>
                </a:cxn>
                <a:cxn ang="0">
                  <a:pos x="231" y="348"/>
                </a:cxn>
                <a:cxn ang="0">
                  <a:pos x="200" y="343"/>
                </a:cxn>
                <a:cxn ang="0">
                  <a:pos x="168" y="337"/>
                </a:cxn>
                <a:cxn ang="0">
                  <a:pos x="136" y="329"/>
                </a:cxn>
                <a:cxn ang="0">
                  <a:pos x="106" y="320"/>
                </a:cxn>
                <a:cxn ang="0">
                  <a:pos x="76" y="306"/>
                </a:cxn>
                <a:cxn ang="0">
                  <a:pos x="51" y="291"/>
                </a:cxn>
                <a:cxn ang="0">
                  <a:pos x="35" y="269"/>
                </a:cxn>
                <a:cxn ang="0">
                  <a:pos x="31" y="239"/>
                </a:cxn>
                <a:cxn ang="0">
                  <a:pos x="38" y="197"/>
                </a:cxn>
                <a:cxn ang="0">
                  <a:pos x="51" y="165"/>
                </a:cxn>
                <a:cxn ang="0">
                  <a:pos x="68" y="136"/>
                </a:cxn>
                <a:cxn ang="0">
                  <a:pos x="89" y="111"/>
                </a:cxn>
                <a:cxn ang="0">
                  <a:pos x="114" y="88"/>
                </a:cxn>
                <a:cxn ang="0">
                  <a:pos x="144" y="64"/>
                </a:cxn>
                <a:cxn ang="0">
                  <a:pos x="181" y="41"/>
                </a:cxn>
                <a:cxn ang="0">
                  <a:pos x="219" y="22"/>
                </a:cxn>
                <a:cxn ang="0">
                  <a:pos x="253" y="7"/>
                </a:cxn>
                <a:cxn ang="0">
                  <a:pos x="255" y="0"/>
                </a:cxn>
                <a:cxn ang="0">
                  <a:pos x="221" y="5"/>
                </a:cxn>
                <a:cxn ang="0">
                  <a:pos x="181" y="19"/>
                </a:cxn>
                <a:cxn ang="0">
                  <a:pos x="142" y="39"/>
                </a:cxn>
              </a:cxnLst>
              <a:rect l="0" t="0" r="r" b="b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24" name="Freeform 776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/>
              <a:ahLst/>
              <a:cxnLst>
                <a:cxn ang="0">
                  <a:pos x="235" y="78"/>
                </a:cxn>
                <a:cxn ang="0">
                  <a:pos x="248" y="92"/>
                </a:cxn>
                <a:cxn ang="0">
                  <a:pos x="255" y="108"/>
                </a:cxn>
                <a:cxn ang="0">
                  <a:pos x="259" y="125"/>
                </a:cxn>
                <a:cxn ang="0">
                  <a:pos x="259" y="144"/>
                </a:cxn>
                <a:cxn ang="0">
                  <a:pos x="257" y="159"/>
                </a:cxn>
                <a:cxn ang="0">
                  <a:pos x="252" y="171"/>
                </a:cxn>
                <a:cxn ang="0">
                  <a:pos x="244" y="184"/>
                </a:cxn>
                <a:cxn ang="0">
                  <a:pos x="236" y="194"/>
                </a:cxn>
                <a:cxn ang="0">
                  <a:pos x="225" y="206"/>
                </a:cxn>
                <a:cxn ang="0">
                  <a:pos x="215" y="215"/>
                </a:cxn>
                <a:cxn ang="0">
                  <a:pos x="204" y="225"/>
                </a:cxn>
                <a:cxn ang="0">
                  <a:pos x="194" y="236"/>
                </a:cxn>
                <a:cxn ang="0">
                  <a:pos x="191" y="239"/>
                </a:cxn>
                <a:cxn ang="0">
                  <a:pos x="190" y="242"/>
                </a:cxn>
                <a:cxn ang="0">
                  <a:pos x="191" y="246"/>
                </a:cxn>
                <a:cxn ang="0">
                  <a:pos x="194" y="249"/>
                </a:cxn>
                <a:cxn ang="0">
                  <a:pos x="197" y="252"/>
                </a:cxn>
                <a:cxn ang="0">
                  <a:pos x="201" y="253"/>
                </a:cxn>
                <a:cxn ang="0">
                  <a:pos x="205" y="252"/>
                </a:cxn>
                <a:cxn ang="0">
                  <a:pos x="209" y="249"/>
                </a:cxn>
                <a:cxn ang="0">
                  <a:pos x="232" y="234"/>
                </a:cxn>
                <a:cxn ang="0">
                  <a:pos x="251" y="215"/>
                </a:cxn>
                <a:cxn ang="0">
                  <a:pos x="267" y="192"/>
                </a:cxn>
                <a:cxn ang="0">
                  <a:pos x="278" y="168"/>
                </a:cxn>
                <a:cxn ang="0">
                  <a:pos x="282" y="141"/>
                </a:cxn>
                <a:cxn ang="0">
                  <a:pos x="279" y="116"/>
                </a:cxn>
                <a:cxn ang="0">
                  <a:pos x="270" y="92"/>
                </a:cxn>
                <a:cxn ang="0">
                  <a:pos x="251" y="70"/>
                </a:cxn>
                <a:cxn ang="0">
                  <a:pos x="237" y="59"/>
                </a:cxn>
                <a:cxn ang="0">
                  <a:pos x="221" y="48"/>
                </a:cxn>
                <a:cxn ang="0">
                  <a:pos x="202" y="39"/>
                </a:cxn>
                <a:cxn ang="0">
                  <a:pos x="183" y="31"/>
                </a:cxn>
                <a:cxn ang="0">
                  <a:pos x="163" y="24"/>
                </a:cxn>
                <a:cxn ang="0">
                  <a:pos x="142" y="18"/>
                </a:cxn>
                <a:cxn ang="0">
                  <a:pos x="122" y="13"/>
                </a:cxn>
                <a:cxn ang="0">
                  <a:pos x="101" y="8"/>
                </a:cxn>
                <a:cxn ang="0">
                  <a:pos x="82" y="5"/>
                </a:cxn>
                <a:cxn ang="0">
                  <a:pos x="63" y="2"/>
                </a:cxn>
                <a:cxn ang="0">
                  <a:pos x="47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0" y="1"/>
                </a:cxn>
                <a:cxn ang="0">
                  <a:pos x="4" y="4"/>
                </a:cxn>
                <a:cxn ang="0">
                  <a:pos x="0" y="6"/>
                </a:cxn>
                <a:cxn ang="0">
                  <a:pos x="12" y="8"/>
                </a:cxn>
                <a:cxn ang="0">
                  <a:pos x="25" y="9"/>
                </a:cxn>
                <a:cxn ang="0">
                  <a:pos x="38" y="12"/>
                </a:cxn>
                <a:cxn ang="0">
                  <a:pos x="52" y="14"/>
                </a:cxn>
                <a:cxn ang="0">
                  <a:pos x="67" y="16"/>
                </a:cxn>
                <a:cxn ang="0">
                  <a:pos x="82" y="18"/>
                </a:cxn>
                <a:cxn ang="0">
                  <a:pos x="97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5"/>
                </a:cxn>
                <a:cxn ang="0">
                  <a:pos x="162" y="40"/>
                </a:cxn>
                <a:cxn ang="0">
                  <a:pos x="177" y="46"/>
                </a:cxn>
                <a:cxn ang="0">
                  <a:pos x="192" y="53"/>
                </a:cxn>
                <a:cxn ang="0">
                  <a:pos x="208" y="60"/>
                </a:cxn>
                <a:cxn ang="0">
                  <a:pos x="222" y="69"/>
                </a:cxn>
                <a:cxn ang="0">
                  <a:pos x="235" y="78"/>
                </a:cxn>
              </a:cxnLst>
              <a:rect l="0" t="0" r="r" b="b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25" name="Freeform 777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0" y="148"/>
                </a:cxn>
                <a:cxn ang="0">
                  <a:pos x="5" y="166"/>
                </a:cxn>
                <a:cxn ang="0">
                  <a:pos x="13" y="184"/>
                </a:cxn>
                <a:cxn ang="0">
                  <a:pos x="24" y="198"/>
                </a:cxn>
                <a:cxn ang="0">
                  <a:pos x="39" y="211"/>
                </a:cxn>
                <a:cxn ang="0">
                  <a:pos x="55" y="223"/>
                </a:cxn>
                <a:cxn ang="0">
                  <a:pos x="74" y="231"/>
                </a:cxn>
                <a:cxn ang="0">
                  <a:pos x="92" y="235"/>
                </a:cxn>
                <a:cxn ang="0">
                  <a:pos x="98" y="236"/>
                </a:cxn>
                <a:cxn ang="0">
                  <a:pos x="104" y="234"/>
                </a:cxn>
                <a:cxn ang="0">
                  <a:pos x="109" y="231"/>
                </a:cxn>
                <a:cxn ang="0">
                  <a:pos x="111" y="226"/>
                </a:cxn>
                <a:cxn ang="0">
                  <a:pos x="111" y="220"/>
                </a:cxn>
                <a:cxn ang="0">
                  <a:pos x="110" y="215"/>
                </a:cxn>
                <a:cxn ang="0">
                  <a:pos x="107" y="210"/>
                </a:cxn>
                <a:cxn ang="0">
                  <a:pos x="101" y="208"/>
                </a:cxn>
                <a:cxn ang="0">
                  <a:pos x="82" y="201"/>
                </a:cxn>
                <a:cxn ang="0">
                  <a:pos x="64" y="192"/>
                </a:cxn>
                <a:cxn ang="0">
                  <a:pos x="50" y="179"/>
                </a:cxn>
                <a:cxn ang="0">
                  <a:pos x="40" y="165"/>
                </a:cxn>
                <a:cxn ang="0">
                  <a:pos x="33" y="148"/>
                </a:cxn>
                <a:cxn ang="0">
                  <a:pos x="29" y="130"/>
                </a:cxn>
                <a:cxn ang="0">
                  <a:pos x="29" y="110"/>
                </a:cxn>
                <a:cxn ang="0">
                  <a:pos x="35" y="89"/>
                </a:cxn>
                <a:cxn ang="0">
                  <a:pos x="43" y="74"/>
                </a:cxn>
                <a:cxn ang="0">
                  <a:pos x="56" y="60"/>
                </a:cxn>
                <a:cxn ang="0">
                  <a:pos x="70" y="46"/>
                </a:cxn>
                <a:cxn ang="0">
                  <a:pos x="85" y="33"/>
                </a:cxn>
                <a:cxn ang="0">
                  <a:pos x="98" y="23"/>
                </a:cxn>
                <a:cxn ang="0">
                  <a:pos x="109" y="12"/>
                </a:cxn>
                <a:cxn ang="0">
                  <a:pos x="115" y="6"/>
                </a:cxn>
                <a:cxn ang="0">
                  <a:pos x="115" y="0"/>
                </a:cxn>
                <a:cxn ang="0">
                  <a:pos x="102" y="4"/>
                </a:cxn>
                <a:cxn ang="0">
                  <a:pos x="85" y="12"/>
                </a:cxn>
                <a:cxn ang="0">
                  <a:pos x="68" y="26"/>
                </a:cxn>
                <a:cxn ang="0">
                  <a:pos x="49" y="42"/>
                </a:cxn>
                <a:cxn ang="0">
                  <a:pos x="32" y="61"/>
                </a:cxn>
                <a:cxn ang="0">
                  <a:pos x="17" y="82"/>
                </a:cxn>
                <a:cxn ang="0">
                  <a:pos x="6" y="105"/>
                </a:cxn>
                <a:cxn ang="0">
                  <a:pos x="0" y="128"/>
                </a:cxn>
              </a:cxnLst>
              <a:rect l="0" t="0" r="r" b="b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26" name="Freeform 778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/>
              <a:ahLst/>
              <a:cxnLst>
                <a:cxn ang="0">
                  <a:pos x="208" y="124"/>
                </a:cxn>
                <a:cxn ang="0">
                  <a:pos x="220" y="144"/>
                </a:cxn>
                <a:cxn ang="0">
                  <a:pos x="226" y="164"/>
                </a:cxn>
                <a:cxn ang="0">
                  <a:pos x="222" y="187"/>
                </a:cxn>
                <a:cxn ang="0">
                  <a:pos x="208" y="209"/>
                </a:cxn>
                <a:cxn ang="0">
                  <a:pos x="188" y="229"/>
                </a:cxn>
                <a:cxn ang="0">
                  <a:pos x="166" y="246"/>
                </a:cxn>
                <a:cxn ang="0">
                  <a:pos x="142" y="264"/>
                </a:cxn>
                <a:cxn ang="0">
                  <a:pos x="128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2" y="306"/>
                </a:cxn>
                <a:cxn ang="0">
                  <a:pos x="131" y="310"/>
                </a:cxn>
                <a:cxn ang="0">
                  <a:pos x="139" y="309"/>
                </a:cxn>
                <a:cxn ang="0">
                  <a:pos x="154" y="292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0" y="219"/>
                </a:cxn>
                <a:cxn ang="0">
                  <a:pos x="244" y="186"/>
                </a:cxn>
                <a:cxn ang="0">
                  <a:pos x="243" y="152"/>
                </a:cxn>
                <a:cxn ang="0">
                  <a:pos x="228" y="119"/>
                </a:cxn>
                <a:cxn ang="0">
                  <a:pos x="203" y="93"/>
                </a:cxn>
                <a:cxn ang="0">
                  <a:pos x="176" y="76"/>
                </a:cxn>
                <a:cxn ang="0">
                  <a:pos x="151" y="61"/>
                </a:cxn>
                <a:cxn ang="0">
                  <a:pos x="122" y="46"/>
                </a:cxn>
                <a:cxn ang="0">
                  <a:pos x="93" y="31"/>
                </a:cxn>
                <a:cxn ang="0">
                  <a:pos x="66" y="18"/>
                </a:cxn>
                <a:cxn ang="0">
                  <a:pos x="40" y="8"/>
                </a:cxn>
                <a:cxn ang="0">
                  <a:pos x="20" y="1"/>
                </a:cxn>
                <a:cxn ang="0">
                  <a:pos x="5" y="0"/>
                </a:cxn>
                <a:cxn ang="0">
                  <a:pos x="11" y="8"/>
                </a:cxn>
                <a:cxn ang="0">
                  <a:pos x="36" y="20"/>
                </a:cxn>
                <a:cxn ang="0">
                  <a:pos x="60" y="31"/>
                </a:cxn>
                <a:cxn ang="0">
                  <a:pos x="86" y="44"/>
                </a:cxn>
                <a:cxn ang="0">
                  <a:pos x="113" y="57"/>
                </a:cxn>
                <a:cxn ang="0">
                  <a:pos x="139" y="71"/>
                </a:cxn>
                <a:cxn ang="0">
                  <a:pos x="165" y="88"/>
                </a:cxn>
                <a:cxn ang="0">
                  <a:pos x="188" y="106"/>
                </a:cxn>
              </a:cxnLst>
              <a:rect l="0" t="0" r="r" b="b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27" name="Freeform 779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/>
              <a:ahLst/>
              <a:cxnLst>
                <a:cxn ang="0">
                  <a:pos x="0" y="175"/>
                </a:cxn>
                <a:cxn ang="0">
                  <a:pos x="0" y="144"/>
                </a:cxn>
                <a:cxn ang="0">
                  <a:pos x="11" y="144"/>
                </a:cxn>
                <a:cxn ang="0">
                  <a:pos x="11" y="118"/>
                </a:cxn>
                <a:cxn ang="0">
                  <a:pos x="23" y="114"/>
                </a:cxn>
                <a:cxn ang="0">
                  <a:pos x="20" y="88"/>
                </a:cxn>
                <a:cxn ang="0">
                  <a:pos x="30" y="84"/>
                </a:cxn>
                <a:cxn ang="0">
                  <a:pos x="30" y="58"/>
                </a:cxn>
                <a:cxn ang="0">
                  <a:pos x="39" y="54"/>
                </a:cxn>
                <a:cxn ang="0">
                  <a:pos x="39" y="28"/>
                </a:cxn>
                <a:cxn ang="0">
                  <a:pos x="48" y="28"/>
                </a:cxn>
                <a:cxn ang="0">
                  <a:pos x="56" y="0"/>
                </a:cxn>
                <a:cxn ang="0">
                  <a:pos x="80" y="0"/>
                </a:cxn>
                <a:cxn ang="0">
                  <a:pos x="81" y="25"/>
                </a:cxn>
                <a:cxn ang="0">
                  <a:pos x="92" y="24"/>
                </a:cxn>
                <a:cxn ang="0">
                  <a:pos x="93" y="49"/>
                </a:cxn>
                <a:cxn ang="0">
                  <a:pos x="102" y="54"/>
                </a:cxn>
                <a:cxn ang="0">
                  <a:pos x="99" y="81"/>
                </a:cxn>
                <a:cxn ang="0">
                  <a:pos x="114" y="82"/>
                </a:cxn>
                <a:cxn ang="0">
                  <a:pos x="107" y="81"/>
                </a:cxn>
                <a:cxn ang="0">
                  <a:pos x="108" y="114"/>
                </a:cxn>
                <a:cxn ang="0">
                  <a:pos x="117" y="117"/>
                </a:cxn>
                <a:cxn ang="0">
                  <a:pos x="122" y="142"/>
                </a:cxn>
                <a:cxn ang="0">
                  <a:pos x="125" y="175"/>
                </a:cxn>
                <a:cxn ang="0">
                  <a:pos x="0" y="175"/>
                </a:cxn>
              </a:cxnLst>
              <a:rect l="0" t="0" r="r" b="b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2028" name="Group 780"/>
          <p:cNvGrpSpPr>
            <a:grpSpLocks/>
          </p:cNvGrpSpPr>
          <p:nvPr/>
        </p:nvGrpSpPr>
        <p:grpSpPr bwMode="auto">
          <a:xfrm>
            <a:off x="993775" y="3513138"/>
            <a:ext cx="290513" cy="404812"/>
            <a:chOff x="4290" y="3130"/>
            <a:chExt cx="183" cy="255"/>
          </a:xfrm>
        </p:grpSpPr>
        <p:pic>
          <p:nvPicPr>
            <p:cNvPr id="182029" name="Picture 781" descr="31u_bnrz[1]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</p:spPr>
        </p:pic>
        <p:sp>
          <p:nvSpPr>
            <p:cNvPr id="182030" name="Freeform 782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/>
              <a:ahLst/>
              <a:cxnLst>
                <a:cxn ang="0">
                  <a:pos x="70" y="29"/>
                </a:cxn>
                <a:cxn ang="0">
                  <a:pos x="55" y="39"/>
                </a:cxn>
                <a:cxn ang="0">
                  <a:pos x="42" y="50"/>
                </a:cxn>
                <a:cxn ang="0">
                  <a:pos x="30" y="63"/>
                </a:cxn>
                <a:cxn ang="0">
                  <a:pos x="20" y="77"/>
                </a:cxn>
                <a:cxn ang="0">
                  <a:pos x="12" y="91"/>
                </a:cxn>
                <a:cxn ang="0">
                  <a:pos x="6" y="108"/>
                </a:cxn>
                <a:cxn ang="0">
                  <a:pos x="2" y="125"/>
                </a:cxn>
                <a:cxn ang="0">
                  <a:pos x="0" y="142"/>
                </a:cxn>
                <a:cxn ang="0">
                  <a:pos x="2" y="166"/>
                </a:cxn>
                <a:cxn ang="0">
                  <a:pos x="12" y="186"/>
                </a:cxn>
                <a:cxn ang="0">
                  <a:pos x="26" y="203"/>
                </a:cxn>
                <a:cxn ang="0">
                  <a:pos x="45" y="216"/>
                </a:cxn>
                <a:cxn ang="0">
                  <a:pos x="66" y="226"/>
                </a:cxn>
                <a:cxn ang="0">
                  <a:pos x="88" y="230"/>
                </a:cxn>
                <a:cxn ang="0">
                  <a:pos x="111" y="232"/>
                </a:cxn>
                <a:cxn ang="0">
                  <a:pos x="134" y="228"/>
                </a:cxn>
                <a:cxn ang="0">
                  <a:pos x="138" y="228"/>
                </a:cxn>
                <a:cxn ang="0">
                  <a:pos x="143" y="226"/>
                </a:cxn>
                <a:cxn ang="0">
                  <a:pos x="147" y="222"/>
                </a:cxn>
                <a:cxn ang="0">
                  <a:pos x="148" y="218"/>
                </a:cxn>
                <a:cxn ang="0">
                  <a:pos x="145" y="212"/>
                </a:cxn>
                <a:cxn ang="0">
                  <a:pos x="141" y="207"/>
                </a:cxn>
                <a:cxn ang="0">
                  <a:pos x="135" y="203"/>
                </a:cxn>
                <a:cxn ang="0">
                  <a:pos x="129" y="201"/>
                </a:cxn>
                <a:cxn ang="0">
                  <a:pos x="117" y="197"/>
                </a:cxn>
                <a:cxn ang="0">
                  <a:pos x="105" y="195"/>
                </a:cxn>
                <a:cxn ang="0">
                  <a:pos x="94" y="193"/>
                </a:cxn>
                <a:cxn ang="0">
                  <a:pos x="83" y="190"/>
                </a:cxn>
                <a:cxn ang="0">
                  <a:pos x="73" y="187"/>
                </a:cxn>
                <a:cxn ang="0">
                  <a:pos x="62" y="182"/>
                </a:cxn>
                <a:cxn ang="0">
                  <a:pos x="53" y="176"/>
                </a:cxn>
                <a:cxn ang="0">
                  <a:pos x="43" y="167"/>
                </a:cxn>
                <a:cxn ang="0">
                  <a:pos x="40" y="128"/>
                </a:cxn>
                <a:cxn ang="0">
                  <a:pos x="49" y="96"/>
                </a:cxn>
                <a:cxn ang="0">
                  <a:pos x="68" y="71"/>
                </a:cxn>
                <a:cxn ang="0">
                  <a:pos x="94" y="50"/>
                </a:cxn>
                <a:cxn ang="0">
                  <a:pos x="122" y="34"/>
                </a:cxn>
                <a:cxn ang="0">
                  <a:pos x="151" y="21"/>
                </a:cxn>
                <a:cxn ang="0">
                  <a:pos x="178" y="12"/>
                </a:cxn>
                <a:cxn ang="0">
                  <a:pos x="199" y="4"/>
                </a:cxn>
                <a:cxn ang="0">
                  <a:pos x="186" y="1"/>
                </a:cxn>
                <a:cxn ang="0">
                  <a:pos x="172" y="0"/>
                </a:cxn>
                <a:cxn ang="0">
                  <a:pos x="156" y="2"/>
                </a:cxn>
                <a:cxn ang="0">
                  <a:pos x="138" y="4"/>
                </a:cxn>
                <a:cxn ang="0">
                  <a:pos x="121" y="10"/>
                </a:cxn>
                <a:cxn ang="0">
                  <a:pos x="103" y="16"/>
                </a:cxn>
                <a:cxn ang="0">
                  <a:pos x="86" y="23"/>
                </a:cxn>
                <a:cxn ang="0">
                  <a:pos x="70" y="29"/>
                </a:cxn>
              </a:cxnLst>
              <a:rect l="0" t="0" r="r" b="b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31" name="Freeform 783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/>
              <a:ahLst/>
              <a:cxnLst>
                <a:cxn ang="0">
                  <a:pos x="108" y="59"/>
                </a:cxn>
                <a:cxn ang="0">
                  <a:pos x="113" y="77"/>
                </a:cxn>
                <a:cxn ang="0">
                  <a:pos x="111" y="94"/>
                </a:cxn>
                <a:cxn ang="0">
                  <a:pos x="103" y="108"/>
                </a:cxn>
                <a:cxn ang="0">
                  <a:pos x="91" y="121"/>
                </a:cxn>
                <a:cxn ang="0">
                  <a:pos x="77" y="132"/>
                </a:cxn>
                <a:cxn ang="0">
                  <a:pos x="61" y="144"/>
                </a:cxn>
                <a:cxn ang="0">
                  <a:pos x="45" y="154"/>
                </a:cxn>
                <a:cxn ang="0">
                  <a:pos x="30" y="164"/>
                </a:cxn>
                <a:cxn ang="0">
                  <a:pos x="28" y="168"/>
                </a:cxn>
                <a:cxn ang="0">
                  <a:pos x="27" y="170"/>
                </a:cxn>
                <a:cxn ang="0">
                  <a:pos x="27" y="174"/>
                </a:cxn>
                <a:cxn ang="0">
                  <a:pos x="28" y="177"/>
                </a:cxn>
                <a:cxn ang="0">
                  <a:pos x="32" y="179"/>
                </a:cxn>
                <a:cxn ang="0">
                  <a:pos x="35" y="180"/>
                </a:cxn>
                <a:cxn ang="0">
                  <a:pos x="37" y="180"/>
                </a:cxn>
                <a:cxn ang="0">
                  <a:pos x="41" y="179"/>
                </a:cxn>
                <a:cxn ang="0">
                  <a:pos x="60" y="169"/>
                </a:cxn>
                <a:cxn ang="0">
                  <a:pos x="77" y="158"/>
                </a:cxn>
                <a:cxn ang="0">
                  <a:pos x="94" y="145"/>
                </a:cxn>
                <a:cxn ang="0">
                  <a:pos x="109" y="130"/>
                </a:cxn>
                <a:cxn ang="0">
                  <a:pos x="120" y="114"/>
                </a:cxn>
                <a:cxn ang="0">
                  <a:pos x="127" y="95"/>
                </a:cxn>
                <a:cxn ang="0">
                  <a:pos x="128" y="76"/>
                </a:cxn>
                <a:cxn ang="0">
                  <a:pos x="123" y="55"/>
                </a:cxn>
                <a:cxn ang="0">
                  <a:pos x="113" y="39"/>
                </a:cxn>
                <a:cxn ang="0">
                  <a:pos x="97" y="25"/>
                </a:cxn>
                <a:cxn ang="0">
                  <a:pos x="79" y="15"/>
                </a:cxn>
                <a:cxn ang="0">
                  <a:pos x="57" y="7"/>
                </a:cxn>
                <a:cxn ang="0">
                  <a:pos x="36" y="2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14" y="9"/>
                </a:cxn>
                <a:cxn ang="0">
                  <a:pos x="29" y="14"/>
                </a:cxn>
                <a:cxn ang="0">
                  <a:pos x="46" y="19"/>
                </a:cxn>
                <a:cxn ang="0">
                  <a:pos x="61" y="23"/>
                </a:cxn>
                <a:cxn ang="0">
                  <a:pos x="76" y="29"/>
                </a:cxn>
                <a:cxn ang="0">
                  <a:pos x="89" y="37"/>
                </a:cxn>
                <a:cxn ang="0">
                  <a:pos x="100" y="46"/>
                </a:cxn>
                <a:cxn ang="0">
                  <a:pos x="108" y="59"/>
                </a:cxn>
              </a:cxnLst>
              <a:rect l="0" t="0" r="r" b="b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32" name="Freeform 784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/>
              <a:ahLst/>
              <a:cxnLst>
                <a:cxn ang="0">
                  <a:pos x="100" y="70"/>
                </a:cxn>
                <a:cxn ang="0">
                  <a:pos x="53" y="115"/>
                </a:cxn>
                <a:cxn ang="0">
                  <a:pos x="17" y="166"/>
                </a:cxn>
                <a:cxn ang="0">
                  <a:pos x="0" y="226"/>
                </a:cxn>
                <a:cxn ang="0">
                  <a:pos x="3" y="266"/>
                </a:cxn>
                <a:cxn ang="0">
                  <a:pos x="9" y="282"/>
                </a:cxn>
                <a:cxn ang="0">
                  <a:pos x="19" y="297"/>
                </a:cxn>
                <a:cxn ang="0">
                  <a:pos x="32" y="310"/>
                </a:cxn>
                <a:cxn ang="0">
                  <a:pos x="56" y="324"/>
                </a:cxn>
                <a:cxn ang="0">
                  <a:pos x="86" y="338"/>
                </a:cxn>
                <a:cxn ang="0">
                  <a:pos x="119" y="350"/>
                </a:cxn>
                <a:cxn ang="0">
                  <a:pos x="152" y="359"/>
                </a:cxn>
                <a:cxn ang="0">
                  <a:pos x="186" y="366"/>
                </a:cxn>
                <a:cxn ang="0">
                  <a:pos x="220" y="371"/>
                </a:cxn>
                <a:cxn ang="0">
                  <a:pos x="254" y="374"/>
                </a:cxn>
                <a:cxn ang="0">
                  <a:pos x="289" y="376"/>
                </a:cxn>
                <a:cxn ang="0">
                  <a:pos x="311" y="378"/>
                </a:cxn>
                <a:cxn ang="0">
                  <a:pos x="320" y="371"/>
                </a:cxn>
                <a:cxn ang="0">
                  <a:pos x="322" y="360"/>
                </a:cxn>
                <a:cxn ang="0">
                  <a:pos x="315" y="352"/>
                </a:cxn>
                <a:cxn ang="0">
                  <a:pos x="294" y="347"/>
                </a:cxn>
                <a:cxn ang="0">
                  <a:pos x="263" y="341"/>
                </a:cxn>
                <a:cxn ang="0">
                  <a:pos x="232" y="336"/>
                </a:cxn>
                <a:cxn ang="0">
                  <a:pos x="200" y="332"/>
                </a:cxn>
                <a:cxn ang="0">
                  <a:pos x="170" y="326"/>
                </a:cxn>
                <a:cxn ang="0">
                  <a:pos x="139" y="318"/>
                </a:cxn>
                <a:cxn ang="0">
                  <a:pos x="110" y="309"/>
                </a:cxn>
                <a:cxn ang="0">
                  <a:pos x="80" y="297"/>
                </a:cxn>
                <a:cxn ang="0">
                  <a:pos x="55" y="281"/>
                </a:cxn>
                <a:cxn ang="0">
                  <a:pos x="38" y="259"/>
                </a:cxn>
                <a:cxn ang="0">
                  <a:pos x="34" y="232"/>
                </a:cxn>
                <a:cxn ang="0">
                  <a:pos x="38" y="200"/>
                </a:cxn>
                <a:cxn ang="0">
                  <a:pos x="51" y="170"/>
                </a:cxn>
                <a:cxn ang="0">
                  <a:pos x="71" y="137"/>
                </a:cxn>
                <a:cxn ang="0">
                  <a:pos x="94" y="110"/>
                </a:cxn>
                <a:cxn ang="0">
                  <a:pos x="123" y="82"/>
                </a:cxn>
                <a:cxn ang="0">
                  <a:pos x="153" y="57"/>
                </a:cxn>
                <a:cxn ang="0">
                  <a:pos x="195" y="38"/>
                </a:cxn>
                <a:cxn ang="0">
                  <a:pos x="238" y="20"/>
                </a:cxn>
                <a:cxn ang="0">
                  <a:pos x="264" y="7"/>
                </a:cxn>
                <a:cxn ang="0">
                  <a:pos x="256" y="0"/>
                </a:cxn>
                <a:cxn ang="0">
                  <a:pos x="221" y="4"/>
                </a:cxn>
                <a:cxn ang="0">
                  <a:pos x="180" y="18"/>
                </a:cxn>
                <a:cxn ang="0">
                  <a:pos x="141" y="38"/>
                </a:cxn>
              </a:cxnLst>
              <a:rect l="0" t="0" r="r" b="b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33" name="Freeform 785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/>
              <a:ahLst/>
              <a:cxnLst>
                <a:cxn ang="0">
                  <a:pos x="235" y="77"/>
                </a:cxn>
                <a:cxn ang="0">
                  <a:pos x="248" y="91"/>
                </a:cxn>
                <a:cxn ang="0">
                  <a:pos x="256" y="107"/>
                </a:cxn>
                <a:cxn ang="0">
                  <a:pos x="259" y="124"/>
                </a:cxn>
                <a:cxn ang="0">
                  <a:pos x="259" y="142"/>
                </a:cxn>
                <a:cxn ang="0">
                  <a:pos x="257" y="157"/>
                </a:cxn>
                <a:cxn ang="0">
                  <a:pos x="252" y="170"/>
                </a:cxn>
                <a:cxn ang="0">
                  <a:pos x="244" y="183"/>
                </a:cxn>
                <a:cxn ang="0">
                  <a:pos x="236" y="193"/>
                </a:cxn>
                <a:cxn ang="0">
                  <a:pos x="225" y="204"/>
                </a:cxn>
                <a:cxn ang="0">
                  <a:pos x="215" y="214"/>
                </a:cxn>
                <a:cxn ang="0">
                  <a:pos x="204" y="224"/>
                </a:cxn>
                <a:cxn ang="0">
                  <a:pos x="194" y="234"/>
                </a:cxn>
                <a:cxn ang="0">
                  <a:pos x="191" y="238"/>
                </a:cxn>
                <a:cxn ang="0">
                  <a:pos x="191" y="241"/>
                </a:cxn>
                <a:cxn ang="0">
                  <a:pos x="191" y="245"/>
                </a:cxn>
                <a:cxn ang="0">
                  <a:pos x="194" y="248"/>
                </a:cxn>
                <a:cxn ang="0">
                  <a:pos x="197" y="250"/>
                </a:cxn>
                <a:cxn ang="0">
                  <a:pos x="202" y="252"/>
                </a:cxn>
                <a:cxn ang="0">
                  <a:pos x="205" y="250"/>
                </a:cxn>
                <a:cxn ang="0">
                  <a:pos x="209" y="248"/>
                </a:cxn>
                <a:cxn ang="0">
                  <a:pos x="232" y="233"/>
                </a:cxn>
                <a:cxn ang="0">
                  <a:pos x="252" y="214"/>
                </a:cxn>
                <a:cxn ang="0">
                  <a:pos x="268" y="192"/>
                </a:cxn>
                <a:cxn ang="0">
                  <a:pos x="278" y="167"/>
                </a:cxn>
                <a:cxn ang="0">
                  <a:pos x="283" y="141"/>
                </a:cxn>
                <a:cxn ang="0">
                  <a:pos x="280" y="115"/>
                </a:cxn>
                <a:cxn ang="0">
                  <a:pos x="271" y="91"/>
                </a:cxn>
                <a:cxn ang="0">
                  <a:pos x="252" y="69"/>
                </a:cxn>
                <a:cxn ang="0">
                  <a:pos x="238" y="57"/>
                </a:cxn>
                <a:cxn ang="0">
                  <a:pos x="222" y="48"/>
                </a:cxn>
                <a:cxn ang="0">
                  <a:pos x="204" y="39"/>
                </a:cxn>
                <a:cxn ang="0">
                  <a:pos x="184" y="31"/>
                </a:cxn>
                <a:cxn ang="0">
                  <a:pos x="164" y="23"/>
                </a:cxn>
                <a:cxn ang="0">
                  <a:pos x="144" y="17"/>
                </a:cxn>
                <a:cxn ang="0">
                  <a:pos x="123" y="13"/>
                </a:cxn>
                <a:cxn ang="0">
                  <a:pos x="103" y="8"/>
                </a:cxn>
                <a:cxn ang="0">
                  <a:pos x="83" y="5"/>
                </a:cxn>
                <a:cxn ang="0">
                  <a:pos x="66" y="2"/>
                </a:cxn>
                <a:cxn ang="0">
                  <a:pos x="48" y="0"/>
                </a:cxn>
                <a:cxn ang="0">
                  <a:pos x="34" y="0"/>
                </a:cxn>
                <a:cxn ang="0">
                  <a:pos x="21" y="0"/>
                </a:cxn>
                <a:cxn ang="0">
                  <a:pos x="11" y="0"/>
                </a:cxn>
                <a:cxn ang="0">
                  <a:pos x="4" y="2"/>
                </a:cxn>
                <a:cxn ang="0">
                  <a:pos x="0" y="5"/>
                </a:cxn>
                <a:cxn ang="0">
                  <a:pos x="12" y="7"/>
                </a:cxn>
                <a:cxn ang="0">
                  <a:pos x="24" y="8"/>
                </a:cxn>
                <a:cxn ang="0">
                  <a:pos x="38" y="10"/>
                </a:cxn>
                <a:cxn ang="0">
                  <a:pos x="52" y="13"/>
                </a:cxn>
                <a:cxn ang="0">
                  <a:pos x="66" y="16"/>
                </a:cxn>
                <a:cxn ang="0">
                  <a:pos x="82" y="18"/>
                </a:cxn>
                <a:cxn ang="0">
                  <a:pos x="98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4"/>
                </a:cxn>
                <a:cxn ang="0">
                  <a:pos x="162" y="39"/>
                </a:cxn>
                <a:cxn ang="0">
                  <a:pos x="177" y="45"/>
                </a:cxn>
                <a:cxn ang="0">
                  <a:pos x="193" y="52"/>
                </a:cxn>
                <a:cxn ang="0">
                  <a:pos x="208" y="60"/>
                </a:cxn>
                <a:cxn ang="0">
                  <a:pos x="222" y="68"/>
                </a:cxn>
                <a:cxn ang="0">
                  <a:pos x="235" y="77"/>
                </a:cxn>
              </a:cxnLst>
              <a:rect l="0" t="0" r="r" b="b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34" name="Freeform 786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/>
              <a:ahLst/>
              <a:cxnLst>
                <a:cxn ang="0">
                  <a:pos x="0" y="130"/>
                </a:cxn>
                <a:cxn ang="0">
                  <a:pos x="0" y="149"/>
                </a:cxn>
                <a:cxn ang="0">
                  <a:pos x="4" y="168"/>
                </a:cxn>
                <a:cxn ang="0">
                  <a:pos x="12" y="185"/>
                </a:cxn>
                <a:cxn ang="0">
                  <a:pos x="24" y="200"/>
                </a:cxn>
                <a:cxn ang="0">
                  <a:pos x="38" y="213"/>
                </a:cxn>
                <a:cxn ang="0">
                  <a:pos x="55" y="224"/>
                </a:cxn>
                <a:cxn ang="0">
                  <a:pos x="73" y="232"/>
                </a:cxn>
                <a:cxn ang="0">
                  <a:pos x="92" y="237"/>
                </a:cxn>
                <a:cxn ang="0">
                  <a:pos x="98" y="238"/>
                </a:cxn>
                <a:cxn ang="0">
                  <a:pos x="104" y="235"/>
                </a:cxn>
                <a:cxn ang="0">
                  <a:pos x="109" y="232"/>
                </a:cxn>
                <a:cxn ang="0">
                  <a:pos x="111" y="227"/>
                </a:cxn>
                <a:cxn ang="0">
                  <a:pos x="111" y="222"/>
                </a:cxn>
                <a:cxn ang="0">
                  <a:pos x="110" y="216"/>
                </a:cxn>
                <a:cxn ang="0">
                  <a:pos x="106" y="211"/>
                </a:cxn>
                <a:cxn ang="0">
                  <a:pos x="100" y="209"/>
                </a:cxn>
                <a:cxn ang="0">
                  <a:pos x="82" y="202"/>
                </a:cxn>
                <a:cxn ang="0">
                  <a:pos x="64" y="193"/>
                </a:cxn>
                <a:cxn ang="0">
                  <a:pos x="50" y="180"/>
                </a:cxn>
                <a:cxn ang="0">
                  <a:pos x="39" y="167"/>
                </a:cxn>
                <a:cxn ang="0">
                  <a:pos x="32" y="149"/>
                </a:cxn>
                <a:cxn ang="0">
                  <a:pos x="29" y="131"/>
                </a:cxn>
                <a:cxn ang="0">
                  <a:pos x="29" y="111"/>
                </a:cxn>
                <a:cxn ang="0">
                  <a:pos x="35" y="91"/>
                </a:cxn>
                <a:cxn ang="0">
                  <a:pos x="42" y="76"/>
                </a:cxn>
                <a:cxn ang="0">
                  <a:pos x="51" y="62"/>
                </a:cxn>
                <a:cxn ang="0">
                  <a:pos x="62" y="49"/>
                </a:cxn>
                <a:cxn ang="0">
                  <a:pos x="73" y="38"/>
                </a:cxn>
                <a:cxn ang="0">
                  <a:pos x="84" y="28"/>
                </a:cxn>
                <a:cxn ang="0">
                  <a:pos x="96" y="18"/>
                </a:cxn>
                <a:cxn ang="0">
                  <a:pos x="106" y="9"/>
                </a:cxn>
                <a:cxn ang="0">
                  <a:pos x="114" y="1"/>
                </a:cxn>
                <a:cxn ang="0">
                  <a:pos x="106" y="0"/>
                </a:cxn>
                <a:cxn ang="0">
                  <a:pos x="93" y="6"/>
                </a:cxn>
                <a:cxn ang="0">
                  <a:pos x="76" y="18"/>
                </a:cxn>
                <a:cxn ang="0">
                  <a:pos x="56" y="36"/>
                </a:cxn>
                <a:cxn ang="0">
                  <a:pos x="37" y="57"/>
                </a:cxn>
                <a:cxn ang="0">
                  <a:pos x="20" y="80"/>
                </a:cxn>
                <a:cxn ang="0">
                  <a:pos x="7" y="106"/>
                </a:cxn>
                <a:cxn ang="0">
                  <a:pos x="0" y="130"/>
                </a:cxn>
              </a:cxnLst>
              <a:rect l="0" t="0" r="r" b="b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35" name="Freeform 787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/>
              <a:ahLst/>
              <a:cxnLst>
                <a:cxn ang="0">
                  <a:pos x="207" y="124"/>
                </a:cxn>
                <a:cxn ang="0">
                  <a:pos x="219" y="143"/>
                </a:cxn>
                <a:cxn ang="0">
                  <a:pos x="225" y="164"/>
                </a:cxn>
                <a:cxn ang="0">
                  <a:pos x="221" y="187"/>
                </a:cxn>
                <a:cxn ang="0">
                  <a:pos x="208" y="209"/>
                </a:cxn>
                <a:cxn ang="0">
                  <a:pos x="188" y="228"/>
                </a:cxn>
                <a:cxn ang="0">
                  <a:pos x="166" y="246"/>
                </a:cxn>
                <a:cxn ang="0">
                  <a:pos x="143" y="264"/>
                </a:cxn>
                <a:cxn ang="0">
                  <a:pos x="129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1" y="305"/>
                </a:cxn>
                <a:cxn ang="0">
                  <a:pos x="130" y="310"/>
                </a:cxn>
                <a:cxn ang="0">
                  <a:pos x="139" y="309"/>
                </a:cxn>
                <a:cxn ang="0">
                  <a:pos x="154" y="293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1" y="219"/>
                </a:cxn>
                <a:cxn ang="0">
                  <a:pos x="245" y="187"/>
                </a:cxn>
                <a:cxn ang="0">
                  <a:pos x="242" y="153"/>
                </a:cxn>
                <a:cxn ang="0">
                  <a:pos x="227" y="120"/>
                </a:cxn>
                <a:cxn ang="0">
                  <a:pos x="201" y="94"/>
                </a:cxn>
                <a:cxn ang="0">
                  <a:pos x="177" y="74"/>
                </a:cxn>
                <a:cxn ang="0">
                  <a:pos x="152" y="60"/>
                </a:cxn>
                <a:cxn ang="0">
                  <a:pos x="126" y="43"/>
                </a:cxn>
                <a:cxn ang="0">
                  <a:pos x="98" y="28"/>
                </a:cxn>
                <a:cxn ang="0">
                  <a:pos x="72" y="16"/>
                </a:cxn>
                <a:cxn ang="0">
                  <a:pos x="46" y="7"/>
                </a:cxn>
                <a:cxn ang="0">
                  <a:pos x="24" y="1"/>
                </a:cxn>
                <a:cxn ang="0">
                  <a:pos x="7" y="1"/>
                </a:cxn>
                <a:cxn ang="0">
                  <a:pos x="8" y="6"/>
                </a:cxn>
                <a:cxn ang="0">
                  <a:pos x="28" y="14"/>
                </a:cxn>
                <a:cxn ang="0">
                  <a:pos x="51" y="24"/>
                </a:cxn>
                <a:cxn ang="0">
                  <a:pos x="78" y="37"/>
                </a:cxn>
                <a:cxn ang="0">
                  <a:pos x="106" y="51"/>
                </a:cxn>
                <a:cxn ang="0">
                  <a:pos x="134" y="69"/>
                </a:cxn>
                <a:cxn ang="0">
                  <a:pos x="163" y="87"/>
                </a:cxn>
                <a:cxn ang="0">
                  <a:pos x="187" y="105"/>
                </a:cxn>
              </a:cxnLst>
              <a:rect l="0" t="0" r="r" b="b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36" name="Freeform 788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29" y="8"/>
                </a:cxn>
                <a:cxn ang="0">
                  <a:pos x="25" y="3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0" y="11"/>
                </a:cxn>
                <a:cxn ang="0">
                  <a:pos x="0" y="17"/>
                </a:cxn>
                <a:cxn ang="0">
                  <a:pos x="5" y="42"/>
                </a:cxn>
                <a:cxn ang="0">
                  <a:pos x="15" y="71"/>
                </a:cxn>
                <a:cxn ang="0">
                  <a:pos x="27" y="100"/>
                </a:cxn>
                <a:cxn ang="0">
                  <a:pos x="41" y="127"/>
                </a:cxn>
                <a:cxn ang="0">
                  <a:pos x="55" y="151"/>
                </a:cxn>
                <a:cxn ang="0">
                  <a:pos x="68" y="171"/>
                </a:cxn>
                <a:cxn ang="0">
                  <a:pos x="77" y="184"/>
                </a:cxn>
                <a:cxn ang="0">
                  <a:pos x="83" y="187"/>
                </a:cxn>
                <a:cxn ang="0">
                  <a:pos x="80" y="174"/>
                </a:cxn>
                <a:cxn ang="0">
                  <a:pos x="75" y="158"/>
                </a:cxn>
                <a:cxn ang="0">
                  <a:pos x="68" y="138"/>
                </a:cxn>
                <a:cxn ang="0">
                  <a:pos x="59" y="113"/>
                </a:cxn>
                <a:cxn ang="0">
                  <a:pos x="51" y="88"/>
                </a:cxn>
                <a:cxn ang="0">
                  <a:pos x="43" y="63"/>
                </a:cxn>
                <a:cxn ang="0">
                  <a:pos x="36" y="38"/>
                </a:cxn>
                <a:cxn ang="0">
                  <a:pos x="31" y="14"/>
                </a:cxn>
              </a:cxnLst>
              <a:rect l="0" t="0" r="r" b="b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37" name="Freeform 789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1" y="6"/>
                </a:cxn>
                <a:cxn ang="0">
                  <a:pos x="18" y="2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0" y="24"/>
                </a:cxn>
                <a:cxn ang="0">
                  <a:pos x="4" y="38"/>
                </a:cxn>
                <a:cxn ang="0">
                  <a:pos x="8" y="52"/>
                </a:cxn>
                <a:cxn ang="0">
                  <a:pos x="14" y="65"/>
                </a:cxn>
                <a:cxn ang="0">
                  <a:pos x="21" y="78"/>
                </a:cxn>
                <a:cxn ang="0">
                  <a:pos x="28" y="87"/>
                </a:cxn>
                <a:cxn ang="0">
                  <a:pos x="37" y="93"/>
                </a:cxn>
                <a:cxn ang="0">
                  <a:pos x="42" y="94"/>
                </a:cxn>
                <a:cxn ang="0">
                  <a:pos x="44" y="76"/>
                </a:cxn>
                <a:cxn ang="0">
                  <a:pos x="38" y="54"/>
                </a:cxn>
                <a:cxn ang="0">
                  <a:pos x="31" y="32"/>
                </a:cxn>
                <a:cxn ang="0">
                  <a:pos x="22" y="10"/>
                </a:cxn>
              </a:cxnLst>
              <a:rect l="0" t="0" r="r" b="b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38" name="Freeform 790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9" y="4"/>
                </a:cxn>
                <a:cxn ang="0">
                  <a:pos x="15" y="1"/>
                </a:cxn>
                <a:cxn ang="0">
                  <a:pos x="12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7"/>
                </a:cxn>
                <a:cxn ang="0">
                  <a:pos x="4" y="24"/>
                </a:cxn>
                <a:cxn ang="0">
                  <a:pos x="8" y="32"/>
                </a:cxn>
                <a:cxn ang="0">
                  <a:pos x="14" y="39"/>
                </a:cxn>
                <a:cxn ang="0">
                  <a:pos x="20" y="46"/>
                </a:cxn>
                <a:cxn ang="0">
                  <a:pos x="27" y="50"/>
                </a:cxn>
                <a:cxn ang="0">
                  <a:pos x="33" y="54"/>
                </a:cxn>
                <a:cxn ang="0">
                  <a:pos x="38" y="54"/>
                </a:cxn>
                <a:cxn ang="0">
                  <a:pos x="36" y="42"/>
                </a:cxn>
                <a:cxn ang="0">
                  <a:pos x="32" y="29"/>
                </a:cxn>
                <a:cxn ang="0">
                  <a:pos x="25" y="16"/>
                </a:cxn>
                <a:cxn ang="0">
                  <a:pos x="20" y="7"/>
                </a:cxn>
              </a:cxnLst>
              <a:rect l="0" t="0" r="r" b="b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39" name="Freeform 791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/>
              <a:ahLst/>
              <a:cxnLst>
                <a:cxn ang="0">
                  <a:pos x="41" y="27"/>
                </a:cxn>
                <a:cxn ang="0">
                  <a:pos x="46" y="24"/>
                </a:cxn>
                <a:cxn ang="0">
                  <a:pos x="51" y="21"/>
                </a:cxn>
                <a:cxn ang="0">
                  <a:pos x="52" y="16"/>
                </a:cxn>
                <a:cxn ang="0">
                  <a:pos x="52" y="12"/>
                </a:cxn>
                <a:cxn ang="0">
                  <a:pos x="50" y="6"/>
                </a:cxn>
                <a:cxn ang="0">
                  <a:pos x="46" y="2"/>
                </a:cxn>
                <a:cxn ang="0">
                  <a:pos x="41" y="0"/>
                </a:cxn>
                <a:cxn ang="0">
                  <a:pos x="36" y="0"/>
                </a:cxn>
                <a:cxn ang="0">
                  <a:pos x="33" y="0"/>
                </a:cxn>
                <a:cxn ang="0">
                  <a:pos x="29" y="1"/>
                </a:cxn>
                <a:cxn ang="0">
                  <a:pos x="21" y="4"/>
                </a:cxn>
                <a:cxn ang="0">
                  <a:pos x="13" y="8"/>
                </a:cxn>
                <a:cxn ang="0">
                  <a:pos x="6" y="15"/>
                </a:cxn>
                <a:cxn ang="0">
                  <a:pos x="3" y="22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4" y="33"/>
                </a:cxn>
                <a:cxn ang="0">
                  <a:pos x="9" y="36"/>
                </a:cxn>
                <a:cxn ang="0">
                  <a:pos x="13" y="36"/>
                </a:cxn>
                <a:cxn ang="0">
                  <a:pos x="18" y="36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6" y="30"/>
                </a:cxn>
                <a:cxn ang="0">
                  <a:pos x="41" y="27"/>
                </a:cxn>
              </a:cxnLst>
              <a:rect l="0" t="0" r="r" b="b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40" name="Freeform 792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/>
              <a:ahLst/>
              <a:cxnLst>
                <a:cxn ang="0">
                  <a:pos x="73" y="36"/>
                </a:cxn>
                <a:cxn ang="0">
                  <a:pos x="58" y="46"/>
                </a:cxn>
                <a:cxn ang="0">
                  <a:pos x="46" y="58"/>
                </a:cxn>
                <a:cxn ang="0">
                  <a:pos x="33" y="72"/>
                </a:cxn>
                <a:cxn ang="0">
                  <a:pos x="22" y="85"/>
                </a:cxn>
                <a:cxn ang="0">
                  <a:pos x="14" y="100"/>
                </a:cxn>
                <a:cxn ang="0">
                  <a:pos x="7" y="115"/>
                </a:cxn>
                <a:cxn ang="0">
                  <a:pos x="2" y="130"/>
                </a:cxn>
                <a:cxn ang="0">
                  <a:pos x="0" y="146"/>
                </a:cxn>
                <a:cxn ang="0">
                  <a:pos x="2" y="170"/>
                </a:cxn>
                <a:cxn ang="0">
                  <a:pos x="12" y="190"/>
                </a:cxn>
                <a:cxn ang="0">
                  <a:pos x="26" y="207"/>
                </a:cxn>
                <a:cxn ang="0">
                  <a:pos x="43" y="220"/>
                </a:cxn>
                <a:cxn ang="0">
                  <a:pos x="64" y="229"/>
                </a:cxn>
                <a:cxn ang="0">
                  <a:pos x="88" y="235"/>
                </a:cxn>
                <a:cxn ang="0">
                  <a:pos x="110" y="236"/>
                </a:cxn>
                <a:cxn ang="0">
                  <a:pos x="132" y="232"/>
                </a:cxn>
                <a:cxn ang="0">
                  <a:pos x="137" y="232"/>
                </a:cxn>
                <a:cxn ang="0">
                  <a:pos x="142" y="230"/>
                </a:cxn>
                <a:cxn ang="0">
                  <a:pos x="145" y="226"/>
                </a:cxn>
                <a:cxn ang="0">
                  <a:pos x="146" y="221"/>
                </a:cxn>
                <a:cxn ang="0">
                  <a:pos x="145" y="219"/>
                </a:cxn>
                <a:cxn ang="0">
                  <a:pos x="142" y="219"/>
                </a:cxn>
                <a:cxn ang="0">
                  <a:pos x="137" y="217"/>
                </a:cxn>
                <a:cxn ang="0">
                  <a:pos x="131" y="217"/>
                </a:cxn>
                <a:cxn ang="0">
                  <a:pos x="124" y="217"/>
                </a:cxn>
                <a:cxn ang="0">
                  <a:pos x="118" y="217"/>
                </a:cxn>
                <a:cxn ang="0">
                  <a:pos x="112" y="217"/>
                </a:cxn>
                <a:cxn ang="0">
                  <a:pos x="109" y="217"/>
                </a:cxn>
                <a:cxn ang="0">
                  <a:pos x="97" y="216"/>
                </a:cxn>
                <a:cxn ang="0">
                  <a:pos x="87" y="215"/>
                </a:cxn>
                <a:cxn ang="0">
                  <a:pos x="75" y="214"/>
                </a:cxn>
                <a:cxn ang="0">
                  <a:pos x="63" y="211"/>
                </a:cxn>
                <a:cxn ang="0">
                  <a:pos x="51" y="207"/>
                </a:cxn>
                <a:cxn ang="0">
                  <a:pos x="40" y="199"/>
                </a:cxn>
                <a:cxn ang="0">
                  <a:pos x="29" y="189"/>
                </a:cxn>
                <a:cxn ang="0">
                  <a:pos x="17" y="174"/>
                </a:cxn>
                <a:cxn ang="0">
                  <a:pos x="15" y="157"/>
                </a:cxn>
                <a:cxn ang="0">
                  <a:pos x="16" y="141"/>
                </a:cxn>
                <a:cxn ang="0">
                  <a:pos x="21" y="124"/>
                </a:cxn>
                <a:cxn ang="0">
                  <a:pos x="28" y="109"/>
                </a:cxn>
                <a:cxn ang="0">
                  <a:pos x="39" y="96"/>
                </a:cxn>
                <a:cxn ang="0">
                  <a:pos x="50" y="82"/>
                </a:cxn>
                <a:cxn ang="0">
                  <a:pos x="63" y="70"/>
                </a:cxn>
                <a:cxn ang="0">
                  <a:pos x="78" y="59"/>
                </a:cxn>
                <a:cxn ang="0">
                  <a:pos x="94" y="49"/>
                </a:cxn>
                <a:cxn ang="0">
                  <a:pos x="110" y="39"/>
                </a:cxn>
                <a:cxn ang="0">
                  <a:pos x="126" y="31"/>
                </a:cxn>
                <a:cxn ang="0">
                  <a:pos x="142" y="24"/>
                </a:cxn>
                <a:cxn ang="0">
                  <a:pos x="158" y="19"/>
                </a:cxn>
                <a:cxn ang="0">
                  <a:pos x="172" y="13"/>
                </a:cxn>
                <a:cxn ang="0">
                  <a:pos x="186" y="10"/>
                </a:cxn>
                <a:cxn ang="0">
                  <a:pos x="198" y="7"/>
                </a:cxn>
                <a:cxn ang="0">
                  <a:pos x="190" y="3"/>
                </a:cxn>
                <a:cxn ang="0">
                  <a:pos x="177" y="0"/>
                </a:cxn>
                <a:cxn ang="0">
                  <a:pos x="162" y="3"/>
                </a:cxn>
                <a:cxn ang="0">
                  <a:pos x="144" y="6"/>
                </a:cxn>
                <a:cxn ang="0">
                  <a:pos x="124" y="12"/>
                </a:cxn>
                <a:cxn ang="0">
                  <a:pos x="105" y="19"/>
                </a:cxn>
                <a:cxn ang="0">
                  <a:pos x="88" y="28"/>
                </a:cxn>
                <a:cxn ang="0">
                  <a:pos x="73" y="36"/>
                </a:cxn>
              </a:cxnLst>
              <a:rect l="0" t="0" r="r" b="b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41" name="Freeform 793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/>
              <a:ahLst/>
              <a:cxnLst>
                <a:cxn ang="0">
                  <a:pos x="108" y="61"/>
                </a:cxn>
                <a:cxn ang="0">
                  <a:pos x="111" y="80"/>
                </a:cxn>
                <a:cxn ang="0">
                  <a:pos x="109" y="97"/>
                </a:cxn>
                <a:cxn ang="0">
                  <a:pos x="101" y="110"/>
                </a:cxn>
                <a:cxn ang="0">
                  <a:pos x="89" y="123"/>
                </a:cxn>
                <a:cxn ang="0">
                  <a:pos x="75" y="134"/>
                </a:cxn>
                <a:cxn ang="0">
                  <a:pos x="60" y="145"/>
                </a:cxn>
                <a:cxn ang="0">
                  <a:pos x="43" y="156"/>
                </a:cxn>
                <a:cxn ang="0">
                  <a:pos x="29" y="167"/>
                </a:cxn>
                <a:cxn ang="0">
                  <a:pos x="27" y="170"/>
                </a:cxn>
                <a:cxn ang="0">
                  <a:pos x="26" y="172"/>
                </a:cxn>
                <a:cxn ang="0">
                  <a:pos x="26" y="176"/>
                </a:cxn>
                <a:cxn ang="0">
                  <a:pos x="28" y="179"/>
                </a:cxn>
                <a:cxn ang="0">
                  <a:pos x="30" y="182"/>
                </a:cxn>
                <a:cxn ang="0">
                  <a:pos x="34" y="183"/>
                </a:cxn>
                <a:cxn ang="0">
                  <a:pos x="37" y="183"/>
                </a:cxn>
                <a:cxn ang="0">
                  <a:pos x="41" y="182"/>
                </a:cxn>
                <a:cxn ang="0">
                  <a:pos x="58" y="171"/>
                </a:cxn>
                <a:cxn ang="0">
                  <a:pos x="76" y="160"/>
                </a:cxn>
                <a:cxn ang="0">
                  <a:pos x="92" y="147"/>
                </a:cxn>
                <a:cxn ang="0">
                  <a:pos x="108" y="132"/>
                </a:cxn>
                <a:cxn ang="0">
                  <a:pos x="118" y="116"/>
                </a:cxn>
                <a:cxn ang="0">
                  <a:pos x="125" y="98"/>
                </a:cxn>
                <a:cxn ang="0">
                  <a:pos x="128" y="78"/>
                </a:cxn>
                <a:cxn ang="0">
                  <a:pos x="123" y="58"/>
                </a:cxn>
                <a:cxn ang="0">
                  <a:pos x="112" y="41"/>
                </a:cxn>
                <a:cxn ang="0">
                  <a:pos x="98" y="28"/>
                </a:cxn>
                <a:cxn ang="0">
                  <a:pos x="80" y="16"/>
                </a:cxn>
                <a:cxn ang="0">
                  <a:pos x="61" y="8"/>
                </a:cxn>
                <a:cxn ang="0">
                  <a:pos x="41" y="2"/>
                </a:cxn>
                <a:cxn ang="0">
                  <a:pos x="23" y="0"/>
                </a:cxn>
                <a:cxn ang="0">
                  <a:pos x="9" y="1"/>
                </a:cxn>
                <a:cxn ang="0">
                  <a:pos x="0" y="6"/>
                </a:cxn>
                <a:cxn ang="0">
                  <a:pos x="16" y="10"/>
                </a:cxn>
                <a:cxn ang="0">
                  <a:pos x="33" y="14"/>
                </a:cxn>
                <a:cxn ang="0">
                  <a:pos x="48" y="17"/>
                </a:cxn>
                <a:cxn ang="0">
                  <a:pos x="63" y="22"/>
                </a:cxn>
                <a:cxn ang="0">
                  <a:pos x="77" y="28"/>
                </a:cxn>
                <a:cxn ang="0">
                  <a:pos x="90" y="36"/>
                </a:cxn>
                <a:cxn ang="0">
                  <a:pos x="101" y="46"/>
                </a:cxn>
                <a:cxn ang="0">
                  <a:pos x="108" y="61"/>
                </a:cxn>
              </a:cxnLst>
              <a:rect l="0" t="0" r="r" b="b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42" name="Freeform 794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/>
              <a:ahLst/>
              <a:cxnLst>
                <a:cxn ang="0">
                  <a:pos x="101" y="70"/>
                </a:cxn>
                <a:cxn ang="0">
                  <a:pos x="54" y="115"/>
                </a:cxn>
                <a:cxn ang="0">
                  <a:pos x="18" y="167"/>
                </a:cxn>
                <a:cxn ang="0">
                  <a:pos x="0" y="227"/>
                </a:cxn>
                <a:cxn ang="0">
                  <a:pos x="4" y="267"/>
                </a:cxn>
                <a:cxn ang="0">
                  <a:pos x="11" y="283"/>
                </a:cxn>
                <a:cxn ang="0">
                  <a:pos x="21" y="298"/>
                </a:cxn>
                <a:cxn ang="0">
                  <a:pos x="34" y="311"/>
                </a:cxn>
                <a:cxn ang="0">
                  <a:pos x="57" y="325"/>
                </a:cxn>
                <a:cxn ang="0">
                  <a:pos x="87" y="340"/>
                </a:cxn>
                <a:cxn ang="0">
                  <a:pos x="120" y="351"/>
                </a:cxn>
                <a:cxn ang="0">
                  <a:pos x="153" y="360"/>
                </a:cxn>
                <a:cxn ang="0">
                  <a:pos x="187" y="367"/>
                </a:cxn>
                <a:cxn ang="0">
                  <a:pos x="221" y="372"/>
                </a:cxn>
                <a:cxn ang="0">
                  <a:pos x="256" y="375"/>
                </a:cxn>
                <a:cxn ang="0">
                  <a:pos x="290" y="378"/>
                </a:cxn>
                <a:cxn ang="0">
                  <a:pos x="312" y="379"/>
                </a:cxn>
                <a:cxn ang="0">
                  <a:pos x="320" y="372"/>
                </a:cxn>
                <a:cxn ang="0">
                  <a:pos x="323" y="360"/>
                </a:cxn>
                <a:cxn ang="0">
                  <a:pos x="316" y="352"/>
                </a:cxn>
                <a:cxn ang="0">
                  <a:pos x="295" y="351"/>
                </a:cxn>
                <a:cxn ang="0">
                  <a:pos x="263" y="350"/>
                </a:cxn>
                <a:cxn ang="0">
                  <a:pos x="231" y="348"/>
                </a:cxn>
                <a:cxn ang="0">
                  <a:pos x="200" y="343"/>
                </a:cxn>
                <a:cxn ang="0">
                  <a:pos x="168" y="337"/>
                </a:cxn>
                <a:cxn ang="0">
                  <a:pos x="136" y="329"/>
                </a:cxn>
                <a:cxn ang="0">
                  <a:pos x="106" y="320"/>
                </a:cxn>
                <a:cxn ang="0">
                  <a:pos x="76" y="306"/>
                </a:cxn>
                <a:cxn ang="0">
                  <a:pos x="51" y="291"/>
                </a:cxn>
                <a:cxn ang="0">
                  <a:pos x="35" y="269"/>
                </a:cxn>
                <a:cxn ang="0">
                  <a:pos x="31" y="239"/>
                </a:cxn>
                <a:cxn ang="0">
                  <a:pos x="38" y="197"/>
                </a:cxn>
                <a:cxn ang="0">
                  <a:pos x="51" y="165"/>
                </a:cxn>
                <a:cxn ang="0">
                  <a:pos x="68" y="136"/>
                </a:cxn>
                <a:cxn ang="0">
                  <a:pos x="89" y="111"/>
                </a:cxn>
                <a:cxn ang="0">
                  <a:pos x="114" y="88"/>
                </a:cxn>
                <a:cxn ang="0">
                  <a:pos x="144" y="64"/>
                </a:cxn>
                <a:cxn ang="0">
                  <a:pos x="181" y="41"/>
                </a:cxn>
                <a:cxn ang="0">
                  <a:pos x="219" y="22"/>
                </a:cxn>
                <a:cxn ang="0">
                  <a:pos x="253" y="7"/>
                </a:cxn>
                <a:cxn ang="0">
                  <a:pos x="255" y="0"/>
                </a:cxn>
                <a:cxn ang="0">
                  <a:pos x="221" y="5"/>
                </a:cxn>
                <a:cxn ang="0">
                  <a:pos x="181" y="19"/>
                </a:cxn>
                <a:cxn ang="0">
                  <a:pos x="142" y="39"/>
                </a:cxn>
              </a:cxnLst>
              <a:rect l="0" t="0" r="r" b="b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43" name="Freeform 795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/>
              <a:ahLst/>
              <a:cxnLst>
                <a:cxn ang="0">
                  <a:pos x="235" y="78"/>
                </a:cxn>
                <a:cxn ang="0">
                  <a:pos x="248" y="92"/>
                </a:cxn>
                <a:cxn ang="0">
                  <a:pos x="255" y="108"/>
                </a:cxn>
                <a:cxn ang="0">
                  <a:pos x="259" y="125"/>
                </a:cxn>
                <a:cxn ang="0">
                  <a:pos x="259" y="144"/>
                </a:cxn>
                <a:cxn ang="0">
                  <a:pos x="257" y="159"/>
                </a:cxn>
                <a:cxn ang="0">
                  <a:pos x="252" y="171"/>
                </a:cxn>
                <a:cxn ang="0">
                  <a:pos x="244" y="184"/>
                </a:cxn>
                <a:cxn ang="0">
                  <a:pos x="236" y="194"/>
                </a:cxn>
                <a:cxn ang="0">
                  <a:pos x="225" y="206"/>
                </a:cxn>
                <a:cxn ang="0">
                  <a:pos x="215" y="215"/>
                </a:cxn>
                <a:cxn ang="0">
                  <a:pos x="204" y="225"/>
                </a:cxn>
                <a:cxn ang="0">
                  <a:pos x="194" y="236"/>
                </a:cxn>
                <a:cxn ang="0">
                  <a:pos x="191" y="239"/>
                </a:cxn>
                <a:cxn ang="0">
                  <a:pos x="190" y="242"/>
                </a:cxn>
                <a:cxn ang="0">
                  <a:pos x="191" y="246"/>
                </a:cxn>
                <a:cxn ang="0">
                  <a:pos x="194" y="249"/>
                </a:cxn>
                <a:cxn ang="0">
                  <a:pos x="197" y="252"/>
                </a:cxn>
                <a:cxn ang="0">
                  <a:pos x="201" y="253"/>
                </a:cxn>
                <a:cxn ang="0">
                  <a:pos x="205" y="252"/>
                </a:cxn>
                <a:cxn ang="0">
                  <a:pos x="209" y="249"/>
                </a:cxn>
                <a:cxn ang="0">
                  <a:pos x="232" y="234"/>
                </a:cxn>
                <a:cxn ang="0">
                  <a:pos x="251" y="215"/>
                </a:cxn>
                <a:cxn ang="0">
                  <a:pos x="267" y="192"/>
                </a:cxn>
                <a:cxn ang="0">
                  <a:pos x="278" y="168"/>
                </a:cxn>
                <a:cxn ang="0">
                  <a:pos x="282" y="141"/>
                </a:cxn>
                <a:cxn ang="0">
                  <a:pos x="279" y="116"/>
                </a:cxn>
                <a:cxn ang="0">
                  <a:pos x="270" y="92"/>
                </a:cxn>
                <a:cxn ang="0">
                  <a:pos x="251" y="70"/>
                </a:cxn>
                <a:cxn ang="0">
                  <a:pos x="237" y="59"/>
                </a:cxn>
                <a:cxn ang="0">
                  <a:pos x="221" y="48"/>
                </a:cxn>
                <a:cxn ang="0">
                  <a:pos x="202" y="39"/>
                </a:cxn>
                <a:cxn ang="0">
                  <a:pos x="183" y="31"/>
                </a:cxn>
                <a:cxn ang="0">
                  <a:pos x="163" y="24"/>
                </a:cxn>
                <a:cxn ang="0">
                  <a:pos x="142" y="18"/>
                </a:cxn>
                <a:cxn ang="0">
                  <a:pos x="122" y="13"/>
                </a:cxn>
                <a:cxn ang="0">
                  <a:pos x="101" y="8"/>
                </a:cxn>
                <a:cxn ang="0">
                  <a:pos x="82" y="5"/>
                </a:cxn>
                <a:cxn ang="0">
                  <a:pos x="63" y="2"/>
                </a:cxn>
                <a:cxn ang="0">
                  <a:pos x="47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0" y="1"/>
                </a:cxn>
                <a:cxn ang="0">
                  <a:pos x="4" y="4"/>
                </a:cxn>
                <a:cxn ang="0">
                  <a:pos x="0" y="6"/>
                </a:cxn>
                <a:cxn ang="0">
                  <a:pos x="12" y="8"/>
                </a:cxn>
                <a:cxn ang="0">
                  <a:pos x="25" y="9"/>
                </a:cxn>
                <a:cxn ang="0">
                  <a:pos x="38" y="12"/>
                </a:cxn>
                <a:cxn ang="0">
                  <a:pos x="52" y="14"/>
                </a:cxn>
                <a:cxn ang="0">
                  <a:pos x="67" y="16"/>
                </a:cxn>
                <a:cxn ang="0">
                  <a:pos x="82" y="18"/>
                </a:cxn>
                <a:cxn ang="0">
                  <a:pos x="97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5"/>
                </a:cxn>
                <a:cxn ang="0">
                  <a:pos x="162" y="40"/>
                </a:cxn>
                <a:cxn ang="0">
                  <a:pos x="177" y="46"/>
                </a:cxn>
                <a:cxn ang="0">
                  <a:pos x="192" y="53"/>
                </a:cxn>
                <a:cxn ang="0">
                  <a:pos x="208" y="60"/>
                </a:cxn>
                <a:cxn ang="0">
                  <a:pos x="222" y="69"/>
                </a:cxn>
                <a:cxn ang="0">
                  <a:pos x="235" y="78"/>
                </a:cxn>
              </a:cxnLst>
              <a:rect l="0" t="0" r="r" b="b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44" name="Freeform 796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0" y="148"/>
                </a:cxn>
                <a:cxn ang="0">
                  <a:pos x="5" y="166"/>
                </a:cxn>
                <a:cxn ang="0">
                  <a:pos x="13" y="184"/>
                </a:cxn>
                <a:cxn ang="0">
                  <a:pos x="24" y="198"/>
                </a:cxn>
                <a:cxn ang="0">
                  <a:pos x="39" y="211"/>
                </a:cxn>
                <a:cxn ang="0">
                  <a:pos x="55" y="223"/>
                </a:cxn>
                <a:cxn ang="0">
                  <a:pos x="74" y="231"/>
                </a:cxn>
                <a:cxn ang="0">
                  <a:pos x="92" y="235"/>
                </a:cxn>
                <a:cxn ang="0">
                  <a:pos x="98" y="236"/>
                </a:cxn>
                <a:cxn ang="0">
                  <a:pos x="104" y="234"/>
                </a:cxn>
                <a:cxn ang="0">
                  <a:pos x="109" y="231"/>
                </a:cxn>
                <a:cxn ang="0">
                  <a:pos x="111" y="226"/>
                </a:cxn>
                <a:cxn ang="0">
                  <a:pos x="111" y="220"/>
                </a:cxn>
                <a:cxn ang="0">
                  <a:pos x="110" y="215"/>
                </a:cxn>
                <a:cxn ang="0">
                  <a:pos x="107" y="210"/>
                </a:cxn>
                <a:cxn ang="0">
                  <a:pos x="101" y="208"/>
                </a:cxn>
                <a:cxn ang="0">
                  <a:pos x="82" y="201"/>
                </a:cxn>
                <a:cxn ang="0">
                  <a:pos x="64" y="192"/>
                </a:cxn>
                <a:cxn ang="0">
                  <a:pos x="50" y="179"/>
                </a:cxn>
                <a:cxn ang="0">
                  <a:pos x="40" y="165"/>
                </a:cxn>
                <a:cxn ang="0">
                  <a:pos x="33" y="148"/>
                </a:cxn>
                <a:cxn ang="0">
                  <a:pos x="29" y="130"/>
                </a:cxn>
                <a:cxn ang="0">
                  <a:pos x="29" y="110"/>
                </a:cxn>
                <a:cxn ang="0">
                  <a:pos x="35" y="89"/>
                </a:cxn>
                <a:cxn ang="0">
                  <a:pos x="43" y="74"/>
                </a:cxn>
                <a:cxn ang="0">
                  <a:pos x="56" y="60"/>
                </a:cxn>
                <a:cxn ang="0">
                  <a:pos x="70" y="46"/>
                </a:cxn>
                <a:cxn ang="0">
                  <a:pos x="85" y="33"/>
                </a:cxn>
                <a:cxn ang="0">
                  <a:pos x="98" y="23"/>
                </a:cxn>
                <a:cxn ang="0">
                  <a:pos x="109" y="12"/>
                </a:cxn>
                <a:cxn ang="0">
                  <a:pos x="115" y="6"/>
                </a:cxn>
                <a:cxn ang="0">
                  <a:pos x="115" y="0"/>
                </a:cxn>
                <a:cxn ang="0">
                  <a:pos x="102" y="4"/>
                </a:cxn>
                <a:cxn ang="0">
                  <a:pos x="85" y="12"/>
                </a:cxn>
                <a:cxn ang="0">
                  <a:pos x="68" y="26"/>
                </a:cxn>
                <a:cxn ang="0">
                  <a:pos x="49" y="42"/>
                </a:cxn>
                <a:cxn ang="0">
                  <a:pos x="32" y="61"/>
                </a:cxn>
                <a:cxn ang="0">
                  <a:pos x="17" y="82"/>
                </a:cxn>
                <a:cxn ang="0">
                  <a:pos x="6" y="105"/>
                </a:cxn>
                <a:cxn ang="0">
                  <a:pos x="0" y="128"/>
                </a:cxn>
              </a:cxnLst>
              <a:rect l="0" t="0" r="r" b="b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45" name="Freeform 797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/>
              <a:ahLst/>
              <a:cxnLst>
                <a:cxn ang="0">
                  <a:pos x="208" y="124"/>
                </a:cxn>
                <a:cxn ang="0">
                  <a:pos x="220" y="144"/>
                </a:cxn>
                <a:cxn ang="0">
                  <a:pos x="226" y="164"/>
                </a:cxn>
                <a:cxn ang="0">
                  <a:pos x="222" y="187"/>
                </a:cxn>
                <a:cxn ang="0">
                  <a:pos x="208" y="209"/>
                </a:cxn>
                <a:cxn ang="0">
                  <a:pos x="188" y="229"/>
                </a:cxn>
                <a:cxn ang="0">
                  <a:pos x="166" y="246"/>
                </a:cxn>
                <a:cxn ang="0">
                  <a:pos x="142" y="264"/>
                </a:cxn>
                <a:cxn ang="0">
                  <a:pos x="128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2" y="306"/>
                </a:cxn>
                <a:cxn ang="0">
                  <a:pos x="131" y="310"/>
                </a:cxn>
                <a:cxn ang="0">
                  <a:pos x="139" y="309"/>
                </a:cxn>
                <a:cxn ang="0">
                  <a:pos x="154" y="292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0" y="219"/>
                </a:cxn>
                <a:cxn ang="0">
                  <a:pos x="244" y="186"/>
                </a:cxn>
                <a:cxn ang="0">
                  <a:pos x="243" y="152"/>
                </a:cxn>
                <a:cxn ang="0">
                  <a:pos x="228" y="119"/>
                </a:cxn>
                <a:cxn ang="0">
                  <a:pos x="203" y="93"/>
                </a:cxn>
                <a:cxn ang="0">
                  <a:pos x="176" y="76"/>
                </a:cxn>
                <a:cxn ang="0">
                  <a:pos x="151" y="61"/>
                </a:cxn>
                <a:cxn ang="0">
                  <a:pos x="122" y="46"/>
                </a:cxn>
                <a:cxn ang="0">
                  <a:pos x="93" y="31"/>
                </a:cxn>
                <a:cxn ang="0">
                  <a:pos x="66" y="18"/>
                </a:cxn>
                <a:cxn ang="0">
                  <a:pos x="40" y="8"/>
                </a:cxn>
                <a:cxn ang="0">
                  <a:pos x="20" y="1"/>
                </a:cxn>
                <a:cxn ang="0">
                  <a:pos x="5" y="0"/>
                </a:cxn>
                <a:cxn ang="0">
                  <a:pos x="11" y="8"/>
                </a:cxn>
                <a:cxn ang="0">
                  <a:pos x="36" y="20"/>
                </a:cxn>
                <a:cxn ang="0">
                  <a:pos x="60" y="31"/>
                </a:cxn>
                <a:cxn ang="0">
                  <a:pos x="86" y="44"/>
                </a:cxn>
                <a:cxn ang="0">
                  <a:pos x="113" y="57"/>
                </a:cxn>
                <a:cxn ang="0">
                  <a:pos x="139" y="71"/>
                </a:cxn>
                <a:cxn ang="0">
                  <a:pos x="165" y="88"/>
                </a:cxn>
                <a:cxn ang="0">
                  <a:pos x="188" y="106"/>
                </a:cxn>
              </a:cxnLst>
              <a:rect l="0" t="0" r="r" b="b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046" name="Freeform 798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/>
              <a:ahLst/>
              <a:cxnLst>
                <a:cxn ang="0">
                  <a:pos x="0" y="175"/>
                </a:cxn>
                <a:cxn ang="0">
                  <a:pos x="0" y="144"/>
                </a:cxn>
                <a:cxn ang="0">
                  <a:pos x="11" y="144"/>
                </a:cxn>
                <a:cxn ang="0">
                  <a:pos x="11" y="118"/>
                </a:cxn>
                <a:cxn ang="0">
                  <a:pos x="23" y="114"/>
                </a:cxn>
                <a:cxn ang="0">
                  <a:pos x="20" y="88"/>
                </a:cxn>
                <a:cxn ang="0">
                  <a:pos x="30" y="84"/>
                </a:cxn>
                <a:cxn ang="0">
                  <a:pos x="30" y="58"/>
                </a:cxn>
                <a:cxn ang="0">
                  <a:pos x="39" y="54"/>
                </a:cxn>
                <a:cxn ang="0">
                  <a:pos x="39" y="28"/>
                </a:cxn>
                <a:cxn ang="0">
                  <a:pos x="48" y="28"/>
                </a:cxn>
                <a:cxn ang="0">
                  <a:pos x="56" y="0"/>
                </a:cxn>
                <a:cxn ang="0">
                  <a:pos x="80" y="0"/>
                </a:cxn>
                <a:cxn ang="0">
                  <a:pos x="81" y="25"/>
                </a:cxn>
                <a:cxn ang="0">
                  <a:pos x="92" y="24"/>
                </a:cxn>
                <a:cxn ang="0">
                  <a:pos x="93" y="49"/>
                </a:cxn>
                <a:cxn ang="0">
                  <a:pos x="102" y="54"/>
                </a:cxn>
                <a:cxn ang="0">
                  <a:pos x="99" y="81"/>
                </a:cxn>
                <a:cxn ang="0">
                  <a:pos x="114" y="82"/>
                </a:cxn>
                <a:cxn ang="0">
                  <a:pos x="107" y="81"/>
                </a:cxn>
                <a:cxn ang="0">
                  <a:pos x="108" y="114"/>
                </a:cxn>
                <a:cxn ang="0">
                  <a:pos x="117" y="117"/>
                </a:cxn>
                <a:cxn ang="0">
                  <a:pos x="122" y="142"/>
                </a:cxn>
                <a:cxn ang="0">
                  <a:pos x="125" y="175"/>
                </a:cxn>
                <a:cxn ang="0">
                  <a:pos x="0" y="175"/>
                </a:cxn>
              </a:cxnLst>
              <a:rect l="0" t="0" r="r" b="b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2047" name="Group 799"/>
          <p:cNvGrpSpPr>
            <a:grpSpLocks/>
          </p:cNvGrpSpPr>
          <p:nvPr/>
        </p:nvGrpSpPr>
        <p:grpSpPr bwMode="auto">
          <a:xfrm>
            <a:off x="174625" y="2157413"/>
            <a:ext cx="3340100" cy="3265487"/>
            <a:chOff x="2865" y="1307"/>
            <a:chExt cx="2104" cy="2057"/>
          </a:xfrm>
        </p:grpSpPr>
        <p:sp>
          <p:nvSpPr>
            <p:cNvPr id="182048" name="Line 800"/>
            <p:cNvSpPr>
              <a:spLocks noChangeShapeType="1"/>
            </p:cNvSpPr>
            <p:nvPr/>
          </p:nvSpPr>
          <p:spPr bwMode="auto">
            <a:xfrm>
              <a:off x="4092" y="1307"/>
              <a:ext cx="877" cy="176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2049" name="Line 801"/>
            <p:cNvSpPr>
              <a:spLocks noChangeShapeType="1"/>
            </p:cNvSpPr>
            <p:nvPr/>
          </p:nvSpPr>
          <p:spPr bwMode="auto">
            <a:xfrm>
              <a:off x="3466" y="2211"/>
              <a:ext cx="1487" cy="1014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2050" name="Line 802"/>
            <p:cNvSpPr>
              <a:spLocks noChangeShapeType="1"/>
            </p:cNvSpPr>
            <p:nvPr/>
          </p:nvSpPr>
          <p:spPr bwMode="auto">
            <a:xfrm>
              <a:off x="3657" y="3158"/>
              <a:ext cx="1014" cy="206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82051" name="Text Box 803"/>
            <p:cNvSpPr txBox="1">
              <a:spLocks noChangeArrowheads="1"/>
            </p:cNvSpPr>
            <p:nvPr/>
          </p:nvSpPr>
          <p:spPr bwMode="auto">
            <a:xfrm>
              <a:off x="2865" y="2510"/>
              <a:ext cx="110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rgbClr val="FF3300"/>
                  </a:solidFill>
                </a:rPr>
                <a:t>client/server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96D75-D5F6-4342-9F2C-7907CF31BE93}" type="slidenum">
              <a:rPr lang="en-US"/>
              <a:pPr/>
              <a:t>40</a:t>
            </a:fld>
            <a:endParaRPr lang="en-US"/>
          </a:p>
        </p:txBody>
      </p:sp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312738" y="865188"/>
            <a:ext cx="7772400" cy="1143000"/>
          </a:xfrm>
        </p:spPr>
        <p:txBody>
          <a:bodyPr/>
          <a:lstStyle/>
          <a:p>
            <a:r>
              <a:rPr lang="en-US"/>
              <a:t>BitTorrent (1)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12725" y="2124075"/>
            <a:ext cx="8120063" cy="4384675"/>
          </a:xfrm>
        </p:spPr>
        <p:txBody>
          <a:bodyPr/>
          <a:lstStyle/>
          <a:p>
            <a:r>
              <a:rPr lang="en-US" sz="2400"/>
              <a:t>file divided into 256KB </a:t>
            </a:r>
            <a:r>
              <a:rPr lang="en-US" sz="2400" i="1">
                <a:solidFill>
                  <a:srgbClr val="FF3300"/>
                </a:solidFill>
              </a:rPr>
              <a:t>chunks</a:t>
            </a:r>
            <a:r>
              <a:rPr lang="en-US" sz="2400"/>
              <a:t>.</a:t>
            </a:r>
          </a:p>
          <a:p>
            <a:r>
              <a:rPr lang="en-US" sz="2400"/>
              <a:t>peer joining torrent: </a:t>
            </a:r>
          </a:p>
          <a:p>
            <a:pPr lvl="1"/>
            <a:r>
              <a:rPr lang="en-US"/>
              <a:t>has no chunks, but will accumulate them over time</a:t>
            </a:r>
          </a:p>
          <a:p>
            <a:pPr lvl="1"/>
            <a:r>
              <a:rPr lang="en-US"/>
              <a:t>registers with tracker to get list of peers, connects to subset of peers (“neighbors”)</a:t>
            </a:r>
          </a:p>
          <a:p>
            <a:r>
              <a:rPr lang="en-US" sz="2400"/>
              <a:t>while downloading,  peer uploads chunks to other peers (requiring nodes to be contributors!). </a:t>
            </a:r>
          </a:p>
          <a:p>
            <a:r>
              <a:rPr lang="en-US" sz="2400"/>
              <a:t>peers may come and go</a:t>
            </a:r>
          </a:p>
          <a:p>
            <a:r>
              <a:rPr lang="en-US" sz="2400"/>
              <a:t>once peer has entire file, it may (selfishly) leave or (altruistically) remain</a:t>
            </a:r>
          </a:p>
        </p:txBody>
      </p:sp>
      <p:grpSp>
        <p:nvGrpSpPr>
          <p:cNvPr id="248875" name="Group 43"/>
          <p:cNvGrpSpPr>
            <a:grpSpLocks/>
          </p:cNvGrpSpPr>
          <p:nvPr/>
        </p:nvGrpSpPr>
        <p:grpSpPr bwMode="auto">
          <a:xfrm>
            <a:off x="5521325" y="233363"/>
            <a:ext cx="2962275" cy="2882900"/>
            <a:chOff x="2195" y="208"/>
            <a:chExt cx="3140" cy="2776"/>
          </a:xfrm>
        </p:grpSpPr>
        <p:grpSp>
          <p:nvGrpSpPr>
            <p:cNvPr id="248838" name="Group 6"/>
            <p:cNvGrpSpPr>
              <a:grpSpLocks/>
            </p:cNvGrpSpPr>
            <p:nvPr/>
          </p:nvGrpSpPr>
          <p:grpSpPr bwMode="auto">
            <a:xfrm>
              <a:off x="2513" y="208"/>
              <a:ext cx="339" cy="558"/>
              <a:chOff x="4180" y="783"/>
              <a:chExt cx="150" cy="307"/>
            </a:xfrm>
          </p:grpSpPr>
          <p:sp>
            <p:nvSpPr>
              <p:cNvPr id="248839" name="AutoShape 7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8840" name="Rectangle 8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8841" name="Rectangle 9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8842" name="AutoShape 10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8843" name="Line 11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8844" name="Line 12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8845" name="Rectangle 13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8846" name="Rectangle 14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248847" name="Object 15"/>
            <p:cNvGraphicFramePr>
              <a:graphicFrameLocks noChangeAspect="1"/>
            </p:cNvGraphicFramePr>
            <p:nvPr/>
          </p:nvGraphicFramePr>
          <p:xfrm>
            <a:off x="2480" y="1429"/>
            <a:ext cx="280" cy="239"/>
          </p:xfrm>
          <a:graphic>
            <a:graphicData uri="http://schemas.openxmlformats.org/presentationml/2006/ole">
              <p:oleObj spid="_x0000_s248847" name="Clip" r:id="rId4" imgW="1305000" imgH="1085760" progId="">
                <p:embed/>
              </p:oleObj>
            </a:graphicData>
          </a:graphic>
        </p:graphicFrame>
        <p:graphicFrame>
          <p:nvGraphicFramePr>
            <p:cNvPr id="248848" name="Object 16"/>
            <p:cNvGraphicFramePr>
              <a:graphicFrameLocks noChangeAspect="1"/>
            </p:cNvGraphicFramePr>
            <p:nvPr/>
          </p:nvGraphicFramePr>
          <p:xfrm>
            <a:off x="3665" y="2638"/>
            <a:ext cx="280" cy="239"/>
          </p:xfrm>
          <a:graphic>
            <a:graphicData uri="http://schemas.openxmlformats.org/presentationml/2006/ole">
              <p:oleObj spid="_x0000_s248848" name="Clip" r:id="rId5" imgW="1305000" imgH="1085760" progId="">
                <p:embed/>
              </p:oleObj>
            </a:graphicData>
          </a:graphic>
        </p:graphicFrame>
        <p:graphicFrame>
          <p:nvGraphicFramePr>
            <p:cNvPr id="248849" name="Object 17"/>
            <p:cNvGraphicFramePr>
              <a:graphicFrameLocks noChangeAspect="1"/>
            </p:cNvGraphicFramePr>
            <p:nvPr/>
          </p:nvGraphicFramePr>
          <p:xfrm>
            <a:off x="2908" y="2150"/>
            <a:ext cx="280" cy="239"/>
          </p:xfrm>
          <a:graphic>
            <a:graphicData uri="http://schemas.openxmlformats.org/presentationml/2006/ole">
              <p:oleObj spid="_x0000_s248849" name="Clip" r:id="rId6" imgW="1305000" imgH="1085760" progId="">
                <p:embed/>
              </p:oleObj>
            </a:graphicData>
          </a:graphic>
        </p:graphicFrame>
        <p:graphicFrame>
          <p:nvGraphicFramePr>
            <p:cNvPr id="248850" name="Object 18"/>
            <p:cNvGraphicFramePr>
              <a:graphicFrameLocks noChangeAspect="1"/>
            </p:cNvGraphicFramePr>
            <p:nvPr/>
          </p:nvGraphicFramePr>
          <p:xfrm>
            <a:off x="4378" y="2436"/>
            <a:ext cx="280" cy="239"/>
          </p:xfrm>
          <a:graphic>
            <a:graphicData uri="http://schemas.openxmlformats.org/presentationml/2006/ole">
              <p:oleObj spid="_x0000_s248850" name="Clip" r:id="rId7" imgW="1305000" imgH="1085760" progId="">
                <p:embed/>
              </p:oleObj>
            </a:graphicData>
          </a:graphic>
        </p:graphicFrame>
        <p:graphicFrame>
          <p:nvGraphicFramePr>
            <p:cNvPr id="248851" name="Object 19"/>
            <p:cNvGraphicFramePr>
              <a:graphicFrameLocks noChangeAspect="1"/>
            </p:cNvGraphicFramePr>
            <p:nvPr/>
          </p:nvGraphicFramePr>
          <p:xfrm>
            <a:off x="4836" y="2745"/>
            <a:ext cx="280" cy="239"/>
          </p:xfrm>
          <a:graphic>
            <a:graphicData uri="http://schemas.openxmlformats.org/presentationml/2006/ole">
              <p:oleObj spid="_x0000_s248851" name="Clip" r:id="rId8" imgW="1305000" imgH="1085760" progId="">
                <p:embed/>
              </p:oleObj>
            </a:graphicData>
          </a:graphic>
        </p:graphicFrame>
        <p:graphicFrame>
          <p:nvGraphicFramePr>
            <p:cNvPr id="248852" name="Object 20"/>
            <p:cNvGraphicFramePr>
              <a:graphicFrameLocks noChangeAspect="1"/>
            </p:cNvGraphicFramePr>
            <p:nvPr/>
          </p:nvGraphicFramePr>
          <p:xfrm>
            <a:off x="5043" y="1516"/>
            <a:ext cx="280" cy="239"/>
          </p:xfrm>
          <a:graphic>
            <a:graphicData uri="http://schemas.openxmlformats.org/presentationml/2006/ole">
              <p:oleObj spid="_x0000_s248852" name="Clip" r:id="rId9" imgW="1305000" imgH="1085760" progId="">
                <p:embed/>
              </p:oleObj>
            </a:graphicData>
          </a:graphic>
        </p:graphicFrame>
        <p:graphicFrame>
          <p:nvGraphicFramePr>
            <p:cNvPr id="248853" name="Object 21"/>
            <p:cNvGraphicFramePr>
              <a:graphicFrameLocks noChangeAspect="1"/>
            </p:cNvGraphicFramePr>
            <p:nvPr/>
          </p:nvGraphicFramePr>
          <p:xfrm>
            <a:off x="3271" y="334"/>
            <a:ext cx="280" cy="239"/>
          </p:xfrm>
          <a:graphic>
            <a:graphicData uri="http://schemas.openxmlformats.org/presentationml/2006/ole">
              <p:oleObj spid="_x0000_s248853" name="Clip" r:id="rId10" imgW="1305000" imgH="1085760" progId="">
                <p:embed/>
              </p:oleObj>
            </a:graphicData>
          </a:graphic>
        </p:graphicFrame>
        <p:graphicFrame>
          <p:nvGraphicFramePr>
            <p:cNvPr id="248854" name="Object 22"/>
            <p:cNvGraphicFramePr>
              <a:graphicFrameLocks noChangeAspect="1"/>
            </p:cNvGraphicFramePr>
            <p:nvPr/>
          </p:nvGraphicFramePr>
          <p:xfrm>
            <a:off x="5055" y="786"/>
            <a:ext cx="280" cy="239"/>
          </p:xfrm>
          <a:graphic>
            <a:graphicData uri="http://schemas.openxmlformats.org/presentationml/2006/ole">
              <p:oleObj spid="_x0000_s248854" name="Clip" r:id="rId11" imgW="1305000" imgH="1085760" progId="">
                <p:embed/>
              </p:oleObj>
            </a:graphicData>
          </a:graphic>
        </p:graphicFrame>
        <p:graphicFrame>
          <p:nvGraphicFramePr>
            <p:cNvPr id="248855" name="Object 23"/>
            <p:cNvGraphicFramePr>
              <a:graphicFrameLocks noChangeAspect="1"/>
            </p:cNvGraphicFramePr>
            <p:nvPr/>
          </p:nvGraphicFramePr>
          <p:xfrm>
            <a:off x="4371" y="274"/>
            <a:ext cx="280" cy="239"/>
          </p:xfrm>
          <a:graphic>
            <a:graphicData uri="http://schemas.openxmlformats.org/presentationml/2006/ole">
              <p:oleObj spid="_x0000_s248855" name="Clip" r:id="rId12" imgW="1305000" imgH="1085760" progId="">
                <p:embed/>
              </p:oleObj>
            </a:graphicData>
          </a:graphic>
        </p:graphicFrame>
        <p:sp>
          <p:nvSpPr>
            <p:cNvPr id="248856" name="Line 24"/>
            <p:cNvSpPr>
              <a:spLocks noChangeShapeType="1"/>
            </p:cNvSpPr>
            <p:nvPr/>
          </p:nvSpPr>
          <p:spPr bwMode="auto">
            <a:xfrm>
              <a:off x="2623" y="775"/>
              <a:ext cx="0" cy="663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57" name="Line 25"/>
            <p:cNvSpPr>
              <a:spLocks noChangeShapeType="1"/>
            </p:cNvSpPr>
            <p:nvPr/>
          </p:nvSpPr>
          <p:spPr bwMode="auto">
            <a:xfrm flipV="1">
              <a:off x="2718" y="539"/>
              <a:ext cx="615" cy="9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58" name="Line 26"/>
            <p:cNvSpPr>
              <a:spLocks noChangeShapeType="1"/>
            </p:cNvSpPr>
            <p:nvPr/>
          </p:nvSpPr>
          <p:spPr bwMode="auto">
            <a:xfrm flipV="1">
              <a:off x="2743" y="903"/>
              <a:ext cx="2360" cy="6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59" name="Line 27"/>
            <p:cNvSpPr>
              <a:spLocks noChangeShapeType="1"/>
            </p:cNvSpPr>
            <p:nvPr/>
          </p:nvSpPr>
          <p:spPr bwMode="auto">
            <a:xfrm>
              <a:off x="2717" y="1643"/>
              <a:ext cx="1736" cy="8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60" name="Line 28"/>
            <p:cNvSpPr>
              <a:spLocks noChangeShapeType="1"/>
            </p:cNvSpPr>
            <p:nvPr/>
          </p:nvSpPr>
          <p:spPr bwMode="auto">
            <a:xfrm>
              <a:off x="3491" y="548"/>
              <a:ext cx="1594" cy="9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61" name="Line 29"/>
            <p:cNvSpPr>
              <a:spLocks noChangeShapeType="1"/>
            </p:cNvSpPr>
            <p:nvPr/>
          </p:nvSpPr>
          <p:spPr bwMode="auto">
            <a:xfrm flipH="1">
              <a:off x="3089" y="554"/>
              <a:ext cx="323" cy="15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62" name="Line 30"/>
            <p:cNvSpPr>
              <a:spLocks noChangeShapeType="1"/>
            </p:cNvSpPr>
            <p:nvPr/>
          </p:nvSpPr>
          <p:spPr bwMode="auto">
            <a:xfrm flipH="1" flipV="1">
              <a:off x="4643" y="475"/>
              <a:ext cx="489" cy="3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63" name="Line 31"/>
            <p:cNvSpPr>
              <a:spLocks noChangeShapeType="1"/>
            </p:cNvSpPr>
            <p:nvPr/>
          </p:nvSpPr>
          <p:spPr bwMode="auto">
            <a:xfrm flipH="1">
              <a:off x="3862" y="1020"/>
              <a:ext cx="1278" cy="159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64" name="Line 32"/>
            <p:cNvSpPr>
              <a:spLocks noChangeShapeType="1"/>
            </p:cNvSpPr>
            <p:nvPr/>
          </p:nvSpPr>
          <p:spPr bwMode="auto">
            <a:xfrm flipH="1">
              <a:off x="3917" y="2598"/>
              <a:ext cx="466" cy="1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65" name="Line 33"/>
            <p:cNvSpPr>
              <a:spLocks noChangeShapeType="1"/>
            </p:cNvSpPr>
            <p:nvPr/>
          </p:nvSpPr>
          <p:spPr bwMode="auto">
            <a:xfrm flipH="1">
              <a:off x="3168" y="507"/>
              <a:ext cx="1294" cy="16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66" name="Line 34"/>
            <p:cNvSpPr>
              <a:spLocks noChangeShapeType="1"/>
            </p:cNvSpPr>
            <p:nvPr/>
          </p:nvSpPr>
          <p:spPr bwMode="auto">
            <a:xfrm flipV="1">
              <a:off x="3176" y="1675"/>
              <a:ext cx="1893" cy="5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67" name="Line 35"/>
            <p:cNvSpPr>
              <a:spLocks noChangeShapeType="1"/>
            </p:cNvSpPr>
            <p:nvPr/>
          </p:nvSpPr>
          <p:spPr bwMode="auto">
            <a:xfrm>
              <a:off x="4588" y="491"/>
              <a:ext cx="607" cy="10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68" name="Line 36"/>
            <p:cNvSpPr>
              <a:spLocks noChangeShapeType="1"/>
            </p:cNvSpPr>
            <p:nvPr/>
          </p:nvSpPr>
          <p:spPr bwMode="auto">
            <a:xfrm>
              <a:off x="4627" y="2614"/>
              <a:ext cx="237" cy="1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69" name="Line 37"/>
            <p:cNvSpPr>
              <a:spLocks noChangeShapeType="1"/>
            </p:cNvSpPr>
            <p:nvPr/>
          </p:nvSpPr>
          <p:spPr bwMode="auto">
            <a:xfrm>
              <a:off x="3925" y="2827"/>
              <a:ext cx="9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8871" name="Line 39"/>
            <p:cNvSpPr>
              <a:spLocks noChangeShapeType="1"/>
            </p:cNvSpPr>
            <p:nvPr/>
          </p:nvSpPr>
          <p:spPr bwMode="auto">
            <a:xfrm flipH="1">
              <a:off x="4974" y="1754"/>
              <a:ext cx="214" cy="9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248872" name="Picture 40" descr="Alice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195" y="1625"/>
              <a:ext cx="354" cy="43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601E6-6E91-4B93-BFBD-953709574B67}" type="slidenum">
              <a:rPr lang="en-US"/>
              <a:pPr/>
              <a:t>41</a:t>
            </a:fld>
            <a:endParaRPr lang="en-US"/>
          </a:p>
        </p:txBody>
      </p:sp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BitTorrent (2)</a:t>
            </a:r>
          </a:p>
        </p:txBody>
      </p:sp>
      <p:sp>
        <p:nvSpPr>
          <p:cNvPr id="2498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0075" y="1443038"/>
            <a:ext cx="3989388" cy="49657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 u="sng">
                <a:solidFill>
                  <a:srgbClr val="FF0000"/>
                </a:solidFill>
              </a:rPr>
              <a:t>Pulling Chunks</a:t>
            </a:r>
          </a:p>
          <a:p>
            <a:r>
              <a:rPr lang="en-US" sz="2400"/>
              <a:t>at any given time, different peers have different subsets of file chunks</a:t>
            </a:r>
          </a:p>
          <a:p>
            <a:r>
              <a:rPr lang="en-US" sz="2400"/>
              <a:t>periodically, a peer (Alice) asks each neighbor for list of chunks that they have.</a:t>
            </a:r>
          </a:p>
          <a:p>
            <a:r>
              <a:rPr lang="en-US" sz="2400"/>
              <a:t>Alice issues requests for her missing chunks</a:t>
            </a:r>
          </a:p>
          <a:p>
            <a:pPr lvl="1"/>
            <a:r>
              <a:rPr lang="en-US"/>
              <a:t>rarest first</a:t>
            </a:r>
          </a:p>
        </p:txBody>
      </p:sp>
      <p:sp>
        <p:nvSpPr>
          <p:cNvPr id="249862" name="Rectangle 6"/>
          <p:cNvSpPr>
            <a:spLocks noChangeArrowheads="1"/>
          </p:cNvSpPr>
          <p:nvPr/>
        </p:nvSpPr>
        <p:spPr bwMode="auto">
          <a:xfrm>
            <a:off x="4591050" y="1428750"/>
            <a:ext cx="4211638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n-US" u="sng">
                <a:solidFill>
                  <a:srgbClr val="FF0000"/>
                </a:solidFill>
              </a:rPr>
              <a:t>Sending Chunks: tit-for-tat</a:t>
            </a:r>
          </a:p>
          <a:p>
            <a:pPr marL="342900" indent="-342900">
              <a:buFont typeface="ZapfDingbats" pitchFamily="82" charset="2"/>
              <a:buChar char="r"/>
            </a:pPr>
            <a:r>
              <a:rPr lang="en-US"/>
              <a:t>Alice sends chunks to four neighbors currently sending her chunks </a:t>
            </a:r>
            <a:r>
              <a:rPr lang="en-US" i="1"/>
              <a:t>at the highest rate</a:t>
            </a:r>
            <a:r>
              <a:rPr lang="en-US"/>
              <a:t> </a:t>
            </a:r>
          </a:p>
          <a:p>
            <a:pPr marL="742950" lvl="1" indent="-285750">
              <a:buSzPct val="75000"/>
              <a:buFont typeface="Wingdings" pitchFamily="2" charset="2"/>
              <a:buChar char="v"/>
            </a:pPr>
            <a:r>
              <a:rPr lang="en-US"/>
              <a:t>re-evaluate top 4 every 10 secs</a:t>
            </a:r>
          </a:p>
          <a:p>
            <a:pPr marL="342900" indent="-342900">
              <a:buFont typeface="ZapfDingbats" pitchFamily="82" charset="2"/>
              <a:buChar char="r"/>
            </a:pPr>
            <a:r>
              <a:rPr lang="en-US"/>
              <a:t>every 30 secs: randomly select another peer, starts sending chunks</a:t>
            </a:r>
          </a:p>
          <a:p>
            <a:pPr marL="742950" lvl="1" indent="-285750">
              <a:buSzPct val="75000"/>
              <a:buFont typeface="Wingdings" pitchFamily="2" charset="2"/>
              <a:buChar char="v"/>
            </a:pPr>
            <a:r>
              <a:rPr lang="en-US"/>
              <a:t>newly chosen peer may join top 4</a:t>
            </a:r>
          </a:p>
          <a:p>
            <a:pPr marL="342900" indent="-342900">
              <a:buFont typeface="ZapfDingbats" pitchFamily="82" charset="2"/>
              <a:buChar char="r"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9AE7EC-20EE-40EB-B40E-500F72896AC1}" type="slidenum">
              <a:rPr lang="en-US"/>
              <a:pPr/>
              <a:t>42</a:t>
            </a:fld>
            <a:endParaRPr lang="en-US"/>
          </a:p>
        </p:txBody>
      </p:sp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P2P Case study: Skype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3931920" cy="5074920"/>
          </a:xfrm>
        </p:spPr>
        <p:txBody>
          <a:bodyPr/>
          <a:lstStyle/>
          <a:p>
            <a:r>
              <a:rPr lang="en-US" sz="2400" dirty="0" err="1"/>
              <a:t>P2P</a:t>
            </a:r>
            <a:r>
              <a:rPr lang="en-US" sz="2400" dirty="0"/>
              <a:t> (pc-to-pc, pc-to-phone, phone-to-pc) Voice-Over-IP (VoIP)  application </a:t>
            </a:r>
          </a:p>
          <a:p>
            <a:pPr lvl="1"/>
            <a:r>
              <a:rPr lang="en-US" dirty="0"/>
              <a:t>also IM</a:t>
            </a:r>
          </a:p>
          <a:p>
            <a:r>
              <a:rPr lang="en-US" sz="2400" dirty="0"/>
              <a:t>proprietary application-layer protocol (inferred via reverse engineering) </a:t>
            </a:r>
          </a:p>
          <a:p>
            <a:r>
              <a:rPr lang="en-US" sz="2400" dirty="0" smtClean="0"/>
              <a:t>hierarchical overlay with </a:t>
            </a:r>
            <a:r>
              <a:rPr lang="en-US" sz="2400" dirty="0" err="1" smtClean="0"/>
              <a:t>SNs</a:t>
            </a:r>
            <a:endParaRPr lang="en-US" sz="2400" dirty="0" smtClean="0"/>
          </a:p>
          <a:p>
            <a:r>
              <a:rPr lang="en-US" sz="2400" dirty="0" smtClean="0"/>
              <a:t>Index maps usernames to IP addresses; distributed over </a:t>
            </a:r>
            <a:r>
              <a:rPr lang="en-US" sz="2400" dirty="0" err="1" smtClean="0"/>
              <a:t>SNs</a:t>
            </a:r>
            <a:endParaRPr lang="en-US" sz="2400" dirty="0"/>
          </a:p>
        </p:txBody>
      </p:sp>
      <p:grpSp>
        <p:nvGrpSpPr>
          <p:cNvPr id="254074" name="Group 122"/>
          <p:cNvGrpSpPr>
            <a:grpSpLocks/>
          </p:cNvGrpSpPr>
          <p:nvPr/>
        </p:nvGrpSpPr>
        <p:grpSpPr bwMode="auto">
          <a:xfrm>
            <a:off x="6256338" y="1789113"/>
            <a:ext cx="1635125" cy="1538287"/>
            <a:chOff x="3941" y="1127"/>
            <a:chExt cx="1030" cy="969"/>
          </a:xfrm>
        </p:grpSpPr>
        <p:sp>
          <p:nvSpPr>
            <p:cNvPr id="254015" name="Line 63"/>
            <p:cNvSpPr>
              <a:spLocks noChangeShapeType="1"/>
            </p:cNvSpPr>
            <p:nvPr/>
          </p:nvSpPr>
          <p:spPr bwMode="auto">
            <a:xfrm>
              <a:off x="3941" y="1599"/>
              <a:ext cx="401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4016" name="Line 64"/>
            <p:cNvSpPr>
              <a:spLocks noChangeShapeType="1"/>
            </p:cNvSpPr>
            <p:nvPr/>
          </p:nvSpPr>
          <p:spPr bwMode="auto">
            <a:xfrm>
              <a:off x="4063" y="1232"/>
              <a:ext cx="314" cy="6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4017" name="Line 65"/>
            <p:cNvSpPr>
              <a:spLocks noChangeShapeType="1"/>
            </p:cNvSpPr>
            <p:nvPr/>
          </p:nvSpPr>
          <p:spPr bwMode="auto">
            <a:xfrm flipH="1">
              <a:off x="4352" y="1127"/>
              <a:ext cx="9" cy="6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4018" name="Line 66"/>
            <p:cNvSpPr>
              <a:spLocks noChangeShapeType="1"/>
            </p:cNvSpPr>
            <p:nvPr/>
          </p:nvSpPr>
          <p:spPr bwMode="auto">
            <a:xfrm flipH="1">
              <a:off x="4352" y="1231"/>
              <a:ext cx="375" cy="6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4019" name="Line 67"/>
            <p:cNvSpPr>
              <a:spLocks noChangeShapeType="1"/>
            </p:cNvSpPr>
            <p:nvPr/>
          </p:nvSpPr>
          <p:spPr bwMode="auto">
            <a:xfrm flipH="1">
              <a:off x="4369" y="1457"/>
              <a:ext cx="602" cy="4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4012" name="Group 60"/>
            <p:cNvGrpSpPr>
              <a:grpSpLocks/>
            </p:cNvGrpSpPr>
            <p:nvPr/>
          </p:nvGrpSpPr>
          <p:grpSpPr bwMode="auto">
            <a:xfrm>
              <a:off x="4098" y="1653"/>
              <a:ext cx="535" cy="443"/>
              <a:chOff x="3464" y="1275"/>
              <a:chExt cx="395" cy="329"/>
            </a:xfrm>
          </p:grpSpPr>
          <p:pic>
            <p:nvPicPr>
              <p:cNvPr id="254013" name="Picture 61" descr="kw_skype_log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</p:spPr>
          </p:pic>
          <p:graphicFrame>
            <p:nvGraphicFramePr>
              <p:cNvPr id="254014" name="Object 62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254014" name="Clip" r:id="rId5" imgW="1305000" imgH="1085760" progId="">
                  <p:embed/>
                </p:oleObj>
              </a:graphicData>
            </a:graphic>
          </p:graphicFrame>
        </p:grpSp>
      </p:grpSp>
      <p:grpSp>
        <p:nvGrpSpPr>
          <p:cNvPr id="254076" name="Group 124"/>
          <p:cNvGrpSpPr>
            <a:grpSpLocks/>
          </p:cNvGrpSpPr>
          <p:nvPr/>
        </p:nvGrpSpPr>
        <p:grpSpPr bwMode="auto">
          <a:xfrm>
            <a:off x="4751388" y="3451225"/>
            <a:ext cx="1557337" cy="2085975"/>
            <a:chOff x="2993" y="2174"/>
            <a:chExt cx="981" cy="1314"/>
          </a:xfrm>
        </p:grpSpPr>
        <p:sp>
          <p:nvSpPr>
            <p:cNvPr id="254020" name="Line 68"/>
            <p:cNvSpPr>
              <a:spLocks noChangeShapeType="1"/>
            </p:cNvSpPr>
            <p:nvPr/>
          </p:nvSpPr>
          <p:spPr bwMode="auto">
            <a:xfrm flipV="1">
              <a:off x="3622" y="2775"/>
              <a:ext cx="61" cy="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4021" name="Line 69"/>
            <p:cNvSpPr>
              <a:spLocks noChangeShapeType="1"/>
            </p:cNvSpPr>
            <p:nvPr/>
          </p:nvSpPr>
          <p:spPr bwMode="auto">
            <a:xfrm>
              <a:off x="3405" y="2181"/>
              <a:ext cx="313" cy="6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4022" name="Line 70"/>
            <p:cNvSpPr>
              <a:spLocks noChangeShapeType="1"/>
            </p:cNvSpPr>
            <p:nvPr/>
          </p:nvSpPr>
          <p:spPr bwMode="auto">
            <a:xfrm>
              <a:off x="3265" y="2556"/>
              <a:ext cx="428" cy="2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4023" name="Line 71"/>
            <p:cNvSpPr>
              <a:spLocks noChangeShapeType="1"/>
            </p:cNvSpPr>
            <p:nvPr/>
          </p:nvSpPr>
          <p:spPr bwMode="auto">
            <a:xfrm flipV="1">
              <a:off x="3117" y="2784"/>
              <a:ext cx="576" cy="1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4024" name="Line 72"/>
            <p:cNvSpPr>
              <a:spLocks noChangeShapeType="1"/>
            </p:cNvSpPr>
            <p:nvPr/>
          </p:nvSpPr>
          <p:spPr bwMode="auto">
            <a:xfrm flipV="1">
              <a:off x="3238" y="2818"/>
              <a:ext cx="472" cy="4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4025" name="Group 73"/>
            <p:cNvGrpSpPr>
              <a:grpSpLocks/>
            </p:cNvGrpSpPr>
            <p:nvPr/>
          </p:nvGrpSpPr>
          <p:grpSpPr bwMode="auto">
            <a:xfrm>
              <a:off x="3125" y="3091"/>
              <a:ext cx="316" cy="303"/>
              <a:chOff x="3464" y="1275"/>
              <a:chExt cx="395" cy="329"/>
            </a:xfrm>
          </p:grpSpPr>
          <p:pic>
            <p:nvPicPr>
              <p:cNvPr id="254026" name="Picture 74" descr="kw_skype_log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</p:spPr>
          </p:pic>
          <p:graphicFrame>
            <p:nvGraphicFramePr>
              <p:cNvPr id="254027" name="Object 75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254027" name="Clip" r:id="rId6" imgW="1305000" imgH="1085760" progId="">
                  <p:embed/>
                </p:oleObj>
              </a:graphicData>
            </a:graphic>
          </p:graphicFrame>
        </p:grpSp>
        <p:grpSp>
          <p:nvGrpSpPr>
            <p:cNvPr id="254028" name="Group 76"/>
            <p:cNvGrpSpPr>
              <a:grpSpLocks/>
            </p:cNvGrpSpPr>
            <p:nvPr/>
          </p:nvGrpSpPr>
          <p:grpSpPr bwMode="auto">
            <a:xfrm>
              <a:off x="2993" y="2768"/>
              <a:ext cx="316" cy="303"/>
              <a:chOff x="3464" y="1275"/>
              <a:chExt cx="395" cy="329"/>
            </a:xfrm>
          </p:grpSpPr>
          <p:pic>
            <p:nvPicPr>
              <p:cNvPr id="254029" name="Picture 77" descr="kw_skype_log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</p:spPr>
          </p:pic>
          <p:graphicFrame>
            <p:nvGraphicFramePr>
              <p:cNvPr id="254030" name="Object 78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254030" name="Clip" r:id="rId7" imgW="1305000" imgH="1085760" progId="">
                  <p:embed/>
                </p:oleObj>
              </a:graphicData>
            </a:graphic>
          </p:graphicFrame>
        </p:grpSp>
        <p:grpSp>
          <p:nvGrpSpPr>
            <p:cNvPr id="254031" name="Group 79"/>
            <p:cNvGrpSpPr>
              <a:grpSpLocks/>
            </p:cNvGrpSpPr>
            <p:nvPr/>
          </p:nvGrpSpPr>
          <p:grpSpPr bwMode="auto">
            <a:xfrm>
              <a:off x="3509" y="3185"/>
              <a:ext cx="316" cy="303"/>
              <a:chOff x="3464" y="1275"/>
              <a:chExt cx="395" cy="329"/>
            </a:xfrm>
          </p:grpSpPr>
          <p:pic>
            <p:nvPicPr>
              <p:cNvPr id="254032" name="Picture 80" descr="kw_skype_log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</p:spPr>
          </p:pic>
          <p:graphicFrame>
            <p:nvGraphicFramePr>
              <p:cNvPr id="254033" name="Object 81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254033" name="Clip" r:id="rId8" imgW="1305000" imgH="1085760" progId="">
                  <p:embed/>
                </p:oleObj>
              </a:graphicData>
            </a:graphic>
          </p:graphicFrame>
        </p:grpSp>
        <p:grpSp>
          <p:nvGrpSpPr>
            <p:cNvPr id="254034" name="Group 82"/>
            <p:cNvGrpSpPr>
              <a:grpSpLocks/>
            </p:cNvGrpSpPr>
            <p:nvPr/>
          </p:nvGrpSpPr>
          <p:grpSpPr bwMode="auto">
            <a:xfrm>
              <a:off x="3264" y="2174"/>
              <a:ext cx="316" cy="303"/>
              <a:chOff x="3464" y="1275"/>
              <a:chExt cx="395" cy="329"/>
            </a:xfrm>
          </p:grpSpPr>
          <p:pic>
            <p:nvPicPr>
              <p:cNvPr id="254035" name="Picture 83" descr="kw_skype_log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</p:spPr>
          </p:pic>
          <p:graphicFrame>
            <p:nvGraphicFramePr>
              <p:cNvPr id="254036" name="Object 84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254036" name="Clip" r:id="rId9" imgW="1305000" imgH="1085760" progId="">
                  <p:embed/>
                </p:oleObj>
              </a:graphicData>
            </a:graphic>
          </p:graphicFrame>
        </p:grpSp>
        <p:grpSp>
          <p:nvGrpSpPr>
            <p:cNvPr id="254037" name="Group 85"/>
            <p:cNvGrpSpPr>
              <a:grpSpLocks/>
            </p:cNvGrpSpPr>
            <p:nvPr/>
          </p:nvGrpSpPr>
          <p:grpSpPr bwMode="auto">
            <a:xfrm>
              <a:off x="3019" y="2408"/>
              <a:ext cx="316" cy="303"/>
              <a:chOff x="3464" y="1275"/>
              <a:chExt cx="395" cy="329"/>
            </a:xfrm>
          </p:grpSpPr>
          <p:pic>
            <p:nvPicPr>
              <p:cNvPr id="254038" name="Picture 86" descr="kw_skype_log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</p:spPr>
          </p:pic>
          <p:graphicFrame>
            <p:nvGraphicFramePr>
              <p:cNvPr id="254039" name="Object 87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254039" name="Clip" r:id="rId10" imgW="1305000" imgH="1085760" progId="">
                  <p:embed/>
                </p:oleObj>
              </a:graphicData>
            </a:graphic>
          </p:graphicFrame>
        </p:grpSp>
        <p:grpSp>
          <p:nvGrpSpPr>
            <p:cNvPr id="254040" name="Group 88"/>
            <p:cNvGrpSpPr>
              <a:grpSpLocks/>
            </p:cNvGrpSpPr>
            <p:nvPr/>
          </p:nvGrpSpPr>
          <p:grpSpPr bwMode="auto">
            <a:xfrm>
              <a:off x="3439" y="2610"/>
              <a:ext cx="535" cy="443"/>
              <a:chOff x="3464" y="1275"/>
              <a:chExt cx="395" cy="329"/>
            </a:xfrm>
          </p:grpSpPr>
          <p:pic>
            <p:nvPicPr>
              <p:cNvPr id="254041" name="Picture 89" descr="kw_skype_log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</p:spPr>
          </p:pic>
          <p:graphicFrame>
            <p:nvGraphicFramePr>
              <p:cNvPr id="254042" name="Object 90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254042" name="Clip" r:id="rId11" imgW="1305000" imgH="1085760" progId="">
                  <p:embed/>
                </p:oleObj>
              </a:graphicData>
            </a:graphic>
          </p:graphicFrame>
        </p:grpSp>
      </p:grpSp>
      <p:sp>
        <p:nvSpPr>
          <p:cNvPr id="254067" name="Line 115"/>
          <p:cNvSpPr>
            <a:spLocks noChangeShapeType="1"/>
          </p:cNvSpPr>
          <p:nvPr/>
        </p:nvSpPr>
        <p:spPr bwMode="auto">
          <a:xfrm flipH="1">
            <a:off x="5930900" y="3021013"/>
            <a:ext cx="1011238" cy="134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4068" name="Line 116"/>
          <p:cNvSpPr>
            <a:spLocks noChangeShapeType="1"/>
          </p:cNvSpPr>
          <p:nvPr/>
        </p:nvSpPr>
        <p:spPr bwMode="auto">
          <a:xfrm>
            <a:off x="6983413" y="2868613"/>
            <a:ext cx="692150" cy="150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4069" name="Line 117"/>
          <p:cNvSpPr>
            <a:spLocks noChangeShapeType="1"/>
          </p:cNvSpPr>
          <p:nvPr/>
        </p:nvSpPr>
        <p:spPr bwMode="auto">
          <a:xfrm flipV="1">
            <a:off x="6013450" y="4335463"/>
            <a:ext cx="1703388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54077" name="Group 125"/>
          <p:cNvGrpSpPr>
            <a:grpSpLocks/>
          </p:cNvGrpSpPr>
          <p:nvPr/>
        </p:nvGrpSpPr>
        <p:grpSpPr bwMode="auto">
          <a:xfrm>
            <a:off x="7259638" y="3381375"/>
            <a:ext cx="1620837" cy="2074863"/>
            <a:chOff x="4564" y="2130"/>
            <a:chExt cx="1021" cy="1307"/>
          </a:xfrm>
        </p:grpSpPr>
        <p:sp>
          <p:nvSpPr>
            <p:cNvPr id="254044" name="Line 92"/>
            <p:cNvSpPr>
              <a:spLocks noChangeShapeType="1"/>
            </p:cNvSpPr>
            <p:nvPr/>
          </p:nvSpPr>
          <p:spPr bwMode="auto">
            <a:xfrm flipH="1" flipV="1">
              <a:off x="4808" y="2828"/>
              <a:ext cx="53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4045" name="Line 93"/>
            <p:cNvSpPr>
              <a:spLocks noChangeShapeType="1"/>
            </p:cNvSpPr>
            <p:nvPr/>
          </p:nvSpPr>
          <p:spPr bwMode="auto">
            <a:xfrm flipH="1" flipV="1">
              <a:off x="4843" y="2846"/>
              <a:ext cx="490" cy="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4046" name="Line 94"/>
            <p:cNvSpPr>
              <a:spLocks noChangeShapeType="1"/>
            </p:cNvSpPr>
            <p:nvPr/>
          </p:nvSpPr>
          <p:spPr bwMode="auto">
            <a:xfrm flipH="1" flipV="1">
              <a:off x="4818" y="2828"/>
              <a:ext cx="638" cy="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4047" name="Line 95"/>
            <p:cNvSpPr>
              <a:spLocks noChangeShapeType="1"/>
            </p:cNvSpPr>
            <p:nvPr/>
          </p:nvSpPr>
          <p:spPr bwMode="auto">
            <a:xfrm flipH="1">
              <a:off x="4818" y="2233"/>
              <a:ext cx="375" cy="6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4048" name="Line 96"/>
            <p:cNvSpPr>
              <a:spLocks noChangeShapeType="1"/>
            </p:cNvSpPr>
            <p:nvPr/>
          </p:nvSpPr>
          <p:spPr bwMode="auto">
            <a:xfrm flipH="1">
              <a:off x="4835" y="2459"/>
              <a:ext cx="602" cy="4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grpSp>
          <p:nvGrpSpPr>
            <p:cNvPr id="254052" name="Group 100"/>
            <p:cNvGrpSpPr>
              <a:grpSpLocks/>
            </p:cNvGrpSpPr>
            <p:nvPr/>
          </p:nvGrpSpPr>
          <p:grpSpPr bwMode="auto">
            <a:xfrm>
              <a:off x="5269" y="2759"/>
              <a:ext cx="316" cy="303"/>
              <a:chOff x="3464" y="1275"/>
              <a:chExt cx="395" cy="329"/>
            </a:xfrm>
          </p:grpSpPr>
          <p:pic>
            <p:nvPicPr>
              <p:cNvPr id="254053" name="Picture 101" descr="kw_skype_log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</p:spPr>
          </p:pic>
          <p:graphicFrame>
            <p:nvGraphicFramePr>
              <p:cNvPr id="254054" name="Object 102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254054" name="Clip" r:id="rId12" imgW="1305000" imgH="1085760" progId="">
                  <p:embed/>
                </p:oleObj>
              </a:graphicData>
            </a:graphic>
          </p:graphicFrame>
        </p:grpSp>
        <p:grpSp>
          <p:nvGrpSpPr>
            <p:cNvPr id="254055" name="Group 103"/>
            <p:cNvGrpSpPr>
              <a:grpSpLocks/>
            </p:cNvGrpSpPr>
            <p:nvPr/>
          </p:nvGrpSpPr>
          <p:grpSpPr bwMode="auto">
            <a:xfrm>
              <a:off x="5166" y="3081"/>
              <a:ext cx="316" cy="303"/>
              <a:chOff x="3464" y="1275"/>
              <a:chExt cx="395" cy="329"/>
            </a:xfrm>
          </p:grpSpPr>
          <p:pic>
            <p:nvPicPr>
              <p:cNvPr id="254056" name="Picture 104" descr="kw_skype_log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</p:spPr>
          </p:pic>
          <p:graphicFrame>
            <p:nvGraphicFramePr>
              <p:cNvPr id="254057" name="Object 105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254057" name="Clip" r:id="rId13" imgW="1305000" imgH="1085760" progId="">
                  <p:embed/>
                </p:oleObj>
              </a:graphicData>
            </a:graphic>
          </p:graphicFrame>
        </p:grpSp>
        <p:grpSp>
          <p:nvGrpSpPr>
            <p:cNvPr id="254058" name="Group 106"/>
            <p:cNvGrpSpPr>
              <a:grpSpLocks/>
            </p:cNvGrpSpPr>
            <p:nvPr/>
          </p:nvGrpSpPr>
          <p:grpSpPr bwMode="auto">
            <a:xfrm>
              <a:off x="5262" y="2375"/>
              <a:ext cx="316" cy="303"/>
              <a:chOff x="3464" y="1275"/>
              <a:chExt cx="395" cy="329"/>
            </a:xfrm>
          </p:grpSpPr>
          <p:pic>
            <p:nvPicPr>
              <p:cNvPr id="254059" name="Picture 107" descr="kw_skype_log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</p:spPr>
          </p:pic>
          <p:graphicFrame>
            <p:nvGraphicFramePr>
              <p:cNvPr id="254060" name="Object 108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254060" name="Clip" r:id="rId14" imgW="1305000" imgH="1085760" progId="">
                  <p:embed/>
                </p:oleObj>
              </a:graphicData>
            </a:graphic>
          </p:graphicFrame>
        </p:grpSp>
        <p:grpSp>
          <p:nvGrpSpPr>
            <p:cNvPr id="254061" name="Group 109"/>
            <p:cNvGrpSpPr>
              <a:grpSpLocks/>
            </p:cNvGrpSpPr>
            <p:nvPr/>
          </p:nvGrpSpPr>
          <p:grpSpPr bwMode="auto">
            <a:xfrm>
              <a:off x="5026" y="2130"/>
              <a:ext cx="316" cy="303"/>
              <a:chOff x="3464" y="1275"/>
              <a:chExt cx="395" cy="329"/>
            </a:xfrm>
          </p:grpSpPr>
          <p:pic>
            <p:nvPicPr>
              <p:cNvPr id="254062" name="Picture 110" descr="kw_skype_log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</p:spPr>
          </p:pic>
          <p:graphicFrame>
            <p:nvGraphicFramePr>
              <p:cNvPr id="254063" name="Object 111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254063" name="Clip" r:id="rId15" imgW="1305000" imgH="1085760" progId="">
                  <p:embed/>
                </p:oleObj>
              </a:graphicData>
            </a:graphic>
          </p:graphicFrame>
        </p:grpSp>
        <p:grpSp>
          <p:nvGrpSpPr>
            <p:cNvPr id="254049" name="Group 97"/>
            <p:cNvGrpSpPr>
              <a:grpSpLocks/>
            </p:cNvGrpSpPr>
            <p:nvPr/>
          </p:nvGrpSpPr>
          <p:grpSpPr bwMode="auto">
            <a:xfrm>
              <a:off x="4720" y="3134"/>
              <a:ext cx="316" cy="303"/>
              <a:chOff x="3464" y="1275"/>
              <a:chExt cx="395" cy="329"/>
            </a:xfrm>
          </p:grpSpPr>
          <p:pic>
            <p:nvPicPr>
              <p:cNvPr id="254050" name="Picture 98" descr="kw_skype_log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</p:spPr>
          </p:pic>
          <p:graphicFrame>
            <p:nvGraphicFramePr>
              <p:cNvPr id="254051" name="Object 99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254051" name="Clip" r:id="rId16" imgW="1305000" imgH="1085760" progId="">
                  <p:embed/>
                </p:oleObj>
              </a:graphicData>
            </a:graphic>
          </p:graphicFrame>
        </p:grpSp>
        <p:grpSp>
          <p:nvGrpSpPr>
            <p:cNvPr id="254064" name="Group 112"/>
            <p:cNvGrpSpPr>
              <a:grpSpLocks/>
            </p:cNvGrpSpPr>
            <p:nvPr/>
          </p:nvGrpSpPr>
          <p:grpSpPr bwMode="auto">
            <a:xfrm>
              <a:off x="4564" y="2655"/>
              <a:ext cx="535" cy="443"/>
              <a:chOff x="3464" y="1275"/>
              <a:chExt cx="395" cy="329"/>
            </a:xfrm>
          </p:grpSpPr>
          <p:pic>
            <p:nvPicPr>
              <p:cNvPr id="254065" name="Picture 113" descr="kw_skype_logo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</p:spPr>
          </p:pic>
          <p:graphicFrame>
            <p:nvGraphicFramePr>
              <p:cNvPr id="254066" name="Object 114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254066" name="Clip" r:id="rId17" imgW="1305000" imgH="1085760" progId="">
                  <p:embed/>
                </p:oleObj>
              </a:graphicData>
            </a:graphic>
          </p:graphicFrame>
        </p:grpSp>
      </p:grpSp>
      <p:grpSp>
        <p:nvGrpSpPr>
          <p:cNvPr id="254075" name="Group 123"/>
          <p:cNvGrpSpPr>
            <a:grpSpLocks/>
          </p:cNvGrpSpPr>
          <p:nvPr/>
        </p:nvGrpSpPr>
        <p:grpSpPr bwMode="auto">
          <a:xfrm>
            <a:off x="5867400" y="1235075"/>
            <a:ext cx="3025775" cy="1425575"/>
            <a:chOff x="3696" y="778"/>
            <a:chExt cx="1906" cy="898"/>
          </a:xfrm>
        </p:grpSpPr>
        <p:grpSp>
          <p:nvGrpSpPr>
            <p:cNvPr id="254073" name="Group 121"/>
            <p:cNvGrpSpPr>
              <a:grpSpLocks/>
            </p:cNvGrpSpPr>
            <p:nvPr/>
          </p:nvGrpSpPr>
          <p:grpSpPr bwMode="auto">
            <a:xfrm>
              <a:off x="3696" y="1085"/>
              <a:ext cx="1416" cy="591"/>
              <a:chOff x="3696" y="1085"/>
              <a:chExt cx="1416" cy="591"/>
            </a:xfrm>
          </p:grpSpPr>
          <p:grpSp>
            <p:nvGrpSpPr>
              <p:cNvPr id="253996" name="Group 44"/>
              <p:cNvGrpSpPr>
                <a:grpSpLocks/>
              </p:cNvGrpSpPr>
              <p:nvPr/>
            </p:nvGrpSpPr>
            <p:grpSpPr bwMode="auto">
              <a:xfrm>
                <a:off x="3696" y="1373"/>
                <a:ext cx="316" cy="303"/>
                <a:chOff x="3464" y="1275"/>
                <a:chExt cx="395" cy="329"/>
              </a:xfrm>
            </p:grpSpPr>
            <p:pic>
              <p:nvPicPr>
                <p:cNvPr id="253956" name="Picture 4" descr="kw_skype_logo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3464" y="1427"/>
                  <a:ext cx="395" cy="177"/>
                </a:xfrm>
                <a:prstGeom prst="rect">
                  <a:avLst/>
                </a:prstGeom>
                <a:noFill/>
              </p:spPr>
            </p:pic>
            <p:graphicFrame>
              <p:nvGraphicFramePr>
                <p:cNvPr id="253975" name="Object 23"/>
                <p:cNvGraphicFramePr>
                  <a:graphicFrameLocks noChangeAspect="1"/>
                </p:cNvGraphicFramePr>
                <p:nvPr/>
              </p:nvGraphicFramePr>
              <p:xfrm>
                <a:off x="3523" y="1275"/>
                <a:ext cx="280" cy="209"/>
              </p:xfrm>
              <a:graphic>
                <a:graphicData uri="http://schemas.openxmlformats.org/presentationml/2006/ole">
                  <p:oleObj spid="_x0000_s253975" name="Clip" r:id="rId18" imgW="1305000" imgH="1085760" progId="">
                    <p:embed/>
                  </p:oleObj>
                </a:graphicData>
              </a:graphic>
            </p:graphicFrame>
          </p:grpSp>
          <p:grpSp>
            <p:nvGrpSpPr>
              <p:cNvPr id="254000" name="Group 48"/>
              <p:cNvGrpSpPr>
                <a:grpSpLocks/>
              </p:cNvGrpSpPr>
              <p:nvPr/>
            </p:nvGrpSpPr>
            <p:grpSpPr bwMode="auto">
              <a:xfrm>
                <a:off x="4219" y="1085"/>
                <a:ext cx="316" cy="303"/>
                <a:chOff x="3464" y="1275"/>
                <a:chExt cx="395" cy="329"/>
              </a:xfrm>
            </p:grpSpPr>
            <p:pic>
              <p:nvPicPr>
                <p:cNvPr id="254001" name="Picture 49" descr="kw_skype_logo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3464" y="1427"/>
                  <a:ext cx="395" cy="177"/>
                </a:xfrm>
                <a:prstGeom prst="rect">
                  <a:avLst/>
                </a:prstGeom>
                <a:noFill/>
              </p:spPr>
            </p:pic>
            <p:graphicFrame>
              <p:nvGraphicFramePr>
                <p:cNvPr id="254002" name="Object 50"/>
                <p:cNvGraphicFramePr>
                  <a:graphicFrameLocks noChangeAspect="1"/>
                </p:cNvGraphicFramePr>
                <p:nvPr/>
              </p:nvGraphicFramePr>
              <p:xfrm>
                <a:off x="3523" y="1275"/>
                <a:ext cx="280" cy="209"/>
              </p:xfrm>
              <a:graphic>
                <a:graphicData uri="http://schemas.openxmlformats.org/presentationml/2006/ole">
                  <p:oleObj spid="_x0000_s254002" name="Clip" r:id="rId19" imgW="1305000" imgH="1085760" progId="">
                    <p:embed/>
                  </p:oleObj>
                </a:graphicData>
              </a:graphic>
            </p:graphicFrame>
          </p:grpSp>
          <p:grpSp>
            <p:nvGrpSpPr>
              <p:cNvPr id="254003" name="Group 51"/>
              <p:cNvGrpSpPr>
                <a:grpSpLocks/>
              </p:cNvGrpSpPr>
              <p:nvPr/>
            </p:nvGrpSpPr>
            <p:grpSpPr bwMode="auto">
              <a:xfrm>
                <a:off x="3888" y="1146"/>
                <a:ext cx="316" cy="303"/>
                <a:chOff x="3464" y="1275"/>
                <a:chExt cx="395" cy="329"/>
              </a:xfrm>
            </p:grpSpPr>
            <p:pic>
              <p:nvPicPr>
                <p:cNvPr id="254004" name="Picture 52" descr="kw_skype_logo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3464" y="1427"/>
                  <a:ext cx="395" cy="177"/>
                </a:xfrm>
                <a:prstGeom prst="rect">
                  <a:avLst/>
                </a:prstGeom>
                <a:noFill/>
              </p:spPr>
            </p:pic>
            <p:graphicFrame>
              <p:nvGraphicFramePr>
                <p:cNvPr id="254005" name="Object 53"/>
                <p:cNvGraphicFramePr>
                  <a:graphicFrameLocks noChangeAspect="1"/>
                </p:cNvGraphicFramePr>
                <p:nvPr/>
              </p:nvGraphicFramePr>
              <p:xfrm>
                <a:off x="3523" y="1275"/>
                <a:ext cx="280" cy="209"/>
              </p:xfrm>
              <a:graphic>
                <a:graphicData uri="http://schemas.openxmlformats.org/presentationml/2006/ole">
                  <p:oleObj spid="_x0000_s254005" name="Clip" r:id="rId20" imgW="1305000" imgH="1085760" progId="">
                    <p:embed/>
                  </p:oleObj>
                </a:graphicData>
              </a:graphic>
            </p:graphicFrame>
          </p:grpSp>
          <p:grpSp>
            <p:nvGrpSpPr>
              <p:cNvPr id="254006" name="Group 54"/>
              <p:cNvGrpSpPr>
                <a:grpSpLocks/>
              </p:cNvGrpSpPr>
              <p:nvPr/>
            </p:nvGrpSpPr>
            <p:grpSpPr bwMode="auto">
              <a:xfrm>
                <a:off x="4796" y="1373"/>
                <a:ext cx="316" cy="303"/>
                <a:chOff x="3464" y="1275"/>
                <a:chExt cx="395" cy="329"/>
              </a:xfrm>
            </p:grpSpPr>
            <p:pic>
              <p:nvPicPr>
                <p:cNvPr id="254007" name="Picture 55" descr="kw_skype_logo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3464" y="1427"/>
                  <a:ext cx="395" cy="177"/>
                </a:xfrm>
                <a:prstGeom prst="rect">
                  <a:avLst/>
                </a:prstGeom>
                <a:noFill/>
              </p:spPr>
            </p:pic>
            <p:graphicFrame>
              <p:nvGraphicFramePr>
                <p:cNvPr id="254008" name="Object 56"/>
                <p:cNvGraphicFramePr>
                  <a:graphicFrameLocks noChangeAspect="1"/>
                </p:cNvGraphicFramePr>
                <p:nvPr/>
              </p:nvGraphicFramePr>
              <p:xfrm>
                <a:off x="3523" y="1275"/>
                <a:ext cx="280" cy="209"/>
              </p:xfrm>
              <a:graphic>
                <a:graphicData uri="http://schemas.openxmlformats.org/presentationml/2006/ole">
                  <p:oleObj spid="_x0000_s254008" name="Clip" r:id="rId21" imgW="1305000" imgH="1085760" progId="">
                    <p:embed/>
                  </p:oleObj>
                </a:graphicData>
              </a:graphic>
            </p:graphicFrame>
          </p:grpSp>
          <p:grpSp>
            <p:nvGrpSpPr>
              <p:cNvPr id="254009" name="Group 57"/>
              <p:cNvGrpSpPr>
                <a:grpSpLocks/>
              </p:cNvGrpSpPr>
              <p:nvPr/>
            </p:nvGrpSpPr>
            <p:grpSpPr bwMode="auto">
              <a:xfrm>
                <a:off x="4560" y="1128"/>
                <a:ext cx="316" cy="303"/>
                <a:chOff x="3464" y="1275"/>
                <a:chExt cx="395" cy="329"/>
              </a:xfrm>
            </p:grpSpPr>
            <p:pic>
              <p:nvPicPr>
                <p:cNvPr id="254010" name="Picture 58" descr="kw_skype_logo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3464" y="1427"/>
                  <a:ext cx="395" cy="177"/>
                </a:xfrm>
                <a:prstGeom prst="rect">
                  <a:avLst/>
                </a:prstGeom>
                <a:noFill/>
              </p:spPr>
            </p:pic>
            <p:graphicFrame>
              <p:nvGraphicFramePr>
                <p:cNvPr id="254011" name="Object 59"/>
                <p:cNvGraphicFramePr>
                  <a:graphicFrameLocks noChangeAspect="1"/>
                </p:cNvGraphicFramePr>
                <p:nvPr/>
              </p:nvGraphicFramePr>
              <p:xfrm>
                <a:off x="3523" y="1275"/>
                <a:ext cx="280" cy="209"/>
              </p:xfrm>
              <a:graphic>
                <a:graphicData uri="http://schemas.openxmlformats.org/presentationml/2006/ole">
                  <p:oleObj spid="_x0000_s254011" name="Clip" r:id="rId22" imgW="1305000" imgH="1085760" progId="">
                    <p:embed/>
                  </p:oleObj>
                </a:graphicData>
              </a:graphic>
            </p:graphicFrame>
          </p:grpSp>
        </p:grpSp>
        <p:sp>
          <p:nvSpPr>
            <p:cNvPr id="254070" name="Text Box 118"/>
            <p:cNvSpPr txBox="1">
              <a:spLocks noChangeArrowheads="1"/>
            </p:cNvSpPr>
            <p:nvPr/>
          </p:nvSpPr>
          <p:spPr bwMode="auto">
            <a:xfrm>
              <a:off x="4115" y="778"/>
              <a:ext cx="1487" cy="25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/>
              <a:r>
                <a:rPr lang="en-US" sz="2000"/>
                <a:t>Skype clients (SC)</a:t>
              </a:r>
            </a:p>
          </p:txBody>
        </p:sp>
      </p:grpSp>
      <p:sp>
        <p:nvSpPr>
          <p:cNvPr id="254071" name="Text Box 119"/>
          <p:cNvSpPr txBox="1">
            <a:spLocks noChangeArrowheads="1"/>
          </p:cNvSpPr>
          <p:nvPr/>
        </p:nvSpPr>
        <p:spPr bwMode="auto">
          <a:xfrm>
            <a:off x="7242175" y="2746375"/>
            <a:ext cx="1522413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en-US" sz="2000"/>
              <a:t>Supernode </a:t>
            </a:r>
          </a:p>
          <a:p>
            <a:pPr marL="342900" indent="-342900"/>
            <a:r>
              <a:rPr lang="en-US" sz="2000"/>
              <a:t>(SN)</a:t>
            </a:r>
          </a:p>
        </p:txBody>
      </p:sp>
      <p:grpSp>
        <p:nvGrpSpPr>
          <p:cNvPr id="254079" name="Group 127"/>
          <p:cNvGrpSpPr>
            <a:grpSpLocks/>
          </p:cNvGrpSpPr>
          <p:nvPr/>
        </p:nvGrpSpPr>
        <p:grpSpPr bwMode="auto">
          <a:xfrm>
            <a:off x="4189413" y="1677988"/>
            <a:ext cx="1574800" cy="1476375"/>
            <a:chOff x="2639" y="1057"/>
            <a:chExt cx="992" cy="930"/>
          </a:xfrm>
        </p:grpSpPr>
        <p:grpSp>
          <p:nvGrpSpPr>
            <p:cNvPr id="253958" name="Group 6"/>
            <p:cNvGrpSpPr>
              <a:grpSpLocks/>
            </p:cNvGrpSpPr>
            <p:nvPr/>
          </p:nvGrpSpPr>
          <p:grpSpPr bwMode="auto">
            <a:xfrm>
              <a:off x="2974" y="1057"/>
              <a:ext cx="269" cy="547"/>
              <a:chOff x="4180" y="783"/>
              <a:chExt cx="150" cy="307"/>
            </a:xfrm>
          </p:grpSpPr>
          <p:sp>
            <p:nvSpPr>
              <p:cNvPr id="253959" name="AutoShape 7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3960" name="Rectangle 8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3961" name="Rectangle 9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3962" name="AutoShape 10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3963" name="Line 11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3964" name="Line 12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3965" name="Rectangle 13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3966" name="Rectangle 14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54072" name="Text Box 120"/>
            <p:cNvSpPr txBox="1">
              <a:spLocks noChangeArrowheads="1"/>
            </p:cNvSpPr>
            <p:nvPr/>
          </p:nvSpPr>
          <p:spPr bwMode="auto">
            <a:xfrm>
              <a:off x="2639" y="1603"/>
              <a:ext cx="992" cy="38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marL="342900" indent="-342900" algn="ctr">
                <a:lnSpc>
                  <a:spcPct val="75000"/>
                </a:lnSpc>
              </a:pPr>
              <a:r>
                <a:rPr lang="en-US" sz="2000"/>
                <a:t>Skype </a:t>
              </a:r>
            </a:p>
            <a:p>
              <a:pPr marL="342900" indent="-342900" algn="ctr">
                <a:lnSpc>
                  <a:spcPct val="75000"/>
                </a:lnSpc>
              </a:pPr>
              <a:r>
                <a:rPr lang="en-US" sz="2000"/>
                <a:t>login server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54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067" grpId="0" animBg="1"/>
      <p:bldP spid="254068" grpId="0" animBg="1"/>
      <p:bldP spid="25406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2F1C-503C-4790-B283-5CA57D2BE80A}" type="slidenum">
              <a:rPr lang="en-US"/>
              <a:pPr/>
              <a:t>43</a:t>
            </a:fld>
            <a:endParaRPr lang="en-US"/>
          </a:p>
        </p:txBody>
      </p:sp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Skype: making a call</a:t>
            </a:r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3375" y="1600200"/>
            <a:ext cx="3781425" cy="465138"/>
          </a:xfrm>
        </p:spPr>
        <p:txBody>
          <a:bodyPr/>
          <a:lstStyle/>
          <a:p>
            <a:r>
              <a:rPr lang="en-US" sz="2400"/>
              <a:t>User starts Skype</a:t>
            </a:r>
            <a:endParaRPr lang="en-US"/>
          </a:p>
        </p:txBody>
      </p:sp>
      <p:sp>
        <p:nvSpPr>
          <p:cNvPr id="254982" name="Line 6"/>
          <p:cNvSpPr>
            <a:spLocks noChangeShapeType="1"/>
          </p:cNvSpPr>
          <p:nvPr/>
        </p:nvSpPr>
        <p:spPr bwMode="auto">
          <a:xfrm>
            <a:off x="6256338" y="2538413"/>
            <a:ext cx="636587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4983" name="Line 7"/>
          <p:cNvSpPr>
            <a:spLocks noChangeShapeType="1"/>
          </p:cNvSpPr>
          <p:nvPr/>
        </p:nvSpPr>
        <p:spPr bwMode="auto">
          <a:xfrm>
            <a:off x="6450013" y="1955800"/>
            <a:ext cx="498475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4984" name="Line 8"/>
          <p:cNvSpPr>
            <a:spLocks noChangeShapeType="1"/>
          </p:cNvSpPr>
          <p:nvPr/>
        </p:nvSpPr>
        <p:spPr bwMode="auto">
          <a:xfrm flipH="1">
            <a:off x="6908800" y="1789113"/>
            <a:ext cx="14288" cy="11096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4985" name="Line 9"/>
          <p:cNvSpPr>
            <a:spLocks noChangeShapeType="1"/>
          </p:cNvSpPr>
          <p:nvPr/>
        </p:nvSpPr>
        <p:spPr bwMode="auto">
          <a:xfrm flipH="1">
            <a:off x="6908800" y="1954213"/>
            <a:ext cx="595313" cy="958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4986" name="Line 10"/>
          <p:cNvSpPr>
            <a:spLocks noChangeShapeType="1"/>
          </p:cNvSpPr>
          <p:nvPr/>
        </p:nvSpPr>
        <p:spPr bwMode="auto">
          <a:xfrm flipH="1">
            <a:off x="6935788" y="2312988"/>
            <a:ext cx="955675" cy="654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54987" name="Group 11"/>
          <p:cNvGrpSpPr>
            <a:grpSpLocks/>
          </p:cNvGrpSpPr>
          <p:nvPr/>
        </p:nvGrpSpPr>
        <p:grpSpPr bwMode="auto">
          <a:xfrm>
            <a:off x="6505575" y="2624138"/>
            <a:ext cx="849313" cy="703262"/>
            <a:chOff x="3464" y="1275"/>
            <a:chExt cx="395" cy="329"/>
          </a:xfrm>
        </p:grpSpPr>
        <p:pic>
          <p:nvPicPr>
            <p:cNvPr id="254988" name="Picture 12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4989" name="Object 13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4989" name="Clip" r:id="rId5" imgW="1305000" imgH="1085760" progId="">
                <p:embed/>
              </p:oleObj>
            </a:graphicData>
          </a:graphic>
        </p:graphicFrame>
      </p:grpSp>
      <p:sp>
        <p:nvSpPr>
          <p:cNvPr id="254991" name="Line 15"/>
          <p:cNvSpPr>
            <a:spLocks noChangeShapeType="1"/>
          </p:cNvSpPr>
          <p:nvPr/>
        </p:nvSpPr>
        <p:spPr bwMode="auto">
          <a:xfrm flipV="1">
            <a:off x="5749925" y="4405313"/>
            <a:ext cx="96838" cy="735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4992" name="Line 16"/>
          <p:cNvSpPr>
            <a:spLocks noChangeShapeType="1"/>
          </p:cNvSpPr>
          <p:nvPr/>
        </p:nvSpPr>
        <p:spPr bwMode="auto">
          <a:xfrm>
            <a:off x="5405438" y="3462338"/>
            <a:ext cx="496887" cy="971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4993" name="Line 17"/>
          <p:cNvSpPr>
            <a:spLocks noChangeShapeType="1"/>
          </p:cNvSpPr>
          <p:nvPr/>
        </p:nvSpPr>
        <p:spPr bwMode="auto">
          <a:xfrm>
            <a:off x="5183188" y="4057650"/>
            <a:ext cx="679450" cy="347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4994" name="Line 18"/>
          <p:cNvSpPr>
            <a:spLocks noChangeShapeType="1"/>
          </p:cNvSpPr>
          <p:nvPr/>
        </p:nvSpPr>
        <p:spPr bwMode="auto">
          <a:xfrm flipV="1">
            <a:off x="4948238" y="4419600"/>
            <a:ext cx="914400" cy="190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4995" name="Line 19"/>
          <p:cNvSpPr>
            <a:spLocks noChangeShapeType="1"/>
          </p:cNvSpPr>
          <p:nvPr/>
        </p:nvSpPr>
        <p:spPr bwMode="auto">
          <a:xfrm flipV="1">
            <a:off x="5140325" y="4473575"/>
            <a:ext cx="749300" cy="758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54996" name="Group 20"/>
          <p:cNvGrpSpPr>
            <a:grpSpLocks/>
          </p:cNvGrpSpPr>
          <p:nvPr/>
        </p:nvGrpSpPr>
        <p:grpSpPr bwMode="auto">
          <a:xfrm>
            <a:off x="4960938" y="4906963"/>
            <a:ext cx="501650" cy="481012"/>
            <a:chOff x="3464" y="1275"/>
            <a:chExt cx="395" cy="329"/>
          </a:xfrm>
        </p:grpSpPr>
        <p:pic>
          <p:nvPicPr>
            <p:cNvPr id="254997" name="Picture 21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4998" name="Object 22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4998" name="Clip" r:id="rId6" imgW="1305000" imgH="1085760" progId="">
                <p:embed/>
              </p:oleObj>
            </a:graphicData>
          </a:graphic>
        </p:graphicFrame>
      </p:grpSp>
      <p:grpSp>
        <p:nvGrpSpPr>
          <p:cNvPr id="254999" name="Group 23"/>
          <p:cNvGrpSpPr>
            <a:grpSpLocks/>
          </p:cNvGrpSpPr>
          <p:nvPr/>
        </p:nvGrpSpPr>
        <p:grpSpPr bwMode="auto">
          <a:xfrm>
            <a:off x="4751388" y="4394200"/>
            <a:ext cx="501650" cy="481013"/>
            <a:chOff x="3464" y="1275"/>
            <a:chExt cx="395" cy="329"/>
          </a:xfrm>
        </p:grpSpPr>
        <p:pic>
          <p:nvPicPr>
            <p:cNvPr id="255000" name="Picture 24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01" name="Object 25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01" name="Clip" r:id="rId7" imgW="1305000" imgH="1085760" progId="">
                <p:embed/>
              </p:oleObj>
            </a:graphicData>
          </a:graphic>
        </p:graphicFrame>
      </p:grpSp>
      <p:grpSp>
        <p:nvGrpSpPr>
          <p:cNvPr id="255002" name="Group 26"/>
          <p:cNvGrpSpPr>
            <a:grpSpLocks/>
          </p:cNvGrpSpPr>
          <p:nvPr/>
        </p:nvGrpSpPr>
        <p:grpSpPr bwMode="auto">
          <a:xfrm>
            <a:off x="5570538" y="5056188"/>
            <a:ext cx="501650" cy="481012"/>
            <a:chOff x="3464" y="1275"/>
            <a:chExt cx="395" cy="329"/>
          </a:xfrm>
        </p:grpSpPr>
        <p:pic>
          <p:nvPicPr>
            <p:cNvPr id="255003" name="Picture 27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04" name="Object 28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04" name="Clip" r:id="rId8" imgW="1305000" imgH="1085760" progId="">
                <p:embed/>
              </p:oleObj>
            </a:graphicData>
          </a:graphic>
        </p:graphicFrame>
      </p:grpSp>
      <p:grpSp>
        <p:nvGrpSpPr>
          <p:cNvPr id="255005" name="Group 29"/>
          <p:cNvGrpSpPr>
            <a:grpSpLocks/>
          </p:cNvGrpSpPr>
          <p:nvPr/>
        </p:nvGrpSpPr>
        <p:grpSpPr bwMode="auto">
          <a:xfrm>
            <a:off x="5181600" y="3451225"/>
            <a:ext cx="501650" cy="481013"/>
            <a:chOff x="3464" y="1275"/>
            <a:chExt cx="395" cy="329"/>
          </a:xfrm>
        </p:grpSpPr>
        <p:pic>
          <p:nvPicPr>
            <p:cNvPr id="255006" name="Picture 30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07" name="Object 31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07" name="Clip" r:id="rId9" imgW="1305000" imgH="1085760" progId="">
                <p:embed/>
              </p:oleObj>
            </a:graphicData>
          </a:graphic>
        </p:graphicFrame>
      </p:grpSp>
      <p:grpSp>
        <p:nvGrpSpPr>
          <p:cNvPr id="255008" name="Group 32"/>
          <p:cNvGrpSpPr>
            <a:grpSpLocks/>
          </p:cNvGrpSpPr>
          <p:nvPr/>
        </p:nvGrpSpPr>
        <p:grpSpPr bwMode="auto">
          <a:xfrm>
            <a:off x="4792663" y="3822700"/>
            <a:ext cx="501650" cy="481013"/>
            <a:chOff x="3464" y="1275"/>
            <a:chExt cx="395" cy="329"/>
          </a:xfrm>
        </p:grpSpPr>
        <p:pic>
          <p:nvPicPr>
            <p:cNvPr id="255009" name="Picture 33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10" name="Object 34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10" name="Clip" r:id="rId10" imgW="1305000" imgH="1085760" progId="">
                <p:embed/>
              </p:oleObj>
            </a:graphicData>
          </a:graphic>
        </p:graphicFrame>
      </p:grpSp>
      <p:grpSp>
        <p:nvGrpSpPr>
          <p:cNvPr id="255011" name="Group 35"/>
          <p:cNvGrpSpPr>
            <a:grpSpLocks/>
          </p:cNvGrpSpPr>
          <p:nvPr/>
        </p:nvGrpSpPr>
        <p:grpSpPr bwMode="auto">
          <a:xfrm>
            <a:off x="5459413" y="4143375"/>
            <a:ext cx="849312" cy="703263"/>
            <a:chOff x="3464" y="1275"/>
            <a:chExt cx="395" cy="329"/>
          </a:xfrm>
        </p:grpSpPr>
        <p:pic>
          <p:nvPicPr>
            <p:cNvPr id="255012" name="Picture 36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13" name="Object 37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13" name="Clip" r:id="rId11" imgW="1305000" imgH="1085760" progId="">
                <p:embed/>
              </p:oleObj>
            </a:graphicData>
          </a:graphic>
        </p:graphicFrame>
      </p:grpSp>
      <p:sp>
        <p:nvSpPr>
          <p:cNvPr id="255014" name="Line 38"/>
          <p:cNvSpPr>
            <a:spLocks noChangeShapeType="1"/>
          </p:cNvSpPr>
          <p:nvPr/>
        </p:nvSpPr>
        <p:spPr bwMode="auto">
          <a:xfrm flipH="1">
            <a:off x="5930900" y="3021013"/>
            <a:ext cx="1011238" cy="134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5015" name="Line 39"/>
          <p:cNvSpPr>
            <a:spLocks noChangeShapeType="1"/>
          </p:cNvSpPr>
          <p:nvPr/>
        </p:nvSpPr>
        <p:spPr bwMode="auto">
          <a:xfrm>
            <a:off x="6983413" y="2868613"/>
            <a:ext cx="692150" cy="150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5016" name="Line 40"/>
          <p:cNvSpPr>
            <a:spLocks noChangeShapeType="1"/>
          </p:cNvSpPr>
          <p:nvPr/>
        </p:nvSpPr>
        <p:spPr bwMode="auto">
          <a:xfrm flipV="1">
            <a:off x="6013450" y="4335463"/>
            <a:ext cx="1703388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5018" name="Line 42"/>
          <p:cNvSpPr>
            <a:spLocks noChangeShapeType="1"/>
          </p:cNvSpPr>
          <p:nvPr/>
        </p:nvSpPr>
        <p:spPr bwMode="auto">
          <a:xfrm flipH="1" flipV="1">
            <a:off x="7646988" y="4489450"/>
            <a:ext cx="84137" cy="6238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5019" name="Line 43"/>
          <p:cNvSpPr>
            <a:spLocks noChangeShapeType="1"/>
          </p:cNvSpPr>
          <p:nvPr/>
        </p:nvSpPr>
        <p:spPr bwMode="auto">
          <a:xfrm flipH="1" flipV="1">
            <a:off x="7702550" y="4518025"/>
            <a:ext cx="777875" cy="469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5020" name="Line 44"/>
          <p:cNvSpPr>
            <a:spLocks noChangeShapeType="1"/>
          </p:cNvSpPr>
          <p:nvPr/>
        </p:nvSpPr>
        <p:spPr bwMode="auto">
          <a:xfrm flipH="1" flipV="1">
            <a:off x="7662863" y="4489450"/>
            <a:ext cx="1012825" cy="968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5021" name="Line 45"/>
          <p:cNvSpPr>
            <a:spLocks noChangeShapeType="1"/>
          </p:cNvSpPr>
          <p:nvPr/>
        </p:nvSpPr>
        <p:spPr bwMode="auto">
          <a:xfrm flipH="1">
            <a:off x="7662863" y="3544888"/>
            <a:ext cx="595312" cy="958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5022" name="Line 46"/>
          <p:cNvSpPr>
            <a:spLocks noChangeShapeType="1"/>
          </p:cNvSpPr>
          <p:nvPr/>
        </p:nvSpPr>
        <p:spPr bwMode="auto">
          <a:xfrm flipH="1">
            <a:off x="7689850" y="3903663"/>
            <a:ext cx="955675" cy="654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255023" name="Group 47"/>
          <p:cNvGrpSpPr>
            <a:grpSpLocks/>
          </p:cNvGrpSpPr>
          <p:nvPr/>
        </p:nvGrpSpPr>
        <p:grpSpPr bwMode="auto">
          <a:xfrm>
            <a:off x="8378825" y="4379913"/>
            <a:ext cx="501650" cy="481012"/>
            <a:chOff x="3464" y="1275"/>
            <a:chExt cx="395" cy="329"/>
          </a:xfrm>
        </p:grpSpPr>
        <p:pic>
          <p:nvPicPr>
            <p:cNvPr id="255024" name="Picture 48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25" name="Object 49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25" name="Clip" r:id="rId12" imgW="1305000" imgH="1085760" progId="">
                <p:embed/>
              </p:oleObj>
            </a:graphicData>
          </a:graphic>
        </p:graphicFrame>
      </p:grpSp>
      <p:grpSp>
        <p:nvGrpSpPr>
          <p:cNvPr id="255026" name="Group 50"/>
          <p:cNvGrpSpPr>
            <a:grpSpLocks/>
          </p:cNvGrpSpPr>
          <p:nvPr/>
        </p:nvGrpSpPr>
        <p:grpSpPr bwMode="auto">
          <a:xfrm>
            <a:off x="8215313" y="4891088"/>
            <a:ext cx="501650" cy="481012"/>
            <a:chOff x="3464" y="1275"/>
            <a:chExt cx="395" cy="329"/>
          </a:xfrm>
        </p:grpSpPr>
        <p:pic>
          <p:nvPicPr>
            <p:cNvPr id="255027" name="Picture 51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28" name="Object 52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28" name="Clip" r:id="rId13" imgW="1305000" imgH="1085760" progId="">
                <p:embed/>
              </p:oleObj>
            </a:graphicData>
          </a:graphic>
        </p:graphicFrame>
      </p:grpSp>
      <p:grpSp>
        <p:nvGrpSpPr>
          <p:cNvPr id="255029" name="Group 53"/>
          <p:cNvGrpSpPr>
            <a:grpSpLocks/>
          </p:cNvGrpSpPr>
          <p:nvPr/>
        </p:nvGrpSpPr>
        <p:grpSpPr bwMode="auto">
          <a:xfrm>
            <a:off x="8367713" y="3770313"/>
            <a:ext cx="501650" cy="481012"/>
            <a:chOff x="3464" y="1275"/>
            <a:chExt cx="395" cy="329"/>
          </a:xfrm>
        </p:grpSpPr>
        <p:pic>
          <p:nvPicPr>
            <p:cNvPr id="255030" name="Picture 54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31" name="Object 55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31" name="Clip" r:id="rId14" imgW="1305000" imgH="1085760" progId="">
                <p:embed/>
              </p:oleObj>
            </a:graphicData>
          </a:graphic>
        </p:graphicFrame>
      </p:grpSp>
      <p:grpSp>
        <p:nvGrpSpPr>
          <p:cNvPr id="255032" name="Group 56"/>
          <p:cNvGrpSpPr>
            <a:grpSpLocks/>
          </p:cNvGrpSpPr>
          <p:nvPr/>
        </p:nvGrpSpPr>
        <p:grpSpPr bwMode="auto">
          <a:xfrm>
            <a:off x="7993063" y="3381375"/>
            <a:ext cx="501650" cy="481013"/>
            <a:chOff x="3464" y="1275"/>
            <a:chExt cx="395" cy="329"/>
          </a:xfrm>
        </p:grpSpPr>
        <p:pic>
          <p:nvPicPr>
            <p:cNvPr id="255033" name="Picture 57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34" name="Object 58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34" name="Clip" r:id="rId15" imgW="1305000" imgH="1085760" progId="">
                <p:embed/>
              </p:oleObj>
            </a:graphicData>
          </a:graphic>
        </p:graphicFrame>
      </p:grpSp>
      <p:grpSp>
        <p:nvGrpSpPr>
          <p:cNvPr id="255035" name="Group 59"/>
          <p:cNvGrpSpPr>
            <a:grpSpLocks/>
          </p:cNvGrpSpPr>
          <p:nvPr/>
        </p:nvGrpSpPr>
        <p:grpSpPr bwMode="auto">
          <a:xfrm>
            <a:off x="7507288" y="4975225"/>
            <a:ext cx="501650" cy="481013"/>
            <a:chOff x="3464" y="1275"/>
            <a:chExt cx="395" cy="329"/>
          </a:xfrm>
        </p:grpSpPr>
        <p:pic>
          <p:nvPicPr>
            <p:cNvPr id="255036" name="Picture 60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37" name="Object 61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37" name="Clip" r:id="rId16" imgW="1305000" imgH="1085760" progId="">
                <p:embed/>
              </p:oleObj>
            </a:graphicData>
          </a:graphic>
        </p:graphicFrame>
      </p:grpSp>
      <p:grpSp>
        <p:nvGrpSpPr>
          <p:cNvPr id="255038" name="Group 62"/>
          <p:cNvGrpSpPr>
            <a:grpSpLocks/>
          </p:cNvGrpSpPr>
          <p:nvPr/>
        </p:nvGrpSpPr>
        <p:grpSpPr bwMode="auto">
          <a:xfrm>
            <a:off x="7259638" y="4214813"/>
            <a:ext cx="849312" cy="703262"/>
            <a:chOff x="3464" y="1275"/>
            <a:chExt cx="395" cy="329"/>
          </a:xfrm>
        </p:grpSpPr>
        <p:pic>
          <p:nvPicPr>
            <p:cNvPr id="255039" name="Picture 63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40" name="Object 64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40" name="Clip" r:id="rId17" imgW="1305000" imgH="1085760" progId="">
                <p:embed/>
              </p:oleObj>
            </a:graphicData>
          </a:graphic>
        </p:graphicFrame>
      </p:grpSp>
      <p:grpSp>
        <p:nvGrpSpPr>
          <p:cNvPr id="255043" name="Group 67"/>
          <p:cNvGrpSpPr>
            <a:grpSpLocks/>
          </p:cNvGrpSpPr>
          <p:nvPr/>
        </p:nvGrpSpPr>
        <p:grpSpPr bwMode="auto">
          <a:xfrm>
            <a:off x="5867400" y="2179638"/>
            <a:ext cx="501650" cy="481012"/>
            <a:chOff x="3464" y="1275"/>
            <a:chExt cx="395" cy="329"/>
          </a:xfrm>
        </p:grpSpPr>
        <p:pic>
          <p:nvPicPr>
            <p:cNvPr id="255044" name="Picture 68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45" name="Object 69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45" name="Clip" r:id="rId18" imgW="1305000" imgH="1085760" progId="">
                <p:embed/>
              </p:oleObj>
            </a:graphicData>
          </a:graphic>
        </p:graphicFrame>
      </p:grpSp>
      <p:grpSp>
        <p:nvGrpSpPr>
          <p:cNvPr id="255046" name="Group 70"/>
          <p:cNvGrpSpPr>
            <a:grpSpLocks/>
          </p:cNvGrpSpPr>
          <p:nvPr/>
        </p:nvGrpSpPr>
        <p:grpSpPr bwMode="auto">
          <a:xfrm>
            <a:off x="6697663" y="1722438"/>
            <a:ext cx="501650" cy="481012"/>
            <a:chOff x="3464" y="1275"/>
            <a:chExt cx="395" cy="329"/>
          </a:xfrm>
        </p:grpSpPr>
        <p:pic>
          <p:nvPicPr>
            <p:cNvPr id="255047" name="Picture 71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48" name="Object 72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48" name="Clip" r:id="rId19" imgW="1305000" imgH="1085760" progId="">
                <p:embed/>
              </p:oleObj>
            </a:graphicData>
          </a:graphic>
        </p:graphicFrame>
      </p:grpSp>
      <p:grpSp>
        <p:nvGrpSpPr>
          <p:cNvPr id="255049" name="Group 73"/>
          <p:cNvGrpSpPr>
            <a:grpSpLocks/>
          </p:cNvGrpSpPr>
          <p:nvPr/>
        </p:nvGrpSpPr>
        <p:grpSpPr bwMode="auto">
          <a:xfrm>
            <a:off x="6172200" y="1819275"/>
            <a:ext cx="501650" cy="481013"/>
            <a:chOff x="3464" y="1275"/>
            <a:chExt cx="395" cy="329"/>
          </a:xfrm>
        </p:grpSpPr>
        <p:pic>
          <p:nvPicPr>
            <p:cNvPr id="255050" name="Picture 74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51" name="Object 75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51" name="Clip" r:id="rId20" imgW="1305000" imgH="1085760" progId="">
                <p:embed/>
              </p:oleObj>
            </a:graphicData>
          </a:graphic>
        </p:graphicFrame>
      </p:grpSp>
      <p:grpSp>
        <p:nvGrpSpPr>
          <p:cNvPr id="255052" name="Group 76"/>
          <p:cNvGrpSpPr>
            <a:grpSpLocks/>
          </p:cNvGrpSpPr>
          <p:nvPr/>
        </p:nvGrpSpPr>
        <p:grpSpPr bwMode="auto">
          <a:xfrm>
            <a:off x="7613650" y="2179638"/>
            <a:ext cx="501650" cy="481012"/>
            <a:chOff x="3464" y="1275"/>
            <a:chExt cx="395" cy="329"/>
          </a:xfrm>
        </p:grpSpPr>
        <p:pic>
          <p:nvPicPr>
            <p:cNvPr id="255053" name="Picture 77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54" name="Object 78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54" name="Clip" r:id="rId21" imgW="1305000" imgH="1085760" progId="">
                <p:embed/>
              </p:oleObj>
            </a:graphicData>
          </a:graphic>
        </p:graphicFrame>
      </p:grpSp>
      <p:grpSp>
        <p:nvGrpSpPr>
          <p:cNvPr id="255055" name="Group 79"/>
          <p:cNvGrpSpPr>
            <a:grpSpLocks/>
          </p:cNvGrpSpPr>
          <p:nvPr/>
        </p:nvGrpSpPr>
        <p:grpSpPr bwMode="auto">
          <a:xfrm>
            <a:off x="7224713" y="336550"/>
            <a:ext cx="501650" cy="481013"/>
            <a:chOff x="3464" y="1275"/>
            <a:chExt cx="395" cy="329"/>
          </a:xfrm>
        </p:grpSpPr>
        <p:pic>
          <p:nvPicPr>
            <p:cNvPr id="255056" name="Picture 80" descr="kw_skype_logo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64" y="1427"/>
              <a:ext cx="395" cy="177"/>
            </a:xfrm>
            <a:prstGeom prst="rect">
              <a:avLst/>
            </a:prstGeom>
            <a:noFill/>
          </p:spPr>
        </p:pic>
        <p:graphicFrame>
          <p:nvGraphicFramePr>
            <p:cNvPr id="255057" name="Object 81"/>
            <p:cNvGraphicFramePr>
              <a:graphicFrameLocks noChangeAspect="1"/>
            </p:cNvGraphicFramePr>
            <p:nvPr/>
          </p:nvGraphicFramePr>
          <p:xfrm>
            <a:off x="3523" y="1275"/>
            <a:ext cx="280" cy="209"/>
          </p:xfrm>
          <a:graphic>
            <a:graphicData uri="http://schemas.openxmlformats.org/presentationml/2006/ole">
              <p:oleObj spid="_x0000_s255057" name="Clip" r:id="rId22" imgW="1305000" imgH="1085760" progId="">
                <p:embed/>
              </p:oleObj>
            </a:graphicData>
          </a:graphic>
        </p:graphicFrame>
      </p:grpSp>
      <p:grpSp>
        <p:nvGrpSpPr>
          <p:cNvPr id="255061" name="Group 85"/>
          <p:cNvGrpSpPr>
            <a:grpSpLocks/>
          </p:cNvGrpSpPr>
          <p:nvPr/>
        </p:nvGrpSpPr>
        <p:grpSpPr bwMode="auto">
          <a:xfrm>
            <a:off x="4721225" y="1677988"/>
            <a:ext cx="427038" cy="868362"/>
            <a:chOff x="4180" y="783"/>
            <a:chExt cx="150" cy="307"/>
          </a:xfrm>
        </p:grpSpPr>
        <p:sp>
          <p:nvSpPr>
            <p:cNvPr id="255062" name="AutoShape 86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063" name="Rectangle 87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064" name="Rectangle 88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065" name="AutoShape 89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066" name="Line 90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067" name="Line 91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068" name="Rectangle 92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5069" name="Rectangle 93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55070" name="Text Box 94"/>
          <p:cNvSpPr txBox="1">
            <a:spLocks noChangeArrowheads="1"/>
          </p:cNvSpPr>
          <p:nvPr/>
        </p:nvSpPr>
        <p:spPr bwMode="auto">
          <a:xfrm>
            <a:off x="4189413" y="2544763"/>
            <a:ext cx="1574800" cy="609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ctr">
              <a:lnSpc>
                <a:spcPct val="75000"/>
              </a:lnSpc>
            </a:pPr>
            <a:r>
              <a:rPr lang="en-US" sz="2000"/>
              <a:t>Skype </a:t>
            </a:r>
          </a:p>
          <a:p>
            <a:pPr marL="342900" indent="-342900" algn="ctr">
              <a:lnSpc>
                <a:spcPct val="75000"/>
              </a:lnSpc>
            </a:pPr>
            <a:r>
              <a:rPr lang="en-US" sz="2000"/>
              <a:t>login server</a:t>
            </a:r>
          </a:p>
        </p:txBody>
      </p:sp>
      <p:sp>
        <p:nvSpPr>
          <p:cNvPr id="255071" name="Rectangle 95"/>
          <p:cNvSpPr>
            <a:spLocks noChangeArrowheads="1"/>
          </p:cNvSpPr>
          <p:nvPr/>
        </p:nvSpPr>
        <p:spPr bwMode="auto">
          <a:xfrm>
            <a:off x="333375" y="2095500"/>
            <a:ext cx="378142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buFont typeface="ZapfDingbats" pitchFamily="82" charset="2"/>
              <a:buChar char="r"/>
            </a:pPr>
            <a:r>
              <a:rPr lang="en-US"/>
              <a:t>SC registers with SN</a:t>
            </a:r>
          </a:p>
          <a:p>
            <a:pPr marL="742950" lvl="1" indent="-285750">
              <a:buSzPct val="75000"/>
              <a:buFont typeface="Wingdings" pitchFamily="2" charset="2"/>
              <a:buChar char="v"/>
            </a:pPr>
            <a:r>
              <a:rPr lang="en-US" sz="2000"/>
              <a:t>list of bootstrap SNs</a:t>
            </a:r>
            <a:endParaRPr lang="en-US"/>
          </a:p>
        </p:txBody>
      </p:sp>
      <p:sp>
        <p:nvSpPr>
          <p:cNvPr id="255073" name="Line 97"/>
          <p:cNvSpPr>
            <a:spLocks noChangeShapeType="1"/>
          </p:cNvSpPr>
          <p:nvPr/>
        </p:nvSpPr>
        <p:spPr bwMode="auto">
          <a:xfrm flipV="1">
            <a:off x="6953250" y="2009775"/>
            <a:ext cx="485775" cy="7762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5074" name="Rectangle 98"/>
          <p:cNvSpPr>
            <a:spLocks noChangeArrowheads="1"/>
          </p:cNvSpPr>
          <p:nvPr/>
        </p:nvSpPr>
        <p:spPr bwMode="auto">
          <a:xfrm>
            <a:off x="320675" y="2909888"/>
            <a:ext cx="37814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buFont typeface="ZapfDingbats" pitchFamily="82" charset="2"/>
              <a:buChar char="r"/>
            </a:pPr>
            <a:r>
              <a:rPr lang="en-US"/>
              <a:t>SC logs in (authenticate)</a:t>
            </a:r>
            <a:endParaRPr lang="en-US" sz="2800"/>
          </a:p>
        </p:txBody>
      </p:sp>
      <p:sp>
        <p:nvSpPr>
          <p:cNvPr id="255077" name="Line 101"/>
          <p:cNvSpPr>
            <a:spLocks noChangeShapeType="1"/>
          </p:cNvSpPr>
          <p:nvPr/>
        </p:nvSpPr>
        <p:spPr bwMode="auto">
          <a:xfrm>
            <a:off x="5195888" y="1855788"/>
            <a:ext cx="21050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55078" name="Rectangle 102"/>
          <p:cNvSpPr>
            <a:spLocks noChangeArrowheads="1"/>
          </p:cNvSpPr>
          <p:nvPr/>
        </p:nvSpPr>
        <p:spPr bwMode="auto">
          <a:xfrm>
            <a:off x="320675" y="3741738"/>
            <a:ext cx="454342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buFont typeface="ZapfDingbats" pitchFamily="82" charset="2"/>
              <a:buChar char="r"/>
            </a:pPr>
            <a:r>
              <a:rPr lang="en-US"/>
              <a:t>Call: SC contacts SN will callee ID</a:t>
            </a:r>
          </a:p>
          <a:p>
            <a:pPr marL="742950" lvl="1" indent="-285750">
              <a:buSzPct val="75000"/>
              <a:buFont typeface="Wingdings" pitchFamily="2" charset="2"/>
              <a:buChar char="v"/>
            </a:pPr>
            <a:r>
              <a:rPr lang="en-US" sz="2000"/>
              <a:t>SN contacts other SNs (unknown protocol, maybe flooding)  to find addr of callee; returns addr to SC</a:t>
            </a:r>
            <a:endParaRPr lang="en-US"/>
          </a:p>
        </p:txBody>
      </p:sp>
      <p:grpSp>
        <p:nvGrpSpPr>
          <p:cNvPr id="255082" name="Group 106"/>
          <p:cNvGrpSpPr>
            <a:grpSpLocks/>
          </p:cNvGrpSpPr>
          <p:nvPr/>
        </p:nvGrpSpPr>
        <p:grpSpPr bwMode="auto">
          <a:xfrm>
            <a:off x="5997575" y="2022475"/>
            <a:ext cx="1552575" cy="2189163"/>
            <a:chOff x="3778" y="1274"/>
            <a:chExt cx="978" cy="1379"/>
          </a:xfrm>
        </p:grpSpPr>
        <p:sp>
          <p:nvSpPr>
            <p:cNvPr id="255079" name="Line 103"/>
            <p:cNvSpPr>
              <a:spLocks noChangeShapeType="1"/>
            </p:cNvSpPr>
            <p:nvPr/>
          </p:nvSpPr>
          <p:spPr bwMode="auto">
            <a:xfrm flipV="1">
              <a:off x="4284" y="1274"/>
              <a:ext cx="341" cy="51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5080" name="Line 104"/>
            <p:cNvSpPr>
              <a:spLocks noChangeShapeType="1"/>
            </p:cNvSpPr>
            <p:nvPr/>
          </p:nvSpPr>
          <p:spPr bwMode="auto">
            <a:xfrm>
              <a:off x="4310" y="1789"/>
              <a:ext cx="446" cy="86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55081" name="Line 105"/>
            <p:cNvSpPr>
              <a:spLocks noChangeShapeType="1"/>
            </p:cNvSpPr>
            <p:nvPr/>
          </p:nvSpPr>
          <p:spPr bwMode="auto">
            <a:xfrm flipH="1">
              <a:off x="3778" y="1850"/>
              <a:ext cx="532" cy="74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5083" name="Rectangle 107"/>
          <p:cNvSpPr>
            <a:spLocks noChangeArrowheads="1"/>
          </p:cNvSpPr>
          <p:nvPr/>
        </p:nvSpPr>
        <p:spPr bwMode="auto">
          <a:xfrm>
            <a:off x="333375" y="5741988"/>
            <a:ext cx="66357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buFont typeface="ZapfDingbats" pitchFamily="82" charset="2"/>
              <a:buChar char="r"/>
            </a:pPr>
            <a:r>
              <a:rPr lang="en-US"/>
              <a:t>SC directly contacts callee, overTCP</a:t>
            </a:r>
            <a:endParaRPr lang="en-US" sz="2800"/>
          </a:p>
        </p:txBody>
      </p:sp>
      <p:sp>
        <p:nvSpPr>
          <p:cNvPr id="255085" name="Line 109"/>
          <p:cNvSpPr>
            <a:spLocks noChangeShapeType="1"/>
          </p:cNvSpPr>
          <p:nvPr/>
        </p:nvSpPr>
        <p:spPr bwMode="auto">
          <a:xfrm>
            <a:off x="7467600" y="2051050"/>
            <a:ext cx="996950" cy="27844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5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22222E-6 L -0.00138 0.20602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55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1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9" grpId="0" build="p"/>
      <p:bldP spid="255071" grpId="0"/>
      <p:bldP spid="255073" grpId="0" animBg="1"/>
      <p:bldP spid="255073" grpId="1" animBg="1"/>
      <p:bldP spid="255074" grpId="0"/>
      <p:bldP spid="255077" grpId="0" animBg="1"/>
      <p:bldP spid="255077" grpId="1" animBg="1"/>
      <p:bldP spid="255078" grpId="0"/>
      <p:bldP spid="255083" grpId="0"/>
      <p:bldP spid="255085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93" name="Rectangle 2"/>
          <p:cNvSpPr>
            <a:spLocks noGrp="1" noChangeArrowheads="1"/>
          </p:cNvSpPr>
          <p:nvPr>
            <p:ph type="title"/>
          </p:nvPr>
        </p:nvSpPr>
        <p:spPr>
          <a:xfrm>
            <a:off x="488950" y="0"/>
            <a:ext cx="7772400" cy="1143000"/>
          </a:xfrm>
        </p:spPr>
        <p:txBody>
          <a:bodyPr/>
          <a:lstStyle/>
          <a:p>
            <a:r>
              <a:rPr lang="en-US" smtClean="0"/>
              <a:t>Peers as relays</a:t>
            </a:r>
          </a:p>
        </p:txBody>
      </p:sp>
      <p:sp>
        <p:nvSpPr>
          <p:cNvPr id="286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1175" y="1343025"/>
            <a:ext cx="3997325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smtClean="0"/>
              <a:t>problem when both Alice and Bob are behind  “NATs”. 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NAT prevents an outside peer from initiating a call to insider peer</a:t>
            </a:r>
          </a:p>
          <a:p>
            <a:pPr>
              <a:lnSpc>
                <a:spcPct val="90000"/>
              </a:lnSpc>
            </a:pPr>
            <a:r>
              <a:rPr lang="en-US" sz="2400" smtClean="0"/>
              <a:t>solution: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using Alice’s and Bob’s SNs,</a:t>
            </a:r>
            <a:r>
              <a:rPr lang="en-US" sz="2000" i="1" smtClean="0">
                <a:solidFill>
                  <a:srgbClr val="FF0000"/>
                </a:solidFill>
              </a:rPr>
              <a:t> relay</a:t>
            </a:r>
            <a:r>
              <a:rPr lang="en-US" sz="2000" smtClean="0"/>
              <a:t> is chosen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each peer initiates session with relay. </a:t>
            </a:r>
          </a:p>
          <a:p>
            <a:pPr lvl="1">
              <a:lnSpc>
                <a:spcPct val="90000"/>
              </a:lnSpc>
            </a:pPr>
            <a:r>
              <a:rPr lang="en-US" sz="2000" smtClean="0"/>
              <a:t>peers can now communicate through NATs via relay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583113" y="1174750"/>
            <a:ext cx="4129087" cy="3814763"/>
            <a:chOff x="2993" y="1085"/>
            <a:chExt cx="2601" cy="2403"/>
          </a:xfrm>
        </p:grpSpPr>
        <p:sp>
          <p:nvSpPr>
            <p:cNvPr id="28696" name="Line 5"/>
            <p:cNvSpPr>
              <a:spLocks noChangeShapeType="1"/>
            </p:cNvSpPr>
            <p:nvPr/>
          </p:nvSpPr>
          <p:spPr bwMode="auto">
            <a:xfrm>
              <a:off x="3941" y="1599"/>
              <a:ext cx="401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97" name="Line 6"/>
            <p:cNvSpPr>
              <a:spLocks noChangeShapeType="1"/>
            </p:cNvSpPr>
            <p:nvPr/>
          </p:nvSpPr>
          <p:spPr bwMode="auto">
            <a:xfrm>
              <a:off x="4063" y="1232"/>
              <a:ext cx="314" cy="6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98" name="Line 7"/>
            <p:cNvSpPr>
              <a:spLocks noChangeShapeType="1"/>
            </p:cNvSpPr>
            <p:nvPr/>
          </p:nvSpPr>
          <p:spPr bwMode="auto">
            <a:xfrm flipH="1">
              <a:off x="4352" y="1127"/>
              <a:ext cx="9" cy="6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699" name="Line 8"/>
            <p:cNvSpPr>
              <a:spLocks noChangeShapeType="1"/>
            </p:cNvSpPr>
            <p:nvPr/>
          </p:nvSpPr>
          <p:spPr bwMode="auto">
            <a:xfrm flipH="1">
              <a:off x="4369" y="1457"/>
              <a:ext cx="602" cy="4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4098" y="1653"/>
              <a:ext cx="535" cy="443"/>
              <a:chOff x="3464" y="1275"/>
              <a:chExt cx="395" cy="329"/>
            </a:xfrm>
          </p:grpSpPr>
          <p:pic>
            <p:nvPicPr>
              <p:cNvPr id="28751" name="Picture 10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90" name="Object 11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706" name="Clip" r:id="rId4" imgW="1305000" imgH="1085760" progId="">
                  <p:embed/>
                </p:oleObj>
              </a:graphicData>
            </a:graphic>
          </p:graphicFrame>
        </p:grpSp>
        <p:sp>
          <p:nvSpPr>
            <p:cNvPr id="28701" name="Line 12"/>
            <p:cNvSpPr>
              <a:spLocks noChangeShapeType="1"/>
            </p:cNvSpPr>
            <p:nvPr/>
          </p:nvSpPr>
          <p:spPr bwMode="auto">
            <a:xfrm flipV="1">
              <a:off x="3622" y="2775"/>
              <a:ext cx="61" cy="4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02" name="Line 13"/>
            <p:cNvSpPr>
              <a:spLocks noChangeShapeType="1"/>
            </p:cNvSpPr>
            <p:nvPr/>
          </p:nvSpPr>
          <p:spPr bwMode="auto">
            <a:xfrm>
              <a:off x="3405" y="2181"/>
              <a:ext cx="313" cy="6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03" name="Line 14"/>
            <p:cNvSpPr>
              <a:spLocks noChangeShapeType="1"/>
            </p:cNvSpPr>
            <p:nvPr/>
          </p:nvSpPr>
          <p:spPr bwMode="auto">
            <a:xfrm>
              <a:off x="3265" y="2556"/>
              <a:ext cx="428" cy="2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04" name="Line 15"/>
            <p:cNvSpPr>
              <a:spLocks noChangeShapeType="1"/>
            </p:cNvSpPr>
            <p:nvPr/>
          </p:nvSpPr>
          <p:spPr bwMode="auto">
            <a:xfrm flipV="1">
              <a:off x="3117" y="2784"/>
              <a:ext cx="576" cy="1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05" name="Line 16"/>
            <p:cNvSpPr>
              <a:spLocks noChangeShapeType="1"/>
            </p:cNvSpPr>
            <p:nvPr/>
          </p:nvSpPr>
          <p:spPr bwMode="auto">
            <a:xfrm flipV="1">
              <a:off x="3238" y="2818"/>
              <a:ext cx="472" cy="4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4" name="Group 17"/>
            <p:cNvGrpSpPr>
              <a:grpSpLocks/>
            </p:cNvGrpSpPr>
            <p:nvPr/>
          </p:nvGrpSpPr>
          <p:grpSpPr bwMode="auto">
            <a:xfrm>
              <a:off x="3125" y="3091"/>
              <a:ext cx="316" cy="303"/>
              <a:chOff x="3464" y="1275"/>
              <a:chExt cx="395" cy="329"/>
            </a:xfrm>
          </p:grpSpPr>
          <p:pic>
            <p:nvPicPr>
              <p:cNvPr id="28750" name="Picture 18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89" name="Object 19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705" name="Clip" r:id="rId5" imgW="1305000" imgH="1085760" progId="">
                  <p:embed/>
                </p:oleObj>
              </a:graphicData>
            </a:graphic>
          </p:graphicFrame>
        </p:grpSp>
        <p:grpSp>
          <p:nvGrpSpPr>
            <p:cNvPr id="5" name="Group 20"/>
            <p:cNvGrpSpPr>
              <a:grpSpLocks/>
            </p:cNvGrpSpPr>
            <p:nvPr/>
          </p:nvGrpSpPr>
          <p:grpSpPr bwMode="auto">
            <a:xfrm>
              <a:off x="2993" y="2768"/>
              <a:ext cx="316" cy="303"/>
              <a:chOff x="3464" y="1275"/>
              <a:chExt cx="395" cy="329"/>
            </a:xfrm>
          </p:grpSpPr>
          <p:pic>
            <p:nvPicPr>
              <p:cNvPr id="28749" name="Picture 21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88" name="Object 22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704" name="Clip" r:id="rId6" imgW="1305000" imgH="1085760" progId="">
                  <p:embed/>
                </p:oleObj>
              </a:graphicData>
            </a:graphic>
          </p:graphicFrame>
        </p:grpSp>
        <p:grpSp>
          <p:nvGrpSpPr>
            <p:cNvPr id="7" name="Group 23"/>
            <p:cNvGrpSpPr>
              <a:grpSpLocks/>
            </p:cNvGrpSpPr>
            <p:nvPr/>
          </p:nvGrpSpPr>
          <p:grpSpPr bwMode="auto">
            <a:xfrm>
              <a:off x="3509" y="3185"/>
              <a:ext cx="316" cy="303"/>
              <a:chOff x="3464" y="1275"/>
              <a:chExt cx="395" cy="329"/>
            </a:xfrm>
          </p:grpSpPr>
          <p:pic>
            <p:nvPicPr>
              <p:cNvPr id="28748" name="Picture 24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87" name="Object 25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703" name="Clip" r:id="rId7" imgW="1305000" imgH="1085760" progId="">
                  <p:embed/>
                </p:oleObj>
              </a:graphicData>
            </a:graphic>
          </p:graphicFrame>
        </p:grpSp>
        <p:grpSp>
          <p:nvGrpSpPr>
            <p:cNvPr id="8" name="Group 26"/>
            <p:cNvGrpSpPr>
              <a:grpSpLocks/>
            </p:cNvGrpSpPr>
            <p:nvPr/>
          </p:nvGrpSpPr>
          <p:grpSpPr bwMode="auto">
            <a:xfrm>
              <a:off x="3264" y="2174"/>
              <a:ext cx="316" cy="303"/>
              <a:chOff x="3464" y="1275"/>
              <a:chExt cx="395" cy="329"/>
            </a:xfrm>
          </p:grpSpPr>
          <p:pic>
            <p:nvPicPr>
              <p:cNvPr id="28747" name="Picture 27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86" name="Object 28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702" name="Clip" r:id="rId8" imgW="1305000" imgH="1085760" progId="">
                  <p:embed/>
                </p:oleObj>
              </a:graphicData>
            </a:graphic>
          </p:graphicFrame>
        </p:grpSp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3019" y="2408"/>
              <a:ext cx="316" cy="303"/>
              <a:chOff x="3464" y="1275"/>
              <a:chExt cx="395" cy="329"/>
            </a:xfrm>
          </p:grpSpPr>
          <p:pic>
            <p:nvPicPr>
              <p:cNvPr id="28746" name="Picture 30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85" name="Object 31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701" name="Clip" r:id="rId9" imgW="1305000" imgH="1085760" progId="">
                  <p:embed/>
                </p:oleObj>
              </a:graphicData>
            </a:graphic>
          </p:graphicFrame>
        </p:grpSp>
        <p:grpSp>
          <p:nvGrpSpPr>
            <p:cNvPr id="10" name="Group 32"/>
            <p:cNvGrpSpPr>
              <a:grpSpLocks/>
            </p:cNvGrpSpPr>
            <p:nvPr/>
          </p:nvGrpSpPr>
          <p:grpSpPr bwMode="auto">
            <a:xfrm>
              <a:off x="3439" y="2610"/>
              <a:ext cx="535" cy="443"/>
              <a:chOff x="3464" y="1275"/>
              <a:chExt cx="395" cy="329"/>
            </a:xfrm>
          </p:grpSpPr>
          <p:pic>
            <p:nvPicPr>
              <p:cNvPr id="28745" name="Picture 33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84" name="Object 34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700" name="Clip" r:id="rId10" imgW="1305000" imgH="1085760" progId="">
                  <p:embed/>
                </p:oleObj>
              </a:graphicData>
            </a:graphic>
          </p:graphicFrame>
        </p:grpSp>
        <p:sp>
          <p:nvSpPr>
            <p:cNvPr id="28712" name="Line 35"/>
            <p:cNvSpPr>
              <a:spLocks noChangeShapeType="1"/>
            </p:cNvSpPr>
            <p:nvPr/>
          </p:nvSpPr>
          <p:spPr bwMode="auto">
            <a:xfrm flipH="1">
              <a:off x="3736" y="1903"/>
              <a:ext cx="637" cy="8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3" name="Line 36"/>
            <p:cNvSpPr>
              <a:spLocks noChangeShapeType="1"/>
            </p:cNvSpPr>
            <p:nvPr/>
          </p:nvSpPr>
          <p:spPr bwMode="auto">
            <a:xfrm>
              <a:off x="4399" y="1807"/>
              <a:ext cx="436" cy="9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4" name="Line 37"/>
            <p:cNvSpPr>
              <a:spLocks noChangeShapeType="1"/>
            </p:cNvSpPr>
            <p:nvPr/>
          </p:nvSpPr>
          <p:spPr bwMode="auto">
            <a:xfrm flipV="1">
              <a:off x="3788" y="2731"/>
              <a:ext cx="1073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5" name="Line 38"/>
            <p:cNvSpPr>
              <a:spLocks noChangeShapeType="1"/>
            </p:cNvSpPr>
            <p:nvPr/>
          </p:nvSpPr>
          <p:spPr bwMode="auto">
            <a:xfrm flipH="1" flipV="1">
              <a:off x="4817" y="2828"/>
              <a:ext cx="53" cy="3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6" name="Line 39"/>
            <p:cNvSpPr>
              <a:spLocks noChangeShapeType="1"/>
            </p:cNvSpPr>
            <p:nvPr/>
          </p:nvSpPr>
          <p:spPr bwMode="auto">
            <a:xfrm flipH="1" flipV="1">
              <a:off x="4852" y="2846"/>
              <a:ext cx="490" cy="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7" name="Line 40"/>
            <p:cNvSpPr>
              <a:spLocks noChangeShapeType="1"/>
            </p:cNvSpPr>
            <p:nvPr/>
          </p:nvSpPr>
          <p:spPr bwMode="auto">
            <a:xfrm flipH="1" flipV="1">
              <a:off x="4827" y="2828"/>
              <a:ext cx="638" cy="6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8" name="Line 41"/>
            <p:cNvSpPr>
              <a:spLocks noChangeShapeType="1"/>
            </p:cNvSpPr>
            <p:nvPr/>
          </p:nvSpPr>
          <p:spPr bwMode="auto">
            <a:xfrm flipH="1">
              <a:off x="4827" y="2233"/>
              <a:ext cx="375" cy="6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19" name="Line 42"/>
            <p:cNvSpPr>
              <a:spLocks noChangeShapeType="1"/>
            </p:cNvSpPr>
            <p:nvPr/>
          </p:nvSpPr>
          <p:spPr bwMode="auto">
            <a:xfrm flipH="1">
              <a:off x="4844" y="2459"/>
              <a:ext cx="602" cy="4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1" name="Group 43"/>
            <p:cNvGrpSpPr>
              <a:grpSpLocks/>
            </p:cNvGrpSpPr>
            <p:nvPr/>
          </p:nvGrpSpPr>
          <p:grpSpPr bwMode="auto">
            <a:xfrm>
              <a:off x="5278" y="2759"/>
              <a:ext cx="316" cy="303"/>
              <a:chOff x="3464" y="1275"/>
              <a:chExt cx="395" cy="329"/>
            </a:xfrm>
          </p:grpSpPr>
          <p:pic>
            <p:nvPicPr>
              <p:cNvPr id="28744" name="Picture 44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83" name="Object 45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699" name="Clip" r:id="rId11" imgW="1305000" imgH="1085760" progId="">
                  <p:embed/>
                </p:oleObj>
              </a:graphicData>
            </a:graphic>
          </p:graphicFrame>
        </p:grpSp>
        <p:grpSp>
          <p:nvGrpSpPr>
            <p:cNvPr id="12" name="Group 46"/>
            <p:cNvGrpSpPr>
              <a:grpSpLocks/>
            </p:cNvGrpSpPr>
            <p:nvPr/>
          </p:nvGrpSpPr>
          <p:grpSpPr bwMode="auto">
            <a:xfrm>
              <a:off x="5175" y="3081"/>
              <a:ext cx="316" cy="303"/>
              <a:chOff x="3464" y="1275"/>
              <a:chExt cx="395" cy="329"/>
            </a:xfrm>
          </p:grpSpPr>
          <p:pic>
            <p:nvPicPr>
              <p:cNvPr id="28743" name="Picture 47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82" name="Object 48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698" name="Clip" r:id="rId12" imgW="1305000" imgH="1085760" progId="">
                  <p:embed/>
                </p:oleObj>
              </a:graphicData>
            </a:graphic>
          </p:graphicFrame>
        </p:grpSp>
        <p:grpSp>
          <p:nvGrpSpPr>
            <p:cNvPr id="13" name="Group 49"/>
            <p:cNvGrpSpPr>
              <a:grpSpLocks/>
            </p:cNvGrpSpPr>
            <p:nvPr/>
          </p:nvGrpSpPr>
          <p:grpSpPr bwMode="auto">
            <a:xfrm>
              <a:off x="5271" y="2375"/>
              <a:ext cx="316" cy="303"/>
              <a:chOff x="3464" y="1275"/>
              <a:chExt cx="395" cy="329"/>
            </a:xfrm>
          </p:grpSpPr>
          <p:pic>
            <p:nvPicPr>
              <p:cNvPr id="28742" name="Picture 50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81" name="Object 51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697" name="Clip" r:id="rId13" imgW="1305000" imgH="1085760" progId="">
                  <p:embed/>
                </p:oleObj>
              </a:graphicData>
            </a:graphic>
          </p:graphicFrame>
        </p:grpSp>
        <p:grpSp>
          <p:nvGrpSpPr>
            <p:cNvPr id="14" name="Group 52"/>
            <p:cNvGrpSpPr>
              <a:grpSpLocks/>
            </p:cNvGrpSpPr>
            <p:nvPr/>
          </p:nvGrpSpPr>
          <p:grpSpPr bwMode="auto">
            <a:xfrm>
              <a:off x="5035" y="2130"/>
              <a:ext cx="316" cy="303"/>
              <a:chOff x="3464" y="1275"/>
              <a:chExt cx="395" cy="329"/>
            </a:xfrm>
          </p:grpSpPr>
          <p:pic>
            <p:nvPicPr>
              <p:cNvPr id="28741" name="Picture 53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80" name="Object 54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696" name="Clip" r:id="rId14" imgW="1305000" imgH="1085760" progId="">
                  <p:embed/>
                </p:oleObj>
              </a:graphicData>
            </a:graphic>
          </p:graphicFrame>
        </p:grpSp>
        <p:grpSp>
          <p:nvGrpSpPr>
            <p:cNvPr id="15" name="Group 55"/>
            <p:cNvGrpSpPr>
              <a:grpSpLocks/>
            </p:cNvGrpSpPr>
            <p:nvPr/>
          </p:nvGrpSpPr>
          <p:grpSpPr bwMode="auto">
            <a:xfrm>
              <a:off x="4729" y="3134"/>
              <a:ext cx="316" cy="303"/>
              <a:chOff x="3464" y="1275"/>
              <a:chExt cx="395" cy="329"/>
            </a:xfrm>
          </p:grpSpPr>
          <p:pic>
            <p:nvPicPr>
              <p:cNvPr id="28740" name="Picture 56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79" name="Object 57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695" name="Clip" r:id="rId15" imgW="1305000" imgH="1085760" progId="">
                  <p:embed/>
                </p:oleObj>
              </a:graphicData>
            </a:graphic>
          </p:graphicFrame>
        </p:grpSp>
        <p:grpSp>
          <p:nvGrpSpPr>
            <p:cNvPr id="16" name="Group 58"/>
            <p:cNvGrpSpPr>
              <a:grpSpLocks/>
            </p:cNvGrpSpPr>
            <p:nvPr/>
          </p:nvGrpSpPr>
          <p:grpSpPr bwMode="auto">
            <a:xfrm>
              <a:off x="4573" y="2655"/>
              <a:ext cx="535" cy="443"/>
              <a:chOff x="3464" y="1275"/>
              <a:chExt cx="395" cy="329"/>
            </a:xfrm>
          </p:grpSpPr>
          <p:pic>
            <p:nvPicPr>
              <p:cNvPr id="28739" name="Picture 59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78" name="Object 60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694" name="Clip" r:id="rId16" imgW="1305000" imgH="1085760" progId="">
                  <p:embed/>
                </p:oleObj>
              </a:graphicData>
            </a:graphic>
          </p:graphicFrame>
        </p:grpSp>
        <p:grpSp>
          <p:nvGrpSpPr>
            <p:cNvPr id="17" name="Group 61"/>
            <p:cNvGrpSpPr>
              <a:grpSpLocks/>
            </p:cNvGrpSpPr>
            <p:nvPr/>
          </p:nvGrpSpPr>
          <p:grpSpPr bwMode="auto">
            <a:xfrm>
              <a:off x="3696" y="1373"/>
              <a:ext cx="316" cy="303"/>
              <a:chOff x="3464" y="1275"/>
              <a:chExt cx="395" cy="329"/>
            </a:xfrm>
          </p:grpSpPr>
          <p:pic>
            <p:nvPicPr>
              <p:cNvPr id="28738" name="Picture 62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77" name="Object 63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693" name="Clip" r:id="rId17" imgW="1305000" imgH="1085760" progId="">
                  <p:embed/>
                </p:oleObj>
              </a:graphicData>
            </a:graphic>
          </p:graphicFrame>
        </p:grpSp>
        <p:grpSp>
          <p:nvGrpSpPr>
            <p:cNvPr id="18" name="Group 64"/>
            <p:cNvGrpSpPr>
              <a:grpSpLocks/>
            </p:cNvGrpSpPr>
            <p:nvPr/>
          </p:nvGrpSpPr>
          <p:grpSpPr bwMode="auto">
            <a:xfrm>
              <a:off x="4219" y="1085"/>
              <a:ext cx="316" cy="303"/>
              <a:chOff x="3464" y="1275"/>
              <a:chExt cx="395" cy="329"/>
            </a:xfrm>
          </p:grpSpPr>
          <p:pic>
            <p:nvPicPr>
              <p:cNvPr id="28737" name="Picture 65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76" name="Object 66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692" name="Clip" r:id="rId18" imgW="1305000" imgH="1085760" progId="">
                  <p:embed/>
                </p:oleObj>
              </a:graphicData>
            </a:graphic>
          </p:graphicFrame>
        </p:grpSp>
        <p:grpSp>
          <p:nvGrpSpPr>
            <p:cNvPr id="19" name="Group 67"/>
            <p:cNvGrpSpPr>
              <a:grpSpLocks/>
            </p:cNvGrpSpPr>
            <p:nvPr/>
          </p:nvGrpSpPr>
          <p:grpSpPr bwMode="auto">
            <a:xfrm>
              <a:off x="3888" y="1146"/>
              <a:ext cx="316" cy="303"/>
              <a:chOff x="3464" y="1275"/>
              <a:chExt cx="395" cy="329"/>
            </a:xfrm>
          </p:grpSpPr>
          <p:pic>
            <p:nvPicPr>
              <p:cNvPr id="28736" name="Picture 68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75" name="Object 69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691" name="Clip" r:id="rId19" imgW="1305000" imgH="1085760" progId="">
                  <p:embed/>
                </p:oleObj>
              </a:graphicData>
            </a:graphic>
          </p:graphicFrame>
        </p:grpSp>
        <p:grpSp>
          <p:nvGrpSpPr>
            <p:cNvPr id="20" name="Group 70"/>
            <p:cNvGrpSpPr>
              <a:grpSpLocks/>
            </p:cNvGrpSpPr>
            <p:nvPr/>
          </p:nvGrpSpPr>
          <p:grpSpPr bwMode="auto">
            <a:xfrm>
              <a:off x="4796" y="1373"/>
              <a:ext cx="316" cy="303"/>
              <a:chOff x="3464" y="1275"/>
              <a:chExt cx="395" cy="329"/>
            </a:xfrm>
          </p:grpSpPr>
          <p:pic>
            <p:nvPicPr>
              <p:cNvPr id="28735" name="Picture 71" descr="kw_skype_logo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464" y="1427"/>
                <a:ext cx="395" cy="1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aphicFrame>
            <p:nvGraphicFramePr>
              <p:cNvPr id="28674" name="Object 72"/>
              <p:cNvGraphicFramePr>
                <a:graphicFrameLocks noChangeAspect="1"/>
              </p:cNvGraphicFramePr>
              <p:nvPr/>
            </p:nvGraphicFramePr>
            <p:xfrm>
              <a:off x="3523" y="1275"/>
              <a:ext cx="280" cy="209"/>
            </p:xfrm>
            <a:graphic>
              <a:graphicData uri="http://schemas.openxmlformats.org/presentationml/2006/ole">
                <p:oleObj spid="_x0000_s370690" name="Clip" r:id="rId20" imgW="1305000" imgH="1085760" progId="">
                  <p:embed/>
                </p:oleObj>
              </a:graphicData>
            </a:graphic>
          </p:graphicFrame>
        </p:grpSp>
        <p:sp>
          <p:nvSpPr>
            <p:cNvPr id="28730" name="Freeform 73"/>
            <p:cNvSpPr>
              <a:spLocks/>
            </p:cNvSpPr>
            <p:nvPr/>
          </p:nvSpPr>
          <p:spPr bwMode="auto">
            <a:xfrm>
              <a:off x="3693" y="1228"/>
              <a:ext cx="1597" cy="2008"/>
            </a:xfrm>
            <a:custGeom>
              <a:avLst/>
              <a:gdLst>
                <a:gd name="T0" fmla="*/ 737 w 1597"/>
                <a:gd name="T1" fmla="*/ 0 h 2008"/>
                <a:gd name="T2" fmla="*/ 1474 w 1597"/>
                <a:gd name="T3" fmla="*/ 983 h 2008"/>
                <a:gd name="T4" fmla="*/ 0 w 1597"/>
                <a:gd name="T5" fmla="*/ 2008 h 2008"/>
                <a:gd name="T6" fmla="*/ 0 60000 65536"/>
                <a:gd name="T7" fmla="*/ 0 60000 65536"/>
                <a:gd name="T8" fmla="*/ 0 60000 65536"/>
                <a:gd name="T9" fmla="*/ 0 w 1597"/>
                <a:gd name="T10" fmla="*/ 0 h 2008"/>
                <a:gd name="T11" fmla="*/ 1597 w 1597"/>
                <a:gd name="T12" fmla="*/ 2008 h 20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97" h="2008">
                  <a:moveTo>
                    <a:pt x="737" y="0"/>
                  </a:moveTo>
                  <a:cubicBezTo>
                    <a:pt x="1167" y="324"/>
                    <a:pt x="1597" y="648"/>
                    <a:pt x="1474" y="983"/>
                  </a:cubicBezTo>
                  <a:cubicBezTo>
                    <a:pt x="1351" y="1318"/>
                    <a:pt x="675" y="1663"/>
                    <a:pt x="0" y="2008"/>
                  </a:cubicBez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31" name="Freeform 74"/>
            <p:cNvSpPr>
              <a:spLocks/>
            </p:cNvSpPr>
            <p:nvPr/>
          </p:nvSpPr>
          <p:spPr bwMode="auto">
            <a:xfrm>
              <a:off x="3685" y="1203"/>
              <a:ext cx="1615" cy="2075"/>
            </a:xfrm>
            <a:custGeom>
              <a:avLst/>
              <a:gdLst>
                <a:gd name="T0" fmla="*/ 745 w 1615"/>
                <a:gd name="T1" fmla="*/ 0 h 2075"/>
                <a:gd name="T2" fmla="*/ 1491 w 1615"/>
                <a:gd name="T3" fmla="*/ 1016 h 2075"/>
                <a:gd name="T4" fmla="*/ 0 w 1615"/>
                <a:gd name="T5" fmla="*/ 2075 h 2075"/>
                <a:gd name="T6" fmla="*/ 0 60000 65536"/>
                <a:gd name="T7" fmla="*/ 0 60000 65536"/>
                <a:gd name="T8" fmla="*/ 0 60000 65536"/>
                <a:gd name="T9" fmla="*/ 0 w 1615"/>
                <a:gd name="T10" fmla="*/ 0 h 2075"/>
                <a:gd name="T11" fmla="*/ 1615 w 1615"/>
                <a:gd name="T12" fmla="*/ 2075 h 207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15" h="2075">
                  <a:moveTo>
                    <a:pt x="745" y="0"/>
                  </a:moveTo>
                  <a:cubicBezTo>
                    <a:pt x="1180" y="335"/>
                    <a:pt x="1615" y="670"/>
                    <a:pt x="1491" y="1016"/>
                  </a:cubicBezTo>
                  <a:cubicBezTo>
                    <a:pt x="1367" y="1362"/>
                    <a:pt x="250" y="1899"/>
                    <a:pt x="0" y="2075"/>
                  </a:cubicBez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32" name="Freeform 75"/>
            <p:cNvSpPr>
              <a:spLocks/>
            </p:cNvSpPr>
            <p:nvPr/>
          </p:nvSpPr>
          <p:spPr bwMode="auto">
            <a:xfrm>
              <a:off x="3693" y="1203"/>
              <a:ext cx="1600" cy="2058"/>
            </a:xfrm>
            <a:custGeom>
              <a:avLst/>
              <a:gdLst>
                <a:gd name="T0" fmla="*/ 754 w 1600"/>
                <a:gd name="T1" fmla="*/ 0 h 2058"/>
                <a:gd name="T2" fmla="*/ 1474 w 1600"/>
                <a:gd name="T3" fmla="*/ 982 h 2058"/>
                <a:gd name="T4" fmla="*/ 0 w 1600"/>
                <a:gd name="T5" fmla="*/ 2058 h 2058"/>
                <a:gd name="T6" fmla="*/ 0 60000 65536"/>
                <a:gd name="T7" fmla="*/ 0 60000 65536"/>
                <a:gd name="T8" fmla="*/ 0 60000 65536"/>
                <a:gd name="T9" fmla="*/ 0 w 1600"/>
                <a:gd name="T10" fmla="*/ 0 h 2058"/>
                <a:gd name="T11" fmla="*/ 1600 w 1600"/>
                <a:gd name="T12" fmla="*/ 2058 h 20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00" h="2058">
                  <a:moveTo>
                    <a:pt x="754" y="0"/>
                  </a:moveTo>
                  <a:cubicBezTo>
                    <a:pt x="1177" y="319"/>
                    <a:pt x="1600" y="639"/>
                    <a:pt x="1474" y="982"/>
                  </a:cubicBezTo>
                  <a:cubicBezTo>
                    <a:pt x="1348" y="1325"/>
                    <a:pt x="674" y="1691"/>
                    <a:pt x="0" y="2058"/>
                  </a:cubicBezTo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33" name="Line 76"/>
            <p:cNvSpPr>
              <a:spLocks noChangeShapeType="1"/>
            </p:cNvSpPr>
            <p:nvPr/>
          </p:nvSpPr>
          <p:spPr bwMode="auto">
            <a:xfrm flipH="1">
              <a:off x="3736" y="1516"/>
              <a:ext cx="127" cy="1169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734" name="Freeform 77"/>
            <p:cNvSpPr>
              <a:spLocks/>
            </p:cNvSpPr>
            <p:nvPr/>
          </p:nvSpPr>
          <p:spPr bwMode="auto">
            <a:xfrm>
              <a:off x="3719" y="1203"/>
              <a:ext cx="1577" cy="2067"/>
            </a:xfrm>
            <a:custGeom>
              <a:avLst/>
              <a:gdLst>
                <a:gd name="T0" fmla="*/ 720 w 1577"/>
                <a:gd name="T1" fmla="*/ 0 h 2067"/>
                <a:gd name="T2" fmla="*/ 1457 w 1577"/>
                <a:gd name="T3" fmla="*/ 999 h 2067"/>
                <a:gd name="T4" fmla="*/ 0 w 1577"/>
                <a:gd name="T5" fmla="*/ 2067 h 2067"/>
                <a:gd name="T6" fmla="*/ 0 60000 65536"/>
                <a:gd name="T7" fmla="*/ 0 60000 65536"/>
                <a:gd name="T8" fmla="*/ 0 60000 65536"/>
                <a:gd name="T9" fmla="*/ 0 w 1577"/>
                <a:gd name="T10" fmla="*/ 0 h 2067"/>
                <a:gd name="T11" fmla="*/ 1577 w 1577"/>
                <a:gd name="T12" fmla="*/ 2067 h 20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77" h="2067">
                  <a:moveTo>
                    <a:pt x="720" y="0"/>
                  </a:moveTo>
                  <a:cubicBezTo>
                    <a:pt x="1148" y="327"/>
                    <a:pt x="1577" y="655"/>
                    <a:pt x="1457" y="999"/>
                  </a:cubicBezTo>
                  <a:cubicBezTo>
                    <a:pt x="1337" y="1343"/>
                    <a:pt x="249" y="1892"/>
                    <a:pt x="0" y="2067"/>
                  </a:cubicBezTo>
                </a:path>
              </a:pathLst>
            </a:custGeom>
            <a:noFill/>
            <a:ln w="3175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691438" y="6572250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latin typeface="Arial" charset="0"/>
                <a:cs typeface="Arial" charset="0"/>
              </a:rPr>
              <a:t>Application  2-</a:t>
            </a:r>
            <a:fld id="{B4126ACC-20AF-45DE-8A69-D245E8C01C54}" type="slidenum">
              <a:rPr lang="en-US" sz="1200">
                <a:latin typeface="Arial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3"/>
          <p:cNvSpPr>
            <a:spLocks noGrp="1"/>
          </p:cNvSpPr>
          <p:nvPr>
            <p:ph type="title"/>
          </p:nvPr>
        </p:nvSpPr>
        <p:spPr>
          <a:xfrm>
            <a:off x="500063" y="0"/>
            <a:ext cx="7772400" cy="1143000"/>
          </a:xfrm>
        </p:spPr>
        <p:txBody>
          <a:bodyPr/>
          <a:lstStyle/>
          <a:p>
            <a:r>
              <a:rPr lang="en-US" smtClean="0"/>
              <a:t>Distributed Hash Table (DHT)</a:t>
            </a:r>
          </a:p>
        </p:txBody>
      </p:sp>
      <p:sp>
        <p:nvSpPr>
          <p:cNvPr id="93187" name="Content Placeholder 4"/>
          <p:cNvSpPr>
            <a:spLocks noGrp="1"/>
          </p:cNvSpPr>
          <p:nvPr>
            <p:ph idx="1"/>
          </p:nvPr>
        </p:nvSpPr>
        <p:spPr>
          <a:xfrm>
            <a:off x="568325" y="1411288"/>
            <a:ext cx="7772400" cy="4648200"/>
          </a:xfrm>
        </p:spPr>
        <p:txBody>
          <a:bodyPr/>
          <a:lstStyle/>
          <a:p>
            <a:r>
              <a:rPr lang="en-US" smtClean="0"/>
              <a:t>DHT: distributed P2P database</a:t>
            </a:r>
          </a:p>
          <a:p>
            <a:r>
              <a:rPr lang="en-US" smtClean="0"/>
              <a:t>database has </a:t>
            </a:r>
            <a:r>
              <a:rPr lang="en-US" smtClean="0">
                <a:solidFill>
                  <a:srgbClr val="FF0000"/>
                </a:solidFill>
              </a:rPr>
              <a:t>(key, value) </a:t>
            </a:r>
            <a:r>
              <a:rPr lang="en-US" smtClean="0"/>
              <a:t>pairs; </a:t>
            </a:r>
          </a:p>
          <a:p>
            <a:pPr lvl="1"/>
            <a:r>
              <a:rPr lang="en-US" smtClean="0"/>
              <a:t>key: ss number; value: human name</a:t>
            </a:r>
          </a:p>
          <a:p>
            <a:pPr lvl="1"/>
            <a:r>
              <a:rPr lang="en-US" smtClean="0"/>
              <a:t>key: content type; value: IP address</a:t>
            </a:r>
          </a:p>
          <a:p>
            <a:r>
              <a:rPr lang="en-US" smtClean="0"/>
              <a:t>peers </a:t>
            </a:r>
            <a:r>
              <a:rPr lang="en-US" smtClean="0">
                <a:solidFill>
                  <a:srgbClr val="FF0000"/>
                </a:solidFill>
              </a:rPr>
              <a:t>query</a:t>
            </a:r>
            <a:r>
              <a:rPr lang="en-US" smtClean="0"/>
              <a:t> DB with key</a:t>
            </a:r>
          </a:p>
          <a:p>
            <a:pPr lvl="1"/>
            <a:r>
              <a:rPr lang="en-US" smtClean="0"/>
              <a:t>DB returns values that match the key</a:t>
            </a:r>
          </a:p>
          <a:p>
            <a:r>
              <a:rPr lang="en-US" smtClean="0"/>
              <a:t>peers can also </a:t>
            </a:r>
            <a:r>
              <a:rPr lang="en-US" smtClean="0">
                <a:solidFill>
                  <a:srgbClr val="FF0000"/>
                </a:solidFill>
              </a:rPr>
              <a:t>insert</a:t>
            </a:r>
            <a:r>
              <a:rPr lang="en-US" smtClean="0"/>
              <a:t> (key, value) peers</a:t>
            </a:r>
          </a:p>
        </p:txBody>
      </p:sp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618413" y="6532563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latin typeface="Arial" charset="0"/>
                <a:cs typeface="Arial" charset="0"/>
              </a:rPr>
              <a:t>Application  2-</a:t>
            </a:r>
            <a:fld id="{1606812D-3016-48CA-8C9A-666D9558DB49}" type="slidenum">
              <a:rPr lang="en-US" sz="1200">
                <a:latin typeface="Arial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n-US" smtClean="0"/>
              <a:t>DHT Identifiers</a:t>
            </a:r>
          </a:p>
        </p:txBody>
      </p:sp>
      <p:sp>
        <p:nvSpPr>
          <p:cNvPr id="94211" name="Content Placeholder 2"/>
          <p:cNvSpPr>
            <a:spLocks noGrp="1"/>
          </p:cNvSpPr>
          <p:nvPr>
            <p:ph idx="1"/>
          </p:nvPr>
        </p:nvSpPr>
        <p:spPr>
          <a:xfrm>
            <a:off x="457200" y="1455738"/>
            <a:ext cx="8686800" cy="4525962"/>
          </a:xfrm>
        </p:spPr>
        <p:txBody>
          <a:bodyPr/>
          <a:lstStyle/>
          <a:p>
            <a:r>
              <a:rPr lang="en-US" smtClean="0"/>
              <a:t>assign integer identifier to each peer in range [0,2</a:t>
            </a:r>
            <a:r>
              <a:rPr lang="en-US" baseline="30000" smtClean="0"/>
              <a:t>n</a:t>
            </a:r>
            <a:r>
              <a:rPr lang="en-US" smtClean="0"/>
              <a:t>-1].</a:t>
            </a:r>
          </a:p>
          <a:p>
            <a:pPr lvl="1"/>
            <a:r>
              <a:rPr lang="en-US" smtClean="0"/>
              <a:t>Each identifier can be represented by n bits.</a:t>
            </a:r>
          </a:p>
          <a:p>
            <a:r>
              <a:rPr lang="en-US" smtClean="0"/>
              <a:t>require each key to be an integer in </a:t>
            </a:r>
            <a:r>
              <a:rPr lang="en-US" smtClean="0">
                <a:solidFill>
                  <a:srgbClr val="FF0000"/>
                </a:solidFill>
              </a:rPr>
              <a:t>same range</a:t>
            </a:r>
            <a:r>
              <a:rPr lang="en-US" smtClean="0"/>
              <a:t>.</a:t>
            </a:r>
          </a:p>
          <a:p>
            <a:r>
              <a:rPr lang="en-US" smtClean="0"/>
              <a:t>to get integer keys, hash original key.</a:t>
            </a:r>
          </a:p>
          <a:p>
            <a:pPr lvl="1"/>
            <a:r>
              <a:rPr lang="en-US" smtClean="0"/>
              <a:t>e.g., key = h(“Led Zeppelin IV”)</a:t>
            </a:r>
          </a:p>
          <a:p>
            <a:pPr lvl="1"/>
            <a:r>
              <a:rPr lang="en-US" smtClean="0"/>
              <a:t>this is why they call it a distributed “hash” table</a:t>
            </a:r>
          </a:p>
        </p:txBody>
      </p:sp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618413" y="6532563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latin typeface="Arial" charset="0"/>
                <a:cs typeface="Arial" charset="0"/>
              </a:rPr>
              <a:t>Application  2-</a:t>
            </a:r>
            <a:fld id="{721F0F08-5915-40D5-9E73-B7D672F75AF5}" type="slidenum">
              <a:rPr lang="en-US" sz="1200">
                <a:latin typeface="Arial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46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itle 1"/>
          <p:cNvSpPr>
            <a:spLocks noGrp="1"/>
          </p:cNvSpPr>
          <p:nvPr>
            <p:ph type="title"/>
          </p:nvPr>
        </p:nvSpPr>
        <p:spPr>
          <a:xfrm>
            <a:off x="511175" y="0"/>
            <a:ext cx="7772400" cy="1143000"/>
          </a:xfrm>
        </p:spPr>
        <p:txBody>
          <a:bodyPr/>
          <a:lstStyle/>
          <a:p>
            <a:r>
              <a:rPr lang="en-US" smtClean="0"/>
              <a:t>How to assign keys to peers?</a:t>
            </a:r>
          </a:p>
        </p:txBody>
      </p:sp>
      <p:sp>
        <p:nvSpPr>
          <p:cNvPr id="95235" name="Content Placeholder 2"/>
          <p:cNvSpPr>
            <a:spLocks noGrp="1"/>
          </p:cNvSpPr>
          <p:nvPr>
            <p:ph idx="1"/>
          </p:nvPr>
        </p:nvSpPr>
        <p:spPr>
          <a:xfrm>
            <a:off x="633413" y="1200150"/>
            <a:ext cx="7772400" cy="4648200"/>
          </a:xfrm>
        </p:spPr>
        <p:txBody>
          <a:bodyPr/>
          <a:lstStyle/>
          <a:p>
            <a:r>
              <a:rPr lang="en-US" smtClean="0"/>
              <a:t>central issue:</a:t>
            </a:r>
          </a:p>
          <a:p>
            <a:pPr lvl="1"/>
            <a:r>
              <a:rPr lang="en-US" smtClean="0"/>
              <a:t>assigning (key, value) pairs to peers.</a:t>
            </a:r>
          </a:p>
          <a:p>
            <a:r>
              <a:rPr lang="en-US" smtClean="0"/>
              <a:t>rule: assign key to the peer that has the </a:t>
            </a:r>
            <a:r>
              <a:rPr lang="en-US" smtClean="0">
                <a:solidFill>
                  <a:srgbClr val="FF0000"/>
                </a:solidFill>
              </a:rPr>
              <a:t>closest</a:t>
            </a:r>
            <a:r>
              <a:rPr lang="en-US" smtClean="0"/>
              <a:t> ID.</a:t>
            </a:r>
          </a:p>
          <a:p>
            <a:r>
              <a:rPr lang="en-US" smtClean="0"/>
              <a:t>convention in lecture: closest is the </a:t>
            </a:r>
            <a:r>
              <a:rPr lang="en-US" smtClean="0">
                <a:solidFill>
                  <a:srgbClr val="FF0000"/>
                </a:solidFill>
              </a:rPr>
              <a:t>immediate successor </a:t>
            </a:r>
            <a:r>
              <a:rPr lang="en-US" smtClean="0"/>
              <a:t>of the key.</a:t>
            </a:r>
          </a:p>
          <a:p>
            <a:r>
              <a:rPr lang="en-US" smtClean="0"/>
              <a:t>e.g.,: n=4; peers: 1,3,4,5,8,10,12,14; </a:t>
            </a:r>
          </a:p>
          <a:p>
            <a:pPr lvl="1"/>
            <a:r>
              <a:rPr lang="en-US" smtClean="0"/>
              <a:t>key = 13, then successor  peer = 14</a:t>
            </a:r>
          </a:p>
          <a:p>
            <a:pPr lvl="1"/>
            <a:r>
              <a:rPr lang="en-US" smtClean="0"/>
              <a:t>key = 15, then successor peer = 1</a:t>
            </a:r>
          </a:p>
        </p:txBody>
      </p:sp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618413" y="6532563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latin typeface="Arial" charset="0"/>
                <a:cs typeface="Arial" charset="0"/>
              </a:rPr>
              <a:t>Application  2-</a:t>
            </a:r>
            <a:fld id="{FB5EE4D2-C210-466E-9CF3-0587FD890B4F}" type="slidenum">
              <a:rPr lang="en-US" sz="1200">
                <a:latin typeface="Arial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2438400" y="1219200"/>
            <a:ext cx="3602038" cy="3570288"/>
            <a:chOff x="1066800" y="1676400"/>
            <a:chExt cx="3602330" cy="3569732"/>
          </a:xfrm>
        </p:grpSpPr>
        <p:sp>
          <p:nvSpPr>
            <p:cNvPr id="96263" name="Oval 3"/>
            <p:cNvSpPr>
              <a:spLocks noChangeArrowheads="1"/>
            </p:cNvSpPr>
            <p:nvPr/>
          </p:nvSpPr>
          <p:spPr bwMode="auto">
            <a:xfrm>
              <a:off x="2794354" y="4791480"/>
              <a:ext cx="96564" cy="988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4" name="Oval 4"/>
            <p:cNvSpPr>
              <a:spLocks noChangeArrowheads="1"/>
            </p:cNvSpPr>
            <p:nvPr/>
          </p:nvSpPr>
          <p:spPr bwMode="auto">
            <a:xfrm>
              <a:off x="1435115" y="2890435"/>
              <a:ext cx="96564" cy="988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5" name="Oval 5"/>
            <p:cNvSpPr>
              <a:spLocks noChangeArrowheads="1"/>
            </p:cNvSpPr>
            <p:nvPr/>
          </p:nvSpPr>
          <p:spPr bwMode="auto">
            <a:xfrm>
              <a:off x="1459562" y="3978242"/>
              <a:ext cx="96564" cy="988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6" name="Oval 6"/>
            <p:cNvSpPr>
              <a:spLocks noChangeArrowheads="1"/>
            </p:cNvSpPr>
            <p:nvPr/>
          </p:nvSpPr>
          <p:spPr bwMode="auto">
            <a:xfrm>
              <a:off x="3989799" y="2585616"/>
              <a:ext cx="96564" cy="988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7" name="Oval 7"/>
            <p:cNvSpPr>
              <a:spLocks noChangeArrowheads="1"/>
            </p:cNvSpPr>
            <p:nvPr/>
          </p:nvSpPr>
          <p:spPr bwMode="auto">
            <a:xfrm>
              <a:off x="4283160" y="3457025"/>
              <a:ext cx="96564" cy="988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8" name="Oval 8"/>
            <p:cNvSpPr>
              <a:spLocks noChangeArrowheads="1"/>
            </p:cNvSpPr>
            <p:nvPr/>
          </p:nvSpPr>
          <p:spPr bwMode="auto">
            <a:xfrm>
              <a:off x="4004467" y="4192313"/>
              <a:ext cx="96564" cy="988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69" name="Oval 9"/>
            <p:cNvSpPr>
              <a:spLocks noChangeArrowheads="1"/>
            </p:cNvSpPr>
            <p:nvPr/>
          </p:nvSpPr>
          <p:spPr bwMode="auto">
            <a:xfrm>
              <a:off x="1991278" y="4548323"/>
              <a:ext cx="96565" cy="988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0" name="Oval 10"/>
            <p:cNvSpPr>
              <a:spLocks noChangeArrowheads="1"/>
            </p:cNvSpPr>
            <p:nvPr/>
          </p:nvSpPr>
          <p:spPr bwMode="auto">
            <a:xfrm>
              <a:off x="1376443" y="2050438"/>
              <a:ext cx="2927496" cy="279339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1" name="Text Box 11"/>
            <p:cNvSpPr txBox="1">
              <a:spLocks noChangeArrowheads="1"/>
            </p:cNvSpPr>
            <p:nvPr/>
          </p:nvSpPr>
          <p:spPr bwMode="auto">
            <a:xfrm>
              <a:off x="2895600" y="1676400"/>
              <a:ext cx="28886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1</a:t>
              </a:r>
            </a:p>
          </p:txBody>
        </p:sp>
        <p:sp>
          <p:nvSpPr>
            <p:cNvPr id="96272" name="Rectangle 12"/>
            <p:cNvSpPr>
              <a:spLocks noChangeArrowheads="1"/>
            </p:cNvSpPr>
            <p:nvPr/>
          </p:nvSpPr>
          <p:spPr bwMode="auto">
            <a:xfrm>
              <a:off x="4114800" y="25146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3</a:t>
              </a:r>
            </a:p>
          </p:txBody>
        </p:sp>
        <p:sp>
          <p:nvSpPr>
            <p:cNvPr id="96273" name="Rectangle 13"/>
            <p:cNvSpPr>
              <a:spLocks noChangeArrowheads="1"/>
            </p:cNvSpPr>
            <p:nvPr/>
          </p:nvSpPr>
          <p:spPr bwMode="auto">
            <a:xfrm>
              <a:off x="4343400" y="3352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4</a:t>
              </a:r>
            </a:p>
          </p:txBody>
        </p:sp>
        <p:sp>
          <p:nvSpPr>
            <p:cNvPr id="96274" name="Rectangle 14"/>
            <p:cNvSpPr>
              <a:spLocks noChangeArrowheads="1"/>
            </p:cNvSpPr>
            <p:nvPr/>
          </p:nvSpPr>
          <p:spPr bwMode="auto">
            <a:xfrm>
              <a:off x="4114800" y="4114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5</a:t>
              </a:r>
            </a:p>
          </p:txBody>
        </p:sp>
        <p:sp>
          <p:nvSpPr>
            <p:cNvPr id="96275" name="Rectangle 15"/>
            <p:cNvSpPr>
              <a:spLocks noChangeArrowheads="1"/>
            </p:cNvSpPr>
            <p:nvPr/>
          </p:nvSpPr>
          <p:spPr bwMode="auto">
            <a:xfrm>
              <a:off x="2743200" y="4876800"/>
              <a:ext cx="32573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8</a:t>
              </a:r>
            </a:p>
          </p:txBody>
        </p:sp>
        <p:sp>
          <p:nvSpPr>
            <p:cNvPr id="96276" name="Rectangle 16"/>
            <p:cNvSpPr>
              <a:spLocks noChangeArrowheads="1"/>
            </p:cNvSpPr>
            <p:nvPr/>
          </p:nvSpPr>
          <p:spPr bwMode="auto">
            <a:xfrm>
              <a:off x="1676400" y="4648200"/>
              <a:ext cx="42992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10</a:t>
              </a:r>
            </a:p>
          </p:txBody>
        </p:sp>
        <p:sp>
          <p:nvSpPr>
            <p:cNvPr id="96277" name="Rectangle 17"/>
            <p:cNvSpPr>
              <a:spLocks noChangeArrowheads="1"/>
            </p:cNvSpPr>
            <p:nvPr/>
          </p:nvSpPr>
          <p:spPr bwMode="auto">
            <a:xfrm>
              <a:off x="1066800" y="3886200"/>
              <a:ext cx="42992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12</a:t>
              </a:r>
            </a:p>
          </p:txBody>
        </p:sp>
        <p:sp>
          <p:nvSpPr>
            <p:cNvPr id="96278" name="Rectangle 18"/>
            <p:cNvSpPr>
              <a:spLocks noChangeArrowheads="1"/>
            </p:cNvSpPr>
            <p:nvPr/>
          </p:nvSpPr>
          <p:spPr bwMode="auto">
            <a:xfrm>
              <a:off x="1066800" y="2667000"/>
              <a:ext cx="42992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/>
                <a:t>15</a:t>
              </a:r>
            </a:p>
          </p:txBody>
        </p:sp>
        <p:sp>
          <p:nvSpPr>
            <p:cNvPr id="96279" name="Oval 28"/>
            <p:cNvSpPr>
              <a:spLocks noChangeArrowheads="1"/>
            </p:cNvSpPr>
            <p:nvPr/>
          </p:nvSpPr>
          <p:spPr bwMode="auto">
            <a:xfrm>
              <a:off x="2912920" y="2010882"/>
              <a:ext cx="96565" cy="988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cxnSp>
        <p:nvCxnSpPr>
          <p:cNvPr id="64" name="Straight Connector 63"/>
          <p:cNvCxnSpPr/>
          <p:nvPr/>
        </p:nvCxnSpPr>
        <p:spPr>
          <a:xfrm>
            <a:off x="4114800" y="1524000"/>
            <a:ext cx="152400" cy="76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rot="10800000" flipV="1">
            <a:off x="4191000" y="1600200"/>
            <a:ext cx="169863" cy="9683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261" name="Title 67"/>
          <p:cNvSpPr>
            <a:spLocks noGrp="1"/>
          </p:cNvSpPr>
          <p:nvPr>
            <p:ph type="title"/>
          </p:nvPr>
        </p:nvSpPr>
        <p:spPr>
          <a:xfrm>
            <a:off x="522288" y="0"/>
            <a:ext cx="7772400" cy="1143000"/>
          </a:xfrm>
        </p:spPr>
        <p:txBody>
          <a:bodyPr/>
          <a:lstStyle/>
          <a:p>
            <a:r>
              <a:rPr lang="en-US" smtClean="0"/>
              <a:t>Circular DHT (1)</a:t>
            </a:r>
          </a:p>
        </p:txBody>
      </p:sp>
      <p:sp>
        <p:nvSpPr>
          <p:cNvPr id="96262" name="Content Placeholder 68"/>
          <p:cNvSpPr>
            <a:spLocks noGrp="1"/>
          </p:cNvSpPr>
          <p:nvPr>
            <p:ph idx="1"/>
          </p:nvPr>
        </p:nvSpPr>
        <p:spPr>
          <a:xfrm>
            <a:off x="457200" y="4953000"/>
            <a:ext cx="8229600" cy="1524000"/>
          </a:xfrm>
        </p:spPr>
        <p:txBody>
          <a:bodyPr/>
          <a:lstStyle/>
          <a:p>
            <a:r>
              <a:rPr lang="en-US" smtClean="0"/>
              <a:t>each peer </a:t>
            </a:r>
            <a:r>
              <a:rPr lang="en-US" i="1" smtClean="0"/>
              <a:t>only</a:t>
            </a:r>
            <a:r>
              <a:rPr lang="en-US" smtClean="0"/>
              <a:t> aware of immediate successor and predecessor.</a:t>
            </a:r>
          </a:p>
          <a:p>
            <a:r>
              <a:rPr lang="en-US" smtClean="0"/>
              <a:t>“overlay network”</a:t>
            </a:r>
          </a:p>
        </p:txBody>
      </p:sp>
      <p:sp>
        <p:nvSpPr>
          <p:cNvPr id="6" name="Footer Placeholder 2"/>
          <p:cNvSpPr txBox="1">
            <a:spLocks noGrp="1"/>
          </p:cNvSpPr>
          <p:nvPr/>
        </p:nvSpPr>
        <p:spPr bwMode="auto">
          <a:xfrm>
            <a:off x="7618413" y="6532563"/>
            <a:ext cx="1452562" cy="2857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sz="1200">
                <a:latin typeface="Arial" charset="0"/>
                <a:cs typeface="Arial" charset="0"/>
              </a:rPr>
              <a:t>Application  2-</a:t>
            </a:r>
            <a:fld id="{C1D3D2CC-7834-4BB1-BDCE-45E72BEF0507}" type="slidenum">
              <a:rPr lang="en-US" sz="1200">
                <a:latin typeface="Arial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en-US" sz="12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34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D7EAC-4C0F-4F0D-ADC0-464FA8BB923D}" type="slidenum">
              <a:rPr lang="en-US"/>
              <a:pPr/>
              <a:t>5</a:t>
            </a:fld>
            <a:endParaRPr lang="en-US"/>
          </a:p>
        </p:txBody>
      </p:sp>
      <p:sp>
        <p:nvSpPr>
          <p:cNvPr id="1853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Pure P2P architecture</a:t>
            </a:r>
          </a:p>
        </p:txBody>
      </p:sp>
      <p:sp>
        <p:nvSpPr>
          <p:cNvPr id="18534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511175" y="1668463"/>
            <a:ext cx="4049713" cy="4648200"/>
          </a:xfrm>
        </p:spPr>
        <p:txBody>
          <a:bodyPr/>
          <a:lstStyle/>
          <a:p>
            <a:r>
              <a:rPr lang="en-US" sz="2400" dirty="0" smtClean="0"/>
              <a:t>there is </a:t>
            </a:r>
            <a:r>
              <a:rPr lang="en-US" sz="2400" i="1" dirty="0" smtClean="0"/>
              <a:t>no</a:t>
            </a:r>
            <a:r>
              <a:rPr lang="en-US" sz="2400" dirty="0" smtClean="0"/>
              <a:t> always-on server</a:t>
            </a:r>
          </a:p>
          <a:p>
            <a:r>
              <a:rPr lang="en-US" sz="2400" dirty="0" smtClean="0"/>
              <a:t>arbitrary </a:t>
            </a:r>
            <a:r>
              <a:rPr lang="en-US" sz="2400" dirty="0"/>
              <a:t>end systems directly communicate</a:t>
            </a:r>
          </a:p>
          <a:p>
            <a:r>
              <a:rPr lang="en-US" sz="2400" dirty="0"/>
              <a:t>peers intermittently connected &amp; change IP addresses</a:t>
            </a:r>
          </a:p>
          <a:p>
            <a:r>
              <a:rPr lang="en-US" sz="2400" dirty="0"/>
              <a:t>example: Gnutella</a:t>
            </a:r>
          </a:p>
          <a:p>
            <a:endParaRPr lang="en-US" sz="2400" dirty="0"/>
          </a:p>
          <a:p>
            <a:pPr>
              <a:buFont typeface="ZapfDingbats" pitchFamily="82" charset="2"/>
              <a:buNone/>
            </a:pPr>
            <a:r>
              <a:rPr lang="en-US" sz="2400" dirty="0">
                <a:solidFill>
                  <a:srgbClr val="FF0000"/>
                </a:solidFill>
              </a:rPr>
              <a:t>Highly scalable but difficult to manage</a:t>
            </a:r>
          </a:p>
          <a:p>
            <a:endParaRPr lang="en-US" sz="2400" dirty="0"/>
          </a:p>
        </p:txBody>
      </p:sp>
      <p:sp>
        <p:nvSpPr>
          <p:cNvPr id="186035" name="Freeform 691"/>
          <p:cNvSpPr>
            <a:spLocks/>
          </p:cNvSpPr>
          <p:nvPr/>
        </p:nvSpPr>
        <p:spPr bwMode="auto">
          <a:xfrm>
            <a:off x="6710363" y="3457575"/>
            <a:ext cx="1314450" cy="674688"/>
          </a:xfrm>
          <a:custGeom>
            <a:avLst/>
            <a:gdLst/>
            <a:ahLst/>
            <a:cxnLst>
              <a:cxn ang="0">
                <a:pos x="382" y="30"/>
              </a:cxn>
              <a:cxn ang="0">
                <a:pos x="370" y="30"/>
              </a:cxn>
              <a:cxn ang="0">
                <a:pos x="126" y="32"/>
              </a:cxn>
              <a:cxn ang="0">
                <a:pos x="6" y="126"/>
              </a:cxn>
              <a:cxn ang="0">
                <a:pos x="92" y="274"/>
              </a:cxn>
              <a:cxn ang="0">
                <a:pos x="292" y="384"/>
              </a:cxn>
              <a:cxn ang="0">
                <a:pos x="540" y="416"/>
              </a:cxn>
              <a:cxn ang="0">
                <a:pos x="698" y="330"/>
              </a:cxn>
              <a:cxn ang="0">
                <a:pos x="776" y="170"/>
              </a:cxn>
              <a:cxn ang="0">
                <a:pos x="792" y="22"/>
              </a:cxn>
              <a:cxn ang="0">
                <a:pos x="560" y="38"/>
              </a:cxn>
              <a:cxn ang="0">
                <a:pos x="382" y="30"/>
              </a:cxn>
            </a:cxnLst>
            <a:rect l="0" t="0" r="r" b="b"/>
            <a:pathLst>
              <a:path w="828" h="425">
                <a:moveTo>
                  <a:pt x="382" y="30"/>
                </a:moveTo>
                <a:cubicBezTo>
                  <a:pt x="350" y="29"/>
                  <a:pt x="413" y="30"/>
                  <a:pt x="370" y="30"/>
                </a:cubicBezTo>
                <a:cubicBezTo>
                  <a:pt x="327" y="30"/>
                  <a:pt x="187" y="16"/>
                  <a:pt x="126" y="32"/>
                </a:cubicBezTo>
                <a:cubicBezTo>
                  <a:pt x="65" y="48"/>
                  <a:pt x="12" y="86"/>
                  <a:pt x="6" y="126"/>
                </a:cubicBezTo>
                <a:cubicBezTo>
                  <a:pt x="0" y="166"/>
                  <a:pt x="44" y="231"/>
                  <a:pt x="92" y="274"/>
                </a:cubicBezTo>
                <a:cubicBezTo>
                  <a:pt x="140" y="317"/>
                  <a:pt x="217" y="360"/>
                  <a:pt x="292" y="384"/>
                </a:cubicBezTo>
                <a:cubicBezTo>
                  <a:pt x="367" y="408"/>
                  <a:pt x="472" y="425"/>
                  <a:pt x="540" y="416"/>
                </a:cubicBezTo>
                <a:cubicBezTo>
                  <a:pt x="608" y="407"/>
                  <a:pt x="659" y="371"/>
                  <a:pt x="698" y="330"/>
                </a:cubicBezTo>
                <a:cubicBezTo>
                  <a:pt x="737" y="289"/>
                  <a:pt x="760" y="221"/>
                  <a:pt x="776" y="170"/>
                </a:cubicBezTo>
                <a:cubicBezTo>
                  <a:pt x="792" y="119"/>
                  <a:pt x="828" y="44"/>
                  <a:pt x="792" y="22"/>
                </a:cubicBezTo>
                <a:cubicBezTo>
                  <a:pt x="756" y="0"/>
                  <a:pt x="630" y="37"/>
                  <a:pt x="560" y="38"/>
                </a:cubicBezTo>
                <a:cubicBezTo>
                  <a:pt x="490" y="39"/>
                  <a:pt x="414" y="31"/>
                  <a:pt x="382" y="30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036" name="Freeform 692"/>
          <p:cNvSpPr>
            <a:spLocks/>
          </p:cNvSpPr>
          <p:nvPr/>
        </p:nvSpPr>
        <p:spPr bwMode="auto">
          <a:xfrm>
            <a:off x="6729413" y="1931988"/>
            <a:ext cx="1730375" cy="1044575"/>
          </a:xfrm>
          <a:custGeom>
            <a:avLst/>
            <a:gdLst/>
            <a:ahLst/>
            <a:cxnLst>
              <a:cxn ang="0">
                <a:pos x="424" y="10"/>
              </a:cxn>
              <a:cxn ang="0">
                <a:pos x="288" y="70"/>
              </a:cxn>
              <a:cxn ang="0">
                <a:pos x="96" y="100"/>
              </a:cxn>
              <a:cxn ang="0">
                <a:pos x="14" y="336"/>
              </a:cxn>
              <a:cxn ang="0">
                <a:pos x="180" y="444"/>
              </a:cxn>
              <a:cxn ang="0">
                <a:pos x="346" y="426"/>
              </a:cxn>
              <a:cxn ang="0">
                <a:pos x="584" y="444"/>
              </a:cxn>
              <a:cxn ang="0">
                <a:pos x="698" y="434"/>
              </a:cxn>
              <a:cxn ang="0">
                <a:pos x="752" y="372"/>
              </a:cxn>
              <a:cxn ang="0">
                <a:pos x="750" y="158"/>
              </a:cxn>
              <a:cxn ang="0">
                <a:pos x="662" y="34"/>
              </a:cxn>
              <a:cxn ang="0">
                <a:pos x="424" y="10"/>
              </a:cxn>
            </a:cxnLst>
            <a:rect l="0" t="0" r="r" b="b"/>
            <a:pathLst>
              <a:path w="765" h="459">
                <a:moveTo>
                  <a:pt x="424" y="10"/>
                </a:moveTo>
                <a:cubicBezTo>
                  <a:pt x="362" y="16"/>
                  <a:pt x="343" y="55"/>
                  <a:pt x="288" y="70"/>
                </a:cubicBezTo>
                <a:cubicBezTo>
                  <a:pt x="233" y="85"/>
                  <a:pt x="142" y="56"/>
                  <a:pt x="96" y="100"/>
                </a:cubicBezTo>
                <a:cubicBezTo>
                  <a:pt x="50" y="144"/>
                  <a:pt x="0" y="279"/>
                  <a:pt x="14" y="336"/>
                </a:cubicBezTo>
                <a:cubicBezTo>
                  <a:pt x="28" y="393"/>
                  <a:pt x="125" y="429"/>
                  <a:pt x="180" y="444"/>
                </a:cubicBezTo>
                <a:cubicBezTo>
                  <a:pt x="235" y="459"/>
                  <a:pt x="279" y="426"/>
                  <a:pt x="346" y="426"/>
                </a:cubicBezTo>
                <a:cubicBezTo>
                  <a:pt x="413" y="426"/>
                  <a:pt x="525" y="443"/>
                  <a:pt x="584" y="444"/>
                </a:cubicBezTo>
                <a:cubicBezTo>
                  <a:pt x="643" y="445"/>
                  <a:pt x="670" y="446"/>
                  <a:pt x="698" y="434"/>
                </a:cubicBezTo>
                <a:cubicBezTo>
                  <a:pt x="726" y="422"/>
                  <a:pt x="743" y="418"/>
                  <a:pt x="752" y="372"/>
                </a:cubicBezTo>
                <a:cubicBezTo>
                  <a:pt x="761" y="326"/>
                  <a:pt x="765" y="214"/>
                  <a:pt x="750" y="158"/>
                </a:cubicBezTo>
                <a:cubicBezTo>
                  <a:pt x="735" y="102"/>
                  <a:pt x="716" y="58"/>
                  <a:pt x="662" y="34"/>
                </a:cubicBezTo>
                <a:cubicBezTo>
                  <a:pt x="608" y="10"/>
                  <a:pt x="505" y="0"/>
                  <a:pt x="424" y="10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037" name="Freeform 693"/>
          <p:cNvSpPr>
            <a:spLocks/>
          </p:cNvSpPr>
          <p:nvPr/>
        </p:nvSpPr>
        <p:spPr bwMode="auto">
          <a:xfrm>
            <a:off x="4989513" y="1639888"/>
            <a:ext cx="1644650" cy="1071562"/>
          </a:xfrm>
          <a:custGeom>
            <a:avLst/>
            <a:gdLst/>
            <a:ahLst/>
            <a:cxnLst>
              <a:cxn ang="0">
                <a:pos x="648" y="11"/>
              </a:cxn>
              <a:cxn ang="0">
                <a:pos x="390" y="53"/>
              </a:cxn>
              <a:cxn ang="0">
                <a:pos x="206" y="129"/>
              </a:cxn>
              <a:cxn ang="0">
                <a:pos x="152" y="229"/>
              </a:cxn>
              <a:cxn ang="0">
                <a:pos x="22" y="297"/>
              </a:cxn>
              <a:cxn ang="0">
                <a:pos x="18" y="459"/>
              </a:cxn>
              <a:cxn ang="0">
                <a:pos x="132" y="489"/>
              </a:cxn>
              <a:cxn ang="0">
                <a:pos x="458" y="489"/>
              </a:cxn>
              <a:cxn ang="0">
                <a:pos x="598" y="555"/>
              </a:cxn>
              <a:cxn ang="0">
                <a:pos x="752" y="657"/>
              </a:cxn>
              <a:cxn ang="0">
                <a:pos x="870" y="661"/>
              </a:cxn>
              <a:cxn ang="0">
                <a:pos x="952" y="603"/>
              </a:cxn>
              <a:cxn ang="0">
                <a:pos x="992" y="445"/>
              </a:cxn>
              <a:cxn ang="0">
                <a:pos x="1018" y="291"/>
              </a:cxn>
              <a:cxn ang="0">
                <a:pos x="1022" y="107"/>
              </a:cxn>
              <a:cxn ang="0">
                <a:pos x="934" y="17"/>
              </a:cxn>
              <a:cxn ang="0">
                <a:pos x="776" y="3"/>
              </a:cxn>
              <a:cxn ang="0">
                <a:pos x="648" y="11"/>
              </a:cxn>
            </a:cxnLst>
            <a:rect l="0" t="0" r="r" b="b"/>
            <a:pathLst>
              <a:path w="1036" h="675">
                <a:moveTo>
                  <a:pt x="648" y="11"/>
                </a:moveTo>
                <a:cubicBezTo>
                  <a:pt x="584" y="19"/>
                  <a:pt x="464" y="33"/>
                  <a:pt x="390" y="53"/>
                </a:cubicBezTo>
                <a:cubicBezTo>
                  <a:pt x="316" y="73"/>
                  <a:pt x="246" y="100"/>
                  <a:pt x="206" y="129"/>
                </a:cubicBezTo>
                <a:cubicBezTo>
                  <a:pt x="166" y="158"/>
                  <a:pt x="183" y="201"/>
                  <a:pt x="152" y="229"/>
                </a:cubicBezTo>
                <a:cubicBezTo>
                  <a:pt x="121" y="257"/>
                  <a:pt x="44" y="259"/>
                  <a:pt x="22" y="297"/>
                </a:cubicBezTo>
                <a:cubicBezTo>
                  <a:pt x="0" y="335"/>
                  <a:pt x="0" y="427"/>
                  <a:pt x="18" y="459"/>
                </a:cubicBezTo>
                <a:cubicBezTo>
                  <a:pt x="36" y="491"/>
                  <a:pt x="59" y="484"/>
                  <a:pt x="132" y="489"/>
                </a:cubicBezTo>
                <a:cubicBezTo>
                  <a:pt x="205" y="494"/>
                  <a:pt x="380" y="478"/>
                  <a:pt x="458" y="489"/>
                </a:cubicBezTo>
                <a:cubicBezTo>
                  <a:pt x="536" y="500"/>
                  <a:pt x="549" y="527"/>
                  <a:pt x="598" y="555"/>
                </a:cubicBezTo>
                <a:cubicBezTo>
                  <a:pt x="647" y="583"/>
                  <a:pt x="707" y="639"/>
                  <a:pt x="752" y="657"/>
                </a:cubicBezTo>
                <a:cubicBezTo>
                  <a:pt x="797" y="675"/>
                  <a:pt x="837" y="670"/>
                  <a:pt x="870" y="661"/>
                </a:cubicBezTo>
                <a:cubicBezTo>
                  <a:pt x="903" y="652"/>
                  <a:pt x="932" y="639"/>
                  <a:pt x="952" y="603"/>
                </a:cubicBezTo>
                <a:cubicBezTo>
                  <a:pt x="972" y="567"/>
                  <a:pt x="981" y="497"/>
                  <a:pt x="992" y="445"/>
                </a:cubicBezTo>
                <a:cubicBezTo>
                  <a:pt x="1003" y="393"/>
                  <a:pt x="1013" y="347"/>
                  <a:pt x="1018" y="291"/>
                </a:cubicBezTo>
                <a:cubicBezTo>
                  <a:pt x="1023" y="235"/>
                  <a:pt x="1036" y="153"/>
                  <a:pt x="1022" y="107"/>
                </a:cubicBezTo>
                <a:cubicBezTo>
                  <a:pt x="1008" y="61"/>
                  <a:pt x="975" y="34"/>
                  <a:pt x="934" y="17"/>
                </a:cubicBezTo>
                <a:cubicBezTo>
                  <a:pt x="893" y="0"/>
                  <a:pt x="824" y="4"/>
                  <a:pt x="776" y="3"/>
                </a:cubicBezTo>
                <a:cubicBezTo>
                  <a:pt x="728" y="2"/>
                  <a:pt x="712" y="3"/>
                  <a:pt x="648" y="11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86038" name="Group 694"/>
          <p:cNvGrpSpPr>
            <a:grpSpLocks/>
          </p:cNvGrpSpPr>
          <p:nvPr/>
        </p:nvGrpSpPr>
        <p:grpSpPr bwMode="auto">
          <a:xfrm>
            <a:off x="5076825" y="2974975"/>
            <a:ext cx="1458913" cy="933450"/>
            <a:chOff x="2889" y="1631"/>
            <a:chExt cx="980" cy="743"/>
          </a:xfrm>
        </p:grpSpPr>
        <p:sp>
          <p:nvSpPr>
            <p:cNvPr id="186039" name="Rectangle 695"/>
            <p:cNvSpPr>
              <a:spLocks noChangeArrowheads="1"/>
            </p:cNvSpPr>
            <p:nvPr/>
          </p:nvSpPr>
          <p:spPr bwMode="auto">
            <a:xfrm>
              <a:off x="3046" y="1841"/>
              <a:ext cx="663" cy="533"/>
            </a:xfrm>
            <a:prstGeom prst="rect">
              <a:avLst/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040" name="AutoShape 696"/>
            <p:cNvSpPr>
              <a:spLocks noChangeArrowheads="1"/>
            </p:cNvSpPr>
            <p:nvPr/>
          </p:nvSpPr>
          <p:spPr bwMode="auto">
            <a:xfrm>
              <a:off x="2889" y="1631"/>
              <a:ext cx="980" cy="25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solidFill>
                  <a:srgbClr val="00CCFF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186041" name="Group 697"/>
          <p:cNvGrpSpPr>
            <a:grpSpLocks/>
          </p:cNvGrpSpPr>
          <p:nvPr/>
        </p:nvGrpSpPr>
        <p:grpSpPr bwMode="auto">
          <a:xfrm>
            <a:off x="5778500" y="1831975"/>
            <a:ext cx="336550" cy="531813"/>
            <a:chOff x="3796" y="1043"/>
            <a:chExt cx="865" cy="1237"/>
          </a:xfrm>
        </p:grpSpPr>
        <p:sp>
          <p:nvSpPr>
            <p:cNvPr id="186042" name="Line 698"/>
            <p:cNvSpPr>
              <a:spLocks noChangeShapeType="1"/>
            </p:cNvSpPr>
            <p:nvPr/>
          </p:nvSpPr>
          <p:spPr bwMode="auto">
            <a:xfrm flipH="1">
              <a:off x="3992" y="1481"/>
              <a:ext cx="235" cy="72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6043" name="Line 699"/>
            <p:cNvSpPr>
              <a:spLocks noChangeShapeType="1"/>
            </p:cNvSpPr>
            <p:nvPr/>
          </p:nvSpPr>
          <p:spPr bwMode="auto">
            <a:xfrm>
              <a:off x="4227" y="1481"/>
              <a:ext cx="236" cy="72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6044" name="Line 700"/>
            <p:cNvSpPr>
              <a:spLocks noChangeShapeType="1"/>
            </p:cNvSpPr>
            <p:nvPr/>
          </p:nvSpPr>
          <p:spPr bwMode="auto">
            <a:xfrm>
              <a:off x="3992" y="2201"/>
              <a:ext cx="235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6045" name="Line 701"/>
            <p:cNvSpPr>
              <a:spLocks noChangeShapeType="1"/>
            </p:cNvSpPr>
            <p:nvPr/>
          </p:nvSpPr>
          <p:spPr bwMode="auto">
            <a:xfrm flipH="1">
              <a:off x="4227" y="2201"/>
              <a:ext cx="236" cy="7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6046" name="Line 702"/>
            <p:cNvSpPr>
              <a:spLocks noChangeShapeType="1"/>
            </p:cNvSpPr>
            <p:nvPr/>
          </p:nvSpPr>
          <p:spPr bwMode="auto">
            <a:xfrm>
              <a:off x="4227" y="1497"/>
              <a:ext cx="0" cy="78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6047" name="Line 703"/>
            <p:cNvSpPr>
              <a:spLocks noChangeShapeType="1"/>
            </p:cNvSpPr>
            <p:nvPr/>
          </p:nvSpPr>
          <p:spPr bwMode="auto">
            <a:xfrm flipV="1">
              <a:off x="3992" y="2127"/>
              <a:ext cx="235" cy="7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6048" name="Line 704"/>
            <p:cNvSpPr>
              <a:spLocks noChangeShapeType="1"/>
            </p:cNvSpPr>
            <p:nvPr/>
          </p:nvSpPr>
          <p:spPr bwMode="auto">
            <a:xfrm flipH="1" flipV="1">
              <a:off x="4227" y="2127"/>
              <a:ext cx="236" cy="74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6049" name="Line 705"/>
            <p:cNvSpPr>
              <a:spLocks noChangeShapeType="1"/>
            </p:cNvSpPr>
            <p:nvPr/>
          </p:nvSpPr>
          <p:spPr bwMode="auto">
            <a:xfrm>
              <a:off x="4092" y="1890"/>
              <a:ext cx="135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6050" name="Line 706"/>
            <p:cNvSpPr>
              <a:spLocks noChangeShapeType="1"/>
            </p:cNvSpPr>
            <p:nvPr/>
          </p:nvSpPr>
          <p:spPr bwMode="auto">
            <a:xfrm flipV="1">
              <a:off x="4227" y="1890"/>
              <a:ext cx="143" cy="6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6051" name="Line 707"/>
            <p:cNvSpPr>
              <a:spLocks noChangeShapeType="1"/>
            </p:cNvSpPr>
            <p:nvPr/>
          </p:nvSpPr>
          <p:spPr bwMode="auto">
            <a:xfrm>
              <a:off x="4047" y="1996"/>
              <a:ext cx="175" cy="8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6052" name="Line 708"/>
            <p:cNvSpPr>
              <a:spLocks noChangeShapeType="1"/>
            </p:cNvSpPr>
            <p:nvPr/>
          </p:nvSpPr>
          <p:spPr bwMode="auto">
            <a:xfrm flipV="1">
              <a:off x="4227" y="2012"/>
              <a:ext cx="176" cy="71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6053" name="Line 709"/>
            <p:cNvSpPr>
              <a:spLocks noChangeShapeType="1"/>
            </p:cNvSpPr>
            <p:nvPr/>
          </p:nvSpPr>
          <p:spPr bwMode="auto">
            <a:xfrm flipV="1">
              <a:off x="4227" y="1782"/>
              <a:ext cx="90" cy="2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6054" name="Line 710"/>
            <p:cNvSpPr>
              <a:spLocks noChangeShapeType="1"/>
            </p:cNvSpPr>
            <p:nvPr/>
          </p:nvSpPr>
          <p:spPr bwMode="auto">
            <a:xfrm flipV="1">
              <a:off x="4227" y="1632"/>
              <a:ext cx="57" cy="2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6055" name="Line 711"/>
            <p:cNvSpPr>
              <a:spLocks noChangeShapeType="1"/>
            </p:cNvSpPr>
            <p:nvPr/>
          </p:nvSpPr>
          <p:spPr bwMode="auto">
            <a:xfrm>
              <a:off x="4126" y="1772"/>
              <a:ext cx="109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6056" name="Line 712"/>
            <p:cNvSpPr>
              <a:spLocks noChangeShapeType="1"/>
            </p:cNvSpPr>
            <p:nvPr/>
          </p:nvSpPr>
          <p:spPr bwMode="auto">
            <a:xfrm>
              <a:off x="4175" y="1625"/>
              <a:ext cx="63" cy="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186057" name="Group 713"/>
            <p:cNvGrpSpPr>
              <a:grpSpLocks/>
            </p:cNvGrpSpPr>
            <p:nvPr/>
          </p:nvGrpSpPr>
          <p:grpSpPr bwMode="auto">
            <a:xfrm>
              <a:off x="4269" y="1415"/>
              <a:ext cx="392" cy="137"/>
              <a:chOff x="4227" y="1360"/>
              <a:chExt cx="863" cy="270"/>
            </a:xfrm>
          </p:grpSpPr>
          <p:sp>
            <p:nvSpPr>
              <p:cNvPr id="186058" name="Line 714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6059" name="Line 715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6060" name="Line 716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6061" name="Line 717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86062" name="Group 718"/>
            <p:cNvGrpSpPr>
              <a:grpSpLocks/>
            </p:cNvGrpSpPr>
            <p:nvPr/>
          </p:nvGrpSpPr>
          <p:grpSpPr bwMode="auto">
            <a:xfrm rot="5700496">
              <a:off x="4053" y="1170"/>
              <a:ext cx="392" cy="137"/>
              <a:chOff x="4227" y="1360"/>
              <a:chExt cx="863" cy="270"/>
            </a:xfrm>
          </p:grpSpPr>
          <p:sp>
            <p:nvSpPr>
              <p:cNvPr id="186063" name="Line 719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6064" name="Line 720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6065" name="Line 721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6066" name="Line 722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86067" name="Group 723"/>
            <p:cNvGrpSpPr>
              <a:grpSpLocks/>
            </p:cNvGrpSpPr>
            <p:nvPr/>
          </p:nvGrpSpPr>
          <p:grpSpPr bwMode="auto">
            <a:xfrm rot="10800000">
              <a:off x="3796" y="1402"/>
              <a:ext cx="392" cy="137"/>
              <a:chOff x="4227" y="1360"/>
              <a:chExt cx="863" cy="270"/>
            </a:xfrm>
          </p:grpSpPr>
          <p:sp>
            <p:nvSpPr>
              <p:cNvPr id="186068" name="Line 724"/>
              <p:cNvSpPr>
                <a:spLocks noChangeShapeType="1"/>
              </p:cNvSpPr>
              <p:nvPr/>
            </p:nvSpPr>
            <p:spPr bwMode="auto">
              <a:xfrm>
                <a:off x="4227" y="1604"/>
                <a:ext cx="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6069" name="Line 725"/>
              <p:cNvSpPr>
                <a:spLocks noChangeShapeType="1"/>
              </p:cNvSpPr>
              <p:nvPr/>
            </p:nvSpPr>
            <p:spPr bwMode="auto">
              <a:xfrm rot="6361956" flipH="1" flipV="1">
                <a:off x="4464" y="1205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6070" name="Line 726"/>
              <p:cNvSpPr>
                <a:spLocks noChangeShapeType="1"/>
              </p:cNvSpPr>
              <p:nvPr/>
            </p:nvSpPr>
            <p:spPr bwMode="auto">
              <a:xfrm rot="6361956">
                <a:off x="4602" y="1393"/>
                <a:ext cx="189" cy="203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86071" name="Line 727"/>
              <p:cNvSpPr>
                <a:spLocks noChangeShapeType="1"/>
              </p:cNvSpPr>
              <p:nvPr/>
            </p:nvSpPr>
            <p:spPr bwMode="auto">
              <a:xfrm rot="6361956" flipH="1" flipV="1">
                <a:off x="4745" y="1286"/>
                <a:ext cx="189" cy="500"/>
              </a:xfrm>
              <a:prstGeom prst="line">
                <a:avLst/>
              </a:prstGeom>
              <a:noFill/>
              <a:ln w="317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186072" name="Oval 728"/>
          <p:cNvSpPr>
            <a:spLocks noChangeArrowheads="1"/>
          </p:cNvSpPr>
          <p:nvPr/>
        </p:nvSpPr>
        <p:spPr bwMode="auto">
          <a:xfrm>
            <a:off x="6835775" y="3652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073" name="Line 729"/>
          <p:cNvSpPr>
            <a:spLocks noChangeShapeType="1"/>
          </p:cNvSpPr>
          <p:nvPr/>
        </p:nvSpPr>
        <p:spPr bwMode="auto">
          <a:xfrm>
            <a:off x="6835775" y="3644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074" name="Line 730"/>
          <p:cNvSpPr>
            <a:spLocks noChangeShapeType="1"/>
          </p:cNvSpPr>
          <p:nvPr/>
        </p:nvSpPr>
        <p:spPr bwMode="auto">
          <a:xfrm>
            <a:off x="7194550" y="3644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075" name="Rectangle 731"/>
          <p:cNvSpPr>
            <a:spLocks noChangeArrowheads="1"/>
          </p:cNvSpPr>
          <p:nvPr/>
        </p:nvSpPr>
        <p:spPr bwMode="auto">
          <a:xfrm>
            <a:off x="6835775" y="3644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6076" name="Oval 732"/>
          <p:cNvSpPr>
            <a:spLocks noChangeArrowheads="1"/>
          </p:cNvSpPr>
          <p:nvPr/>
        </p:nvSpPr>
        <p:spPr bwMode="auto">
          <a:xfrm>
            <a:off x="6832600" y="3576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6077" name="Group 733"/>
          <p:cNvGrpSpPr>
            <a:grpSpLocks/>
          </p:cNvGrpSpPr>
          <p:nvPr/>
        </p:nvGrpSpPr>
        <p:grpSpPr bwMode="auto">
          <a:xfrm>
            <a:off x="6918325" y="3600450"/>
            <a:ext cx="179388" cy="65088"/>
            <a:chOff x="2848" y="848"/>
            <a:chExt cx="140" cy="98"/>
          </a:xfrm>
        </p:grpSpPr>
        <p:sp>
          <p:nvSpPr>
            <p:cNvPr id="186078" name="Line 73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079" name="Line 73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080" name="Line 73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6081" name="Group 737"/>
          <p:cNvGrpSpPr>
            <a:grpSpLocks/>
          </p:cNvGrpSpPr>
          <p:nvPr/>
        </p:nvGrpSpPr>
        <p:grpSpPr bwMode="auto">
          <a:xfrm flipV="1">
            <a:off x="6918325" y="3600450"/>
            <a:ext cx="179388" cy="65088"/>
            <a:chOff x="2848" y="848"/>
            <a:chExt cx="140" cy="98"/>
          </a:xfrm>
        </p:grpSpPr>
        <p:sp>
          <p:nvSpPr>
            <p:cNvPr id="186082" name="Line 73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083" name="Line 73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084" name="Line 74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6085" name="Oval 741"/>
          <p:cNvSpPr>
            <a:spLocks noChangeArrowheads="1"/>
          </p:cNvSpPr>
          <p:nvPr/>
        </p:nvSpPr>
        <p:spPr bwMode="auto">
          <a:xfrm>
            <a:off x="7191375" y="39322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086" name="Line 742"/>
          <p:cNvSpPr>
            <a:spLocks noChangeShapeType="1"/>
          </p:cNvSpPr>
          <p:nvPr/>
        </p:nvSpPr>
        <p:spPr bwMode="auto">
          <a:xfrm>
            <a:off x="7191375" y="39243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087" name="Line 743"/>
          <p:cNvSpPr>
            <a:spLocks noChangeShapeType="1"/>
          </p:cNvSpPr>
          <p:nvPr/>
        </p:nvSpPr>
        <p:spPr bwMode="auto">
          <a:xfrm>
            <a:off x="7550150" y="39243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088" name="Rectangle 744"/>
          <p:cNvSpPr>
            <a:spLocks noChangeArrowheads="1"/>
          </p:cNvSpPr>
          <p:nvPr/>
        </p:nvSpPr>
        <p:spPr bwMode="auto">
          <a:xfrm>
            <a:off x="7191375" y="39243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6089" name="Oval 745"/>
          <p:cNvSpPr>
            <a:spLocks noChangeArrowheads="1"/>
          </p:cNvSpPr>
          <p:nvPr/>
        </p:nvSpPr>
        <p:spPr bwMode="auto">
          <a:xfrm>
            <a:off x="7188200" y="38560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6090" name="Group 746"/>
          <p:cNvGrpSpPr>
            <a:grpSpLocks/>
          </p:cNvGrpSpPr>
          <p:nvPr/>
        </p:nvGrpSpPr>
        <p:grpSpPr bwMode="auto">
          <a:xfrm>
            <a:off x="7273925" y="3879850"/>
            <a:ext cx="179388" cy="65088"/>
            <a:chOff x="2848" y="848"/>
            <a:chExt cx="140" cy="98"/>
          </a:xfrm>
        </p:grpSpPr>
        <p:sp>
          <p:nvSpPr>
            <p:cNvPr id="186091" name="Line 74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092" name="Line 74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093" name="Line 74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6094" name="Group 750"/>
          <p:cNvGrpSpPr>
            <a:grpSpLocks/>
          </p:cNvGrpSpPr>
          <p:nvPr/>
        </p:nvGrpSpPr>
        <p:grpSpPr bwMode="auto">
          <a:xfrm flipV="1">
            <a:off x="7273925" y="3879850"/>
            <a:ext cx="179388" cy="65088"/>
            <a:chOff x="2848" y="848"/>
            <a:chExt cx="140" cy="98"/>
          </a:xfrm>
        </p:grpSpPr>
        <p:sp>
          <p:nvSpPr>
            <p:cNvPr id="186095" name="Line 751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096" name="Line 752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097" name="Line 753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6098" name="Oval 754"/>
          <p:cNvSpPr>
            <a:spLocks noChangeArrowheads="1"/>
          </p:cNvSpPr>
          <p:nvPr/>
        </p:nvSpPr>
        <p:spPr bwMode="auto">
          <a:xfrm>
            <a:off x="7470775" y="36655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099" name="Line 755"/>
          <p:cNvSpPr>
            <a:spLocks noChangeShapeType="1"/>
          </p:cNvSpPr>
          <p:nvPr/>
        </p:nvSpPr>
        <p:spPr bwMode="auto">
          <a:xfrm>
            <a:off x="7470775" y="36576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00" name="Line 756"/>
          <p:cNvSpPr>
            <a:spLocks noChangeShapeType="1"/>
          </p:cNvSpPr>
          <p:nvPr/>
        </p:nvSpPr>
        <p:spPr bwMode="auto">
          <a:xfrm>
            <a:off x="7829550" y="36576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01" name="Rectangle 757"/>
          <p:cNvSpPr>
            <a:spLocks noChangeArrowheads="1"/>
          </p:cNvSpPr>
          <p:nvPr/>
        </p:nvSpPr>
        <p:spPr bwMode="auto">
          <a:xfrm>
            <a:off x="7470775" y="36576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6102" name="Oval 758"/>
          <p:cNvSpPr>
            <a:spLocks noChangeArrowheads="1"/>
          </p:cNvSpPr>
          <p:nvPr/>
        </p:nvSpPr>
        <p:spPr bwMode="auto">
          <a:xfrm>
            <a:off x="7467600" y="35893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6103" name="Group 759"/>
          <p:cNvGrpSpPr>
            <a:grpSpLocks/>
          </p:cNvGrpSpPr>
          <p:nvPr/>
        </p:nvGrpSpPr>
        <p:grpSpPr bwMode="auto">
          <a:xfrm>
            <a:off x="7553325" y="3613150"/>
            <a:ext cx="179388" cy="65088"/>
            <a:chOff x="2848" y="848"/>
            <a:chExt cx="140" cy="98"/>
          </a:xfrm>
        </p:grpSpPr>
        <p:sp>
          <p:nvSpPr>
            <p:cNvPr id="186104" name="Line 76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05" name="Line 76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06" name="Line 76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6107" name="Group 763"/>
          <p:cNvGrpSpPr>
            <a:grpSpLocks/>
          </p:cNvGrpSpPr>
          <p:nvPr/>
        </p:nvGrpSpPr>
        <p:grpSpPr bwMode="auto">
          <a:xfrm flipV="1">
            <a:off x="7553325" y="3613150"/>
            <a:ext cx="179388" cy="65088"/>
            <a:chOff x="2848" y="848"/>
            <a:chExt cx="140" cy="98"/>
          </a:xfrm>
        </p:grpSpPr>
        <p:sp>
          <p:nvSpPr>
            <p:cNvPr id="186108" name="Line 764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09" name="Line 765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10" name="Line 766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6111" name="Oval 767"/>
          <p:cNvSpPr>
            <a:spLocks noChangeArrowheads="1"/>
          </p:cNvSpPr>
          <p:nvPr/>
        </p:nvSpPr>
        <p:spPr bwMode="auto">
          <a:xfrm>
            <a:off x="6935788" y="2503488"/>
            <a:ext cx="347662" cy="8890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12" name="Line 768"/>
          <p:cNvSpPr>
            <a:spLocks noChangeShapeType="1"/>
          </p:cNvSpPr>
          <p:nvPr/>
        </p:nvSpPr>
        <p:spPr bwMode="auto">
          <a:xfrm>
            <a:off x="6935788" y="2495550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13" name="Line 769"/>
          <p:cNvSpPr>
            <a:spLocks noChangeShapeType="1"/>
          </p:cNvSpPr>
          <p:nvPr/>
        </p:nvSpPr>
        <p:spPr bwMode="auto">
          <a:xfrm>
            <a:off x="7283450" y="2495550"/>
            <a:ext cx="0" cy="55563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14" name="Rectangle 770"/>
          <p:cNvSpPr>
            <a:spLocks noChangeArrowheads="1"/>
          </p:cNvSpPr>
          <p:nvPr/>
        </p:nvSpPr>
        <p:spPr bwMode="auto">
          <a:xfrm>
            <a:off x="6935788" y="2495550"/>
            <a:ext cx="344487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6115" name="Oval 771"/>
          <p:cNvSpPr>
            <a:spLocks noChangeArrowheads="1"/>
          </p:cNvSpPr>
          <p:nvPr/>
        </p:nvSpPr>
        <p:spPr bwMode="auto">
          <a:xfrm>
            <a:off x="6932613" y="2432050"/>
            <a:ext cx="347662" cy="103188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6116" name="Group 772"/>
          <p:cNvGrpSpPr>
            <a:grpSpLocks/>
          </p:cNvGrpSpPr>
          <p:nvPr/>
        </p:nvGrpSpPr>
        <p:grpSpPr bwMode="auto">
          <a:xfrm>
            <a:off x="7016750" y="2454275"/>
            <a:ext cx="171450" cy="61913"/>
            <a:chOff x="2848" y="848"/>
            <a:chExt cx="140" cy="98"/>
          </a:xfrm>
        </p:grpSpPr>
        <p:sp>
          <p:nvSpPr>
            <p:cNvPr id="186117" name="Line 77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18" name="Line 77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19" name="Line 77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6120" name="Group 776"/>
          <p:cNvGrpSpPr>
            <a:grpSpLocks/>
          </p:cNvGrpSpPr>
          <p:nvPr/>
        </p:nvGrpSpPr>
        <p:grpSpPr bwMode="auto">
          <a:xfrm flipV="1">
            <a:off x="7016750" y="2454275"/>
            <a:ext cx="171450" cy="60325"/>
            <a:chOff x="2848" y="848"/>
            <a:chExt cx="140" cy="98"/>
          </a:xfrm>
        </p:grpSpPr>
        <p:sp>
          <p:nvSpPr>
            <p:cNvPr id="186121" name="Line 777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22" name="Line 778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23" name="Line 779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6124" name="Oval 780"/>
          <p:cNvSpPr>
            <a:spLocks noChangeArrowheads="1"/>
          </p:cNvSpPr>
          <p:nvPr/>
        </p:nvSpPr>
        <p:spPr bwMode="auto">
          <a:xfrm>
            <a:off x="6934200" y="2763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25" name="Line 781"/>
          <p:cNvSpPr>
            <a:spLocks noChangeShapeType="1"/>
          </p:cNvSpPr>
          <p:nvPr/>
        </p:nvSpPr>
        <p:spPr bwMode="auto">
          <a:xfrm>
            <a:off x="6934200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26" name="Line 782"/>
          <p:cNvSpPr>
            <a:spLocks noChangeShapeType="1"/>
          </p:cNvSpPr>
          <p:nvPr/>
        </p:nvSpPr>
        <p:spPr bwMode="auto">
          <a:xfrm>
            <a:off x="7292975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27" name="Rectangle 783"/>
          <p:cNvSpPr>
            <a:spLocks noChangeArrowheads="1"/>
          </p:cNvSpPr>
          <p:nvPr/>
        </p:nvSpPr>
        <p:spPr bwMode="auto">
          <a:xfrm>
            <a:off x="6934200" y="2755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6128" name="Oval 784"/>
          <p:cNvSpPr>
            <a:spLocks noChangeArrowheads="1"/>
          </p:cNvSpPr>
          <p:nvPr/>
        </p:nvSpPr>
        <p:spPr bwMode="auto">
          <a:xfrm>
            <a:off x="6931025" y="2687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6129" name="Group 785"/>
          <p:cNvGrpSpPr>
            <a:grpSpLocks/>
          </p:cNvGrpSpPr>
          <p:nvPr/>
        </p:nvGrpSpPr>
        <p:grpSpPr bwMode="auto">
          <a:xfrm>
            <a:off x="7016750" y="2711450"/>
            <a:ext cx="179388" cy="65088"/>
            <a:chOff x="2848" y="848"/>
            <a:chExt cx="140" cy="98"/>
          </a:xfrm>
        </p:grpSpPr>
        <p:sp>
          <p:nvSpPr>
            <p:cNvPr id="186130" name="Line 78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31" name="Line 78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32" name="Line 78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6133" name="Group 789"/>
          <p:cNvGrpSpPr>
            <a:grpSpLocks/>
          </p:cNvGrpSpPr>
          <p:nvPr/>
        </p:nvGrpSpPr>
        <p:grpSpPr bwMode="auto">
          <a:xfrm flipV="1">
            <a:off x="7016750" y="2711450"/>
            <a:ext cx="179388" cy="65088"/>
            <a:chOff x="2848" y="848"/>
            <a:chExt cx="140" cy="98"/>
          </a:xfrm>
        </p:grpSpPr>
        <p:sp>
          <p:nvSpPr>
            <p:cNvPr id="186134" name="Line 790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35" name="Line 791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36" name="Line 792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6137" name="Oval 793"/>
          <p:cNvSpPr>
            <a:spLocks noChangeArrowheads="1"/>
          </p:cNvSpPr>
          <p:nvPr/>
        </p:nvSpPr>
        <p:spPr bwMode="auto">
          <a:xfrm>
            <a:off x="7410450" y="2405063"/>
            <a:ext cx="330200" cy="857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38" name="Line 794"/>
          <p:cNvSpPr>
            <a:spLocks noChangeShapeType="1"/>
          </p:cNvSpPr>
          <p:nvPr/>
        </p:nvSpPr>
        <p:spPr bwMode="auto">
          <a:xfrm>
            <a:off x="7410450" y="2398713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39" name="Line 795"/>
          <p:cNvSpPr>
            <a:spLocks noChangeShapeType="1"/>
          </p:cNvSpPr>
          <p:nvPr/>
        </p:nvSpPr>
        <p:spPr bwMode="auto">
          <a:xfrm>
            <a:off x="7740650" y="2398713"/>
            <a:ext cx="0" cy="52387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40" name="Rectangle 796"/>
          <p:cNvSpPr>
            <a:spLocks noChangeArrowheads="1"/>
          </p:cNvSpPr>
          <p:nvPr/>
        </p:nvSpPr>
        <p:spPr bwMode="auto">
          <a:xfrm>
            <a:off x="7410450" y="2398713"/>
            <a:ext cx="327025" cy="52387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solidFill>
                <a:schemeClr val="bg2"/>
              </a:solidFill>
              <a:latin typeface="Times New Roman" pitchFamily="18" charset="0"/>
            </a:endParaRPr>
          </a:p>
        </p:txBody>
      </p:sp>
      <p:sp>
        <p:nvSpPr>
          <p:cNvPr id="186141" name="Oval 797"/>
          <p:cNvSpPr>
            <a:spLocks noChangeArrowheads="1"/>
          </p:cNvSpPr>
          <p:nvPr/>
        </p:nvSpPr>
        <p:spPr bwMode="auto">
          <a:xfrm>
            <a:off x="7407275" y="2336800"/>
            <a:ext cx="330200" cy="1000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6142" name="Group 798"/>
          <p:cNvGrpSpPr>
            <a:grpSpLocks/>
          </p:cNvGrpSpPr>
          <p:nvPr/>
        </p:nvGrpSpPr>
        <p:grpSpPr bwMode="auto">
          <a:xfrm>
            <a:off x="7486650" y="2359025"/>
            <a:ext cx="163513" cy="57150"/>
            <a:chOff x="2848" y="848"/>
            <a:chExt cx="140" cy="98"/>
          </a:xfrm>
        </p:grpSpPr>
        <p:sp>
          <p:nvSpPr>
            <p:cNvPr id="186143" name="Line 79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44" name="Line 80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45" name="Line 80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6146" name="Group 802"/>
          <p:cNvGrpSpPr>
            <a:grpSpLocks/>
          </p:cNvGrpSpPr>
          <p:nvPr/>
        </p:nvGrpSpPr>
        <p:grpSpPr bwMode="auto">
          <a:xfrm flipV="1">
            <a:off x="7486650" y="2357438"/>
            <a:ext cx="163513" cy="58737"/>
            <a:chOff x="2848" y="848"/>
            <a:chExt cx="140" cy="98"/>
          </a:xfrm>
        </p:grpSpPr>
        <p:sp>
          <p:nvSpPr>
            <p:cNvPr id="186147" name="Line 803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48" name="Line 804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49" name="Line 805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6150" name="Oval 806"/>
          <p:cNvSpPr>
            <a:spLocks noChangeArrowheads="1"/>
          </p:cNvSpPr>
          <p:nvPr/>
        </p:nvSpPr>
        <p:spPr bwMode="auto">
          <a:xfrm>
            <a:off x="7496175" y="2763838"/>
            <a:ext cx="358775" cy="95250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51" name="Line 807"/>
          <p:cNvSpPr>
            <a:spLocks noChangeShapeType="1"/>
          </p:cNvSpPr>
          <p:nvPr/>
        </p:nvSpPr>
        <p:spPr bwMode="auto">
          <a:xfrm>
            <a:off x="7496175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52" name="Line 808"/>
          <p:cNvSpPr>
            <a:spLocks noChangeShapeType="1"/>
          </p:cNvSpPr>
          <p:nvPr/>
        </p:nvSpPr>
        <p:spPr bwMode="auto">
          <a:xfrm>
            <a:off x="7854950" y="2755900"/>
            <a:ext cx="0" cy="58738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53" name="Rectangle 809"/>
          <p:cNvSpPr>
            <a:spLocks noChangeArrowheads="1"/>
          </p:cNvSpPr>
          <p:nvPr/>
        </p:nvSpPr>
        <p:spPr bwMode="auto">
          <a:xfrm>
            <a:off x="7496175" y="2755900"/>
            <a:ext cx="355600" cy="58738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6154" name="Oval 810"/>
          <p:cNvSpPr>
            <a:spLocks noChangeArrowheads="1"/>
          </p:cNvSpPr>
          <p:nvPr/>
        </p:nvSpPr>
        <p:spPr bwMode="auto">
          <a:xfrm>
            <a:off x="7493000" y="2687638"/>
            <a:ext cx="358775" cy="111125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6155" name="Group 811"/>
          <p:cNvGrpSpPr>
            <a:grpSpLocks/>
          </p:cNvGrpSpPr>
          <p:nvPr/>
        </p:nvGrpSpPr>
        <p:grpSpPr bwMode="auto">
          <a:xfrm>
            <a:off x="7578725" y="2711450"/>
            <a:ext cx="179388" cy="65088"/>
            <a:chOff x="2848" y="848"/>
            <a:chExt cx="140" cy="98"/>
          </a:xfrm>
        </p:grpSpPr>
        <p:sp>
          <p:nvSpPr>
            <p:cNvPr id="186156" name="Line 81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57" name="Line 81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58" name="Line 81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6159" name="Group 815"/>
          <p:cNvGrpSpPr>
            <a:grpSpLocks/>
          </p:cNvGrpSpPr>
          <p:nvPr/>
        </p:nvGrpSpPr>
        <p:grpSpPr bwMode="auto">
          <a:xfrm flipV="1">
            <a:off x="7578725" y="2711450"/>
            <a:ext cx="179388" cy="65088"/>
            <a:chOff x="2848" y="848"/>
            <a:chExt cx="140" cy="98"/>
          </a:xfrm>
        </p:grpSpPr>
        <p:sp>
          <p:nvSpPr>
            <p:cNvPr id="186160" name="Line 816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61" name="Line 817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62" name="Line 818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6163" name="Oval 819"/>
          <p:cNvSpPr>
            <a:spLocks noChangeArrowheads="1"/>
          </p:cNvSpPr>
          <p:nvPr/>
        </p:nvSpPr>
        <p:spPr bwMode="auto">
          <a:xfrm>
            <a:off x="6086475" y="2498725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64" name="Line 820"/>
          <p:cNvSpPr>
            <a:spLocks noChangeShapeType="1"/>
          </p:cNvSpPr>
          <p:nvPr/>
        </p:nvSpPr>
        <p:spPr bwMode="auto">
          <a:xfrm>
            <a:off x="6086475" y="249078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65" name="Line 821"/>
          <p:cNvSpPr>
            <a:spLocks noChangeShapeType="1"/>
          </p:cNvSpPr>
          <p:nvPr/>
        </p:nvSpPr>
        <p:spPr bwMode="auto">
          <a:xfrm>
            <a:off x="6432550" y="249078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66" name="Rectangle 822"/>
          <p:cNvSpPr>
            <a:spLocks noChangeArrowheads="1"/>
          </p:cNvSpPr>
          <p:nvPr/>
        </p:nvSpPr>
        <p:spPr bwMode="auto">
          <a:xfrm>
            <a:off x="6086475" y="2490788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6167" name="Oval 823"/>
          <p:cNvSpPr>
            <a:spLocks noChangeArrowheads="1"/>
          </p:cNvSpPr>
          <p:nvPr/>
        </p:nvSpPr>
        <p:spPr bwMode="auto">
          <a:xfrm>
            <a:off x="6083300" y="2427288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6168" name="Group 824"/>
          <p:cNvGrpSpPr>
            <a:grpSpLocks/>
          </p:cNvGrpSpPr>
          <p:nvPr/>
        </p:nvGrpSpPr>
        <p:grpSpPr bwMode="auto">
          <a:xfrm>
            <a:off x="6167438" y="2449513"/>
            <a:ext cx="171450" cy="60325"/>
            <a:chOff x="2848" y="848"/>
            <a:chExt cx="140" cy="98"/>
          </a:xfrm>
        </p:grpSpPr>
        <p:sp>
          <p:nvSpPr>
            <p:cNvPr id="186169" name="Line 825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70" name="Line 826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71" name="Line 827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6172" name="Group 828"/>
          <p:cNvGrpSpPr>
            <a:grpSpLocks/>
          </p:cNvGrpSpPr>
          <p:nvPr/>
        </p:nvGrpSpPr>
        <p:grpSpPr bwMode="auto">
          <a:xfrm flipV="1">
            <a:off x="6167438" y="2449513"/>
            <a:ext cx="171450" cy="58737"/>
            <a:chOff x="2848" y="848"/>
            <a:chExt cx="140" cy="98"/>
          </a:xfrm>
        </p:grpSpPr>
        <p:sp>
          <p:nvSpPr>
            <p:cNvPr id="186173" name="Line 829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74" name="Line 830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75" name="Line 831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6176" name="Oval 832"/>
          <p:cNvSpPr>
            <a:spLocks noChangeArrowheads="1"/>
          </p:cNvSpPr>
          <p:nvPr/>
        </p:nvSpPr>
        <p:spPr bwMode="auto">
          <a:xfrm>
            <a:off x="5780088" y="3648075"/>
            <a:ext cx="346075" cy="87313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77" name="Line 833"/>
          <p:cNvSpPr>
            <a:spLocks noChangeShapeType="1"/>
          </p:cNvSpPr>
          <p:nvPr/>
        </p:nvSpPr>
        <p:spPr bwMode="auto">
          <a:xfrm>
            <a:off x="5780088" y="364013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78" name="Line 834"/>
          <p:cNvSpPr>
            <a:spLocks noChangeShapeType="1"/>
          </p:cNvSpPr>
          <p:nvPr/>
        </p:nvSpPr>
        <p:spPr bwMode="auto">
          <a:xfrm>
            <a:off x="6126163" y="3640138"/>
            <a:ext cx="0" cy="53975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79" name="Rectangle 835"/>
          <p:cNvSpPr>
            <a:spLocks noChangeArrowheads="1"/>
          </p:cNvSpPr>
          <p:nvPr/>
        </p:nvSpPr>
        <p:spPr bwMode="auto">
          <a:xfrm>
            <a:off x="5780088" y="3640138"/>
            <a:ext cx="342900" cy="53975"/>
          </a:xfrm>
          <a:prstGeom prst="rect">
            <a:avLst/>
          </a:prstGeom>
          <a:solidFill>
            <a:srgbClr val="DDDDDD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>
              <a:latin typeface="Times New Roman" pitchFamily="18" charset="0"/>
            </a:endParaRPr>
          </a:p>
        </p:txBody>
      </p:sp>
      <p:sp>
        <p:nvSpPr>
          <p:cNvPr id="186180" name="Oval 836"/>
          <p:cNvSpPr>
            <a:spLocks noChangeArrowheads="1"/>
          </p:cNvSpPr>
          <p:nvPr/>
        </p:nvSpPr>
        <p:spPr bwMode="auto">
          <a:xfrm>
            <a:off x="5776913" y="3576638"/>
            <a:ext cx="346075" cy="103187"/>
          </a:xfrm>
          <a:prstGeom prst="ellipse">
            <a:avLst/>
          </a:prstGeom>
          <a:solidFill>
            <a:srgbClr val="DDDDDD"/>
          </a:solidFill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6181" name="Group 837"/>
          <p:cNvGrpSpPr>
            <a:grpSpLocks/>
          </p:cNvGrpSpPr>
          <p:nvPr/>
        </p:nvGrpSpPr>
        <p:grpSpPr bwMode="auto">
          <a:xfrm>
            <a:off x="5861050" y="3598863"/>
            <a:ext cx="171450" cy="60325"/>
            <a:chOff x="2848" y="848"/>
            <a:chExt cx="140" cy="98"/>
          </a:xfrm>
        </p:grpSpPr>
        <p:sp>
          <p:nvSpPr>
            <p:cNvPr id="186182" name="Line 838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83" name="Line 839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84" name="Line 840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6185" name="Group 841"/>
          <p:cNvGrpSpPr>
            <a:grpSpLocks/>
          </p:cNvGrpSpPr>
          <p:nvPr/>
        </p:nvGrpSpPr>
        <p:grpSpPr bwMode="auto">
          <a:xfrm flipV="1">
            <a:off x="5861050" y="3598863"/>
            <a:ext cx="171450" cy="58737"/>
            <a:chOff x="2848" y="848"/>
            <a:chExt cx="140" cy="98"/>
          </a:xfrm>
        </p:grpSpPr>
        <p:sp>
          <p:nvSpPr>
            <p:cNvPr id="186186" name="Line 842"/>
            <p:cNvSpPr>
              <a:spLocks noChangeShapeType="1"/>
            </p:cNvSpPr>
            <p:nvPr/>
          </p:nvSpPr>
          <p:spPr bwMode="auto">
            <a:xfrm flipV="1">
              <a:off x="2848" y="848"/>
              <a:ext cx="50" cy="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87" name="Line 843"/>
            <p:cNvSpPr>
              <a:spLocks noChangeShapeType="1"/>
            </p:cNvSpPr>
            <p:nvPr/>
          </p:nvSpPr>
          <p:spPr bwMode="auto">
            <a:xfrm>
              <a:off x="2944" y="946"/>
              <a:ext cx="44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188" name="Line 844"/>
            <p:cNvSpPr>
              <a:spLocks noChangeShapeType="1"/>
            </p:cNvSpPr>
            <p:nvPr/>
          </p:nvSpPr>
          <p:spPr bwMode="auto">
            <a:xfrm>
              <a:off x="2894" y="850"/>
              <a:ext cx="52" cy="96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86189" name="Line 845"/>
          <p:cNvSpPr>
            <a:spLocks noChangeShapeType="1"/>
          </p:cNvSpPr>
          <p:nvPr/>
        </p:nvSpPr>
        <p:spPr bwMode="auto">
          <a:xfrm flipV="1">
            <a:off x="6978650" y="4005263"/>
            <a:ext cx="227013" cy="4365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190" name="Line 846"/>
          <p:cNvSpPr>
            <a:spLocks noChangeShapeType="1"/>
          </p:cNvSpPr>
          <p:nvPr/>
        </p:nvSpPr>
        <p:spPr bwMode="auto">
          <a:xfrm>
            <a:off x="7102475" y="3743325"/>
            <a:ext cx="163513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191" name="Line 847"/>
          <p:cNvSpPr>
            <a:spLocks noChangeShapeType="1"/>
          </p:cNvSpPr>
          <p:nvPr/>
        </p:nvSpPr>
        <p:spPr bwMode="auto">
          <a:xfrm>
            <a:off x="7199313" y="3663950"/>
            <a:ext cx="2794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192" name="Line 848"/>
          <p:cNvSpPr>
            <a:spLocks noChangeShapeType="1"/>
          </p:cNvSpPr>
          <p:nvPr/>
        </p:nvSpPr>
        <p:spPr bwMode="auto">
          <a:xfrm flipV="1">
            <a:off x="7435850" y="3749675"/>
            <a:ext cx="134938" cy="1047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193" name="Line 849"/>
          <p:cNvSpPr>
            <a:spLocks noChangeShapeType="1"/>
          </p:cNvSpPr>
          <p:nvPr/>
        </p:nvSpPr>
        <p:spPr bwMode="auto">
          <a:xfrm>
            <a:off x="6134100" y="3670300"/>
            <a:ext cx="6794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194" name="Line 850"/>
          <p:cNvSpPr>
            <a:spLocks noChangeShapeType="1"/>
          </p:cNvSpPr>
          <p:nvPr/>
        </p:nvSpPr>
        <p:spPr bwMode="auto">
          <a:xfrm>
            <a:off x="6429375" y="2517775"/>
            <a:ext cx="509588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195" name="Line 851"/>
          <p:cNvSpPr>
            <a:spLocks noChangeShapeType="1"/>
          </p:cNvSpPr>
          <p:nvPr/>
        </p:nvSpPr>
        <p:spPr bwMode="auto">
          <a:xfrm>
            <a:off x="5995988" y="2346325"/>
            <a:ext cx="15240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196" name="Freeform 852"/>
          <p:cNvSpPr>
            <a:spLocks/>
          </p:cNvSpPr>
          <p:nvPr/>
        </p:nvSpPr>
        <p:spPr bwMode="auto">
          <a:xfrm>
            <a:off x="5316538" y="4352925"/>
            <a:ext cx="2979737" cy="1455738"/>
          </a:xfrm>
          <a:custGeom>
            <a:avLst/>
            <a:gdLst/>
            <a:ahLst/>
            <a:cxnLst>
              <a:cxn ang="0">
                <a:pos x="889" y="23"/>
              </a:cxn>
              <a:cxn ang="0">
                <a:pos x="692" y="109"/>
              </a:cxn>
              <a:cxn ang="0">
                <a:pos x="415" y="91"/>
              </a:cxn>
              <a:cxn ang="0">
                <a:pos x="112" y="170"/>
              </a:cxn>
              <a:cxn ang="0">
                <a:pos x="50" y="353"/>
              </a:cxn>
              <a:cxn ang="0">
                <a:pos x="14" y="528"/>
              </a:cxn>
              <a:cxn ang="0">
                <a:pos x="139" y="650"/>
              </a:cxn>
              <a:cxn ang="0">
                <a:pos x="505" y="781"/>
              </a:cxn>
              <a:cxn ang="0">
                <a:pos x="933" y="886"/>
              </a:cxn>
              <a:cxn ang="0">
                <a:pos x="1370" y="901"/>
              </a:cxn>
              <a:cxn ang="0">
                <a:pos x="1676" y="793"/>
              </a:cxn>
              <a:cxn ang="0">
                <a:pos x="1860" y="624"/>
              </a:cxn>
              <a:cxn ang="0">
                <a:pos x="1776" y="219"/>
              </a:cxn>
              <a:cxn ang="0">
                <a:pos x="1503" y="100"/>
              </a:cxn>
              <a:cxn ang="0">
                <a:pos x="1200" y="13"/>
              </a:cxn>
              <a:cxn ang="0">
                <a:pos x="889" y="23"/>
              </a:cxn>
            </a:cxnLst>
            <a:rect l="0" t="0" r="r" b="b"/>
            <a:pathLst>
              <a:path w="1877" h="917">
                <a:moveTo>
                  <a:pt x="889" y="23"/>
                </a:moveTo>
                <a:cubicBezTo>
                  <a:pt x="804" y="39"/>
                  <a:pt x="771" y="98"/>
                  <a:pt x="692" y="109"/>
                </a:cubicBezTo>
                <a:cubicBezTo>
                  <a:pt x="613" y="120"/>
                  <a:pt x="511" y="81"/>
                  <a:pt x="415" y="91"/>
                </a:cubicBezTo>
                <a:cubicBezTo>
                  <a:pt x="319" y="101"/>
                  <a:pt x="174" y="126"/>
                  <a:pt x="112" y="170"/>
                </a:cubicBezTo>
                <a:cubicBezTo>
                  <a:pt x="51" y="214"/>
                  <a:pt x="66" y="294"/>
                  <a:pt x="50" y="353"/>
                </a:cubicBezTo>
                <a:cubicBezTo>
                  <a:pt x="34" y="412"/>
                  <a:pt x="0" y="479"/>
                  <a:pt x="14" y="528"/>
                </a:cubicBezTo>
                <a:cubicBezTo>
                  <a:pt x="29" y="577"/>
                  <a:pt x="57" y="608"/>
                  <a:pt x="139" y="650"/>
                </a:cubicBezTo>
                <a:cubicBezTo>
                  <a:pt x="221" y="692"/>
                  <a:pt x="372" y="742"/>
                  <a:pt x="505" y="781"/>
                </a:cubicBezTo>
                <a:cubicBezTo>
                  <a:pt x="638" y="820"/>
                  <a:pt x="789" y="866"/>
                  <a:pt x="933" y="886"/>
                </a:cubicBezTo>
                <a:cubicBezTo>
                  <a:pt x="1077" y="906"/>
                  <a:pt x="1246" y="917"/>
                  <a:pt x="1370" y="901"/>
                </a:cubicBezTo>
                <a:cubicBezTo>
                  <a:pt x="1494" y="885"/>
                  <a:pt x="1594" y="839"/>
                  <a:pt x="1676" y="793"/>
                </a:cubicBezTo>
                <a:cubicBezTo>
                  <a:pt x="1758" y="747"/>
                  <a:pt x="1843" y="720"/>
                  <a:pt x="1860" y="624"/>
                </a:cubicBezTo>
                <a:cubicBezTo>
                  <a:pt x="1877" y="528"/>
                  <a:pt x="1835" y="306"/>
                  <a:pt x="1776" y="219"/>
                </a:cubicBezTo>
                <a:cubicBezTo>
                  <a:pt x="1717" y="132"/>
                  <a:pt x="1599" y="134"/>
                  <a:pt x="1503" y="100"/>
                </a:cubicBezTo>
                <a:cubicBezTo>
                  <a:pt x="1407" y="66"/>
                  <a:pt x="1302" y="26"/>
                  <a:pt x="1200" y="13"/>
                </a:cubicBezTo>
                <a:cubicBezTo>
                  <a:pt x="1098" y="0"/>
                  <a:pt x="974" y="7"/>
                  <a:pt x="889" y="23"/>
                </a:cubicBezTo>
                <a:close/>
              </a:path>
            </a:pathLst>
          </a:custGeom>
          <a:solidFill>
            <a:srgbClr val="DDDDDD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197" name="Line 853"/>
          <p:cNvSpPr>
            <a:spLocks noChangeShapeType="1"/>
          </p:cNvSpPr>
          <p:nvPr/>
        </p:nvSpPr>
        <p:spPr bwMode="auto">
          <a:xfrm rot="-5400000">
            <a:off x="7551737" y="5089526"/>
            <a:ext cx="523875" cy="1397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98" name="Line 854"/>
          <p:cNvSpPr>
            <a:spLocks noChangeShapeType="1"/>
          </p:cNvSpPr>
          <p:nvPr/>
        </p:nvSpPr>
        <p:spPr bwMode="auto">
          <a:xfrm rot="5400000" flipV="1">
            <a:off x="7697788" y="5370513"/>
            <a:ext cx="3175" cy="85725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6199" name="Line 855"/>
          <p:cNvSpPr>
            <a:spLocks noChangeShapeType="1"/>
          </p:cNvSpPr>
          <p:nvPr/>
        </p:nvSpPr>
        <p:spPr bwMode="auto">
          <a:xfrm rot="-5400000">
            <a:off x="7883525" y="5046663"/>
            <a:ext cx="0" cy="1143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86200" name="Group 856"/>
          <p:cNvGrpSpPr>
            <a:grpSpLocks/>
          </p:cNvGrpSpPr>
          <p:nvPr/>
        </p:nvGrpSpPr>
        <p:grpSpPr bwMode="auto">
          <a:xfrm>
            <a:off x="7462838" y="4756150"/>
            <a:ext cx="501650" cy="234950"/>
            <a:chOff x="4701" y="2996"/>
            <a:chExt cx="316" cy="148"/>
          </a:xfrm>
        </p:grpSpPr>
        <p:sp>
          <p:nvSpPr>
            <p:cNvPr id="186201" name="Oval 857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202" name="Line 858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203" name="Line 859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204" name="Rectangle 860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86205" name="Oval 861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6206" name="Group 862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186207" name="Line 86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08" name="Line 86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09" name="Line 86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6210" name="Group 866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186211" name="Line 86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12" name="Line 86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13" name="Line 86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86214" name="Group 870"/>
          <p:cNvGrpSpPr>
            <a:grpSpLocks/>
          </p:cNvGrpSpPr>
          <p:nvPr/>
        </p:nvGrpSpPr>
        <p:grpSpPr bwMode="auto">
          <a:xfrm>
            <a:off x="6646863" y="4479925"/>
            <a:ext cx="501650" cy="234950"/>
            <a:chOff x="3600" y="219"/>
            <a:chExt cx="360" cy="175"/>
          </a:xfrm>
        </p:grpSpPr>
        <p:sp>
          <p:nvSpPr>
            <p:cNvPr id="186215" name="Oval 871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216" name="Line 872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217" name="Line 873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218" name="Rectangle 874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86219" name="Oval 875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6220" name="Group 876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86221" name="Line 87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22" name="Line 87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23" name="Line 87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6224" name="Group 880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86225" name="Line 88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26" name="Line 88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27" name="Line 88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86228" name="Group 884"/>
          <p:cNvGrpSpPr>
            <a:grpSpLocks/>
          </p:cNvGrpSpPr>
          <p:nvPr/>
        </p:nvGrpSpPr>
        <p:grpSpPr bwMode="auto">
          <a:xfrm>
            <a:off x="5981700" y="4784725"/>
            <a:ext cx="501650" cy="234950"/>
            <a:chOff x="3600" y="219"/>
            <a:chExt cx="360" cy="175"/>
          </a:xfrm>
        </p:grpSpPr>
        <p:sp>
          <p:nvSpPr>
            <p:cNvPr id="186229" name="Oval 885"/>
            <p:cNvSpPr>
              <a:spLocks noChangeArrowheads="1"/>
            </p:cNvSpPr>
            <p:nvPr/>
          </p:nvSpPr>
          <p:spPr bwMode="auto">
            <a:xfrm>
              <a:off x="3603" y="297"/>
              <a:ext cx="357" cy="97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230" name="Line 886"/>
            <p:cNvSpPr>
              <a:spLocks noChangeShapeType="1"/>
            </p:cNvSpPr>
            <p:nvPr/>
          </p:nvSpPr>
          <p:spPr bwMode="auto">
            <a:xfrm>
              <a:off x="3603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231" name="Line 887"/>
            <p:cNvSpPr>
              <a:spLocks noChangeShapeType="1"/>
            </p:cNvSpPr>
            <p:nvPr/>
          </p:nvSpPr>
          <p:spPr bwMode="auto">
            <a:xfrm>
              <a:off x="3960" y="289"/>
              <a:ext cx="0" cy="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232" name="Rectangle 888"/>
            <p:cNvSpPr>
              <a:spLocks noChangeArrowheads="1"/>
            </p:cNvSpPr>
            <p:nvPr/>
          </p:nvSpPr>
          <p:spPr bwMode="auto">
            <a:xfrm>
              <a:off x="3603" y="289"/>
              <a:ext cx="354" cy="59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86233" name="Oval 889"/>
            <p:cNvSpPr>
              <a:spLocks noChangeArrowheads="1"/>
            </p:cNvSpPr>
            <p:nvPr/>
          </p:nvSpPr>
          <p:spPr bwMode="auto">
            <a:xfrm>
              <a:off x="3600" y="219"/>
              <a:ext cx="357" cy="113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6234" name="Group 890"/>
            <p:cNvGrpSpPr>
              <a:grpSpLocks/>
            </p:cNvGrpSpPr>
            <p:nvPr/>
          </p:nvGrpSpPr>
          <p:grpSpPr bwMode="auto">
            <a:xfrm>
              <a:off x="3686" y="244"/>
              <a:ext cx="177" cy="66"/>
              <a:chOff x="2848" y="848"/>
              <a:chExt cx="140" cy="98"/>
            </a:xfrm>
          </p:grpSpPr>
          <p:sp>
            <p:nvSpPr>
              <p:cNvPr id="186235" name="Line 891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36" name="Line 892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37" name="Line 893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6238" name="Group 894"/>
            <p:cNvGrpSpPr>
              <a:grpSpLocks/>
            </p:cNvGrpSpPr>
            <p:nvPr/>
          </p:nvGrpSpPr>
          <p:grpSpPr bwMode="auto">
            <a:xfrm flipV="1">
              <a:off x="3686" y="243"/>
              <a:ext cx="177" cy="66"/>
              <a:chOff x="2848" y="848"/>
              <a:chExt cx="140" cy="98"/>
            </a:xfrm>
          </p:grpSpPr>
          <p:sp>
            <p:nvSpPr>
              <p:cNvPr id="186239" name="Line 895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40" name="Line 896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41" name="Line 897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86242" name="Line 898"/>
          <p:cNvSpPr>
            <a:spLocks noChangeShapeType="1"/>
          </p:cNvSpPr>
          <p:nvPr/>
        </p:nvSpPr>
        <p:spPr bwMode="auto">
          <a:xfrm>
            <a:off x="7096125" y="4691063"/>
            <a:ext cx="358775" cy="1206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43" name="Line 899"/>
          <p:cNvSpPr>
            <a:spLocks noChangeShapeType="1"/>
          </p:cNvSpPr>
          <p:nvPr/>
        </p:nvSpPr>
        <p:spPr bwMode="auto">
          <a:xfrm flipV="1">
            <a:off x="6443663" y="4703763"/>
            <a:ext cx="277812" cy="10953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44" name="Line 900"/>
          <p:cNvSpPr>
            <a:spLocks noChangeShapeType="1"/>
          </p:cNvSpPr>
          <p:nvPr/>
        </p:nvSpPr>
        <p:spPr bwMode="auto">
          <a:xfrm flipV="1">
            <a:off x="6486525" y="4906963"/>
            <a:ext cx="9715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45" name="Line 901"/>
          <p:cNvSpPr>
            <a:spLocks noChangeShapeType="1"/>
          </p:cNvSpPr>
          <p:nvPr/>
        </p:nvSpPr>
        <p:spPr bwMode="auto">
          <a:xfrm flipH="1">
            <a:off x="5781675" y="4652963"/>
            <a:ext cx="254000" cy="4699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46" name="Line 902"/>
          <p:cNvSpPr>
            <a:spLocks noChangeShapeType="1"/>
          </p:cNvSpPr>
          <p:nvPr/>
        </p:nvSpPr>
        <p:spPr bwMode="auto">
          <a:xfrm>
            <a:off x="5807075" y="4703763"/>
            <a:ext cx="1968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47" name="Line 903"/>
          <p:cNvSpPr>
            <a:spLocks noChangeShapeType="1"/>
          </p:cNvSpPr>
          <p:nvPr/>
        </p:nvSpPr>
        <p:spPr bwMode="auto">
          <a:xfrm>
            <a:off x="5667375" y="5040313"/>
            <a:ext cx="153988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48" name="Line 904"/>
          <p:cNvSpPr>
            <a:spLocks noChangeShapeType="1"/>
          </p:cNvSpPr>
          <p:nvPr/>
        </p:nvSpPr>
        <p:spPr bwMode="auto">
          <a:xfrm>
            <a:off x="5919788" y="5119688"/>
            <a:ext cx="490537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49" name="Line 905"/>
          <p:cNvSpPr>
            <a:spLocks noChangeShapeType="1"/>
          </p:cNvSpPr>
          <p:nvPr/>
        </p:nvSpPr>
        <p:spPr bwMode="auto">
          <a:xfrm flipH="1">
            <a:off x="6159500" y="5027613"/>
            <a:ext cx="53975" cy="857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50" name="Line 906"/>
          <p:cNvSpPr>
            <a:spLocks noChangeShapeType="1"/>
          </p:cNvSpPr>
          <p:nvPr/>
        </p:nvSpPr>
        <p:spPr bwMode="auto">
          <a:xfrm>
            <a:off x="5972175" y="5116513"/>
            <a:ext cx="1588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51" name="Line 907"/>
          <p:cNvSpPr>
            <a:spLocks noChangeShapeType="1"/>
          </p:cNvSpPr>
          <p:nvPr/>
        </p:nvSpPr>
        <p:spPr bwMode="auto">
          <a:xfrm flipH="1" flipV="1">
            <a:off x="6369050" y="5124450"/>
            <a:ext cx="0" cy="762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52" name="Line 908"/>
          <p:cNvSpPr>
            <a:spLocks noChangeShapeType="1"/>
          </p:cNvSpPr>
          <p:nvPr/>
        </p:nvSpPr>
        <p:spPr bwMode="auto">
          <a:xfrm>
            <a:off x="6450013" y="4983163"/>
            <a:ext cx="503237" cy="2698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53" name="Line 909"/>
          <p:cNvSpPr>
            <a:spLocks noChangeShapeType="1"/>
          </p:cNvSpPr>
          <p:nvPr/>
        </p:nvSpPr>
        <p:spPr bwMode="auto">
          <a:xfrm>
            <a:off x="5899150" y="4918075"/>
            <a:ext cx="809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86254" name="Group 910"/>
          <p:cNvGrpSpPr>
            <a:grpSpLocks/>
          </p:cNvGrpSpPr>
          <p:nvPr/>
        </p:nvGrpSpPr>
        <p:grpSpPr bwMode="auto">
          <a:xfrm>
            <a:off x="5084763" y="1677988"/>
            <a:ext cx="3021012" cy="3981450"/>
            <a:chOff x="-1203" y="1352"/>
            <a:chExt cx="1903" cy="2508"/>
          </a:xfrm>
        </p:grpSpPr>
        <p:grpSp>
          <p:nvGrpSpPr>
            <p:cNvPr id="186255" name="Group 911"/>
            <p:cNvGrpSpPr>
              <a:grpSpLocks/>
            </p:cNvGrpSpPr>
            <p:nvPr/>
          </p:nvGrpSpPr>
          <p:grpSpPr bwMode="auto">
            <a:xfrm>
              <a:off x="-1203" y="1647"/>
              <a:ext cx="436" cy="114"/>
              <a:chOff x="3072" y="739"/>
              <a:chExt cx="652" cy="146"/>
            </a:xfrm>
          </p:grpSpPr>
          <p:pic>
            <p:nvPicPr>
              <p:cNvPr id="186256" name="Picture 912" descr="lgv_fqmg[1]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flipH="1">
                <a:off x="3237" y="739"/>
                <a:ext cx="487" cy="146"/>
              </a:xfrm>
              <a:prstGeom prst="rect">
                <a:avLst/>
              </a:prstGeom>
              <a:noFill/>
            </p:spPr>
          </p:pic>
          <p:sp>
            <p:nvSpPr>
              <p:cNvPr id="186257" name="Line 913"/>
              <p:cNvSpPr>
                <a:spLocks noChangeShapeType="1"/>
              </p:cNvSpPr>
              <p:nvPr/>
            </p:nvSpPr>
            <p:spPr bwMode="auto">
              <a:xfrm flipH="1">
                <a:off x="3104" y="784"/>
                <a:ext cx="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258" name="Line 914"/>
              <p:cNvSpPr>
                <a:spLocks noChangeShapeType="1"/>
              </p:cNvSpPr>
              <p:nvPr/>
            </p:nvSpPr>
            <p:spPr bwMode="auto">
              <a:xfrm flipH="1">
                <a:off x="3072" y="76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186259" name="Picture 915" descr="imgyjavg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1027" y="1466"/>
              <a:ext cx="232" cy="168"/>
            </a:xfrm>
            <a:prstGeom prst="rect">
              <a:avLst/>
            </a:prstGeom>
            <a:noFill/>
          </p:spPr>
        </p:pic>
        <p:grpSp>
          <p:nvGrpSpPr>
            <p:cNvPr id="186260" name="Group 916"/>
            <p:cNvGrpSpPr>
              <a:grpSpLocks/>
            </p:cNvGrpSpPr>
            <p:nvPr/>
          </p:nvGrpSpPr>
          <p:grpSpPr bwMode="auto">
            <a:xfrm>
              <a:off x="-546" y="1352"/>
              <a:ext cx="256" cy="269"/>
              <a:chOff x="2870" y="1518"/>
              <a:chExt cx="292" cy="320"/>
            </a:xfrm>
          </p:grpSpPr>
          <p:graphicFrame>
            <p:nvGraphicFramePr>
              <p:cNvPr id="186261" name="Object 917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186261" name="Clip" r:id="rId6" imgW="819000" imgH="847800" progId="">
                  <p:embed/>
                </p:oleObj>
              </a:graphicData>
            </a:graphic>
          </p:graphicFrame>
          <p:graphicFrame>
            <p:nvGraphicFramePr>
              <p:cNvPr id="186262" name="Object 918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186262" name="Clip" r:id="rId7" imgW="1266840" imgH="1200240" progId="">
                  <p:embed/>
                </p:oleObj>
              </a:graphicData>
            </a:graphic>
          </p:graphicFrame>
        </p:grpSp>
        <p:grpSp>
          <p:nvGrpSpPr>
            <p:cNvPr id="186263" name="Group 919"/>
            <p:cNvGrpSpPr>
              <a:grpSpLocks/>
            </p:cNvGrpSpPr>
            <p:nvPr/>
          </p:nvGrpSpPr>
          <p:grpSpPr bwMode="auto">
            <a:xfrm>
              <a:off x="-1002" y="2262"/>
              <a:ext cx="209" cy="224"/>
              <a:chOff x="2870" y="1518"/>
              <a:chExt cx="292" cy="320"/>
            </a:xfrm>
          </p:grpSpPr>
          <p:graphicFrame>
            <p:nvGraphicFramePr>
              <p:cNvPr id="186264" name="Object 920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186264" name="Clip" r:id="rId8" imgW="819000" imgH="847800" progId="">
                  <p:embed/>
                </p:oleObj>
              </a:graphicData>
            </a:graphic>
          </p:graphicFrame>
          <p:graphicFrame>
            <p:nvGraphicFramePr>
              <p:cNvPr id="186265" name="Object 921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186265" name="Clip" r:id="rId9" imgW="1266840" imgH="1200240" progId="">
                  <p:embed/>
                </p:oleObj>
              </a:graphicData>
            </a:graphic>
          </p:graphicFrame>
        </p:grpSp>
        <p:graphicFrame>
          <p:nvGraphicFramePr>
            <p:cNvPr id="186266" name="Object 922"/>
            <p:cNvGraphicFramePr>
              <a:graphicFrameLocks noChangeAspect="1"/>
            </p:cNvGraphicFramePr>
            <p:nvPr/>
          </p:nvGraphicFramePr>
          <p:xfrm>
            <a:off x="-732" y="2289"/>
            <a:ext cx="207" cy="173"/>
          </p:xfrm>
          <a:graphic>
            <a:graphicData uri="http://schemas.openxmlformats.org/presentationml/2006/ole">
              <p:oleObj spid="_x0000_s186266" name="Clip" r:id="rId10" imgW="1305000" imgH="1085760" progId="">
                <p:embed/>
              </p:oleObj>
            </a:graphicData>
          </a:graphic>
        </p:graphicFrame>
        <p:grpSp>
          <p:nvGrpSpPr>
            <p:cNvPr id="186267" name="Group 923"/>
            <p:cNvGrpSpPr>
              <a:grpSpLocks/>
            </p:cNvGrpSpPr>
            <p:nvPr/>
          </p:nvGrpSpPr>
          <p:grpSpPr bwMode="auto">
            <a:xfrm>
              <a:off x="310" y="3575"/>
              <a:ext cx="125" cy="230"/>
              <a:chOff x="4180" y="783"/>
              <a:chExt cx="150" cy="307"/>
            </a:xfrm>
          </p:grpSpPr>
          <p:sp>
            <p:nvSpPr>
              <p:cNvPr id="186268" name="AutoShape 924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69" name="Rectangle 925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70" name="Rectangle 926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71" name="AutoShape 927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72" name="Line 928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73" name="Line 929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74" name="Rectangle 930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75" name="Rectangle 931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aphicFrame>
          <p:nvGraphicFramePr>
            <p:cNvPr id="186276" name="Object 932"/>
            <p:cNvGraphicFramePr>
              <a:graphicFrameLocks noChangeAspect="1"/>
            </p:cNvGraphicFramePr>
            <p:nvPr/>
          </p:nvGraphicFramePr>
          <p:xfrm>
            <a:off x="-975" y="3384"/>
            <a:ext cx="216" cy="180"/>
          </p:xfrm>
          <a:graphic>
            <a:graphicData uri="http://schemas.openxmlformats.org/presentationml/2006/ole">
              <p:oleObj spid="_x0000_s186276" name="Clip" r:id="rId11" imgW="1305000" imgH="1085760" progId="">
                <p:embed/>
              </p:oleObj>
            </a:graphicData>
          </a:graphic>
        </p:graphicFrame>
        <p:graphicFrame>
          <p:nvGraphicFramePr>
            <p:cNvPr id="186277" name="Object 933"/>
            <p:cNvGraphicFramePr>
              <a:graphicFrameLocks noChangeAspect="1"/>
            </p:cNvGraphicFramePr>
            <p:nvPr/>
          </p:nvGraphicFramePr>
          <p:xfrm>
            <a:off x="-871" y="3184"/>
            <a:ext cx="216" cy="180"/>
          </p:xfrm>
          <a:graphic>
            <a:graphicData uri="http://schemas.openxmlformats.org/presentationml/2006/ole">
              <p:oleObj spid="_x0000_s186277" name="Clip" r:id="rId12" imgW="1305000" imgH="1085760" progId="">
                <p:embed/>
              </p:oleObj>
            </a:graphicData>
          </a:graphic>
        </p:graphicFrame>
        <p:graphicFrame>
          <p:nvGraphicFramePr>
            <p:cNvPr id="186278" name="Object 934"/>
            <p:cNvGraphicFramePr>
              <a:graphicFrameLocks noChangeAspect="1"/>
            </p:cNvGraphicFramePr>
            <p:nvPr/>
          </p:nvGraphicFramePr>
          <p:xfrm>
            <a:off x="-703" y="3544"/>
            <a:ext cx="216" cy="180"/>
          </p:xfrm>
          <a:graphic>
            <a:graphicData uri="http://schemas.openxmlformats.org/presentationml/2006/ole">
              <p:oleObj spid="_x0000_s186278" name="Clip" r:id="rId13" imgW="1305000" imgH="1085760" progId="">
                <p:embed/>
              </p:oleObj>
            </a:graphicData>
          </a:graphic>
        </p:graphicFrame>
        <p:graphicFrame>
          <p:nvGraphicFramePr>
            <p:cNvPr id="186279" name="Object 935"/>
            <p:cNvGraphicFramePr>
              <a:graphicFrameLocks noChangeAspect="1"/>
            </p:cNvGraphicFramePr>
            <p:nvPr/>
          </p:nvGraphicFramePr>
          <p:xfrm>
            <a:off x="-489" y="3546"/>
            <a:ext cx="216" cy="180"/>
          </p:xfrm>
          <a:graphic>
            <a:graphicData uri="http://schemas.openxmlformats.org/presentationml/2006/ole">
              <p:oleObj spid="_x0000_s186279" name="Clip" r:id="rId14" imgW="1305000" imgH="1085760" progId="">
                <p:embed/>
              </p:oleObj>
            </a:graphicData>
          </a:graphic>
        </p:graphicFrame>
        <p:grpSp>
          <p:nvGrpSpPr>
            <p:cNvPr id="186280" name="Group 936"/>
            <p:cNvGrpSpPr>
              <a:grpSpLocks/>
            </p:cNvGrpSpPr>
            <p:nvPr/>
          </p:nvGrpSpPr>
          <p:grpSpPr bwMode="auto">
            <a:xfrm>
              <a:off x="83" y="3625"/>
              <a:ext cx="172" cy="215"/>
              <a:chOff x="2870" y="1518"/>
              <a:chExt cx="292" cy="320"/>
            </a:xfrm>
          </p:grpSpPr>
          <p:graphicFrame>
            <p:nvGraphicFramePr>
              <p:cNvPr id="186281" name="Object 937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186281" name="Clip" r:id="rId15" imgW="819000" imgH="847800" progId="">
                  <p:embed/>
                </p:oleObj>
              </a:graphicData>
            </a:graphic>
          </p:graphicFrame>
          <p:graphicFrame>
            <p:nvGraphicFramePr>
              <p:cNvPr id="186282" name="Object 938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186282" name="Clip" r:id="rId16" imgW="1266840" imgH="1200240" progId="">
                  <p:embed/>
                </p:oleObj>
              </a:graphicData>
            </a:graphic>
          </p:graphicFrame>
        </p:grpSp>
        <p:grpSp>
          <p:nvGrpSpPr>
            <p:cNvPr id="186283" name="Group 939"/>
            <p:cNvGrpSpPr>
              <a:grpSpLocks/>
            </p:cNvGrpSpPr>
            <p:nvPr/>
          </p:nvGrpSpPr>
          <p:grpSpPr bwMode="auto">
            <a:xfrm>
              <a:off x="-201" y="3657"/>
              <a:ext cx="220" cy="203"/>
              <a:chOff x="2870" y="1518"/>
              <a:chExt cx="292" cy="320"/>
            </a:xfrm>
          </p:grpSpPr>
          <p:graphicFrame>
            <p:nvGraphicFramePr>
              <p:cNvPr id="186284" name="Object 940"/>
              <p:cNvGraphicFramePr>
                <a:graphicFrameLocks noChangeAspect="1"/>
              </p:cNvGraphicFramePr>
              <p:nvPr/>
            </p:nvGraphicFramePr>
            <p:xfrm>
              <a:off x="2870" y="1518"/>
              <a:ext cx="272" cy="282"/>
            </p:xfrm>
            <a:graphic>
              <a:graphicData uri="http://schemas.openxmlformats.org/presentationml/2006/ole">
                <p:oleObj spid="_x0000_s186284" name="Clip" r:id="rId17" imgW="819000" imgH="847800" progId="">
                  <p:embed/>
                </p:oleObj>
              </a:graphicData>
            </a:graphic>
          </p:graphicFrame>
          <p:graphicFrame>
            <p:nvGraphicFramePr>
              <p:cNvPr id="186285" name="Object 941"/>
              <p:cNvGraphicFramePr>
                <a:graphicFrameLocks noChangeAspect="1"/>
              </p:cNvGraphicFramePr>
              <p:nvPr/>
            </p:nvGraphicFramePr>
            <p:xfrm>
              <a:off x="2913" y="1602"/>
              <a:ext cx="249" cy="236"/>
            </p:xfrm>
            <a:graphic>
              <a:graphicData uri="http://schemas.openxmlformats.org/presentationml/2006/ole">
                <p:oleObj spid="_x0000_s186285" name="Clip" r:id="rId18" imgW="1266840" imgH="1200240" progId="">
                  <p:embed/>
                </p:oleObj>
              </a:graphicData>
            </a:graphic>
          </p:graphicFrame>
        </p:grpSp>
        <p:grpSp>
          <p:nvGrpSpPr>
            <p:cNvPr id="186286" name="Group 942"/>
            <p:cNvGrpSpPr>
              <a:grpSpLocks/>
            </p:cNvGrpSpPr>
            <p:nvPr/>
          </p:nvGrpSpPr>
          <p:grpSpPr bwMode="auto">
            <a:xfrm>
              <a:off x="569" y="3419"/>
              <a:ext cx="131" cy="258"/>
              <a:chOff x="4180" y="783"/>
              <a:chExt cx="150" cy="307"/>
            </a:xfrm>
          </p:grpSpPr>
          <p:sp>
            <p:nvSpPr>
              <p:cNvPr id="186287" name="AutoShape 943"/>
              <p:cNvSpPr>
                <a:spLocks noChangeArrowheads="1"/>
              </p:cNvSpPr>
              <p:nvPr/>
            </p:nvSpPr>
            <p:spPr bwMode="auto">
              <a:xfrm>
                <a:off x="4180" y="1019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88" name="Rectangle 944"/>
              <p:cNvSpPr>
                <a:spLocks noChangeArrowheads="1"/>
              </p:cNvSpPr>
              <p:nvPr/>
            </p:nvSpPr>
            <p:spPr bwMode="auto">
              <a:xfrm>
                <a:off x="4256" y="785"/>
                <a:ext cx="69" cy="236"/>
              </a:xfrm>
              <a:prstGeom prst="rect">
                <a:avLst/>
              </a:prstGeom>
              <a:solidFill>
                <a:srgbClr val="33CCCC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89" name="Rectangle 945"/>
              <p:cNvSpPr>
                <a:spLocks noChangeArrowheads="1"/>
              </p:cNvSpPr>
              <p:nvPr/>
            </p:nvSpPr>
            <p:spPr bwMode="auto">
              <a:xfrm>
                <a:off x="4181" y="852"/>
                <a:ext cx="95" cy="236"/>
              </a:xfrm>
              <a:prstGeom prst="rect">
                <a:avLst/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90" name="AutoShape 946"/>
              <p:cNvSpPr>
                <a:spLocks noChangeArrowheads="1"/>
              </p:cNvSpPr>
              <p:nvPr/>
            </p:nvSpPr>
            <p:spPr bwMode="auto">
              <a:xfrm>
                <a:off x="4180" y="783"/>
                <a:ext cx="150" cy="71"/>
              </a:xfrm>
              <a:prstGeom prst="parallelogram">
                <a:avLst>
                  <a:gd name="adj" fmla="val 81387"/>
                </a:avLst>
              </a:prstGeom>
              <a:solidFill>
                <a:srgbClr val="33CCCC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91" name="Line 947"/>
              <p:cNvSpPr>
                <a:spLocks noChangeShapeType="1"/>
              </p:cNvSpPr>
              <p:nvPr/>
            </p:nvSpPr>
            <p:spPr bwMode="auto">
              <a:xfrm>
                <a:off x="4330" y="788"/>
                <a:ext cx="0" cy="23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92" name="Line 948"/>
              <p:cNvSpPr>
                <a:spLocks noChangeShapeType="1"/>
              </p:cNvSpPr>
              <p:nvPr/>
            </p:nvSpPr>
            <p:spPr bwMode="auto">
              <a:xfrm flipH="1">
                <a:off x="4276" y="1019"/>
                <a:ext cx="54" cy="6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93" name="Rectangle 949"/>
              <p:cNvSpPr>
                <a:spLocks noChangeArrowheads="1"/>
              </p:cNvSpPr>
              <p:nvPr/>
            </p:nvSpPr>
            <p:spPr bwMode="auto">
              <a:xfrm>
                <a:off x="4193" y="883"/>
                <a:ext cx="63" cy="13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294" name="Rectangle 950"/>
              <p:cNvSpPr>
                <a:spLocks noChangeArrowheads="1"/>
              </p:cNvSpPr>
              <p:nvPr/>
            </p:nvSpPr>
            <p:spPr bwMode="auto">
              <a:xfrm>
                <a:off x="4202" y="924"/>
                <a:ext cx="48" cy="4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86295" name="Line 951"/>
          <p:cNvSpPr>
            <a:spLocks noChangeShapeType="1"/>
          </p:cNvSpPr>
          <p:nvPr/>
        </p:nvSpPr>
        <p:spPr bwMode="auto">
          <a:xfrm flipH="1">
            <a:off x="5988050" y="3440113"/>
            <a:ext cx="3175" cy="1444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96" name="Line 952"/>
          <p:cNvSpPr>
            <a:spLocks noChangeShapeType="1"/>
          </p:cNvSpPr>
          <p:nvPr/>
        </p:nvSpPr>
        <p:spPr bwMode="auto">
          <a:xfrm flipV="1">
            <a:off x="7285038" y="2422525"/>
            <a:ext cx="123825" cy="87313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97" name="Line 953"/>
          <p:cNvSpPr>
            <a:spLocks noChangeShapeType="1"/>
          </p:cNvSpPr>
          <p:nvPr/>
        </p:nvSpPr>
        <p:spPr bwMode="auto">
          <a:xfrm>
            <a:off x="7112000" y="2595563"/>
            <a:ext cx="0" cy="825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98" name="Line 954"/>
          <p:cNvSpPr>
            <a:spLocks noChangeShapeType="1"/>
          </p:cNvSpPr>
          <p:nvPr/>
        </p:nvSpPr>
        <p:spPr bwMode="auto">
          <a:xfrm flipV="1">
            <a:off x="7296150" y="2492375"/>
            <a:ext cx="263525" cy="28892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299" name="Line 955"/>
          <p:cNvSpPr>
            <a:spLocks noChangeShapeType="1"/>
          </p:cNvSpPr>
          <p:nvPr/>
        </p:nvSpPr>
        <p:spPr bwMode="auto">
          <a:xfrm>
            <a:off x="7648575" y="2490788"/>
            <a:ext cx="0" cy="196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300" name="Line 956"/>
          <p:cNvSpPr>
            <a:spLocks noChangeShapeType="1"/>
          </p:cNvSpPr>
          <p:nvPr/>
        </p:nvSpPr>
        <p:spPr bwMode="auto">
          <a:xfrm>
            <a:off x="7302500" y="2797175"/>
            <a:ext cx="18891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301" name="Line 957"/>
          <p:cNvSpPr>
            <a:spLocks noChangeShapeType="1"/>
          </p:cNvSpPr>
          <p:nvPr/>
        </p:nvSpPr>
        <p:spPr bwMode="auto">
          <a:xfrm flipV="1">
            <a:off x="5597525" y="3663950"/>
            <a:ext cx="168275" cy="3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302" name="Line 958"/>
          <p:cNvSpPr>
            <a:spLocks noChangeShapeType="1"/>
          </p:cNvSpPr>
          <p:nvPr/>
        </p:nvSpPr>
        <p:spPr bwMode="auto">
          <a:xfrm flipV="1">
            <a:off x="7716838" y="2190750"/>
            <a:ext cx="238125" cy="1682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303" name="Line 959"/>
          <p:cNvSpPr>
            <a:spLocks noChangeShapeType="1"/>
          </p:cNvSpPr>
          <p:nvPr/>
        </p:nvSpPr>
        <p:spPr bwMode="auto">
          <a:xfrm>
            <a:off x="7856538" y="2787650"/>
            <a:ext cx="1778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304" name="Line 960"/>
          <p:cNvSpPr>
            <a:spLocks noChangeShapeType="1"/>
          </p:cNvSpPr>
          <p:nvPr/>
        </p:nvSpPr>
        <p:spPr bwMode="auto">
          <a:xfrm flipH="1">
            <a:off x="7002463" y="2863850"/>
            <a:ext cx="98425" cy="70485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6305" name="Line 961"/>
          <p:cNvSpPr>
            <a:spLocks noChangeShapeType="1"/>
          </p:cNvSpPr>
          <p:nvPr/>
        </p:nvSpPr>
        <p:spPr bwMode="auto">
          <a:xfrm flipH="1">
            <a:off x="7593013" y="2863850"/>
            <a:ext cx="111125" cy="7270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186306" name="Group 962"/>
          <p:cNvGrpSpPr>
            <a:grpSpLocks/>
          </p:cNvGrpSpPr>
          <p:nvPr/>
        </p:nvGrpSpPr>
        <p:grpSpPr bwMode="auto">
          <a:xfrm>
            <a:off x="6645275" y="4481513"/>
            <a:ext cx="501650" cy="234950"/>
            <a:chOff x="4701" y="2996"/>
            <a:chExt cx="316" cy="148"/>
          </a:xfrm>
        </p:grpSpPr>
        <p:sp>
          <p:nvSpPr>
            <p:cNvPr id="186307" name="Oval 963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308" name="Line 964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309" name="Line 965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310" name="Rectangle 966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86311" name="Oval 967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6312" name="Group 968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186313" name="Line 969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314" name="Line 970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315" name="Line 971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6316" name="Group 972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186317" name="Line 97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318" name="Line 97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319" name="Line 97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86320" name="Group 976"/>
          <p:cNvGrpSpPr>
            <a:grpSpLocks/>
          </p:cNvGrpSpPr>
          <p:nvPr/>
        </p:nvGrpSpPr>
        <p:grpSpPr bwMode="auto">
          <a:xfrm>
            <a:off x="5980113" y="4783138"/>
            <a:ext cx="501650" cy="234950"/>
            <a:chOff x="4701" y="2996"/>
            <a:chExt cx="316" cy="148"/>
          </a:xfrm>
        </p:grpSpPr>
        <p:sp>
          <p:nvSpPr>
            <p:cNvPr id="186321" name="Oval 977"/>
            <p:cNvSpPr>
              <a:spLocks noChangeArrowheads="1"/>
            </p:cNvSpPr>
            <p:nvPr/>
          </p:nvSpPr>
          <p:spPr bwMode="auto">
            <a:xfrm>
              <a:off x="4704" y="3062"/>
              <a:ext cx="313" cy="82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322" name="Line 978"/>
            <p:cNvSpPr>
              <a:spLocks noChangeShapeType="1"/>
            </p:cNvSpPr>
            <p:nvPr/>
          </p:nvSpPr>
          <p:spPr bwMode="auto">
            <a:xfrm>
              <a:off x="4704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323" name="Line 979"/>
            <p:cNvSpPr>
              <a:spLocks noChangeShapeType="1"/>
            </p:cNvSpPr>
            <p:nvPr/>
          </p:nvSpPr>
          <p:spPr bwMode="auto">
            <a:xfrm>
              <a:off x="5017" y="3055"/>
              <a:ext cx="0" cy="51"/>
            </a:xfrm>
            <a:prstGeom prst="line">
              <a:avLst/>
            </a:prstGeom>
            <a:noFill/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6324" name="Rectangle 980"/>
            <p:cNvSpPr>
              <a:spLocks noChangeArrowheads="1"/>
            </p:cNvSpPr>
            <p:nvPr/>
          </p:nvSpPr>
          <p:spPr bwMode="auto">
            <a:xfrm>
              <a:off x="4704" y="3055"/>
              <a:ext cx="310" cy="50"/>
            </a:xfrm>
            <a:prstGeom prst="rect">
              <a:avLst/>
            </a:prstGeom>
            <a:solidFill>
              <a:srgbClr val="DDDDDD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endParaRPr lang="en-US">
                <a:latin typeface="Times New Roman" pitchFamily="18" charset="0"/>
              </a:endParaRPr>
            </a:p>
          </p:txBody>
        </p:sp>
        <p:sp>
          <p:nvSpPr>
            <p:cNvPr id="186325" name="Oval 981"/>
            <p:cNvSpPr>
              <a:spLocks noChangeArrowheads="1"/>
            </p:cNvSpPr>
            <p:nvPr/>
          </p:nvSpPr>
          <p:spPr bwMode="auto">
            <a:xfrm>
              <a:off x="4701" y="2996"/>
              <a:ext cx="313" cy="96"/>
            </a:xfrm>
            <a:prstGeom prst="ellipse">
              <a:avLst/>
            </a:prstGeom>
            <a:solidFill>
              <a:srgbClr val="DDDDDD"/>
            </a:solidFill>
            <a:ln w="12700">
              <a:solidFill>
                <a:schemeClr val="fol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86326" name="Group 982"/>
            <p:cNvGrpSpPr>
              <a:grpSpLocks/>
            </p:cNvGrpSpPr>
            <p:nvPr/>
          </p:nvGrpSpPr>
          <p:grpSpPr bwMode="auto">
            <a:xfrm>
              <a:off x="4776" y="3017"/>
              <a:ext cx="156" cy="56"/>
              <a:chOff x="2848" y="848"/>
              <a:chExt cx="140" cy="98"/>
            </a:xfrm>
          </p:grpSpPr>
          <p:sp>
            <p:nvSpPr>
              <p:cNvPr id="186327" name="Line 983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328" name="Line 984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329" name="Line 985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6330" name="Group 986"/>
            <p:cNvGrpSpPr>
              <a:grpSpLocks/>
            </p:cNvGrpSpPr>
            <p:nvPr/>
          </p:nvGrpSpPr>
          <p:grpSpPr bwMode="auto">
            <a:xfrm flipV="1">
              <a:off x="4776" y="3016"/>
              <a:ext cx="156" cy="56"/>
              <a:chOff x="2848" y="848"/>
              <a:chExt cx="140" cy="98"/>
            </a:xfrm>
          </p:grpSpPr>
          <p:sp>
            <p:nvSpPr>
              <p:cNvPr id="186331" name="Line 987"/>
              <p:cNvSpPr>
                <a:spLocks noChangeShapeType="1"/>
              </p:cNvSpPr>
              <p:nvPr/>
            </p:nvSpPr>
            <p:spPr bwMode="auto">
              <a:xfrm flipV="1">
                <a:off x="2848" y="848"/>
                <a:ext cx="50" cy="2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332" name="Line 988"/>
              <p:cNvSpPr>
                <a:spLocks noChangeShapeType="1"/>
              </p:cNvSpPr>
              <p:nvPr/>
            </p:nvSpPr>
            <p:spPr bwMode="auto">
              <a:xfrm>
                <a:off x="2944" y="946"/>
                <a:ext cx="4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6333" name="Line 989"/>
              <p:cNvSpPr>
                <a:spLocks noChangeShapeType="1"/>
              </p:cNvSpPr>
              <p:nvPr/>
            </p:nvSpPr>
            <p:spPr bwMode="auto">
              <a:xfrm>
                <a:off x="2894" y="850"/>
                <a:ext cx="52" cy="96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86334" name="Group 990"/>
          <p:cNvGrpSpPr>
            <a:grpSpLocks/>
          </p:cNvGrpSpPr>
          <p:nvPr/>
        </p:nvGrpSpPr>
        <p:grpSpPr bwMode="auto">
          <a:xfrm>
            <a:off x="6810375" y="4968875"/>
            <a:ext cx="290513" cy="404813"/>
            <a:chOff x="4290" y="3130"/>
            <a:chExt cx="183" cy="255"/>
          </a:xfrm>
        </p:grpSpPr>
        <p:pic>
          <p:nvPicPr>
            <p:cNvPr id="186335" name="Picture 991" descr="31u_bnrz[1]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</p:spPr>
        </p:pic>
        <p:sp>
          <p:nvSpPr>
            <p:cNvPr id="186336" name="Freeform 992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/>
              <a:ahLst/>
              <a:cxnLst>
                <a:cxn ang="0">
                  <a:pos x="70" y="29"/>
                </a:cxn>
                <a:cxn ang="0">
                  <a:pos x="55" y="39"/>
                </a:cxn>
                <a:cxn ang="0">
                  <a:pos x="42" y="50"/>
                </a:cxn>
                <a:cxn ang="0">
                  <a:pos x="30" y="63"/>
                </a:cxn>
                <a:cxn ang="0">
                  <a:pos x="20" y="77"/>
                </a:cxn>
                <a:cxn ang="0">
                  <a:pos x="12" y="91"/>
                </a:cxn>
                <a:cxn ang="0">
                  <a:pos x="6" y="108"/>
                </a:cxn>
                <a:cxn ang="0">
                  <a:pos x="2" y="125"/>
                </a:cxn>
                <a:cxn ang="0">
                  <a:pos x="0" y="142"/>
                </a:cxn>
                <a:cxn ang="0">
                  <a:pos x="2" y="166"/>
                </a:cxn>
                <a:cxn ang="0">
                  <a:pos x="12" y="186"/>
                </a:cxn>
                <a:cxn ang="0">
                  <a:pos x="26" y="203"/>
                </a:cxn>
                <a:cxn ang="0">
                  <a:pos x="45" y="216"/>
                </a:cxn>
                <a:cxn ang="0">
                  <a:pos x="66" y="226"/>
                </a:cxn>
                <a:cxn ang="0">
                  <a:pos x="88" y="230"/>
                </a:cxn>
                <a:cxn ang="0">
                  <a:pos x="111" y="232"/>
                </a:cxn>
                <a:cxn ang="0">
                  <a:pos x="134" y="228"/>
                </a:cxn>
                <a:cxn ang="0">
                  <a:pos x="138" y="228"/>
                </a:cxn>
                <a:cxn ang="0">
                  <a:pos x="143" y="226"/>
                </a:cxn>
                <a:cxn ang="0">
                  <a:pos x="147" y="222"/>
                </a:cxn>
                <a:cxn ang="0">
                  <a:pos x="148" y="218"/>
                </a:cxn>
                <a:cxn ang="0">
                  <a:pos x="145" y="212"/>
                </a:cxn>
                <a:cxn ang="0">
                  <a:pos x="141" y="207"/>
                </a:cxn>
                <a:cxn ang="0">
                  <a:pos x="135" y="203"/>
                </a:cxn>
                <a:cxn ang="0">
                  <a:pos x="129" y="201"/>
                </a:cxn>
                <a:cxn ang="0">
                  <a:pos x="117" y="197"/>
                </a:cxn>
                <a:cxn ang="0">
                  <a:pos x="105" y="195"/>
                </a:cxn>
                <a:cxn ang="0">
                  <a:pos x="94" y="193"/>
                </a:cxn>
                <a:cxn ang="0">
                  <a:pos x="83" y="190"/>
                </a:cxn>
                <a:cxn ang="0">
                  <a:pos x="73" y="187"/>
                </a:cxn>
                <a:cxn ang="0">
                  <a:pos x="62" y="182"/>
                </a:cxn>
                <a:cxn ang="0">
                  <a:pos x="53" y="176"/>
                </a:cxn>
                <a:cxn ang="0">
                  <a:pos x="43" y="167"/>
                </a:cxn>
                <a:cxn ang="0">
                  <a:pos x="40" y="128"/>
                </a:cxn>
                <a:cxn ang="0">
                  <a:pos x="49" y="96"/>
                </a:cxn>
                <a:cxn ang="0">
                  <a:pos x="68" y="71"/>
                </a:cxn>
                <a:cxn ang="0">
                  <a:pos x="94" y="50"/>
                </a:cxn>
                <a:cxn ang="0">
                  <a:pos x="122" y="34"/>
                </a:cxn>
                <a:cxn ang="0">
                  <a:pos x="151" y="21"/>
                </a:cxn>
                <a:cxn ang="0">
                  <a:pos x="178" y="12"/>
                </a:cxn>
                <a:cxn ang="0">
                  <a:pos x="199" y="4"/>
                </a:cxn>
                <a:cxn ang="0">
                  <a:pos x="186" y="1"/>
                </a:cxn>
                <a:cxn ang="0">
                  <a:pos x="172" y="0"/>
                </a:cxn>
                <a:cxn ang="0">
                  <a:pos x="156" y="2"/>
                </a:cxn>
                <a:cxn ang="0">
                  <a:pos x="138" y="4"/>
                </a:cxn>
                <a:cxn ang="0">
                  <a:pos x="121" y="10"/>
                </a:cxn>
                <a:cxn ang="0">
                  <a:pos x="103" y="16"/>
                </a:cxn>
                <a:cxn ang="0">
                  <a:pos x="86" y="23"/>
                </a:cxn>
                <a:cxn ang="0">
                  <a:pos x="70" y="29"/>
                </a:cxn>
              </a:cxnLst>
              <a:rect l="0" t="0" r="r" b="b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37" name="Freeform 993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/>
              <a:ahLst/>
              <a:cxnLst>
                <a:cxn ang="0">
                  <a:pos x="108" y="59"/>
                </a:cxn>
                <a:cxn ang="0">
                  <a:pos x="113" y="77"/>
                </a:cxn>
                <a:cxn ang="0">
                  <a:pos x="111" y="94"/>
                </a:cxn>
                <a:cxn ang="0">
                  <a:pos x="103" y="108"/>
                </a:cxn>
                <a:cxn ang="0">
                  <a:pos x="91" y="121"/>
                </a:cxn>
                <a:cxn ang="0">
                  <a:pos x="77" y="132"/>
                </a:cxn>
                <a:cxn ang="0">
                  <a:pos x="61" y="144"/>
                </a:cxn>
                <a:cxn ang="0">
                  <a:pos x="45" y="154"/>
                </a:cxn>
                <a:cxn ang="0">
                  <a:pos x="30" y="164"/>
                </a:cxn>
                <a:cxn ang="0">
                  <a:pos x="28" y="168"/>
                </a:cxn>
                <a:cxn ang="0">
                  <a:pos x="27" y="170"/>
                </a:cxn>
                <a:cxn ang="0">
                  <a:pos x="27" y="174"/>
                </a:cxn>
                <a:cxn ang="0">
                  <a:pos x="28" y="177"/>
                </a:cxn>
                <a:cxn ang="0">
                  <a:pos x="32" y="179"/>
                </a:cxn>
                <a:cxn ang="0">
                  <a:pos x="35" y="180"/>
                </a:cxn>
                <a:cxn ang="0">
                  <a:pos x="37" y="180"/>
                </a:cxn>
                <a:cxn ang="0">
                  <a:pos x="41" y="179"/>
                </a:cxn>
                <a:cxn ang="0">
                  <a:pos x="60" y="169"/>
                </a:cxn>
                <a:cxn ang="0">
                  <a:pos x="77" y="158"/>
                </a:cxn>
                <a:cxn ang="0">
                  <a:pos x="94" y="145"/>
                </a:cxn>
                <a:cxn ang="0">
                  <a:pos x="109" y="130"/>
                </a:cxn>
                <a:cxn ang="0">
                  <a:pos x="120" y="114"/>
                </a:cxn>
                <a:cxn ang="0">
                  <a:pos x="127" y="95"/>
                </a:cxn>
                <a:cxn ang="0">
                  <a:pos x="128" y="76"/>
                </a:cxn>
                <a:cxn ang="0">
                  <a:pos x="123" y="55"/>
                </a:cxn>
                <a:cxn ang="0">
                  <a:pos x="113" y="39"/>
                </a:cxn>
                <a:cxn ang="0">
                  <a:pos x="97" y="25"/>
                </a:cxn>
                <a:cxn ang="0">
                  <a:pos x="79" y="15"/>
                </a:cxn>
                <a:cxn ang="0">
                  <a:pos x="57" y="7"/>
                </a:cxn>
                <a:cxn ang="0">
                  <a:pos x="36" y="2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14" y="9"/>
                </a:cxn>
                <a:cxn ang="0">
                  <a:pos x="29" y="14"/>
                </a:cxn>
                <a:cxn ang="0">
                  <a:pos x="46" y="19"/>
                </a:cxn>
                <a:cxn ang="0">
                  <a:pos x="61" y="23"/>
                </a:cxn>
                <a:cxn ang="0">
                  <a:pos x="76" y="29"/>
                </a:cxn>
                <a:cxn ang="0">
                  <a:pos x="89" y="37"/>
                </a:cxn>
                <a:cxn ang="0">
                  <a:pos x="100" y="46"/>
                </a:cxn>
                <a:cxn ang="0">
                  <a:pos x="108" y="59"/>
                </a:cxn>
              </a:cxnLst>
              <a:rect l="0" t="0" r="r" b="b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38" name="Freeform 994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/>
              <a:ahLst/>
              <a:cxnLst>
                <a:cxn ang="0">
                  <a:pos x="100" y="70"/>
                </a:cxn>
                <a:cxn ang="0">
                  <a:pos x="53" y="115"/>
                </a:cxn>
                <a:cxn ang="0">
                  <a:pos x="17" y="166"/>
                </a:cxn>
                <a:cxn ang="0">
                  <a:pos x="0" y="226"/>
                </a:cxn>
                <a:cxn ang="0">
                  <a:pos x="3" y="266"/>
                </a:cxn>
                <a:cxn ang="0">
                  <a:pos x="9" y="282"/>
                </a:cxn>
                <a:cxn ang="0">
                  <a:pos x="19" y="297"/>
                </a:cxn>
                <a:cxn ang="0">
                  <a:pos x="32" y="310"/>
                </a:cxn>
                <a:cxn ang="0">
                  <a:pos x="56" y="324"/>
                </a:cxn>
                <a:cxn ang="0">
                  <a:pos x="86" y="338"/>
                </a:cxn>
                <a:cxn ang="0">
                  <a:pos x="119" y="350"/>
                </a:cxn>
                <a:cxn ang="0">
                  <a:pos x="152" y="359"/>
                </a:cxn>
                <a:cxn ang="0">
                  <a:pos x="186" y="366"/>
                </a:cxn>
                <a:cxn ang="0">
                  <a:pos x="220" y="371"/>
                </a:cxn>
                <a:cxn ang="0">
                  <a:pos x="254" y="374"/>
                </a:cxn>
                <a:cxn ang="0">
                  <a:pos x="289" y="376"/>
                </a:cxn>
                <a:cxn ang="0">
                  <a:pos x="311" y="378"/>
                </a:cxn>
                <a:cxn ang="0">
                  <a:pos x="320" y="371"/>
                </a:cxn>
                <a:cxn ang="0">
                  <a:pos x="322" y="360"/>
                </a:cxn>
                <a:cxn ang="0">
                  <a:pos x="315" y="352"/>
                </a:cxn>
                <a:cxn ang="0">
                  <a:pos x="294" y="347"/>
                </a:cxn>
                <a:cxn ang="0">
                  <a:pos x="263" y="341"/>
                </a:cxn>
                <a:cxn ang="0">
                  <a:pos x="232" y="336"/>
                </a:cxn>
                <a:cxn ang="0">
                  <a:pos x="200" y="332"/>
                </a:cxn>
                <a:cxn ang="0">
                  <a:pos x="170" y="326"/>
                </a:cxn>
                <a:cxn ang="0">
                  <a:pos x="139" y="318"/>
                </a:cxn>
                <a:cxn ang="0">
                  <a:pos x="110" y="309"/>
                </a:cxn>
                <a:cxn ang="0">
                  <a:pos x="80" y="297"/>
                </a:cxn>
                <a:cxn ang="0">
                  <a:pos x="55" y="281"/>
                </a:cxn>
                <a:cxn ang="0">
                  <a:pos x="38" y="259"/>
                </a:cxn>
                <a:cxn ang="0">
                  <a:pos x="34" y="232"/>
                </a:cxn>
                <a:cxn ang="0">
                  <a:pos x="38" y="200"/>
                </a:cxn>
                <a:cxn ang="0">
                  <a:pos x="51" y="170"/>
                </a:cxn>
                <a:cxn ang="0">
                  <a:pos x="71" y="137"/>
                </a:cxn>
                <a:cxn ang="0">
                  <a:pos x="94" y="110"/>
                </a:cxn>
                <a:cxn ang="0">
                  <a:pos x="123" y="82"/>
                </a:cxn>
                <a:cxn ang="0">
                  <a:pos x="153" y="57"/>
                </a:cxn>
                <a:cxn ang="0">
                  <a:pos x="195" y="38"/>
                </a:cxn>
                <a:cxn ang="0">
                  <a:pos x="238" y="20"/>
                </a:cxn>
                <a:cxn ang="0">
                  <a:pos x="264" y="7"/>
                </a:cxn>
                <a:cxn ang="0">
                  <a:pos x="256" y="0"/>
                </a:cxn>
                <a:cxn ang="0">
                  <a:pos x="221" y="4"/>
                </a:cxn>
                <a:cxn ang="0">
                  <a:pos x="180" y="18"/>
                </a:cxn>
                <a:cxn ang="0">
                  <a:pos x="141" y="38"/>
                </a:cxn>
              </a:cxnLst>
              <a:rect l="0" t="0" r="r" b="b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39" name="Freeform 995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/>
              <a:ahLst/>
              <a:cxnLst>
                <a:cxn ang="0">
                  <a:pos x="235" y="77"/>
                </a:cxn>
                <a:cxn ang="0">
                  <a:pos x="248" y="91"/>
                </a:cxn>
                <a:cxn ang="0">
                  <a:pos x="256" y="107"/>
                </a:cxn>
                <a:cxn ang="0">
                  <a:pos x="259" y="124"/>
                </a:cxn>
                <a:cxn ang="0">
                  <a:pos x="259" y="142"/>
                </a:cxn>
                <a:cxn ang="0">
                  <a:pos x="257" y="157"/>
                </a:cxn>
                <a:cxn ang="0">
                  <a:pos x="252" y="170"/>
                </a:cxn>
                <a:cxn ang="0">
                  <a:pos x="244" y="183"/>
                </a:cxn>
                <a:cxn ang="0">
                  <a:pos x="236" y="193"/>
                </a:cxn>
                <a:cxn ang="0">
                  <a:pos x="225" y="204"/>
                </a:cxn>
                <a:cxn ang="0">
                  <a:pos x="215" y="214"/>
                </a:cxn>
                <a:cxn ang="0">
                  <a:pos x="204" y="224"/>
                </a:cxn>
                <a:cxn ang="0">
                  <a:pos x="194" y="234"/>
                </a:cxn>
                <a:cxn ang="0">
                  <a:pos x="191" y="238"/>
                </a:cxn>
                <a:cxn ang="0">
                  <a:pos x="191" y="241"/>
                </a:cxn>
                <a:cxn ang="0">
                  <a:pos x="191" y="245"/>
                </a:cxn>
                <a:cxn ang="0">
                  <a:pos x="194" y="248"/>
                </a:cxn>
                <a:cxn ang="0">
                  <a:pos x="197" y="250"/>
                </a:cxn>
                <a:cxn ang="0">
                  <a:pos x="202" y="252"/>
                </a:cxn>
                <a:cxn ang="0">
                  <a:pos x="205" y="250"/>
                </a:cxn>
                <a:cxn ang="0">
                  <a:pos x="209" y="248"/>
                </a:cxn>
                <a:cxn ang="0">
                  <a:pos x="232" y="233"/>
                </a:cxn>
                <a:cxn ang="0">
                  <a:pos x="252" y="214"/>
                </a:cxn>
                <a:cxn ang="0">
                  <a:pos x="268" y="192"/>
                </a:cxn>
                <a:cxn ang="0">
                  <a:pos x="278" y="167"/>
                </a:cxn>
                <a:cxn ang="0">
                  <a:pos x="283" y="141"/>
                </a:cxn>
                <a:cxn ang="0">
                  <a:pos x="280" y="115"/>
                </a:cxn>
                <a:cxn ang="0">
                  <a:pos x="271" y="91"/>
                </a:cxn>
                <a:cxn ang="0">
                  <a:pos x="252" y="69"/>
                </a:cxn>
                <a:cxn ang="0">
                  <a:pos x="238" y="57"/>
                </a:cxn>
                <a:cxn ang="0">
                  <a:pos x="222" y="48"/>
                </a:cxn>
                <a:cxn ang="0">
                  <a:pos x="204" y="39"/>
                </a:cxn>
                <a:cxn ang="0">
                  <a:pos x="184" y="31"/>
                </a:cxn>
                <a:cxn ang="0">
                  <a:pos x="164" y="23"/>
                </a:cxn>
                <a:cxn ang="0">
                  <a:pos x="144" y="17"/>
                </a:cxn>
                <a:cxn ang="0">
                  <a:pos x="123" y="13"/>
                </a:cxn>
                <a:cxn ang="0">
                  <a:pos x="103" y="8"/>
                </a:cxn>
                <a:cxn ang="0">
                  <a:pos x="83" y="5"/>
                </a:cxn>
                <a:cxn ang="0">
                  <a:pos x="66" y="2"/>
                </a:cxn>
                <a:cxn ang="0">
                  <a:pos x="48" y="0"/>
                </a:cxn>
                <a:cxn ang="0">
                  <a:pos x="34" y="0"/>
                </a:cxn>
                <a:cxn ang="0">
                  <a:pos x="21" y="0"/>
                </a:cxn>
                <a:cxn ang="0">
                  <a:pos x="11" y="0"/>
                </a:cxn>
                <a:cxn ang="0">
                  <a:pos x="4" y="2"/>
                </a:cxn>
                <a:cxn ang="0">
                  <a:pos x="0" y="5"/>
                </a:cxn>
                <a:cxn ang="0">
                  <a:pos x="12" y="7"/>
                </a:cxn>
                <a:cxn ang="0">
                  <a:pos x="24" y="8"/>
                </a:cxn>
                <a:cxn ang="0">
                  <a:pos x="38" y="10"/>
                </a:cxn>
                <a:cxn ang="0">
                  <a:pos x="52" y="13"/>
                </a:cxn>
                <a:cxn ang="0">
                  <a:pos x="66" y="16"/>
                </a:cxn>
                <a:cxn ang="0">
                  <a:pos x="82" y="18"/>
                </a:cxn>
                <a:cxn ang="0">
                  <a:pos x="98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4"/>
                </a:cxn>
                <a:cxn ang="0">
                  <a:pos x="162" y="39"/>
                </a:cxn>
                <a:cxn ang="0">
                  <a:pos x="177" y="45"/>
                </a:cxn>
                <a:cxn ang="0">
                  <a:pos x="193" y="52"/>
                </a:cxn>
                <a:cxn ang="0">
                  <a:pos x="208" y="60"/>
                </a:cxn>
                <a:cxn ang="0">
                  <a:pos x="222" y="68"/>
                </a:cxn>
                <a:cxn ang="0">
                  <a:pos x="235" y="77"/>
                </a:cxn>
              </a:cxnLst>
              <a:rect l="0" t="0" r="r" b="b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40" name="Freeform 996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/>
              <a:ahLst/>
              <a:cxnLst>
                <a:cxn ang="0">
                  <a:pos x="0" y="130"/>
                </a:cxn>
                <a:cxn ang="0">
                  <a:pos x="0" y="149"/>
                </a:cxn>
                <a:cxn ang="0">
                  <a:pos x="4" y="168"/>
                </a:cxn>
                <a:cxn ang="0">
                  <a:pos x="12" y="185"/>
                </a:cxn>
                <a:cxn ang="0">
                  <a:pos x="24" y="200"/>
                </a:cxn>
                <a:cxn ang="0">
                  <a:pos x="38" y="213"/>
                </a:cxn>
                <a:cxn ang="0">
                  <a:pos x="55" y="224"/>
                </a:cxn>
                <a:cxn ang="0">
                  <a:pos x="73" y="232"/>
                </a:cxn>
                <a:cxn ang="0">
                  <a:pos x="92" y="237"/>
                </a:cxn>
                <a:cxn ang="0">
                  <a:pos x="98" y="238"/>
                </a:cxn>
                <a:cxn ang="0">
                  <a:pos x="104" y="235"/>
                </a:cxn>
                <a:cxn ang="0">
                  <a:pos x="109" y="232"/>
                </a:cxn>
                <a:cxn ang="0">
                  <a:pos x="111" y="227"/>
                </a:cxn>
                <a:cxn ang="0">
                  <a:pos x="111" y="222"/>
                </a:cxn>
                <a:cxn ang="0">
                  <a:pos x="110" y="216"/>
                </a:cxn>
                <a:cxn ang="0">
                  <a:pos x="106" y="211"/>
                </a:cxn>
                <a:cxn ang="0">
                  <a:pos x="100" y="209"/>
                </a:cxn>
                <a:cxn ang="0">
                  <a:pos x="82" y="202"/>
                </a:cxn>
                <a:cxn ang="0">
                  <a:pos x="64" y="193"/>
                </a:cxn>
                <a:cxn ang="0">
                  <a:pos x="50" y="180"/>
                </a:cxn>
                <a:cxn ang="0">
                  <a:pos x="39" y="167"/>
                </a:cxn>
                <a:cxn ang="0">
                  <a:pos x="32" y="149"/>
                </a:cxn>
                <a:cxn ang="0">
                  <a:pos x="29" y="131"/>
                </a:cxn>
                <a:cxn ang="0">
                  <a:pos x="29" y="111"/>
                </a:cxn>
                <a:cxn ang="0">
                  <a:pos x="35" y="91"/>
                </a:cxn>
                <a:cxn ang="0">
                  <a:pos x="42" y="76"/>
                </a:cxn>
                <a:cxn ang="0">
                  <a:pos x="51" y="62"/>
                </a:cxn>
                <a:cxn ang="0">
                  <a:pos x="62" y="49"/>
                </a:cxn>
                <a:cxn ang="0">
                  <a:pos x="73" y="38"/>
                </a:cxn>
                <a:cxn ang="0">
                  <a:pos x="84" y="28"/>
                </a:cxn>
                <a:cxn ang="0">
                  <a:pos x="96" y="18"/>
                </a:cxn>
                <a:cxn ang="0">
                  <a:pos x="106" y="9"/>
                </a:cxn>
                <a:cxn ang="0">
                  <a:pos x="114" y="1"/>
                </a:cxn>
                <a:cxn ang="0">
                  <a:pos x="106" y="0"/>
                </a:cxn>
                <a:cxn ang="0">
                  <a:pos x="93" y="6"/>
                </a:cxn>
                <a:cxn ang="0">
                  <a:pos x="76" y="18"/>
                </a:cxn>
                <a:cxn ang="0">
                  <a:pos x="56" y="36"/>
                </a:cxn>
                <a:cxn ang="0">
                  <a:pos x="37" y="57"/>
                </a:cxn>
                <a:cxn ang="0">
                  <a:pos x="20" y="80"/>
                </a:cxn>
                <a:cxn ang="0">
                  <a:pos x="7" y="106"/>
                </a:cxn>
                <a:cxn ang="0">
                  <a:pos x="0" y="130"/>
                </a:cxn>
              </a:cxnLst>
              <a:rect l="0" t="0" r="r" b="b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41" name="Freeform 997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/>
              <a:ahLst/>
              <a:cxnLst>
                <a:cxn ang="0">
                  <a:pos x="207" y="124"/>
                </a:cxn>
                <a:cxn ang="0">
                  <a:pos x="219" y="143"/>
                </a:cxn>
                <a:cxn ang="0">
                  <a:pos x="225" y="164"/>
                </a:cxn>
                <a:cxn ang="0">
                  <a:pos x="221" y="187"/>
                </a:cxn>
                <a:cxn ang="0">
                  <a:pos x="208" y="209"/>
                </a:cxn>
                <a:cxn ang="0">
                  <a:pos x="188" y="228"/>
                </a:cxn>
                <a:cxn ang="0">
                  <a:pos x="166" y="246"/>
                </a:cxn>
                <a:cxn ang="0">
                  <a:pos x="143" y="264"/>
                </a:cxn>
                <a:cxn ang="0">
                  <a:pos x="129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1" y="305"/>
                </a:cxn>
                <a:cxn ang="0">
                  <a:pos x="130" y="310"/>
                </a:cxn>
                <a:cxn ang="0">
                  <a:pos x="139" y="309"/>
                </a:cxn>
                <a:cxn ang="0">
                  <a:pos x="154" y="293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1" y="219"/>
                </a:cxn>
                <a:cxn ang="0">
                  <a:pos x="245" y="187"/>
                </a:cxn>
                <a:cxn ang="0">
                  <a:pos x="242" y="153"/>
                </a:cxn>
                <a:cxn ang="0">
                  <a:pos x="227" y="120"/>
                </a:cxn>
                <a:cxn ang="0">
                  <a:pos x="201" y="94"/>
                </a:cxn>
                <a:cxn ang="0">
                  <a:pos x="177" y="74"/>
                </a:cxn>
                <a:cxn ang="0">
                  <a:pos x="152" y="60"/>
                </a:cxn>
                <a:cxn ang="0">
                  <a:pos x="126" y="43"/>
                </a:cxn>
                <a:cxn ang="0">
                  <a:pos x="98" y="28"/>
                </a:cxn>
                <a:cxn ang="0">
                  <a:pos x="72" y="16"/>
                </a:cxn>
                <a:cxn ang="0">
                  <a:pos x="46" y="7"/>
                </a:cxn>
                <a:cxn ang="0">
                  <a:pos x="24" y="1"/>
                </a:cxn>
                <a:cxn ang="0">
                  <a:pos x="7" y="1"/>
                </a:cxn>
                <a:cxn ang="0">
                  <a:pos x="8" y="6"/>
                </a:cxn>
                <a:cxn ang="0">
                  <a:pos x="28" y="14"/>
                </a:cxn>
                <a:cxn ang="0">
                  <a:pos x="51" y="24"/>
                </a:cxn>
                <a:cxn ang="0">
                  <a:pos x="78" y="37"/>
                </a:cxn>
                <a:cxn ang="0">
                  <a:pos x="106" y="51"/>
                </a:cxn>
                <a:cxn ang="0">
                  <a:pos x="134" y="69"/>
                </a:cxn>
                <a:cxn ang="0">
                  <a:pos x="163" y="87"/>
                </a:cxn>
                <a:cxn ang="0">
                  <a:pos x="187" y="105"/>
                </a:cxn>
              </a:cxnLst>
              <a:rect l="0" t="0" r="r" b="b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42" name="Freeform 998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29" y="8"/>
                </a:cxn>
                <a:cxn ang="0">
                  <a:pos x="25" y="3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0" y="11"/>
                </a:cxn>
                <a:cxn ang="0">
                  <a:pos x="0" y="17"/>
                </a:cxn>
                <a:cxn ang="0">
                  <a:pos x="5" y="42"/>
                </a:cxn>
                <a:cxn ang="0">
                  <a:pos x="15" y="71"/>
                </a:cxn>
                <a:cxn ang="0">
                  <a:pos x="27" y="100"/>
                </a:cxn>
                <a:cxn ang="0">
                  <a:pos x="41" y="127"/>
                </a:cxn>
                <a:cxn ang="0">
                  <a:pos x="55" y="151"/>
                </a:cxn>
                <a:cxn ang="0">
                  <a:pos x="68" y="171"/>
                </a:cxn>
                <a:cxn ang="0">
                  <a:pos x="77" y="184"/>
                </a:cxn>
                <a:cxn ang="0">
                  <a:pos x="83" y="187"/>
                </a:cxn>
                <a:cxn ang="0">
                  <a:pos x="80" y="174"/>
                </a:cxn>
                <a:cxn ang="0">
                  <a:pos x="75" y="158"/>
                </a:cxn>
                <a:cxn ang="0">
                  <a:pos x="68" y="138"/>
                </a:cxn>
                <a:cxn ang="0">
                  <a:pos x="59" y="113"/>
                </a:cxn>
                <a:cxn ang="0">
                  <a:pos x="51" y="88"/>
                </a:cxn>
                <a:cxn ang="0">
                  <a:pos x="43" y="63"/>
                </a:cxn>
                <a:cxn ang="0">
                  <a:pos x="36" y="38"/>
                </a:cxn>
                <a:cxn ang="0">
                  <a:pos x="31" y="14"/>
                </a:cxn>
              </a:cxnLst>
              <a:rect l="0" t="0" r="r" b="b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43" name="Freeform 999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1" y="6"/>
                </a:cxn>
                <a:cxn ang="0">
                  <a:pos x="18" y="2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0" y="24"/>
                </a:cxn>
                <a:cxn ang="0">
                  <a:pos x="4" y="38"/>
                </a:cxn>
                <a:cxn ang="0">
                  <a:pos x="8" y="52"/>
                </a:cxn>
                <a:cxn ang="0">
                  <a:pos x="14" y="65"/>
                </a:cxn>
                <a:cxn ang="0">
                  <a:pos x="21" y="78"/>
                </a:cxn>
                <a:cxn ang="0">
                  <a:pos x="28" y="87"/>
                </a:cxn>
                <a:cxn ang="0">
                  <a:pos x="37" y="93"/>
                </a:cxn>
                <a:cxn ang="0">
                  <a:pos x="42" y="94"/>
                </a:cxn>
                <a:cxn ang="0">
                  <a:pos x="44" y="76"/>
                </a:cxn>
                <a:cxn ang="0">
                  <a:pos x="38" y="54"/>
                </a:cxn>
                <a:cxn ang="0">
                  <a:pos x="31" y="32"/>
                </a:cxn>
                <a:cxn ang="0">
                  <a:pos x="22" y="10"/>
                </a:cxn>
              </a:cxnLst>
              <a:rect l="0" t="0" r="r" b="b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44" name="Freeform 1000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9" y="4"/>
                </a:cxn>
                <a:cxn ang="0">
                  <a:pos x="15" y="1"/>
                </a:cxn>
                <a:cxn ang="0">
                  <a:pos x="12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7"/>
                </a:cxn>
                <a:cxn ang="0">
                  <a:pos x="4" y="24"/>
                </a:cxn>
                <a:cxn ang="0">
                  <a:pos x="8" y="32"/>
                </a:cxn>
                <a:cxn ang="0">
                  <a:pos x="14" y="39"/>
                </a:cxn>
                <a:cxn ang="0">
                  <a:pos x="20" y="46"/>
                </a:cxn>
                <a:cxn ang="0">
                  <a:pos x="27" y="50"/>
                </a:cxn>
                <a:cxn ang="0">
                  <a:pos x="33" y="54"/>
                </a:cxn>
                <a:cxn ang="0">
                  <a:pos x="38" y="54"/>
                </a:cxn>
                <a:cxn ang="0">
                  <a:pos x="36" y="42"/>
                </a:cxn>
                <a:cxn ang="0">
                  <a:pos x="32" y="29"/>
                </a:cxn>
                <a:cxn ang="0">
                  <a:pos x="25" y="16"/>
                </a:cxn>
                <a:cxn ang="0">
                  <a:pos x="20" y="7"/>
                </a:cxn>
              </a:cxnLst>
              <a:rect l="0" t="0" r="r" b="b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45" name="Freeform 1001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/>
              <a:ahLst/>
              <a:cxnLst>
                <a:cxn ang="0">
                  <a:pos x="41" y="27"/>
                </a:cxn>
                <a:cxn ang="0">
                  <a:pos x="46" y="24"/>
                </a:cxn>
                <a:cxn ang="0">
                  <a:pos x="51" y="21"/>
                </a:cxn>
                <a:cxn ang="0">
                  <a:pos x="52" y="16"/>
                </a:cxn>
                <a:cxn ang="0">
                  <a:pos x="52" y="12"/>
                </a:cxn>
                <a:cxn ang="0">
                  <a:pos x="50" y="6"/>
                </a:cxn>
                <a:cxn ang="0">
                  <a:pos x="46" y="2"/>
                </a:cxn>
                <a:cxn ang="0">
                  <a:pos x="41" y="0"/>
                </a:cxn>
                <a:cxn ang="0">
                  <a:pos x="36" y="0"/>
                </a:cxn>
                <a:cxn ang="0">
                  <a:pos x="33" y="0"/>
                </a:cxn>
                <a:cxn ang="0">
                  <a:pos x="29" y="1"/>
                </a:cxn>
                <a:cxn ang="0">
                  <a:pos x="21" y="4"/>
                </a:cxn>
                <a:cxn ang="0">
                  <a:pos x="13" y="8"/>
                </a:cxn>
                <a:cxn ang="0">
                  <a:pos x="6" y="15"/>
                </a:cxn>
                <a:cxn ang="0">
                  <a:pos x="3" y="22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4" y="33"/>
                </a:cxn>
                <a:cxn ang="0">
                  <a:pos x="9" y="36"/>
                </a:cxn>
                <a:cxn ang="0">
                  <a:pos x="13" y="36"/>
                </a:cxn>
                <a:cxn ang="0">
                  <a:pos x="18" y="36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6" y="30"/>
                </a:cxn>
                <a:cxn ang="0">
                  <a:pos x="41" y="27"/>
                </a:cxn>
              </a:cxnLst>
              <a:rect l="0" t="0" r="r" b="b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46" name="Freeform 1002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/>
              <a:ahLst/>
              <a:cxnLst>
                <a:cxn ang="0">
                  <a:pos x="73" y="36"/>
                </a:cxn>
                <a:cxn ang="0">
                  <a:pos x="58" y="46"/>
                </a:cxn>
                <a:cxn ang="0">
                  <a:pos x="46" y="58"/>
                </a:cxn>
                <a:cxn ang="0">
                  <a:pos x="33" y="72"/>
                </a:cxn>
                <a:cxn ang="0">
                  <a:pos x="22" y="85"/>
                </a:cxn>
                <a:cxn ang="0">
                  <a:pos x="14" y="100"/>
                </a:cxn>
                <a:cxn ang="0">
                  <a:pos x="7" y="115"/>
                </a:cxn>
                <a:cxn ang="0">
                  <a:pos x="2" y="130"/>
                </a:cxn>
                <a:cxn ang="0">
                  <a:pos x="0" y="146"/>
                </a:cxn>
                <a:cxn ang="0">
                  <a:pos x="2" y="170"/>
                </a:cxn>
                <a:cxn ang="0">
                  <a:pos x="12" y="190"/>
                </a:cxn>
                <a:cxn ang="0">
                  <a:pos x="26" y="207"/>
                </a:cxn>
                <a:cxn ang="0">
                  <a:pos x="43" y="220"/>
                </a:cxn>
                <a:cxn ang="0">
                  <a:pos x="64" y="229"/>
                </a:cxn>
                <a:cxn ang="0">
                  <a:pos x="88" y="235"/>
                </a:cxn>
                <a:cxn ang="0">
                  <a:pos x="110" y="236"/>
                </a:cxn>
                <a:cxn ang="0">
                  <a:pos x="132" y="232"/>
                </a:cxn>
                <a:cxn ang="0">
                  <a:pos x="137" y="232"/>
                </a:cxn>
                <a:cxn ang="0">
                  <a:pos x="142" y="230"/>
                </a:cxn>
                <a:cxn ang="0">
                  <a:pos x="145" y="226"/>
                </a:cxn>
                <a:cxn ang="0">
                  <a:pos x="146" y="221"/>
                </a:cxn>
                <a:cxn ang="0">
                  <a:pos x="145" y="219"/>
                </a:cxn>
                <a:cxn ang="0">
                  <a:pos x="142" y="219"/>
                </a:cxn>
                <a:cxn ang="0">
                  <a:pos x="137" y="217"/>
                </a:cxn>
                <a:cxn ang="0">
                  <a:pos x="131" y="217"/>
                </a:cxn>
                <a:cxn ang="0">
                  <a:pos x="124" y="217"/>
                </a:cxn>
                <a:cxn ang="0">
                  <a:pos x="118" y="217"/>
                </a:cxn>
                <a:cxn ang="0">
                  <a:pos x="112" y="217"/>
                </a:cxn>
                <a:cxn ang="0">
                  <a:pos x="109" y="217"/>
                </a:cxn>
                <a:cxn ang="0">
                  <a:pos x="97" y="216"/>
                </a:cxn>
                <a:cxn ang="0">
                  <a:pos x="87" y="215"/>
                </a:cxn>
                <a:cxn ang="0">
                  <a:pos x="75" y="214"/>
                </a:cxn>
                <a:cxn ang="0">
                  <a:pos x="63" y="211"/>
                </a:cxn>
                <a:cxn ang="0">
                  <a:pos x="51" y="207"/>
                </a:cxn>
                <a:cxn ang="0">
                  <a:pos x="40" y="199"/>
                </a:cxn>
                <a:cxn ang="0">
                  <a:pos x="29" y="189"/>
                </a:cxn>
                <a:cxn ang="0">
                  <a:pos x="17" y="174"/>
                </a:cxn>
                <a:cxn ang="0">
                  <a:pos x="15" y="157"/>
                </a:cxn>
                <a:cxn ang="0">
                  <a:pos x="16" y="141"/>
                </a:cxn>
                <a:cxn ang="0">
                  <a:pos x="21" y="124"/>
                </a:cxn>
                <a:cxn ang="0">
                  <a:pos x="28" y="109"/>
                </a:cxn>
                <a:cxn ang="0">
                  <a:pos x="39" y="96"/>
                </a:cxn>
                <a:cxn ang="0">
                  <a:pos x="50" y="82"/>
                </a:cxn>
                <a:cxn ang="0">
                  <a:pos x="63" y="70"/>
                </a:cxn>
                <a:cxn ang="0">
                  <a:pos x="78" y="59"/>
                </a:cxn>
                <a:cxn ang="0">
                  <a:pos x="94" y="49"/>
                </a:cxn>
                <a:cxn ang="0">
                  <a:pos x="110" y="39"/>
                </a:cxn>
                <a:cxn ang="0">
                  <a:pos x="126" y="31"/>
                </a:cxn>
                <a:cxn ang="0">
                  <a:pos x="142" y="24"/>
                </a:cxn>
                <a:cxn ang="0">
                  <a:pos x="158" y="19"/>
                </a:cxn>
                <a:cxn ang="0">
                  <a:pos x="172" y="13"/>
                </a:cxn>
                <a:cxn ang="0">
                  <a:pos x="186" y="10"/>
                </a:cxn>
                <a:cxn ang="0">
                  <a:pos x="198" y="7"/>
                </a:cxn>
                <a:cxn ang="0">
                  <a:pos x="190" y="3"/>
                </a:cxn>
                <a:cxn ang="0">
                  <a:pos x="177" y="0"/>
                </a:cxn>
                <a:cxn ang="0">
                  <a:pos x="162" y="3"/>
                </a:cxn>
                <a:cxn ang="0">
                  <a:pos x="144" y="6"/>
                </a:cxn>
                <a:cxn ang="0">
                  <a:pos x="124" y="12"/>
                </a:cxn>
                <a:cxn ang="0">
                  <a:pos x="105" y="19"/>
                </a:cxn>
                <a:cxn ang="0">
                  <a:pos x="88" y="28"/>
                </a:cxn>
                <a:cxn ang="0">
                  <a:pos x="73" y="36"/>
                </a:cxn>
              </a:cxnLst>
              <a:rect l="0" t="0" r="r" b="b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47" name="Freeform 1003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/>
              <a:ahLst/>
              <a:cxnLst>
                <a:cxn ang="0">
                  <a:pos x="108" y="61"/>
                </a:cxn>
                <a:cxn ang="0">
                  <a:pos x="111" y="80"/>
                </a:cxn>
                <a:cxn ang="0">
                  <a:pos x="109" y="97"/>
                </a:cxn>
                <a:cxn ang="0">
                  <a:pos x="101" y="110"/>
                </a:cxn>
                <a:cxn ang="0">
                  <a:pos x="89" y="123"/>
                </a:cxn>
                <a:cxn ang="0">
                  <a:pos x="75" y="134"/>
                </a:cxn>
                <a:cxn ang="0">
                  <a:pos x="60" y="145"/>
                </a:cxn>
                <a:cxn ang="0">
                  <a:pos x="43" y="156"/>
                </a:cxn>
                <a:cxn ang="0">
                  <a:pos x="29" y="167"/>
                </a:cxn>
                <a:cxn ang="0">
                  <a:pos x="27" y="170"/>
                </a:cxn>
                <a:cxn ang="0">
                  <a:pos x="26" y="172"/>
                </a:cxn>
                <a:cxn ang="0">
                  <a:pos x="26" y="176"/>
                </a:cxn>
                <a:cxn ang="0">
                  <a:pos x="28" y="179"/>
                </a:cxn>
                <a:cxn ang="0">
                  <a:pos x="30" y="182"/>
                </a:cxn>
                <a:cxn ang="0">
                  <a:pos x="34" y="183"/>
                </a:cxn>
                <a:cxn ang="0">
                  <a:pos x="37" y="183"/>
                </a:cxn>
                <a:cxn ang="0">
                  <a:pos x="41" y="182"/>
                </a:cxn>
                <a:cxn ang="0">
                  <a:pos x="58" y="171"/>
                </a:cxn>
                <a:cxn ang="0">
                  <a:pos x="76" y="160"/>
                </a:cxn>
                <a:cxn ang="0">
                  <a:pos x="92" y="147"/>
                </a:cxn>
                <a:cxn ang="0">
                  <a:pos x="108" y="132"/>
                </a:cxn>
                <a:cxn ang="0">
                  <a:pos x="118" y="116"/>
                </a:cxn>
                <a:cxn ang="0">
                  <a:pos x="125" y="98"/>
                </a:cxn>
                <a:cxn ang="0">
                  <a:pos x="128" y="78"/>
                </a:cxn>
                <a:cxn ang="0">
                  <a:pos x="123" y="58"/>
                </a:cxn>
                <a:cxn ang="0">
                  <a:pos x="112" y="41"/>
                </a:cxn>
                <a:cxn ang="0">
                  <a:pos x="98" y="28"/>
                </a:cxn>
                <a:cxn ang="0">
                  <a:pos x="80" y="16"/>
                </a:cxn>
                <a:cxn ang="0">
                  <a:pos x="61" y="8"/>
                </a:cxn>
                <a:cxn ang="0">
                  <a:pos x="41" y="2"/>
                </a:cxn>
                <a:cxn ang="0">
                  <a:pos x="23" y="0"/>
                </a:cxn>
                <a:cxn ang="0">
                  <a:pos x="9" y="1"/>
                </a:cxn>
                <a:cxn ang="0">
                  <a:pos x="0" y="6"/>
                </a:cxn>
                <a:cxn ang="0">
                  <a:pos x="16" y="10"/>
                </a:cxn>
                <a:cxn ang="0">
                  <a:pos x="33" y="14"/>
                </a:cxn>
                <a:cxn ang="0">
                  <a:pos x="48" y="17"/>
                </a:cxn>
                <a:cxn ang="0">
                  <a:pos x="63" y="22"/>
                </a:cxn>
                <a:cxn ang="0">
                  <a:pos x="77" y="28"/>
                </a:cxn>
                <a:cxn ang="0">
                  <a:pos x="90" y="36"/>
                </a:cxn>
                <a:cxn ang="0">
                  <a:pos x="101" y="46"/>
                </a:cxn>
                <a:cxn ang="0">
                  <a:pos x="108" y="61"/>
                </a:cxn>
              </a:cxnLst>
              <a:rect l="0" t="0" r="r" b="b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48" name="Freeform 1004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/>
              <a:ahLst/>
              <a:cxnLst>
                <a:cxn ang="0">
                  <a:pos x="101" y="70"/>
                </a:cxn>
                <a:cxn ang="0">
                  <a:pos x="54" y="115"/>
                </a:cxn>
                <a:cxn ang="0">
                  <a:pos x="18" y="167"/>
                </a:cxn>
                <a:cxn ang="0">
                  <a:pos x="0" y="227"/>
                </a:cxn>
                <a:cxn ang="0">
                  <a:pos x="4" y="267"/>
                </a:cxn>
                <a:cxn ang="0">
                  <a:pos x="11" y="283"/>
                </a:cxn>
                <a:cxn ang="0">
                  <a:pos x="21" y="298"/>
                </a:cxn>
                <a:cxn ang="0">
                  <a:pos x="34" y="311"/>
                </a:cxn>
                <a:cxn ang="0">
                  <a:pos x="57" y="325"/>
                </a:cxn>
                <a:cxn ang="0">
                  <a:pos x="87" y="340"/>
                </a:cxn>
                <a:cxn ang="0">
                  <a:pos x="120" y="351"/>
                </a:cxn>
                <a:cxn ang="0">
                  <a:pos x="153" y="360"/>
                </a:cxn>
                <a:cxn ang="0">
                  <a:pos x="187" y="367"/>
                </a:cxn>
                <a:cxn ang="0">
                  <a:pos x="221" y="372"/>
                </a:cxn>
                <a:cxn ang="0">
                  <a:pos x="256" y="375"/>
                </a:cxn>
                <a:cxn ang="0">
                  <a:pos x="290" y="378"/>
                </a:cxn>
                <a:cxn ang="0">
                  <a:pos x="312" y="379"/>
                </a:cxn>
                <a:cxn ang="0">
                  <a:pos x="320" y="372"/>
                </a:cxn>
                <a:cxn ang="0">
                  <a:pos x="323" y="360"/>
                </a:cxn>
                <a:cxn ang="0">
                  <a:pos x="316" y="352"/>
                </a:cxn>
                <a:cxn ang="0">
                  <a:pos x="295" y="351"/>
                </a:cxn>
                <a:cxn ang="0">
                  <a:pos x="263" y="350"/>
                </a:cxn>
                <a:cxn ang="0">
                  <a:pos x="231" y="348"/>
                </a:cxn>
                <a:cxn ang="0">
                  <a:pos x="200" y="343"/>
                </a:cxn>
                <a:cxn ang="0">
                  <a:pos x="168" y="337"/>
                </a:cxn>
                <a:cxn ang="0">
                  <a:pos x="136" y="329"/>
                </a:cxn>
                <a:cxn ang="0">
                  <a:pos x="106" y="320"/>
                </a:cxn>
                <a:cxn ang="0">
                  <a:pos x="76" y="306"/>
                </a:cxn>
                <a:cxn ang="0">
                  <a:pos x="51" y="291"/>
                </a:cxn>
                <a:cxn ang="0">
                  <a:pos x="35" y="269"/>
                </a:cxn>
                <a:cxn ang="0">
                  <a:pos x="31" y="239"/>
                </a:cxn>
                <a:cxn ang="0">
                  <a:pos x="38" y="197"/>
                </a:cxn>
                <a:cxn ang="0">
                  <a:pos x="51" y="165"/>
                </a:cxn>
                <a:cxn ang="0">
                  <a:pos x="68" y="136"/>
                </a:cxn>
                <a:cxn ang="0">
                  <a:pos x="89" y="111"/>
                </a:cxn>
                <a:cxn ang="0">
                  <a:pos x="114" y="88"/>
                </a:cxn>
                <a:cxn ang="0">
                  <a:pos x="144" y="64"/>
                </a:cxn>
                <a:cxn ang="0">
                  <a:pos x="181" y="41"/>
                </a:cxn>
                <a:cxn ang="0">
                  <a:pos x="219" y="22"/>
                </a:cxn>
                <a:cxn ang="0">
                  <a:pos x="253" y="7"/>
                </a:cxn>
                <a:cxn ang="0">
                  <a:pos x="255" y="0"/>
                </a:cxn>
                <a:cxn ang="0">
                  <a:pos x="221" y="5"/>
                </a:cxn>
                <a:cxn ang="0">
                  <a:pos x="181" y="19"/>
                </a:cxn>
                <a:cxn ang="0">
                  <a:pos x="142" y="39"/>
                </a:cxn>
              </a:cxnLst>
              <a:rect l="0" t="0" r="r" b="b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49" name="Freeform 1005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/>
              <a:ahLst/>
              <a:cxnLst>
                <a:cxn ang="0">
                  <a:pos x="235" y="78"/>
                </a:cxn>
                <a:cxn ang="0">
                  <a:pos x="248" y="92"/>
                </a:cxn>
                <a:cxn ang="0">
                  <a:pos x="255" y="108"/>
                </a:cxn>
                <a:cxn ang="0">
                  <a:pos x="259" y="125"/>
                </a:cxn>
                <a:cxn ang="0">
                  <a:pos x="259" y="144"/>
                </a:cxn>
                <a:cxn ang="0">
                  <a:pos x="257" y="159"/>
                </a:cxn>
                <a:cxn ang="0">
                  <a:pos x="252" y="171"/>
                </a:cxn>
                <a:cxn ang="0">
                  <a:pos x="244" y="184"/>
                </a:cxn>
                <a:cxn ang="0">
                  <a:pos x="236" y="194"/>
                </a:cxn>
                <a:cxn ang="0">
                  <a:pos x="225" y="206"/>
                </a:cxn>
                <a:cxn ang="0">
                  <a:pos x="215" y="215"/>
                </a:cxn>
                <a:cxn ang="0">
                  <a:pos x="204" y="225"/>
                </a:cxn>
                <a:cxn ang="0">
                  <a:pos x="194" y="236"/>
                </a:cxn>
                <a:cxn ang="0">
                  <a:pos x="191" y="239"/>
                </a:cxn>
                <a:cxn ang="0">
                  <a:pos x="190" y="242"/>
                </a:cxn>
                <a:cxn ang="0">
                  <a:pos x="191" y="246"/>
                </a:cxn>
                <a:cxn ang="0">
                  <a:pos x="194" y="249"/>
                </a:cxn>
                <a:cxn ang="0">
                  <a:pos x="197" y="252"/>
                </a:cxn>
                <a:cxn ang="0">
                  <a:pos x="201" y="253"/>
                </a:cxn>
                <a:cxn ang="0">
                  <a:pos x="205" y="252"/>
                </a:cxn>
                <a:cxn ang="0">
                  <a:pos x="209" y="249"/>
                </a:cxn>
                <a:cxn ang="0">
                  <a:pos x="232" y="234"/>
                </a:cxn>
                <a:cxn ang="0">
                  <a:pos x="251" y="215"/>
                </a:cxn>
                <a:cxn ang="0">
                  <a:pos x="267" y="192"/>
                </a:cxn>
                <a:cxn ang="0">
                  <a:pos x="278" y="168"/>
                </a:cxn>
                <a:cxn ang="0">
                  <a:pos x="282" y="141"/>
                </a:cxn>
                <a:cxn ang="0">
                  <a:pos x="279" y="116"/>
                </a:cxn>
                <a:cxn ang="0">
                  <a:pos x="270" y="92"/>
                </a:cxn>
                <a:cxn ang="0">
                  <a:pos x="251" y="70"/>
                </a:cxn>
                <a:cxn ang="0">
                  <a:pos x="237" y="59"/>
                </a:cxn>
                <a:cxn ang="0">
                  <a:pos x="221" y="48"/>
                </a:cxn>
                <a:cxn ang="0">
                  <a:pos x="202" y="39"/>
                </a:cxn>
                <a:cxn ang="0">
                  <a:pos x="183" y="31"/>
                </a:cxn>
                <a:cxn ang="0">
                  <a:pos x="163" y="24"/>
                </a:cxn>
                <a:cxn ang="0">
                  <a:pos x="142" y="18"/>
                </a:cxn>
                <a:cxn ang="0">
                  <a:pos x="122" y="13"/>
                </a:cxn>
                <a:cxn ang="0">
                  <a:pos x="101" y="8"/>
                </a:cxn>
                <a:cxn ang="0">
                  <a:pos x="82" y="5"/>
                </a:cxn>
                <a:cxn ang="0">
                  <a:pos x="63" y="2"/>
                </a:cxn>
                <a:cxn ang="0">
                  <a:pos x="47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0" y="1"/>
                </a:cxn>
                <a:cxn ang="0">
                  <a:pos x="4" y="4"/>
                </a:cxn>
                <a:cxn ang="0">
                  <a:pos x="0" y="6"/>
                </a:cxn>
                <a:cxn ang="0">
                  <a:pos x="12" y="8"/>
                </a:cxn>
                <a:cxn ang="0">
                  <a:pos x="25" y="9"/>
                </a:cxn>
                <a:cxn ang="0">
                  <a:pos x="38" y="12"/>
                </a:cxn>
                <a:cxn ang="0">
                  <a:pos x="52" y="14"/>
                </a:cxn>
                <a:cxn ang="0">
                  <a:pos x="67" y="16"/>
                </a:cxn>
                <a:cxn ang="0">
                  <a:pos x="82" y="18"/>
                </a:cxn>
                <a:cxn ang="0">
                  <a:pos x="97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5"/>
                </a:cxn>
                <a:cxn ang="0">
                  <a:pos x="162" y="40"/>
                </a:cxn>
                <a:cxn ang="0">
                  <a:pos x="177" y="46"/>
                </a:cxn>
                <a:cxn ang="0">
                  <a:pos x="192" y="53"/>
                </a:cxn>
                <a:cxn ang="0">
                  <a:pos x="208" y="60"/>
                </a:cxn>
                <a:cxn ang="0">
                  <a:pos x="222" y="69"/>
                </a:cxn>
                <a:cxn ang="0">
                  <a:pos x="235" y="78"/>
                </a:cxn>
              </a:cxnLst>
              <a:rect l="0" t="0" r="r" b="b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50" name="Freeform 1006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0" y="148"/>
                </a:cxn>
                <a:cxn ang="0">
                  <a:pos x="5" y="166"/>
                </a:cxn>
                <a:cxn ang="0">
                  <a:pos x="13" y="184"/>
                </a:cxn>
                <a:cxn ang="0">
                  <a:pos x="24" y="198"/>
                </a:cxn>
                <a:cxn ang="0">
                  <a:pos x="39" y="211"/>
                </a:cxn>
                <a:cxn ang="0">
                  <a:pos x="55" y="223"/>
                </a:cxn>
                <a:cxn ang="0">
                  <a:pos x="74" y="231"/>
                </a:cxn>
                <a:cxn ang="0">
                  <a:pos x="92" y="235"/>
                </a:cxn>
                <a:cxn ang="0">
                  <a:pos x="98" y="236"/>
                </a:cxn>
                <a:cxn ang="0">
                  <a:pos x="104" y="234"/>
                </a:cxn>
                <a:cxn ang="0">
                  <a:pos x="109" y="231"/>
                </a:cxn>
                <a:cxn ang="0">
                  <a:pos x="111" y="226"/>
                </a:cxn>
                <a:cxn ang="0">
                  <a:pos x="111" y="220"/>
                </a:cxn>
                <a:cxn ang="0">
                  <a:pos x="110" y="215"/>
                </a:cxn>
                <a:cxn ang="0">
                  <a:pos x="107" y="210"/>
                </a:cxn>
                <a:cxn ang="0">
                  <a:pos x="101" y="208"/>
                </a:cxn>
                <a:cxn ang="0">
                  <a:pos x="82" y="201"/>
                </a:cxn>
                <a:cxn ang="0">
                  <a:pos x="64" y="192"/>
                </a:cxn>
                <a:cxn ang="0">
                  <a:pos x="50" y="179"/>
                </a:cxn>
                <a:cxn ang="0">
                  <a:pos x="40" y="165"/>
                </a:cxn>
                <a:cxn ang="0">
                  <a:pos x="33" y="148"/>
                </a:cxn>
                <a:cxn ang="0">
                  <a:pos x="29" y="130"/>
                </a:cxn>
                <a:cxn ang="0">
                  <a:pos x="29" y="110"/>
                </a:cxn>
                <a:cxn ang="0">
                  <a:pos x="35" y="89"/>
                </a:cxn>
                <a:cxn ang="0">
                  <a:pos x="43" y="74"/>
                </a:cxn>
                <a:cxn ang="0">
                  <a:pos x="56" y="60"/>
                </a:cxn>
                <a:cxn ang="0">
                  <a:pos x="70" y="46"/>
                </a:cxn>
                <a:cxn ang="0">
                  <a:pos x="85" y="33"/>
                </a:cxn>
                <a:cxn ang="0">
                  <a:pos x="98" y="23"/>
                </a:cxn>
                <a:cxn ang="0">
                  <a:pos x="109" y="12"/>
                </a:cxn>
                <a:cxn ang="0">
                  <a:pos x="115" y="6"/>
                </a:cxn>
                <a:cxn ang="0">
                  <a:pos x="115" y="0"/>
                </a:cxn>
                <a:cxn ang="0">
                  <a:pos x="102" y="4"/>
                </a:cxn>
                <a:cxn ang="0">
                  <a:pos x="85" y="12"/>
                </a:cxn>
                <a:cxn ang="0">
                  <a:pos x="68" y="26"/>
                </a:cxn>
                <a:cxn ang="0">
                  <a:pos x="49" y="42"/>
                </a:cxn>
                <a:cxn ang="0">
                  <a:pos x="32" y="61"/>
                </a:cxn>
                <a:cxn ang="0">
                  <a:pos x="17" y="82"/>
                </a:cxn>
                <a:cxn ang="0">
                  <a:pos x="6" y="105"/>
                </a:cxn>
                <a:cxn ang="0">
                  <a:pos x="0" y="128"/>
                </a:cxn>
              </a:cxnLst>
              <a:rect l="0" t="0" r="r" b="b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51" name="Freeform 1007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/>
              <a:ahLst/>
              <a:cxnLst>
                <a:cxn ang="0">
                  <a:pos x="208" y="124"/>
                </a:cxn>
                <a:cxn ang="0">
                  <a:pos x="220" y="144"/>
                </a:cxn>
                <a:cxn ang="0">
                  <a:pos x="226" y="164"/>
                </a:cxn>
                <a:cxn ang="0">
                  <a:pos x="222" y="187"/>
                </a:cxn>
                <a:cxn ang="0">
                  <a:pos x="208" y="209"/>
                </a:cxn>
                <a:cxn ang="0">
                  <a:pos x="188" y="229"/>
                </a:cxn>
                <a:cxn ang="0">
                  <a:pos x="166" y="246"/>
                </a:cxn>
                <a:cxn ang="0">
                  <a:pos x="142" y="264"/>
                </a:cxn>
                <a:cxn ang="0">
                  <a:pos x="128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2" y="306"/>
                </a:cxn>
                <a:cxn ang="0">
                  <a:pos x="131" y="310"/>
                </a:cxn>
                <a:cxn ang="0">
                  <a:pos x="139" y="309"/>
                </a:cxn>
                <a:cxn ang="0">
                  <a:pos x="154" y="292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0" y="219"/>
                </a:cxn>
                <a:cxn ang="0">
                  <a:pos x="244" y="186"/>
                </a:cxn>
                <a:cxn ang="0">
                  <a:pos x="243" y="152"/>
                </a:cxn>
                <a:cxn ang="0">
                  <a:pos x="228" y="119"/>
                </a:cxn>
                <a:cxn ang="0">
                  <a:pos x="203" y="93"/>
                </a:cxn>
                <a:cxn ang="0">
                  <a:pos x="176" y="76"/>
                </a:cxn>
                <a:cxn ang="0">
                  <a:pos x="151" y="61"/>
                </a:cxn>
                <a:cxn ang="0">
                  <a:pos x="122" y="46"/>
                </a:cxn>
                <a:cxn ang="0">
                  <a:pos x="93" y="31"/>
                </a:cxn>
                <a:cxn ang="0">
                  <a:pos x="66" y="18"/>
                </a:cxn>
                <a:cxn ang="0">
                  <a:pos x="40" y="8"/>
                </a:cxn>
                <a:cxn ang="0">
                  <a:pos x="20" y="1"/>
                </a:cxn>
                <a:cxn ang="0">
                  <a:pos x="5" y="0"/>
                </a:cxn>
                <a:cxn ang="0">
                  <a:pos x="11" y="8"/>
                </a:cxn>
                <a:cxn ang="0">
                  <a:pos x="36" y="20"/>
                </a:cxn>
                <a:cxn ang="0">
                  <a:pos x="60" y="31"/>
                </a:cxn>
                <a:cxn ang="0">
                  <a:pos x="86" y="44"/>
                </a:cxn>
                <a:cxn ang="0">
                  <a:pos x="113" y="57"/>
                </a:cxn>
                <a:cxn ang="0">
                  <a:pos x="139" y="71"/>
                </a:cxn>
                <a:cxn ang="0">
                  <a:pos x="165" y="88"/>
                </a:cxn>
                <a:cxn ang="0">
                  <a:pos x="188" y="106"/>
                </a:cxn>
              </a:cxnLst>
              <a:rect l="0" t="0" r="r" b="b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52" name="Freeform 1008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/>
              <a:ahLst/>
              <a:cxnLst>
                <a:cxn ang="0">
                  <a:pos x="0" y="175"/>
                </a:cxn>
                <a:cxn ang="0">
                  <a:pos x="0" y="144"/>
                </a:cxn>
                <a:cxn ang="0">
                  <a:pos x="11" y="144"/>
                </a:cxn>
                <a:cxn ang="0">
                  <a:pos x="11" y="118"/>
                </a:cxn>
                <a:cxn ang="0">
                  <a:pos x="23" y="114"/>
                </a:cxn>
                <a:cxn ang="0">
                  <a:pos x="20" y="88"/>
                </a:cxn>
                <a:cxn ang="0">
                  <a:pos x="30" y="84"/>
                </a:cxn>
                <a:cxn ang="0">
                  <a:pos x="30" y="58"/>
                </a:cxn>
                <a:cxn ang="0">
                  <a:pos x="39" y="54"/>
                </a:cxn>
                <a:cxn ang="0">
                  <a:pos x="39" y="28"/>
                </a:cxn>
                <a:cxn ang="0">
                  <a:pos x="48" y="28"/>
                </a:cxn>
                <a:cxn ang="0">
                  <a:pos x="56" y="0"/>
                </a:cxn>
                <a:cxn ang="0">
                  <a:pos x="80" y="0"/>
                </a:cxn>
                <a:cxn ang="0">
                  <a:pos x="81" y="25"/>
                </a:cxn>
                <a:cxn ang="0">
                  <a:pos x="92" y="24"/>
                </a:cxn>
                <a:cxn ang="0">
                  <a:pos x="93" y="49"/>
                </a:cxn>
                <a:cxn ang="0">
                  <a:pos x="102" y="54"/>
                </a:cxn>
                <a:cxn ang="0">
                  <a:pos x="99" y="81"/>
                </a:cxn>
                <a:cxn ang="0">
                  <a:pos x="114" y="82"/>
                </a:cxn>
                <a:cxn ang="0">
                  <a:pos x="107" y="81"/>
                </a:cxn>
                <a:cxn ang="0">
                  <a:pos x="108" y="114"/>
                </a:cxn>
                <a:cxn ang="0">
                  <a:pos x="117" y="117"/>
                </a:cxn>
                <a:cxn ang="0">
                  <a:pos x="122" y="142"/>
                </a:cxn>
                <a:cxn ang="0">
                  <a:pos x="125" y="175"/>
                </a:cxn>
                <a:cxn ang="0">
                  <a:pos x="0" y="175"/>
                </a:cxn>
              </a:cxnLst>
              <a:rect l="0" t="0" r="r" b="b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6353" name="Group 1009"/>
          <p:cNvGrpSpPr>
            <a:grpSpLocks/>
          </p:cNvGrpSpPr>
          <p:nvPr/>
        </p:nvGrpSpPr>
        <p:grpSpPr bwMode="auto">
          <a:xfrm>
            <a:off x="5367338" y="3430588"/>
            <a:ext cx="290512" cy="404812"/>
            <a:chOff x="4290" y="3130"/>
            <a:chExt cx="183" cy="255"/>
          </a:xfrm>
        </p:grpSpPr>
        <p:pic>
          <p:nvPicPr>
            <p:cNvPr id="186354" name="Picture 1010" descr="31u_bnrz[1]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4343" y="3211"/>
              <a:ext cx="121" cy="174"/>
            </a:xfrm>
            <a:prstGeom prst="rect">
              <a:avLst/>
            </a:prstGeom>
            <a:solidFill>
              <a:srgbClr val="DDDDDD"/>
            </a:solidFill>
          </p:spPr>
        </p:pic>
        <p:sp>
          <p:nvSpPr>
            <p:cNvPr id="186355" name="Freeform 1011"/>
            <p:cNvSpPr>
              <a:spLocks/>
            </p:cNvSpPr>
            <p:nvPr/>
          </p:nvSpPr>
          <p:spPr bwMode="auto">
            <a:xfrm>
              <a:off x="4339" y="3143"/>
              <a:ext cx="33" cy="39"/>
            </a:xfrm>
            <a:custGeom>
              <a:avLst/>
              <a:gdLst/>
              <a:ahLst/>
              <a:cxnLst>
                <a:cxn ang="0">
                  <a:pos x="70" y="29"/>
                </a:cxn>
                <a:cxn ang="0">
                  <a:pos x="55" y="39"/>
                </a:cxn>
                <a:cxn ang="0">
                  <a:pos x="42" y="50"/>
                </a:cxn>
                <a:cxn ang="0">
                  <a:pos x="30" y="63"/>
                </a:cxn>
                <a:cxn ang="0">
                  <a:pos x="20" y="77"/>
                </a:cxn>
                <a:cxn ang="0">
                  <a:pos x="12" y="91"/>
                </a:cxn>
                <a:cxn ang="0">
                  <a:pos x="6" y="108"/>
                </a:cxn>
                <a:cxn ang="0">
                  <a:pos x="2" y="125"/>
                </a:cxn>
                <a:cxn ang="0">
                  <a:pos x="0" y="142"/>
                </a:cxn>
                <a:cxn ang="0">
                  <a:pos x="2" y="166"/>
                </a:cxn>
                <a:cxn ang="0">
                  <a:pos x="12" y="186"/>
                </a:cxn>
                <a:cxn ang="0">
                  <a:pos x="26" y="203"/>
                </a:cxn>
                <a:cxn ang="0">
                  <a:pos x="45" y="216"/>
                </a:cxn>
                <a:cxn ang="0">
                  <a:pos x="66" y="226"/>
                </a:cxn>
                <a:cxn ang="0">
                  <a:pos x="88" y="230"/>
                </a:cxn>
                <a:cxn ang="0">
                  <a:pos x="111" y="232"/>
                </a:cxn>
                <a:cxn ang="0">
                  <a:pos x="134" y="228"/>
                </a:cxn>
                <a:cxn ang="0">
                  <a:pos x="138" y="228"/>
                </a:cxn>
                <a:cxn ang="0">
                  <a:pos x="143" y="226"/>
                </a:cxn>
                <a:cxn ang="0">
                  <a:pos x="147" y="222"/>
                </a:cxn>
                <a:cxn ang="0">
                  <a:pos x="148" y="218"/>
                </a:cxn>
                <a:cxn ang="0">
                  <a:pos x="145" y="212"/>
                </a:cxn>
                <a:cxn ang="0">
                  <a:pos x="141" y="207"/>
                </a:cxn>
                <a:cxn ang="0">
                  <a:pos x="135" y="203"/>
                </a:cxn>
                <a:cxn ang="0">
                  <a:pos x="129" y="201"/>
                </a:cxn>
                <a:cxn ang="0">
                  <a:pos x="117" y="197"/>
                </a:cxn>
                <a:cxn ang="0">
                  <a:pos x="105" y="195"/>
                </a:cxn>
                <a:cxn ang="0">
                  <a:pos x="94" y="193"/>
                </a:cxn>
                <a:cxn ang="0">
                  <a:pos x="83" y="190"/>
                </a:cxn>
                <a:cxn ang="0">
                  <a:pos x="73" y="187"/>
                </a:cxn>
                <a:cxn ang="0">
                  <a:pos x="62" y="182"/>
                </a:cxn>
                <a:cxn ang="0">
                  <a:pos x="53" y="176"/>
                </a:cxn>
                <a:cxn ang="0">
                  <a:pos x="43" y="167"/>
                </a:cxn>
                <a:cxn ang="0">
                  <a:pos x="40" y="128"/>
                </a:cxn>
                <a:cxn ang="0">
                  <a:pos x="49" y="96"/>
                </a:cxn>
                <a:cxn ang="0">
                  <a:pos x="68" y="71"/>
                </a:cxn>
                <a:cxn ang="0">
                  <a:pos x="94" y="50"/>
                </a:cxn>
                <a:cxn ang="0">
                  <a:pos x="122" y="34"/>
                </a:cxn>
                <a:cxn ang="0">
                  <a:pos x="151" y="21"/>
                </a:cxn>
                <a:cxn ang="0">
                  <a:pos x="178" y="12"/>
                </a:cxn>
                <a:cxn ang="0">
                  <a:pos x="199" y="4"/>
                </a:cxn>
                <a:cxn ang="0">
                  <a:pos x="186" y="1"/>
                </a:cxn>
                <a:cxn ang="0">
                  <a:pos x="172" y="0"/>
                </a:cxn>
                <a:cxn ang="0">
                  <a:pos x="156" y="2"/>
                </a:cxn>
                <a:cxn ang="0">
                  <a:pos x="138" y="4"/>
                </a:cxn>
                <a:cxn ang="0">
                  <a:pos x="121" y="10"/>
                </a:cxn>
                <a:cxn ang="0">
                  <a:pos x="103" y="16"/>
                </a:cxn>
                <a:cxn ang="0">
                  <a:pos x="86" y="23"/>
                </a:cxn>
                <a:cxn ang="0">
                  <a:pos x="70" y="29"/>
                </a:cxn>
              </a:cxnLst>
              <a:rect l="0" t="0" r="r" b="b"/>
              <a:pathLst>
                <a:path w="199" h="232">
                  <a:moveTo>
                    <a:pt x="70" y="29"/>
                  </a:moveTo>
                  <a:lnTo>
                    <a:pt x="55" y="39"/>
                  </a:lnTo>
                  <a:lnTo>
                    <a:pt x="42" y="50"/>
                  </a:lnTo>
                  <a:lnTo>
                    <a:pt x="30" y="63"/>
                  </a:lnTo>
                  <a:lnTo>
                    <a:pt x="20" y="77"/>
                  </a:lnTo>
                  <a:lnTo>
                    <a:pt x="12" y="91"/>
                  </a:lnTo>
                  <a:lnTo>
                    <a:pt x="6" y="108"/>
                  </a:lnTo>
                  <a:lnTo>
                    <a:pt x="2" y="125"/>
                  </a:lnTo>
                  <a:lnTo>
                    <a:pt x="0" y="142"/>
                  </a:lnTo>
                  <a:lnTo>
                    <a:pt x="2" y="166"/>
                  </a:lnTo>
                  <a:lnTo>
                    <a:pt x="12" y="186"/>
                  </a:lnTo>
                  <a:lnTo>
                    <a:pt x="26" y="203"/>
                  </a:lnTo>
                  <a:lnTo>
                    <a:pt x="45" y="216"/>
                  </a:lnTo>
                  <a:lnTo>
                    <a:pt x="66" y="226"/>
                  </a:lnTo>
                  <a:lnTo>
                    <a:pt x="88" y="230"/>
                  </a:lnTo>
                  <a:lnTo>
                    <a:pt x="111" y="232"/>
                  </a:lnTo>
                  <a:lnTo>
                    <a:pt x="134" y="228"/>
                  </a:lnTo>
                  <a:lnTo>
                    <a:pt x="138" y="228"/>
                  </a:lnTo>
                  <a:lnTo>
                    <a:pt x="143" y="226"/>
                  </a:lnTo>
                  <a:lnTo>
                    <a:pt x="147" y="222"/>
                  </a:lnTo>
                  <a:lnTo>
                    <a:pt x="148" y="218"/>
                  </a:lnTo>
                  <a:lnTo>
                    <a:pt x="145" y="212"/>
                  </a:lnTo>
                  <a:lnTo>
                    <a:pt x="141" y="207"/>
                  </a:lnTo>
                  <a:lnTo>
                    <a:pt x="135" y="203"/>
                  </a:lnTo>
                  <a:lnTo>
                    <a:pt x="129" y="201"/>
                  </a:lnTo>
                  <a:lnTo>
                    <a:pt x="117" y="197"/>
                  </a:lnTo>
                  <a:lnTo>
                    <a:pt x="105" y="195"/>
                  </a:lnTo>
                  <a:lnTo>
                    <a:pt x="94" y="193"/>
                  </a:lnTo>
                  <a:lnTo>
                    <a:pt x="83" y="190"/>
                  </a:lnTo>
                  <a:lnTo>
                    <a:pt x="73" y="187"/>
                  </a:lnTo>
                  <a:lnTo>
                    <a:pt x="62" y="182"/>
                  </a:lnTo>
                  <a:lnTo>
                    <a:pt x="53" y="176"/>
                  </a:lnTo>
                  <a:lnTo>
                    <a:pt x="43" y="167"/>
                  </a:lnTo>
                  <a:lnTo>
                    <a:pt x="40" y="128"/>
                  </a:lnTo>
                  <a:lnTo>
                    <a:pt x="49" y="96"/>
                  </a:lnTo>
                  <a:lnTo>
                    <a:pt x="68" y="71"/>
                  </a:lnTo>
                  <a:lnTo>
                    <a:pt x="94" y="50"/>
                  </a:lnTo>
                  <a:lnTo>
                    <a:pt x="122" y="34"/>
                  </a:lnTo>
                  <a:lnTo>
                    <a:pt x="151" y="21"/>
                  </a:lnTo>
                  <a:lnTo>
                    <a:pt x="178" y="12"/>
                  </a:lnTo>
                  <a:lnTo>
                    <a:pt x="199" y="4"/>
                  </a:lnTo>
                  <a:lnTo>
                    <a:pt x="186" y="1"/>
                  </a:lnTo>
                  <a:lnTo>
                    <a:pt x="172" y="0"/>
                  </a:lnTo>
                  <a:lnTo>
                    <a:pt x="156" y="2"/>
                  </a:lnTo>
                  <a:lnTo>
                    <a:pt x="138" y="4"/>
                  </a:lnTo>
                  <a:lnTo>
                    <a:pt x="121" y="10"/>
                  </a:lnTo>
                  <a:lnTo>
                    <a:pt x="103" y="16"/>
                  </a:lnTo>
                  <a:lnTo>
                    <a:pt x="86" y="23"/>
                  </a:lnTo>
                  <a:lnTo>
                    <a:pt x="70" y="2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56" name="Freeform 1012"/>
            <p:cNvSpPr>
              <a:spLocks/>
            </p:cNvSpPr>
            <p:nvPr/>
          </p:nvSpPr>
          <p:spPr bwMode="auto">
            <a:xfrm>
              <a:off x="4395" y="3142"/>
              <a:ext cx="22" cy="30"/>
            </a:xfrm>
            <a:custGeom>
              <a:avLst/>
              <a:gdLst/>
              <a:ahLst/>
              <a:cxnLst>
                <a:cxn ang="0">
                  <a:pos x="108" y="59"/>
                </a:cxn>
                <a:cxn ang="0">
                  <a:pos x="113" y="77"/>
                </a:cxn>
                <a:cxn ang="0">
                  <a:pos x="111" y="94"/>
                </a:cxn>
                <a:cxn ang="0">
                  <a:pos x="103" y="108"/>
                </a:cxn>
                <a:cxn ang="0">
                  <a:pos x="91" y="121"/>
                </a:cxn>
                <a:cxn ang="0">
                  <a:pos x="77" y="132"/>
                </a:cxn>
                <a:cxn ang="0">
                  <a:pos x="61" y="144"/>
                </a:cxn>
                <a:cxn ang="0">
                  <a:pos x="45" y="154"/>
                </a:cxn>
                <a:cxn ang="0">
                  <a:pos x="30" y="164"/>
                </a:cxn>
                <a:cxn ang="0">
                  <a:pos x="28" y="168"/>
                </a:cxn>
                <a:cxn ang="0">
                  <a:pos x="27" y="170"/>
                </a:cxn>
                <a:cxn ang="0">
                  <a:pos x="27" y="174"/>
                </a:cxn>
                <a:cxn ang="0">
                  <a:pos x="28" y="177"/>
                </a:cxn>
                <a:cxn ang="0">
                  <a:pos x="32" y="179"/>
                </a:cxn>
                <a:cxn ang="0">
                  <a:pos x="35" y="180"/>
                </a:cxn>
                <a:cxn ang="0">
                  <a:pos x="37" y="180"/>
                </a:cxn>
                <a:cxn ang="0">
                  <a:pos x="41" y="179"/>
                </a:cxn>
                <a:cxn ang="0">
                  <a:pos x="60" y="169"/>
                </a:cxn>
                <a:cxn ang="0">
                  <a:pos x="77" y="158"/>
                </a:cxn>
                <a:cxn ang="0">
                  <a:pos x="94" y="145"/>
                </a:cxn>
                <a:cxn ang="0">
                  <a:pos x="109" y="130"/>
                </a:cxn>
                <a:cxn ang="0">
                  <a:pos x="120" y="114"/>
                </a:cxn>
                <a:cxn ang="0">
                  <a:pos x="127" y="95"/>
                </a:cxn>
                <a:cxn ang="0">
                  <a:pos x="128" y="76"/>
                </a:cxn>
                <a:cxn ang="0">
                  <a:pos x="123" y="55"/>
                </a:cxn>
                <a:cxn ang="0">
                  <a:pos x="113" y="39"/>
                </a:cxn>
                <a:cxn ang="0">
                  <a:pos x="97" y="25"/>
                </a:cxn>
                <a:cxn ang="0">
                  <a:pos x="79" y="15"/>
                </a:cxn>
                <a:cxn ang="0">
                  <a:pos x="57" y="7"/>
                </a:cxn>
                <a:cxn ang="0">
                  <a:pos x="36" y="2"/>
                </a:cxn>
                <a:cxn ang="0">
                  <a:pos x="19" y="0"/>
                </a:cxn>
                <a:cxn ang="0">
                  <a:pos x="6" y="0"/>
                </a:cxn>
                <a:cxn ang="0">
                  <a:pos x="0" y="4"/>
                </a:cxn>
                <a:cxn ang="0">
                  <a:pos x="14" y="9"/>
                </a:cxn>
                <a:cxn ang="0">
                  <a:pos x="29" y="14"/>
                </a:cxn>
                <a:cxn ang="0">
                  <a:pos x="46" y="19"/>
                </a:cxn>
                <a:cxn ang="0">
                  <a:pos x="61" y="23"/>
                </a:cxn>
                <a:cxn ang="0">
                  <a:pos x="76" y="29"/>
                </a:cxn>
                <a:cxn ang="0">
                  <a:pos x="89" y="37"/>
                </a:cxn>
                <a:cxn ang="0">
                  <a:pos x="100" y="46"/>
                </a:cxn>
                <a:cxn ang="0">
                  <a:pos x="108" y="59"/>
                </a:cxn>
              </a:cxnLst>
              <a:rect l="0" t="0" r="r" b="b"/>
              <a:pathLst>
                <a:path w="128" h="180">
                  <a:moveTo>
                    <a:pt x="108" y="59"/>
                  </a:moveTo>
                  <a:lnTo>
                    <a:pt x="113" y="77"/>
                  </a:lnTo>
                  <a:lnTo>
                    <a:pt x="111" y="94"/>
                  </a:lnTo>
                  <a:lnTo>
                    <a:pt x="103" y="108"/>
                  </a:lnTo>
                  <a:lnTo>
                    <a:pt x="91" y="121"/>
                  </a:lnTo>
                  <a:lnTo>
                    <a:pt x="77" y="132"/>
                  </a:lnTo>
                  <a:lnTo>
                    <a:pt x="61" y="144"/>
                  </a:lnTo>
                  <a:lnTo>
                    <a:pt x="45" y="154"/>
                  </a:lnTo>
                  <a:lnTo>
                    <a:pt x="30" y="164"/>
                  </a:lnTo>
                  <a:lnTo>
                    <a:pt x="28" y="168"/>
                  </a:lnTo>
                  <a:lnTo>
                    <a:pt x="27" y="170"/>
                  </a:lnTo>
                  <a:lnTo>
                    <a:pt x="27" y="174"/>
                  </a:lnTo>
                  <a:lnTo>
                    <a:pt x="28" y="177"/>
                  </a:lnTo>
                  <a:lnTo>
                    <a:pt x="32" y="179"/>
                  </a:lnTo>
                  <a:lnTo>
                    <a:pt x="35" y="180"/>
                  </a:lnTo>
                  <a:lnTo>
                    <a:pt x="37" y="180"/>
                  </a:lnTo>
                  <a:lnTo>
                    <a:pt x="41" y="179"/>
                  </a:lnTo>
                  <a:lnTo>
                    <a:pt x="60" y="169"/>
                  </a:lnTo>
                  <a:lnTo>
                    <a:pt x="77" y="158"/>
                  </a:lnTo>
                  <a:lnTo>
                    <a:pt x="94" y="145"/>
                  </a:lnTo>
                  <a:lnTo>
                    <a:pt x="109" y="130"/>
                  </a:lnTo>
                  <a:lnTo>
                    <a:pt x="120" y="114"/>
                  </a:lnTo>
                  <a:lnTo>
                    <a:pt x="127" y="95"/>
                  </a:lnTo>
                  <a:lnTo>
                    <a:pt x="128" y="76"/>
                  </a:lnTo>
                  <a:lnTo>
                    <a:pt x="123" y="55"/>
                  </a:lnTo>
                  <a:lnTo>
                    <a:pt x="113" y="39"/>
                  </a:lnTo>
                  <a:lnTo>
                    <a:pt x="97" y="25"/>
                  </a:lnTo>
                  <a:lnTo>
                    <a:pt x="79" y="15"/>
                  </a:lnTo>
                  <a:lnTo>
                    <a:pt x="57" y="7"/>
                  </a:lnTo>
                  <a:lnTo>
                    <a:pt x="36" y="2"/>
                  </a:lnTo>
                  <a:lnTo>
                    <a:pt x="19" y="0"/>
                  </a:lnTo>
                  <a:lnTo>
                    <a:pt x="6" y="0"/>
                  </a:lnTo>
                  <a:lnTo>
                    <a:pt x="0" y="4"/>
                  </a:lnTo>
                  <a:lnTo>
                    <a:pt x="14" y="9"/>
                  </a:lnTo>
                  <a:lnTo>
                    <a:pt x="29" y="14"/>
                  </a:lnTo>
                  <a:lnTo>
                    <a:pt x="46" y="19"/>
                  </a:lnTo>
                  <a:lnTo>
                    <a:pt x="61" y="23"/>
                  </a:lnTo>
                  <a:lnTo>
                    <a:pt x="76" y="29"/>
                  </a:lnTo>
                  <a:lnTo>
                    <a:pt x="89" y="37"/>
                  </a:lnTo>
                  <a:lnTo>
                    <a:pt x="100" y="46"/>
                  </a:lnTo>
                  <a:lnTo>
                    <a:pt x="108" y="5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57" name="Freeform 1013"/>
            <p:cNvSpPr>
              <a:spLocks/>
            </p:cNvSpPr>
            <p:nvPr/>
          </p:nvSpPr>
          <p:spPr bwMode="auto">
            <a:xfrm>
              <a:off x="4318" y="3135"/>
              <a:ext cx="54" cy="63"/>
            </a:xfrm>
            <a:custGeom>
              <a:avLst/>
              <a:gdLst/>
              <a:ahLst/>
              <a:cxnLst>
                <a:cxn ang="0">
                  <a:pos x="100" y="70"/>
                </a:cxn>
                <a:cxn ang="0">
                  <a:pos x="53" y="115"/>
                </a:cxn>
                <a:cxn ang="0">
                  <a:pos x="17" y="166"/>
                </a:cxn>
                <a:cxn ang="0">
                  <a:pos x="0" y="226"/>
                </a:cxn>
                <a:cxn ang="0">
                  <a:pos x="3" y="266"/>
                </a:cxn>
                <a:cxn ang="0">
                  <a:pos x="9" y="282"/>
                </a:cxn>
                <a:cxn ang="0">
                  <a:pos x="19" y="297"/>
                </a:cxn>
                <a:cxn ang="0">
                  <a:pos x="32" y="310"/>
                </a:cxn>
                <a:cxn ang="0">
                  <a:pos x="56" y="324"/>
                </a:cxn>
                <a:cxn ang="0">
                  <a:pos x="86" y="338"/>
                </a:cxn>
                <a:cxn ang="0">
                  <a:pos x="119" y="350"/>
                </a:cxn>
                <a:cxn ang="0">
                  <a:pos x="152" y="359"/>
                </a:cxn>
                <a:cxn ang="0">
                  <a:pos x="186" y="366"/>
                </a:cxn>
                <a:cxn ang="0">
                  <a:pos x="220" y="371"/>
                </a:cxn>
                <a:cxn ang="0">
                  <a:pos x="254" y="374"/>
                </a:cxn>
                <a:cxn ang="0">
                  <a:pos x="289" y="376"/>
                </a:cxn>
                <a:cxn ang="0">
                  <a:pos x="311" y="378"/>
                </a:cxn>
                <a:cxn ang="0">
                  <a:pos x="320" y="371"/>
                </a:cxn>
                <a:cxn ang="0">
                  <a:pos x="322" y="360"/>
                </a:cxn>
                <a:cxn ang="0">
                  <a:pos x="315" y="352"/>
                </a:cxn>
                <a:cxn ang="0">
                  <a:pos x="294" y="347"/>
                </a:cxn>
                <a:cxn ang="0">
                  <a:pos x="263" y="341"/>
                </a:cxn>
                <a:cxn ang="0">
                  <a:pos x="232" y="336"/>
                </a:cxn>
                <a:cxn ang="0">
                  <a:pos x="200" y="332"/>
                </a:cxn>
                <a:cxn ang="0">
                  <a:pos x="170" y="326"/>
                </a:cxn>
                <a:cxn ang="0">
                  <a:pos x="139" y="318"/>
                </a:cxn>
                <a:cxn ang="0">
                  <a:pos x="110" y="309"/>
                </a:cxn>
                <a:cxn ang="0">
                  <a:pos x="80" y="297"/>
                </a:cxn>
                <a:cxn ang="0">
                  <a:pos x="55" y="281"/>
                </a:cxn>
                <a:cxn ang="0">
                  <a:pos x="38" y="259"/>
                </a:cxn>
                <a:cxn ang="0">
                  <a:pos x="34" y="232"/>
                </a:cxn>
                <a:cxn ang="0">
                  <a:pos x="38" y="200"/>
                </a:cxn>
                <a:cxn ang="0">
                  <a:pos x="51" y="170"/>
                </a:cxn>
                <a:cxn ang="0">
                  <a:pos x="71" y="137"/>
                </a:cxn>
                <a:cxn ang="0">
                  <a:pos x="94" y="110"/>
                </a:cxn>
                <a:cxn ang="0">
                  <a:pos x="123" y="82"/>
                </a:cxn>
                <a:cxn ang="0">
                  <a:pos x="153" y="57"/>
                </a:cxn>
                <a:cxn ang="0">
                  <a:pos x="195" y="38"/>
                </a:cxn>
                <a:cxn ang="0">
                  <a:pos x="238" y="20"/>
                </a:cxn>
                <a:cxn ang="0">
                  <a:pos x="264" y="7"/>
                </a:cxn>
                <a:cxn ang="0">
                  <a:pos x="256" y="0"/>
                </a:cxn>
                <a:cxn ang="0">
                  <a:pos x="221" y="4"/>
                </a:cxn>
                <a:cxn ang="0">
                  <a:pos x="180" y="18"/>
                </a:cxn>
                <a:cxn ang="0">
                  <a:pos x="141" y="38"/>
                </a:cxn>
              </a:cxnLst>
              <a:rect l="0" t="0" r="r" b="b"/>
              <a:pathLst>
                <a:path w="322" h="378">
                  <a:moveTo>
                    <a:pt x="125" y="49"/>
                  </a:moveTo>
                  <a:lnTo>
                    <a:pt x="100" y="70"/>
                  </a:lnTo>
                  <a:lnTo>
                    <a:pt x="76" y="90"/>
                  </a:lnTo>
                  <a:lnTo>
                    <a:pt x="53" y="115"/>
                  </a:lnTo>
                  <a:lnTo>
                    <a:pt x="34" y="140"/>
                  </a:lnTo>
                  <a:lnTo>
                    <a:pt x="17" y="166"/>
                  </a:lnTo>
                  <a:lnTo>
                    <a:pt x="5" y="195"/>
                  </a:lnTo>
                  <a:lnTo>
                    <a:pt x="0" y="226"/>
                  </a:lnTo>
                  <a:lnTo>
                    <a:pt x="1" y="258"/>
                  </a:lnTo>
                  <a:lnTo>
                    <a:pt x="3" y="266"/>
                  </a:lnTo>
                  <a:lnTo>
                    <a:pt x="5" y="275"/>
                  </a:lnTo>
                  <a:lnTo>
                    <a:pt x="9" y="282"/>
                  </a:lnTo>
                  <a:lnTo>
                    <a:pt x="14" y="290"/>
                  </a:lnTo>
                  <a:lnTo>
                    <a:pt x="19" y="297"/>
                  </a:lnTo>
                  <a:lnTo>
                    <a:pt x="26" y="304"/>
                  </a:lnTo>
                  <a:lnTo>
                    <a:pt x="32" y="310"/>
                  </a:lnTo>
                  <a:lnTo>
                    <a:pt x="41" y="314"/>
                  </a:lnTo>
                  <a:lnTo>
                    <a:pt x="56" y="324"/>
                  </a:lnTo>
                  <a:lnTo>
                    <a:pt x="71" y="332"/>
                  </a:lnTo>
                  <a:lnTo>
                    <a:pt x="86" y="338"/>
                  </a:lnTo>
                  <a:lnTo>
                    <a:pt x="103" y="344"/>
                  </a:lnTo>
                  <a:lnTo>
                    <a:pt x="119" y="350"/>
                  </a:lnTo>
                  <a:lnTo>
                    <a:pt x="136" y="355"/>
                  </a:lnTo>
                  <a:lnTo>
                    <a:pt x="152" y="359"/>
                  </a:lnTo>
                  <a:lnTo>
                    <a:pt x="168" y="363"/>
                  </a:lnTo>
                  <a:lnTo>
                    <a:pt x="186" y="366"/>
                  </a:lnTo>
                  <a:lnTo>
                    <a:pt x="202" y="368"/>
                  </a:lnTo>
                  <a:lnTo>
                    <a:pt x="220" y="371"/>
                  </a:lnTo>
                  <a:lnTo>
                    <a:pt x="238" y="373"/>
                  </a:lnTo>
                  <a:lnTo>
                    <a:pt x="254" y="374"/>
                  </a:lnTo>
                  <a:lnTo>
                    <a:pt x="272" y="375"/>
                  </a:lnTo>
                  <a:lnTo>
                    <a:pt x="289" y="376"/>
                  </a:lnTo>
                  <a:lnTo>
                    <a:pt x="306" y="378"/>
                  </a:lnTo>
                  <a:lnTo>
                    <a:pt x="311" y="378"/>
                  </a:lnTo>
                  <a:lnTo>
                    <a:pt x="316" y="375"/>
                  </a:lnTo>
                  <a:lnTo>
                    <a:pt x="320" y="371"/>
                  </a:lnTo>
                  <a:lnTo>
                    <a:pt x="322" y="366"/>
                  </a:lnTo>
                  <a:lnTo>
                    <a:pt x="322" y="360"/>
                  </a:lnTo>
                  <a:lnTo>
                    <a:pt x="320" y="356"/>
                  </a:lnTo>
                  <a:lnTo>
                    <a:pt x="315" y="352"/>
                  </a:lnTo>
                  <a:lnTo>
                    <a:pt x="309" y="350"/>
                  </a:lnTo>
                  <a:lnTo>
                    <a:pt x="294" y="347"/>
                  </a:lnTo>
                  <a:lnTo>
                    <a:pt x="279" y="344"/>
                  </a:lnTo>
                  <a:lnTo>
                    <a:pt x="263" y="341"/>
                  </a:lnTo>
                  <a:lnTo>
                    <a:pt x="247" y="338"/>
                  </a:lnTo>
                  <a:lnTo>
                    <a:pt x="232" y="336"/>
                  </a:lnTo>
                  <a:lnTo>
                    <a:pt x="216" y="334"/>
                  </a:lnTo>
                  <a:lnTo>
                    <a:pt x="200" y="332"/>
                  </a:lnTo>
                  <a:lnTo>
                    <a:pt x="185" y="328"/>
                  </a:lnTo>
                  <a:lnTo>
                    <a:pt x="170" y="326"/>
                  </a:lnTo>
                  <a:lnTo>
                    <a:pt x="154" y="322"/>
                  </a:lnTo>
                  <a:lnTo>
                    <a:pt x="139" y="318"/>
                  </a:lnTo>
                  <a:lnTo>
                    <a:pt x="124" y="314"/>
                  </a:lnTo>
                  <a:lnTo>
                    <a:pt x="110" y="309"/>
                  </a:lnTo>
                  <a:lnTo>
                    <a:pt x="94" y="303"/>
                  </a:lnTo>
                  <a:lnTo>
                    <a:pt x="80" y="297"/>
                  </a:lnTo>
                  <a:lnTo>
                    <a:pt x="66" y="289"/>
                  </a:lnTo>
                  <a:lnTo>
                    <a:pt x="55" y="281"/>
                  </a:lnTo>
                  <a:lnTo>
                    <a:pt x="45" y="271"/>
                  </a:lnTo>
                  <a:lnTo>
                    <a:pt x="38" y="259"/>
                  </a:lnTo>
                  <a:lnTo>
                    <a:pt x="35" y="245"/>
                  </a:lnTo>
                  <a:lnTo>
                    <a:pt x="34" y="232"/>
                  </a:lnTo>
                  <a:lnTo>
                    <a:pt x="35" y="216"/>
                  </a:lnTo>
                  <a:lnTo>
                    <a:pt x="38" y="200"/>
                  </a:lnTo>
                  <a:lnTo>
                    <a:pt x="43" y="187"/>
                  </a:lnTo>
                  <a:lnTo>
                    <a:pt x="51" y="170"/>
                  </a:lnTo>
                  <a:lnTo>
                    <a:pt x="60" y="152"/>
                  </a:lnTo>
                  <a:lnTo>
                    <a:pt x="71" y="137"/>
                  </a:lnTo>
                  <a:lnTo>
                    <a:pt x="83" y="124"/>
                  </a:lnTo>
                  <a:lnTo>
                    <a:pt x="94" y="110"/>
                  </a:lnTo>
                  <a:lnTo>
                    <a:pt x="107" y="96"/>
                  </a:lnTo>
                  <a:lnTo>
                    <a:pt x="123" y="82"/>
                  </a:lnTo>
                  <a:lnTo>
                    <a:pt x="138" y="69"/>
                  </a:lnTo>
                  <a:lnTo>
                    <a:pt x="153" y="57"/>
                  </a:lnTo>
                  <a:lnTo>
                    <a:pt x="173" y="47"/>
                  </a:lnTo>
                  <a:lnTo>
                    <a:pt x="195" y="38"/>
                  </a:lnTo>
                  <a:lnTo>
                    <a:pt x="218" y="28"/>
                  </a:lnTo>
                  <a:lnTo>
                    <a:pt x="238" y="20"/>
                  </a:lnTo>
                  <a:lnTo>
                    <a:pt x="254" y="13"/>
                  </a:lnTo>
                  <a:lnTo>
                    <a:pt x="264" y="7"/>
                  </a:lnTo>
                  <a:lnTo>
                    <a:pt x="268" y="2"/>
                  </a:lnTo>
                  <a:lnTo>
                    <a:pt x="256" y="0"/>
                  </a:lnTo>
                  <a:lnTo>
                    <a:pt x="240" y="1"/>
                  </a:lnTo>
                  <a:lnTo>
                    <a:pt x="221" y="4"/>
                  </a:lnTo>
                  <a:lnTo>
                    <a:pt x="201" y="10"/>
                  </a:lnTo>
                  <a:lnTo>
                    <a:pt x="180" y="18"/>
                  </a:lnTo>
                  <a:lnTo>
                    <a:pt x="160" y="27"/>
                  </a:lnTo>
                  <a:lnTo>
                    <a:pt x="141" y="38"/>
                  </a:lnTo>
                  <a:lnTo>
                    <a:pt x="125" y="49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58" name="Freeform 1014"/>
            <p:cNvSpPr>
              <a:spLocks/>
            </p:cNvSpPr>
            <p:nvPr/>
          </p:nvSpPr>
          <p:spPr bwMode="auto">
            <a:xfrm>
              <a:off x="4394" y="3133"/>
              <a:ext cx="47" cy="42"/>
            </a:xfrm>
            <a:custGeom>
              <a:avLst/>
              <a:gdLst/>
              <a:ahLst/>
              <a:cxnLst>
                <a:cxn ang="0">
                  <a:pos x="235" y="77"/>
                </a:cxn>
                <a:cxn ang="0">
                  <a:pos x="248" y="91"/>
                </a:cxn>
                <a:cxn ang="0">
                  <a:pos x="256" y="107"/>
                </a:cxn>
                <a:cxn ang="0">
                  <a:pos x="259" y="124"/>
                </a:cxn>
                <a:cxn ang="0">
                  <a:pos x="259" y="142"/>
                </a:cxn>
                <a:cxn ang="0">
                  <a:pos x="257" y="157"/>
                </a:cxn>
                <a:cxn ang="0">
                  <a:pos x="252" y="170"/>
                </a:cxn>
                <a:cxn ang="0">
                  <a:pos x="244" y="183"/>
                </a:cxn>
                <a:cxn ang="0">
                  <a:pos x="236" y="193"/>
                </a:cxn>
                <a:cxn ang="0">
                  <a:pos x="225" y="204"/>
                </a:cxn>
                <a:cxn ang="0">
                  <a:pos x="215" y="214"/>
                </a:cxn>
                <a:cxn ang="0">
                  <a:pos x="204" y="224"/>
                </a:cxn>
                <a:cxn ang="0">
                  <a:pos x="194" y="234"/>
                </a:cxn>
                <a:cxn ang="0">
                  <a:pos x="191" y="238"/>
                </a:cxn>
                <a:cxn ang="0">
                  <a:pos x="191" y="241"/>
                </a:cxn>
                <a:cxn ang="0">
                  <a:pos x="191" y="245"/>
                </a:cxn>
                <a:cxn ang="0">
                  <a:pos x="194" y="248"/>
                </a:cxn>
                <a:cxn ang="0">
                  <a:pos x="197" y="250"/>
                </a:cxn>
                <a:cxn ang="0">
                  <a:pos x="202" y="252"/>
                </a:cxn>
                <a:cxn ang="0">
                  <a:pos x="205" y="250"/>
                </a:cxn>
                <a:cxn ang="0">
                  <a:pos x="209" y="248"/>
                </a:cxn>
                <a:cxn ang="0">
                  <a:pos x="232" y="233"/>
                </a:cxn>
                <a:cxn ang="0">
                  <a:pos x="252" y="214"/>
                </a:cxn>
                <a:cxn ang="0">
                  <a:pos x="268" y="192"/>
                </a:cxn>
                <a:cxn ang="0">
                  <a:pos x="278" y="167"/>
                </a:cxn>
                <a:cxn ang="0">
                  <a:pos x="283" y="141"/>
                </a:cxn>
                <a:cxn ang="0">
                  <a:pos x="280" y="115"/>
                </a:cxn>
                <a:cxn ang="0">
                  <a:pos x="271" y="91"/>
                </a:cxn>
                <a:cxn ang="0">
                  <a:pos x="252" y="69"/>
                </a:cxn>
                <a:cxn ang="0">
                  <a:pos x="238" y="57"/>
                </a:cxn>
                <a:cxn ang="0">
                  <a:pos x="222" y="48"/>
                </a:cxn>
                <a:cxn ang="0">
                  <a:pos x="204" y="39"/>
                </a:cxn>
                <a:cxn ang="0">
                  <a:pos x="184" y="31"/>
                </a:cxn>
                <a:cxn ang="0">
                  <a:pos x="164" y="23"/>
                </a:cxn>
                <a:cxn ang="0">
                  <a:pos x="144" y="17"/>
                </a:cxn>
                <a:cxn ang="0">
                  <a:pos x="123" y="13"/>
                </a:cxn>
                <a:cxn ang="0">
                  <a:pos x="103" y="8"/>
                </a:cxn>
                <a:cxn ang="0">
                  <a:pos x="83" y="5"/>
                </a:cxn>
                <a:cxn ang="0">
                  <a:pos x="66" y="2"/>
                </a:cxn>
                <a:cxn ang="0">
                  <a:pos x="48" y="0"/>
                </a:cxn>
                <a:cxn ang="0">
                  <a:pos x="34" y="0"/>
                </a:cxn>
                <a:cxn ang="0">
                  <a:pos x="21" y="0"/>
                </a:cxn>
                <a:cxn ang="0">
                  <a:pos x="11" y="0"/>
                </a:cxn>
                <a:cxn ang="0">
                  <a:pos x="4" y="2"/>
                </a:cxn>
                <a:cxn ang="0">
                  <a:pos x="0" y="5"/>
                </a:cxn>
                <a:cxn ang="0">
                  <a:pos x="12" y="7"/>
                </a:cxn>
                <a:cxn ang="0">
                  <a:pos x="24" y="8"/>
                </a:cxn>
                <a:cxn ang="0">
                  <a:pos x="38" y="10"/>
                </a:cxn>
                <a:cxn ang="0">
                  <a:pos x="52" y="13"/>
                </a:cxn>
                <a:cxn ang="0">
                  <a:pos x="66" y="16"/>
                </a:cxn>
                <a:cxn ang="0">
                  <a:pos x="82" y="18"/>
                </a:cxn>
                <a:cxn ang="0">
                  <a:pos x="98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4"/>
                </a:cxn>
                <a:cxn ang="0">
                  <a:pos x="162" y="39"/>
                </a:cxn>
                <a:cxn ang="0">
                  <a:pos x="177" y="45"/>
                </a:cxn>
                <a:cxn ang="0">
                  <a:pos x="193" y="52"/>
                </a:cxn>
                <a:cxn ang="0">
                  <a:pos x="208" y="60"/>
                </a:cxn>
                <a:cxn ang="0">
                  <a:pos x="222" y="68"/>
                </a:cxn>
                <a:cxn ang="0">
                  <a:pos x="235" y="77"/>
                </a:cxn>
              </a:cxnLst>
              <a:rect l="0" t="0" r="r" b="b"/>
              <a:pathLst>
                <a:path w="283" h="252">
                  <a:moveTo>
                    <a:pt x="235" y="77"/>
                  </a:moveTo>
                  <a:lnTo>
                    <a:pt x="248" y="91"/>
                  </a:lnTo>
                  <a:lnTo>
                    <a:pt x="256" y="107"/>
                  </a:lnTo>
                  <a:lnTo>
                    <a:pt x="259" y="124"/>
                  </a:lnTo>
                  <a:lnTo>
                    <a:pt x="259" y="142"/>
                  </a:lnTo>
                  <a:lnTo>
                    <a:pt x="257" y="157"/>
                  </a:lnTo>
                  <a:lnTo>
                    <a:pt x="252" y="170"/>
                  </a:lnTo>
                  <a:lnTo>
                    <a:pt x="244" y="183"/>
                  </a:lnTo>
                  <a:lnTo>
                    <a:pt x="236" y="193"/>
                  </a:lnTo>
                  <a:lnTo>
                    <a:pt x="225" y="204"/>
                  </a:lnTo>
                  <a:lnTo>
                    <a:pt x="215" y="214"/>
                  </a:lnTo>
                  <a:lnTo>
                    <a:pt x="204" y="224"/>
                  </a:lnTo>
                  <a:lnTo>
                    <a:pt x="194" y="234"/>
                  </a:lnTo>
                  <a:lnTo>
                    <a:pt x="191" y="238"/>
                  </a:lnTo>
                  <a:lnTo>
                    <a:pt x="191" y="241"/>
                  </a:lnTo>
                  <a:lnTo>
                    <a:pt x="191" y="245"/>
                  </a:lnTo>
                  <a:lnTo>
                    <a:pt x="194" y="248"/>
                  </a:lnTo>
                  <a:lnTo>
                    <a:pt x="197" y="250"/>
                  </a:lnTo>
                  <a:lnTo>
                    <a:pt x="202" y="252"/>
                  </a:lnTo>
                  <a:lnTo>
                    <a:pt x="205" y="250"/>
                  </a:lnTo>
                  <a:lnTo>
                    <a:pt x="209" y="248"/>
                  </a:lnTo>
                  <a:lnTo>
                    <a:pt x="232" y="233"/>
                  </a:lnTo>
                  <a:lnTo>
                    <a:pt x="252" y="214"/>
                  </a:lnTo>
                  <a:lnTo>
                    <a:pt x="268" y="192"/>
                  </a:lnTo>
                  <a:lnTo>
                    <a:pt x="278" y="167"/>
                  </a:lnTo>
                  <a:lnTo>
                    <a:pt x="283" y="141"/>
                  </a:lnTo>
                  <a:lnTo>
                    <a:pt x="280" y="115"/>
                  </a:lnTo>
                  <a:lnTo>
                    <a:pt x="271" y="91"/>
                  </a:lnTo>
                  <a:lnTo>
                    <a:pt x="252" y="69"/>
                  </a:lnTo>
                  <a:lnTo>
                    <a:pt x="238" y="57"/>
                  </a:lnTo>
                  <a:lnTo>
                    <a:pt x="222" y="48"/>
                  </a:lnTo>
                  <a:lnTo>
                    <a:pt x="204" y="39"/>
                  </a:lnTo>
                  <a:lnTo>
                    <a:pt x="184" y="31"/>
                  </a:lnTo>
                  <a:lnTo>
                    <a:pt x="164" y="23"/>
                  </a:lnTo>
                  <a:lnTo>
                    <a:pt x="144" y="17"/>
                  </a:lnTo>
                  <a:lnTo>
                    <a:pt x="123" y="13"/>
                  </a:lnTo>
                  <a:lnTo>
                    <a:pt x="103" y="8"/>
                  </a:lnTo>
                  <a:lnTo>
                    <a:pt x="83" y="5"/>
                  </a:lnTo>
                  <a:lnTo>
                    <a:pt x="66" y="2"/>
                  </a:lnTo>
                  <a:lnTo>
                    <a:pt x="48" y="0"/>
                  </a:lnTo>
                  <a:lnTo>
                    <a:pt x="34" y="0"/>
                  </a:lnTo>
                  <a:lnTo>
                    <a:pt x="21" y="0"/>
                  </a:lnTo>
                  <a:lnTo>
                    <a:pt x="11" y="0"/>
                  </a:lnTo>
                  <a:lnTo>
                    <a:pt x="4" y="2"/>
                  </a:lnTo>
                  <a:lnTo>
                    <a:pt x="0" y="5"/>
                  </a:lnTo>
                  <a:lnTo>
                    <a:pt x="12" y="7"/>
                  </a:lnTo>
                  <a:lnTo>
                    <a:pt x="24" y="8"/>
                  </a:lnTo>
                  <a:lnTo>
                    <a:pt x="38" y="10"/>
                  </a:lnTo>
                  <a:lnTo>
                    <a:pt x="52" y="13"/>
                  </a:lnTo>
                  <a:lnTo>
                    <a:pt x="66" y="16"/>
                  </a:lnTo>
                  <a:lnTo>
                    <a:pt x="82" y="18"/>
                  </a:lnTo>
                  <a:lnTo>
                    <a:pt x="98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4"/>
                  </a:lnTo>
                  <a:lnTo>
                    <a:pt x="162" y="39"/>
                  </a:lnTo>
                  <a:lnTo>
                    <a:pt x="177" y="45"/>
                  </a:lnTo>
                  <a:lnTo>
                    <a:pt x="193" y="52"/>
                  </a:lnTo>
                  <a:lnTo>
                    <a:pt x="208" y="60"/>
                  </a:lnTo>
                  <a:lnTo>
                    <a:pt x="222" y="68"/>
                  </a:lnTo>
                  <a:lnTo>
                    <a:pt x="235" y="77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59" name="Freeform 1015"/>
            <p:cNvSpPr>
              <a:spLocks/>
            </p:cNvSpPr>
            <p:nvPr/>
          </p:nvSpPr>
          <p:spPr bwMode="auto">
            <a:xfrm>
              <a:off x="4298" y="3153"/>
              <a:ext cx="19" cy="39"/>
            </a:xfrm>
            <a:custGeom>
              <a:avLst/>
              <a:gdLst/>
              <a:ahLst/>
              <a:cxnLst>
                <a:cxn ang="0">
                  <a:pos x="0" y="130"/>
                </a:cxn>
                <a:cxn ang="0">
                  <a:pos x="0" y="149"/>
                </a:cxn>
                <a:cxn ang="0">
                  <a:pos x="4" y="168"/>
                </a:cxn>
                <a:cxn ang="0">
                  <a:pos x="12" y="185"/>
                </a:cxn>
                <a:cxn ang="0">
                  <a:pos x="24" y="200"/>
                </a:cxn>
                <a:cxn ang="0">
                  <a:pos x="38" y="213"/>
                </a:cxn>
                <a:cxn ang="0">
                  <a:pos x="55" y="224"/>
                </a:cxn>
                <a:cxn ang="0">
                  <a:pos x="73" y="232"/>
                </a:cxn>
                <a:cxn ang="0">
                  <a:pos x="92" y="237"/>
                </a:cxn>
                <a:cxn ang="0">
                  <a:pos x="98" y="238"/>
                </a:cxn>
                <a:cxn ang="0">
                  <a:pos x="104" y="235"/>
                </a:cxn>
                <a:cxn ang="0">
                  <a:pos x="109" y="232"/>
                </a:cxn>
                <a:cxn ang="0">
                  <a:pos x="111" y="227"/>
                </a:cxn>
                <a:cxn ang="0">
                  <a:pos x="111" y="222"/>
                </a:cxn>
                <a:cxn ang="0">
                  <a:pos x="110" y="216"/>
                </a:cxn>
                <a:cxn ang="0">
                  <a:pos x="106" y="211"/>
                </a:cxn>
                <a:cxn ang="0">
                  <a:pos x="100" y="209"/>
                </a:cxn>
                <a:cxn ang="0">
                  <a:pos x="82" y="202"/>
                </a:cxn>
                <a:cxn ang="0">
                  <a:pos x="64" y="193"/>
                </a:cxn>
                <a:cxn ang="0">
                  <a:pos x="50" y="180"/>
                </a:cxn>
                <a:cxn ang="0">
                  <a:pos x="39" y="167"/>
                </a:cxn>
                <a:cxn ang="0">
                  <a:pos x="32" y="149"/>
                </a:cxn>
                <a:cxn ang="0">
                  <a:pos x="29" y="131"/>
                </a:cxn>
                <a:cxn ang="0">
                  <a:pos x="29" y="111"/>
                </a:cxn>
                <a:cxn ang="0">
                  <a:pos x="35" y="91"/>
                </a:cxn>
                <a:cxn ang="0">
                  <a:pos x="42" y="76"/>
                </a:cxn>
                <a:cxn ang="0">
                  <a:pos x="51" y="62"/>
                </a:cxn>
                <a:cxn ang="0">
                  <a:pos x="62" y="49"/>
                </a:cxn>
                <a:cxn ang="0">
                  <a:pos x="73" y="38"/>
                </a:cxn>
                <a:cxn ang="0">
                  <a:pos x="84" y="28"/>
                </a:cxn>
                <a:cxn ang="0">
                  <a:pos x="96" y="18"/>
                </a:cxn>
                <a:cxn ang="0">
                  <a:pos x="106" y="9"/>
                </a:cxn>
                <a:cxn ang="0">
                  <a:pos x="114" y="1"/>
                </a:cxn>
                <a:cxn ang="0">
                  <a:pos x="106" y="0"/>
                </a:cxn>
                <a:cxn ang="0">
                  <a:pos x="93" y="6"/>
                </a:cxn>
                <a:cxn ang="0">
                  <a:pos x="76" y="18"/>
                </a:cxn>
                <a:cxn ang="0">
                  <a:pos x="56" y="36"/>
                </a:cxn>
                <a:cxn ang="0">
                  <a:pos x="37" y="57"/>
                </a:cxn>
                <a:cxn ang="0">
                  <a:pos x="20" y="80"/>
                </a:cxn>
                <a:cxn ang="0">
                  <a:pos x="7" y="106"/>
                </a:cxn>
                <a:cxn ang="0">
                  <a:pos x="0" y="130"/>
                </a:cxn>
              </a:cxnLst>
              <a:rect l="0" t="0" r="r" b="b"/>
              <a:pathLst>
                <a:path w="114" h="238">
                  <a:moveTo>
                    <a:pt x="0" y="130"/>
                  </a:moveTo>
                  <a:lnTo>
                    <a:pt x="0" y="149"/>
                  </a:lnTo>
                  <a:lnTo>
                    <a:pt x="4" y="168"/>
                  </a:lnTo>
                  <a:lnTo>
                    <a:pt x="12" y="185"/>
                  </a:lnTo>
                  <a:lnTo>
                    <a:pt x="24" y="200"/>
                  </a:lnTo>
                  <a:lnTo>
                    <a:pt x="38" y="213"/>
                  </a:lnTo>
                  <a:lnTo>
                    <a:pt x="55" y="224"/>
                  </a:lnTo>
                  <a:lnTo>
                    <a:pt x="73" y="232"/>
                  </a:lnTo>
                  <a:lnTo>
                    <a:pt x="92" y="237"/>
                  </a:lnTo>
                  <a:lnTo>
                    <a:pt x="98" y="238"/>
                  </a:lnTo>
                  <a:lnTo>
                    <a:pt x="104" y="235"/>
                  </a:lnTo>
                  <a:lnTo>
                    <a:pt x="109" y="232"/>
                  </a:lnTo>
                  <a:lnTo>
                    <a:pt x="111" y="227"/>
                  </a:lnTo>
                  <a:lnTo>
                    <a:pt x="111" y="222"/>
                  </a:lnTo>
                  <a:lnTo>
                    <a:pt x="110" y="216"/>
                  </a:lnTo>
                  <a:lnTo>
                    <a:pt x="106" y="211"/>
                  </a:lnTo>
                  <a:lnTo>
                    <a:pt x="100" y="209"/>
                  </a:lnTo>
                  <a:lnTo>
                    <a:pt x="82" y="202"/>
                  </a:lnTo>
                  <a:lnTo>
                    <a:pt x="64" y="193"/>
                  </a:lnTo>
                  <a:lnTo>
                    <a:pt x="50" y="180"/>
                  </a:lnTo>
                  <a:lnTo>
                    <a:pt x="39" y="167"/>
                  </a:lnTo>
                  <a:lnTo>
                    <a:pt x="32" y="149"/>
                  </a:lnTo>
                  <a:lnTo>
                    <a:pt x="29" y="131"/>
                  </a:lnTo>
                  <a:lnTo>
                    <a:pt x="29" y="111"/>
                  </a:lnTo>
                  <a:lnTo>
                    <a:pt x="35" y="91"/>
                  </a:lnTo>
                  <a:lnTo>
                    <a:pt x="42" y="76"/>
                  </a:lnTo>
                  <a:lnTo>
                    <a:pt x="51" y="62"/>
                  </a:lnTo>
                  <a:lnTo>
                    <a:pt x="62" y="49"/>
                  </a:lnTo>
                  <a:lnTo>
                    <a:pt x="73" y="38"/>
                  </a:lnTo>
                  <a:lnTo>
                    <a:pt x="84" y="28"/>
                  </a:lnTo>
                  <a:lnTo>
                    <a:pt x="96" y="18"/>
                  </a:lnTo>
                  <a:lnTo>
                    <a:pt x="106" y="9"/>
                  </a:lnTo>
                  <a:lnTo>
                    <a:pt x="114" y="1"/>
                  </a:lnTo>
                  <a:lnTo>
                    <a:pt x="106" y="0"/>
                  </a:lnTo>
                  <a:lnTo>
                    <a:pt x="93" y="6"/>
                  </a:lnTo>
                  <a:lnTo>
                    <a:pt x="76" y="18"/>
                  </a:lnTo>
                  <a:lnTo>
                    <a:pt x="56" y="36"/>
                  </a:lnTo>
                  <a:lnTo>
                    <a:pt x="37" y="57"/>
                  </a:lnTo>
                  <a:lnTo>
                    <a:pt x="20" y="80"/>
                  </a:lnTo>
                  <a:lnTo>
                    <a:pt x="7" y="106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60" name="Freeform 1016"/>
            <p:cNvSpPr>
              <a:spLocks/>
            </p:cNvSpPr>
            <p:nvPr/>
          </p:nvSpPr>
          <p:spPr bwMode="auto">
            <a:xfrm>
              <a:off x="4432" y="3130"/>
              <a:ext cx="41" cy="52"/>
            </a:xfrm>
            <a:custGeom>
              <a:avLst/>
              <a:gdLst/>
              <a:ahLst/>
              <a:cxnLst>
                <a:cxn ang="0">
                  <a:pos x="207" y="124"/>
                </a:cxn>
                <a:cxn ang="0">
                  <a:pos x="219" y="143"/>
                </a:cxn>
                <a:cxn ang="0">
                  <a:pos x="225" y="164"/>
                </a:cxn>
                <a:cxn ang="0">
                  <a:pos x="221" y="187"/>
                </a:cxn>
                <a:cxn ang="0">
                  <a:pos x="208" y="209"/>
                </a:cxn>
                <a:cxn ang="0">
                  <a:pos x="188" y="228"/>
                </a:cxn>
                <a:cxn ang="0">
                  <a:pos x="166" y="246"/>
                </a:cxn>
                <a:cxn ang="0">
                  <a:pos x="143" y="264"/>
                </a:cxn>
                <a:cxn ang="0">
                  <a:pos x="129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1" y="305"/>
                </a:cxn>
                <a:cxn ang="0">
                  <a:pos x="130" y="310"/>
                </a:cxn>
                <a:cxn ang="0">
                  <a:pos x="139" y="309"/>
                </a:cxn>
                <a:cxn ang="0">
                  <a:pos x="154" y="293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1" y="219"/>
                </a:cxn>
                <a:cxn ang="0">
                  <a:pos x="245" y="187"/>
                </a:cxn>
                <a:cxn ang="0">
                  <a:pos x="242" y="153"/>
                </a:cxn>
                <a:cxn ang="0">
                  <a:pos x="227" y="120"/>
                </a:cxn>
                <a:cxn ang="0">
                  <a:pos x="201" y="94"/>
                </a:cxn>
                <a:cxn ang="0">
                  <a:pos x="177" y="74"/>
                </a:cxn>
                <a:cxn ang="0">
                  <a:pos x="152" y="60"/>
                </a:cxn>
                <a:cxn ang="0">
                  <a:pos x="126" y="43"/>
                </a:cxn>
                <a:cxn ang="0">
                  <a:pos x="98" y="28"/>
                </a:cxn>
                <a:cxn ang="0">
                  <a:pos x="72" y="16"/>
                </a:cxn>
                <a:cxn ang="0">
                  <a:pos x="46" y="7"/>
                </a:cxn>
                <a:cxn ang="0">
                  <a:pos x="24" y="1"/>
                </a:cxn>
                <a:cxn ang="0">
                  <a:pos x="7" y="1"/>
                </a:cxn>
                <a:cxn ang="0">
                  <a:pos x="8" y="6"/>
                </a:cxn>
                <a:cxn ang="0">
                  <a:pos x="28" y="14"/>
                </a:cxn>
                <a:cxn ang="0">
                  <a:pos x="51" y="24"/>
                </a:cxn>
                <a:cxn ang="0">
                  <a:pos x="78" y="37"/>
                </a:cxn>
                <a:cxn ang="0">
                  <a:pos x="106" y="51"/>
                </a:cxn>
                <a:cxn ang="0">
                  <a:pos x="134" y="69"/>
                </a:cxn>
                <a:cxn ang="0">
                  <a:pos x="163" y="87"/>
                </a:cxn>
                <a:cxn ang="0">
                  <a:pos x="187" y="105"/>
                </a:cxn>
              </a:cxnLst>
              <a:rect l="0" t="0" r="r" b="b"/>
              <a:pathLst>
                <a:path w="246" h="310">
                  <a:moveTo>
                    <a:pt x="199" y="116"/>
                  </a:moveTo>
                  <a:lnTo>
                    <a:pt x="207" y="124"/>
                  </a:lnTo>
                  <a:lnTo>
                    <a:pt x="214" y="133"/>
                  </a:lnTo>
                  <a:lnTo>
                    <a:pt x="219" y="143"/>
                  </a:lnTo>
                  <a:lnTo>
                    <a:pt x="223" y="154"/>
                  </a:lnTo>
                  <a:lnTo>
                    <a:pt x="225" y="164"/>
                  </a:lnTo>
                  <a:lnTo>
                    <a:pt x="225" y="176"/>
                  </a:lnTo>
                  <a:lnTo>
                    <a:pt x="221" y="187"/>
                  </a:lnTo>
                  <a:lnTo>
                    <a:pt x="216" y="197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8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3" y="264"/>
                  </a:lnTo>
                  <a:lnTo>
                    <a:pt x="132" y="274"/>
                  </a:lnTo>
                  <a:lnTo>
                    <a:pt x="129" y="278"/>
                  </a:lnTo>
                  <a:lnTo>
                    <a:pt x="126" y="282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1" y="305"/>
                  </a:lnTo>
                  <a:lnTo>
                    <a:pt x="125" y="309"/>
                  </a:lnTo>
                  <a:lnTo>
                    <a:pt x="130" y="310"/>
                  </a:lnTo>
                  <a:lnTo>
                    <a:pt x="134" y="310"/>
                  </a:lnTo>
                  <a:lnTo>
                    <a:pt x="139" y="309"/>
                  </a:lnTo>
                  <a:lnTo>
                    <a:pt x="143" y="305"/>
                  </a:lnTo>
                  <a:lnTo>
                    <a:pt x="154" y="293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19" y="233"/>
                  </a:lnTo>
                  <a:lnTo>
                    <a:pt x="231" y="219"/>
                  </a:lnTo>
                  <a:lnTo>
                    <a:pt x="239" y="204"/>
                  </a:lnTo>
                  <a:lnTo>
                    <a:pt x="245" y="187"/>
                  </a:lnTo>
                  <a:lnTo>
                    <a:pt x="246" y="170"/>
                  </a:lnTo>
                  <a:lnTo>
                    <a:pt x="242" y="153"/>
                  </a:lnTo>
                  <a:lnTo>
                    <a:pt x="236" y="136"/>
                  </a:lnTo>
                  <a:lnTo>
                    <a:pt x="227" y="120"/>
                  </a:lnTo>
                  <a:lnTo>
                    <a:pt x="215" y="107"/>
                  </a:lnTo>
                  <a:lnTo>
                    <a:pt x="201" y="94"/>
                  </a:lnTo>
                  <a:lnTo>
                    <a:pt x="187" y="82"/>
                  </a:lnTo>
                  <a:lnTo>
                    <a:pt x="177" y="74"/>
                  </a:lnTo>
                  <a:lnTo>
                    <a:pt x="165" y="68"/>
                  </a:lnTo>
                  <a:lnTo>
                    <a:pt x="152" y="60"/>
                  </a:lnTo>
                  <a:lnTo>
                    <a:pt x="139" y="51"/>
                  </a:lnTo>
                  <a:lnTo>
                    <a:pt x="126" y="43"/>
                  </a:lnTo>
                  <a:lnTo>
                    <a:pt x="112" y="35"/>
                  </a:lnTo>
                  <a:lnTo>
                    <a:pt x="98" y="28"/>
                  </a:lnTo>
                  <a:lnTo>
                    <a:pt x="85" y="22"/>
                  </a:lnTo>
                  <a:lnTo>
                    <a:pt x="72" y="16"/>
                  </a:lnTo>
                  <a:lnTo>
                    <a:pt x="59" y="10"/>
                  </a:lnTo>
                  <a:lnTo>
                    <a:pt x="46" y="7"/>
                  </a:lnTo>
                  <a:lnTo>
                    <a:pt x="35" y="3"/>
                  </a:lnTo>
                  <a:lnTo>
                    <a:pt x="24" y="1"/>
                  </a:lnTo>
                  <a:lnTo>
                    <a:pt x="15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8" y="14"/>
                  </a:lnTo>
                  <a:lnTo>
                    <a:pt x="38" y="18"/>
                  </a:lnTo>
                  <a:lnTo>
                    <a:pt x="51" y="24"/>
                  </a:lnTo>
                  <a:lnTo>
                    <a:pt x="64" y="30"/>
                  </a:lnTo>
                  <a:lnTo>
                    <a:pt x="78" y="37"/>
                  </a:lnTo>
                  <a:lnTo>
                    <a:pt x="92" y="43"/>
                  </a:lnTo>
                  <a:lnTo>
                    <a:pt x="106" y="51"/>
                  </a:lnTo>
                  <a:lnTo>
                    <a:pt x="120" y="60"/>
                  </a:lnTo>
                  <a:lnTo>
                    <a:pt x="134" y="69"/>
                  </a:lnTo>
                  <a:lnTo>
                    <a:pt x="148" y="78"/>
                  </a:lnTo>
                  <a:lnTo>
                    <a:pt x="163" y="87"/>
                  </a:lnTo>
                  <a:lnTo>
                    <a:pt x="175" y="96"/>
                  </a:lnTo>
                  <a:lnTo>
                    <a:pt x="187" y="105"/>
                  </a:lnTo>
                  <a:lnTo>
                    <a:pt x="199" y="116"/>
                  </a:lnTo>
                  <a:close/>
                </a:path>
              </a:pathLst>
            </a:custGeom>
            <a:solidFill>
              <a:srgbClr val="C9E8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61" name="Freeform 1017"/>
            <p:cNvSpPr>
              <a:spLocks/>
            </p:cNvSpPr>
            <p:nvPr/>
          </p:nvSpPr>
          <p:spPr bwMode="auto">
            <a:xfrm>
              <a:off x="4387" y="3191"/>
              <a:ext cx="14" cy="31"/>
            </a:xfrm>
            <a:custGeom>
              <a:avLst/>
              <a:gdLst/>
              <a:ahLst/>
              <a:cxnLst>
                <a:cxn ang="0">
                  <a:pos x="31" y="14"/>
                </a:cxn>
                <a:cxn ang="0">
                  <a:pos x="29" y="8"/>
                </a:cxn>
                <a:cxn ang="0">
                  <a:pos x="25" y="3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0" y="11"/>
                </a:cxn>
                <a:cxn ang="0">
                  <a:pos x="0" y="17"/>
                </a:cxn>
                <a:cxn ang="0">
                  <a:pos x="5" y="42"/>
                </a:cxn>
                <a:cxn ang="0">
                  <a:pos x="15" y="71"/>
                </a:cxn>
                <a:cxn ang="0">
                  <a:pos x="27" y="100"/>
                </a:cxn>
                <a:cxn ang="0">
                  <a:pos x="41" y="127"/>
                </a:cxn>
                <a:cxn ang="0">
                  <a:pos x="55" y="151"/>
                </a:cxn>
                <a:cxn ang="0">
                  <a:pos x="68" y="171"/>
                </a:cxn>
                <a:cxn ang="0">
                  <a:pos x="77" y="184"/>
                </a:cxn>
                <a:cxn ang="0">
                  <a:pos x="83" y="187"/>
                </a:cxn>
                <a:cxn ang="0">
                  <a:pos x="80" y="174"/>
                </a:cxn>
                <a:cxn ang="0">
                  <a:pos x="75" y="158"/>
                </a:cxn>
                <a:cxn ang="0">
                  <a:pos x="68" y="138"/>
                </a:cxn>
                <a:cxn ang="0">
                  <a:pos x="59" y="113"/>
                </a:cxn>
                <a:cxn ang="0">
                  <a:pos x="51" y="88"/>
                </a:cxn>
                <a:cxn ang="0">
                  <a:pos x="43" y="63"/>
                </a:cxn>
                <a:cxn ang="0">
                  <a:pos x="36" y="38"/>
                </a:cxn>
                <a:cxn ang="0">
                  <a:pos x="31" y="14"/>
                </a:cxn>
              </a:cxnLst>
              <a:rect l="0" t="0" r="r" b="b"/>
              <a:pathLst>
                <a:path w="83" h="187">
                  <a:moveTo>
                    <a:pt x="31" y="14"/>
                  </a:moveTo>
                  <a:lnTo>
                    <a:pt x="29" y="8"/>
                  </a:lnTo>
                  <a:lnTo>
                    <a:pt x="25" y="3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8" y="2"/>
                  </a:lnTo>
                  <a:lnTo>
                    <a:pt x="3" y="5"/>
                  </a:lnTo>
                  <a:lnTo>
                    <a:pt x="0" y="11"/>
                  </a:lnTo>
                  <a:lnTo>
                    <a:pt x="0" y="17"/>
                  </a:lnTo>
                  <a:lnTo>
                    <a:pt x="5" y="42"/>
                  </a:lnTo>
                  <a:lnTo>
                    <a:pt x="15" y="71"/>
                  </a:lnTo>
                  <a:lnTo>
                    <a:pt x="27" y="100"/>
                  </a:lnTo>
                  <a:lnTo>
                    <a:pt x="41" y="127"/>
                  </a:lnTo>
                  <a:lnTo>
                    <a:pt x="55" y="151"/>
                  </a:lnTo>
                  <a:lnTo>
                    <a:pt x="68" y="171"/>
                  </a:lnTo>
                  <a:lnTo>
                    <a:pt x="77" y="184"/>
                  </a:lnTo>
                  <a:lnTo>
                    <a:pt x="83" y="187"/>
                  </a:lnTo>
                  <a:lnTo>
                    <a:pt x="80" y="174"/>
                  </a:lnTo>
                  <a:lnTo>
                    <a:pt x="75" y="158"/>
                  </a:lnTo>
                  <a:lnTo>
                    <a:pt x="68" y="138"/>
                  </a:lnTo>
                  <a:lnTo>
                    <a:pt x="59" y="113"/>
                  </a:lnTo>
                  <a:lnTo>
                    <a:pt x="51" y="88"/>
                  </a:lnTo>
                  <a:lnTo>
                    <a:pt x="43" y="63"/>
                  </a:lnTo>
                  <a:lnTo>
                    <a:pt x="36" y="38"/>
                  </a:lnTo>
                  <a:lnTo>
                    <a:pt x="31" y="14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62" name="Freeform 1018"/>
            <p:cNvSpPr>
              <a:spLocks/>
            </p:cNvSpPr>
            <p:nvPr/>
          </p:nvSpPr>
          <p:spPr bwMode="auto">
            <a:xfrm>
              <a:off x="4381" y="3174"/>
              <a:ext cx="7" cy="1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1" y="6"/>
                </a:cxn>
                <a:cxn ang="0">
                  <a:pos x="18" y="2"/>
                </a:cxn>
                <a:cxn ang="0">
                  <a:pos x="14" y="0"/>
                </a:cxn>
                <a:cxn ang="0">
                  <a:pos x="10" y="0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0" y="7"/>
                </a:cxn>
                <a:cxn ang="0">
                  <a:pos x="0" y="11"/>
                </a:cxn>
                <a:cxn ang="0">
                  <a:pos x="0" y="24"/>
                </a:cxn>
                <a:cxn ang="0">
                  <a:pos x="4" y="38"/>
                </a:cxn>
                <a:cxn ang="0">
                  <a:pos x="8" y="52"/>
                </a:cxn>
                <a:cxn ang="0">
                  <a:pos x="14" y="65"/>
                </a:cxn>
                <a:cxn ang="0">
                  <a:pos x="21" y="78"/>
                </a:cxn>
                <a:cxn ang="0">
                  <a:pos x="28" y="87"/>
                </a:cxn>
                <a:cxn ang="0">
                  <a:pos x="37" y="93"/>
                </a:cxn>
                <a:cxn ang="0">
                  <a:pos x="42" y="94"/>
                </a:cxn>
                <a:cxn ang="0">
                  <a:pos x="44" y="76"/>
                </a:cxn>
                <a:cxn ang="0">
                  <a:pos x="38" y="54"/>
                </a:cxn>
                <a:cxn ang="0">
                  <a:pos x="31" y="32"/>
                </a:cxn>
                <a:cxn ang="0">
                  <a:pos x="22" y="10"/>
                </a:cxn>
              </a:cxnLst>
              <a:rect l="0" t="0" r="r" b="b"/>
              <a:pathLst>
                <a:path w="44" h="94">
                  <a:moveTo>
                    <a:pt x="22" y="10"/>
                  </a:moveTo>
                  <a:lnTo>
                    <a:pt x="21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24"/>
                  </a:lnTo>
                  <a:lnTo>
                    <a:pt x="4" y="38"/>
                  </a:lnTo>
                  <a:lnTo>
                    <a:pt x="8" y="52"/>
                  </a:lnTo>
                  <a:lnTo>
                    <a:pt x="14" y="65"/>
                  </a:lnTo>
                  <a:lnTo>
                    <a:pt x="21" y="78"/>
                  </a:lnTo>
                  <a:lnTo>
                    <a:pt x="28" y="87"/>
                  </a:lnTo>
                  <a:lnTo>
                    <a:pt x="37" y="93"/>
                  </a:lnTo>
                  <a:lnTo>
                    <a:pt x="42" y="94"/>
                  </a:lnTo>
                  <a:lnTo>
                    <a:pt x="44" y="76"/>
                  </a:lnTo>
                  <a:lnTo>
                    <a:pt x="38" y="54"/>
                  </a:lnTo>
                  <a:lnTo>
                    <a:pt x="31" y="32"/>
                  </a:lnTo>
                  <a:lnTo>
                    <a:pt x="22" y="1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63" name="Freeform 1019"/>
            <p:cNvSpPr>
              <a:spLocks/>
            </p:cNvSpPr>
            <p:nvPr/>
          </p:nvSpPr>
          <p:spPr bwMode="auto">
            <a:xfrm>
              <a:off x="4375" y="3163"/>
              <a:ext cx="6" cy="9"/>
            </a:xfrm>
            <a:custGeom>
              <a:avLst/>
              <a:gdLst/>
              <a:ahLst/>
              <a:cxnLst>
                <a:cxn ang="0">
                  <a:pos x="20" y="7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9" y="4"/>
                </a:cxn>
                <a:cxn ang="0">
                  <a:pos x="15" y="1"/>
                </a:cxn>
                <a:cxn ang="0">
                  <a:pos x="12" y="0"/>
                </a:cxn>
                <a:cxn ang="0">
                  <a:pos x="7" y="0"/>
                </a:cxn>
                <a:cxn ang="0">
                  <a:pos x="4" y="1"/>
                </a:cxn>
                <a:cxn ang="0">
                  <a:pos x="1" y="4"/>
                </a:cxn>
                <a:cxn ang="0">
                  <a:pos x="0" y="8"/>
                </a:cxn>
                <a:cxn ang="0">
                  <a:pos x="0" y="11"/>
                </a:cxn>
                <a:cxn ang="0">
                  <a:pos x="1" y="17"/>
                </a:cxn>
                <a:cxn ang="0">
                  <a:pos x="4" y="24"/>
                </a:cxn>
                <a:cxn ang="0">
                  <a:pos x="8" y="32"/>
                </a:cxn>
                <a:cxn ang="0">
                  <a:pos x="14" y="39"/>
                </a:cxn>
                <a:cxn ang="0">
                  <a:pos x="20" y="46"/>
                </a:cxn>
                <a:cxn ang="0">
                  <a:pos x="27" y="50"/>
                </a:cxn>
                <a:cxn ang="0">
                  <a:pos x="33" y="54"/>
                </a:cxn>
                <a:cxn ang="0">
                  <a:pos x="38" y="54"/>
                </a:cxn>
                <a:cxn ang="0">
                  <a:pos x="36" y="42"/>
                </a:cxn>
                <a:cxn ang="0">
                  <a:pos x="32" y="29"/>
                </a:cxn>
                <a:cxn ang="0">
                  <a:pos x="25" y="16"/>
                </a:cxn>
                <a:cxn ang="0">
                  <a:pos x="20" y="7"/>
                </a:cxn>
              </a:cxnLst>
              <a:rect l="0" t="0" r="r" b="b"/>
              <a:pathLst>
                <a:path w="38" h="54">
                  <a:moveTo>
                    <a:pt x="20" y="7"/>
                  </a:move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9" y="4"/>
                  </a:lnTo>
                  <a:lnTo>
                    <a:pt x="15" y="1"/>
                  </a:lnTo>
                  <a:lnTo>
                    <a:pt x="12" y="0"/>
                  </a:lnTo>
                  <a:lnTo>
                    <a:pt x="7" y="0"/>
                  </a:lnTo>
                  <a:lnTo>
                    <a:pt x="4" y="1"/>
                  </a:lnTo>
                  <a:lnTo>
                    <a:pt x="1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1" y="17"/>
                  </a:lnTo>
                  <a:lnTo>
                    <a:pt x="4" y="24"/>
                  </a:lnTo>
                  <a:lnTo>
                    <a:pt x="8" y="32"/>
                  </a:lnTo>
                  <a:lnTo>
                    <a:pt x="14" y="39"/>
                  </a:lnTo>
                  <a:lnTo>
                    <a:pt x="20" y="46"/>
                  </a:lnTo>
                  <a:lnTo>
                    <a:pt x="27" y="50"/>
                  </a:lnTo>
                  <a:lnTo>
                    <a:pt x="33" y="54"/>
                  </a:lnTo>
                  <a:lnTo>
                    <a:pt x="38" y="54"/>
                  </a:lnTo>
                  <a:lnTo>
                    <a:pt x="36" y="42"/>
                  </a:lnTo>
                  <a:lnTo>
                    <a:pt x="32" y="29"/>
                  </a:lnTo>
                  <a:lnTo>
                    <a:pt x="25" y="16"/>
                  </a:lnTo>
                  <a:lnTo>
                    <a:pt x="20" y="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64" name="Freeform 1020"/>
            <p:cNvSpPr>
              <a:spLocks/>
            </p:cNvSpPr>
            <p:nvPr/>
          </p:nvSpPr>
          <p:spPr bwMode="auto">
            <a:xfrm>
              <a:off x="4370" y="3155"/>
              <a:ext cx="8" cy="6"/>
            </a:xfrm>
            <a:custGeom>
              <a:avLst/>
              <a:gdLst/>
              <a:ahLst/>
              <a:cxnLst>
                <a:cxn ang="0">
                  <a:pos x="41" y="27"/>
                </a:cxn>
                <a:cxn ang="0">
                  <a:pos x="46" y="24"/>
                </a:cxn>
                <a:cxn ang="0">
                  <a:pos x="51" y="21"/>
                </a:cxn>
                <a:cxn ang="0">
                  <a:pos x="52" y="16"/>
                </a:cxn>
                <a:cxn ang="0">
                  <a:pos x="52" y="12"/>
                </a:cxn>
                <a:cxn ang="0">
                  <a:pos x="50" y="6"/>
                </a:cxn>
                <a:cxn ang="0">
                  <a:pos x="46" y="2"/>
                </a:cxn>
                <a:cxn ang="0">
                  <a:pos x="41" y="0"/>
                </a:cxn>
                <a:cxn ang="0">
                  <a:pos x="36" y="0"/>
                </a:cxn>
                <a:cxn ang="0">
                  <a:pos x="33" y="0"/>
                </a:cxn>
                <a:cxn ang="0">
                  <a:pos x="29" y="1"/>
                </a:cxn>
                <a:cxn ang="0">
                  <a:pos x="21" y="4"/>
                </a:cxn>
                <a:cxn ang="0">
                  <a:pos x="13" y="8"/>
                </a:cxn>
                <a:cxn ang="0">
                  <a:pos x="6" y="15"/>
                </a:cxn>
                <a:cxn ang="0">
                  <a:pos x="3" y="22"/>
                </a:cxn>
                <a:cxn ang="0">
                  <a:pos x="0" y="29"/>
                </a:cxn>
                <a:cxn ang="0">
                  <a:pos x="0" y="31"/>
                </a:cxn>
                <a:cxn ang="0">
                  <a:pos x="4" y="33"/>
                </a:cxn>
                <a:cxn ang="0">
                  <a:pos x="9" y="36"/>
                </a:cxn>
                <a:cxn ang="0">
                  <a:pos x="13" y="36"/>
                </a:cxn>
                <a:cxn ang="0">
                  <a:pos x="18" y="36"/>
                </a:cxn>
                <a:cxn ang="0">
                  <a:pos x="24" y="33"/>
                </a:cxn>
                <a:cxn ang="0">
                  <a:pos x="30" y="32"/>
                </a:cxn>
                <a:cxn ang="0">
                  <a:pos x="36" y="30"/>
                </a:cxn>
                <a:cxn ang="0">
                  <a:pos x="41" y="27"/>
                </a:cxn>
              </a:cxnLst>
              <a:rect l="0" t="0" r="r" b="b"/>
              <a:pathLst>
                <a:path w="52" h="36">
                  <a:moveTo>
                    <a:pt x="41" y="27"/>
                  </a:moveTo>
                  <a:lnTo>
                    <a:pt x="46" y="24"/>
                  </a:lnTo>
                  <a:lnTo>
                    <a:pt x="51" y="21"/>
                  </a:lnTo>
                  <a:lnTo>
                    <a:pt x="52" y="16"/>
                  </a:lnTo>
                  <a:lnTo>
                    <a:pt x="52" y="12"/>
                  </a:lnTo>
                  <a:lnTo>
                    <a:pt x="50" y="6"/>
                  </a:lnTo>
                  <a:lnTo>
                    <a:pt x="46" y="2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29" y="1"/>
                  </a:lnTo>
                  <a:lnTo>
                    <a:pt x="21" y="4"/>
                  </a:lnTo>
                  <a:lnTo>
                    <a:pt x="13" y="8"/>
                  </a:lnTo>
                  <a:lnTo>
                    <a:pt x="6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4" y="33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4" y="33"/>
                  </a:lnTo>
                  <a:lnTo>
                    <a:pt x="30" y="32"/>
                  </a:lnTo>
                  <a:lnTo>
                    <a:pt x="36" y="30"/>
                  </a:lnTo>
                  <a:lnTo>
                    <a:pt x="41" y="27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65" name="Freeform 1021"/>
            <p:cNvSpPr>
              <a:spLocks/>
            </p:cNvSpPr>
            <p:nvPr/>
          </p:nvSpPr>
          <p:spPr bwMode="auto">
            <a:xfrm>
              <a:off x="4330" y="3145"/>
              <a:ext cx="33" cy="39"/>
            </a:xfrm>
            <a:custGeom>
              <a:avLst/>
              <a:gdLst/>
              <a:ahLst/>
              <a:cxnLst>
                <a:cxn ang="0">
                  <a:pos x="73" y="36"/>
                </a:cxn>
                <a:cxn ang="0">
                  <a:pos x="58" y="46"/>
                </a:cxn>
                <a:cxn ang="0">
                  <a:pos x="46" y="58"/>
                </a:cxn>
                <a:cxn ang="0">
                  <a:pos x="33" y="72"/>
                </a:cxn>
                <a:cxn ang="0">
                  <a:pos x="22" y="85"/>
                </a:cxn>
                <a:cxn ang="0">
                  <a:pos x="14" y="100"/>
                </a:cxn>
                <a:cxn ang="0">
                  <a:pos x="7" y="115"/>
                </a:cxn>
                <a:cxn ang="0">
                  <a:pos x="2" y="130"/>
                </a:cxn>
                <a:cxn ang="0">
                  <a:pos x="0" y="146"/>
                </a:cxn>
                <a:cxn ang="0">
                  <a:pos x="2" y="170"/>
                </a:cxn>
                <a:cxn ang="0">
                  <a:pos x="12" y="190"/>
                </a:cxn>
                <a:cxn ang="0">
                  <a:pos x="26" y="207"/>
                </a:cxn>
                <a:cxn ang="0">
                  <a:pos x="43" y="220"/>
                </a:cxn>
                <a:cxn ang="0">
                  <a:pos x="64" y="229"/>
                </a:cxn>
                <a:cxn ang="0">
                  <a:pos x="88" y="235"/>
                </a:cxn>
                <a:cxn ang="0">
                  <a:pos x="110" y="236"/>
                </a:cxn>
                <a:cxn ang="0">
                  <a:pos x="132" y="232"/>
                </a:cxn>
                <a:cxn ang="0">
                  <a:pos x="137" y="232"/>
                </a:cxn>
                <a:cxn ang="0">
                  <a:pos x="142" y="230"/>
                </a:cxn>
                <a:cxn ang="0">
                  <a:pos x="145" y="226"/>
                </a:cxn>
                <a:cxn ang="0">
                  <a:pos x="146" y="221"/>
                </a:cxn>
                <a:cxn ang="0">
                  <a:pos x="145" y="219"/>
                </a:cxn>
                <a:cxn ang="0">
                  <a:pos x="142" y="219"/>
                </a:cxn>
                <a:cxn ang="0">
                  <a:pos x="137" y="217"/>
                </a:cxn>
                <a:cxn ang="0">
                  <a:pos x="131" y="217"/>
                </a:cxn>
                <a:cxn ang="0">
                  <a:pos x="124" y="217"/>
                </a:cxn>
                <a:cxn ang="0">
                  <a:pos x="118" y="217"/>
                </a:cxn>
                <a:cxn ang="0">
                  <a:pos x="112" y="217"/>
                </a:cxn>
                <a:cxn ang="0">
                  <a:pos x="109" y="217"/>
                </a:cxn>
                <a:cxn ang="0">
                  <a:pos x="97" y="216"/>
                </a:cxn>
                <a:cxn ang="0">
                  <a:pos x="87" y="215"/>
                </a:cxn>
                <a:cxn ang="0">
                  <a:pos x="75" y="214"/>
                </a:cxn>
                <a:cxn ang="0">
                  <a:pos x="63" y="211"/>
                </a:cxn>
                <a:cxn ang="0">
                  <a:pos x="51" y="207"/>
                </a:cxn>
                <a:cxn ang="0">
                  <a:pos x="40" y="199"/>
                </a:cxn>
                <a:cxn ang="0">
                  <a:pos x="29" y="189"/>
                </a:cxn>
                <a:cxn ang="0">
                  <a:pos x="17" y="174"/>
                </a:cxn>
                <a:cxn ang="0">
                  <a:pos x="15" y="157"/>
                </a:cxn>
                <a:cxn ang="0">
                  <a:pos x="16" y="141"/>
                </a:cxn>
                <a:cxn ang="0">
                  <a:pos x="21" y="124"/>
                </a:cxn>
                <a:cxn ang="0">
                  <a:pos x="28" y="109"/>
                </a:cxn>
                <a:cxn ang="0">
                  <a:pos x="39" y="96"/>
                </a:cxn>
                <a:cxn ang="0">
                  <a:pos x="50" y="82"/>
                </a:cxn>
                <a:cxn ang="0">
                  <a:pos x="63" y="70"/>
                </a:cxn>
                <a:cxn ang="0">
                  <a:pos x="78" y="59"/>
                </a:cxn>
                <a:cxn ang="0">
                  <a:pos x="94" y="49"/>
                </a:cxn>
                <a:cxn ang="0">
                  <a:pos x="110" y="39"/>
                </a:cxn>
                <a:cxn ang="0">
                  <a:pos x="126" y="31"/>
                </a:cxn>
                <a:cxn ang="0">
                  <a:pos x="142" y="24"/>
                </a:cxn>
                <a:cxn ang="0">
                  <a:pos x="158" y="19"/>
                </a:cxn>
                <a:cxn ang="0">
                  <a:pos x="172" y="13"/>
                </a:cxn>
                <a:cxn ang="0">
                  <a:pos x="186" y="10"/>
                </a:cxn>
                <a:cxn ang="0">
                  <a:pos x="198" y="7"/>
                </a:cxn>
                <a:cxn ang="0">
                  <a:pos x="190" y="3"/>
                </a:cxn>
                <a:cxn ang="0">
                  <a:pos x="177" y="0"/>
                </a:cxn>
                <a:cxn ang="0">
                  <a:pos x="162" y="3"/>
                </a:cxn>
                <a:cxn ang="0">
                  <a:pos x="144" y="6"/>
                </a:cxn>
                <a:cxn ang="0">
                  <a:pos x="124" y="12"/>
                </a:cxn>
                <a:cxn ang="0">
                  <a:pos x="105" y="19"/>
                </a:cxn>
                <a:cxn ang="0">
                  <a:pos x="88" y="28"/>
                </a:cxn>
                <a:cxn ang="0">
                  <a:pos x="73" y="36"/>
                </a:cxn>
              </a:cxnLst>
              <a:rect l="0" t="0" r="r" b="b"/>
              <a:pathLst>
                <a:path w="198" h="236">
                  <a:moveTo>
                    <a:pt x="73" y="36"/>
                  </a:moveTo>
                  <a:lnTo>
                    <a:pt x="58" y="46"/>
                  </a:lnTo>
                  <a:lnTo>
                    <a:pt x="46" y="58"/>
                  </a:lnTo>
                  <a:lnTo>
                    <a:pt x="33" y="72"/>
                  </a:lnTo>
                  <a:lnTo>
                    <a:pt x="22" y="85"/>
                  </a:lnTo>
                  <a:lnTo>
                    <a:pt x="14" y="100"/>
                  </a:lnTo>
                  <a:lnTo>
                    <a:pt x="7" y="115"/>
                  </a:lnTo>
                  <a:lnTo>
                    <a:pt x="2" y="130"/>
                  </a:lnTo>
                  <a:lnTo>
                    <a:pt x="0" y="146"/>
                  </a:lnTo>
                  <a:lnTo>
                    <a:pt x="2" y="170"/>
                  </a:lnTo>
                  <a:lnTo>
                    <a:pt x="12" y="190"/>
                  </a:lnTo>
                  <a:lnTo>
                    <a:pt x="26" y="207"/>
                  </a:lnTo>
                  <a:lnTo>
                    <a:pt x="43" y="220"/>
                  </a:lnTo>
                  <a:lnTo>
                    <a:pt x="64" y="229"/>
                  </a:lnTo>
                  <a:lnTo>
                    <a:pt x="88" y="235"/>
                  </a:lnTo>
                  <a:lnTo>
                    <a:pt x="110" y="236"/>
                  </a:lnTo>
                  <a:lnTo>
                    <a:pt x="132" y="232"/>
                  </a:lnTo>
                  <a:lnTo>
                    <a:pt x="137" y="232"/>
                  </a:lnTo>
                  <a:lnTo>
                    <a:pt x="142" y="230"/>
                  </a:lnTo>
                  <a:lnTo>
                    <a:pt x="145" y="226"/>
                  </a:lnTo>
                  <a:lnTo>
                    <a:pt x="146" y="221"/>
                  </a:lnTo>
                  <a:lnTo>
                    <a:pt x="145" y="219"/>
                  </a:lnTo>
                  <a:lnTo>
                    <a:pt x="142" y="219"/>
                  </a:lnTo>
                  <a:lnTo>
                    <a:pt x="137" y="217"/>
                  </a:lnTo>
                  <a:lnTo>
                    <a:pt x="131" y="217"/>
                  </a:lnTo>
                  <a:lnTo>
                    <a:pt x="124" y="217"/>
                  </a:lnTo>
                  <a:lnTo>
                    <a:pt x="118" y="217"/>
                  </a:lnTo>
                  <a:lnTo>
                    <a:pt x="112" y="217"/>
                  </a:lnTo>
                  <a:lnTo>
                    <a:pt x="109" y="217"/>
                  </a:lnTo>
                  <a:lnTo>
                    <a:pt x="97" y="216"/>
                  </a:lnTo>
                  <a:lnTo>
                    <a:pt x="87" y="215"/>
                  </a:lnTo>
                  <a:lnTo>
                    <a:pt x="75" y="214"/>
                  </a:lnTo>
                  <a:lnTo>
                    <a:pt x="63" y="211"/>
                  </a:lnTo>
                  <a:lnTo>
                    <a:pt x="51" y="207"/>
                  </a:lnTo>
                  <a:lnTo>
                    <a:pt x="40" y="199"/>
                  </a:lnTo>
                  <a:lnTo>
                    <a:pt x="29" y="189"/>
                  </a:lnTo>
                  <a:lnTo>
                    <a:pt x="17" y="174"/>
                  </a:lnTo>
                  <a:lnTo>
                    <a:pt x="15" y="157"/>
                  </a:lnTo>
                  <a:lnTo>
                    <a:pt x="16" y="141"/>
                  </a:lnTo>
                  <a:lnTo>
                    <a:pt x="21" y="124"/>
                  </a:lnTo>
                  <a:lnTo>
                    <a:pt x="28" y="109"/>
                  </a:lnTo>
                  <a:lnTo>
                    <a:pt x="39" y="96"/>
                  </a:lnTo>
                  <a:lnTo>
                    <a:pt x="50" y="82"/>
                  </a:lnTo>
                  <a:lnTo>
                    <a:pt x="63" y="70"/>
                  </a:lnTo>
                  <a:lnTo>
                    <a:pt x="78" y="59"/>
                  </a:lnTo>
                  <a:lnTo>
                    <a:pt x="94" y="49"/>
                  </a:lnTo>
                  <a:lnTo>
                    <a:pt x="110" y="39"/>
                  </a:lnTo>
                  <a:lnTo>
                    <a:pt x="126" y="31"/>
                  </a:lnTo>
                  <a:lnTo>
                    <a:pt x="142" y="24"/>
                  </a:lnTo>
                  <a:lnTo>
                    <a:pt x="158" y="19"/>
                  </a:lnTo>
                  <a:lnTo>
                    <a:pt x="172" y="13"/>
                  </a:lnTo>
                  <a:lnTo>
                    <a:pt x="186" y="10"/>
                  </a:lnTo>
                  <a:lnTo>
                    <a:pt x="198" y="7"/>
                  </a:lnTo>
                  <a:lnTo>
                    <a:pt x="190" y="3"/>
                  </a:lnTo>
                  <a:lnTo>
                    <a:pt x="177" y="0"/>
                  </a:lnTo>
                  <a:lnTo>
                    <a:pt x="162" y="3"/>
                  </a:lnTo>
                  <a:lnTo>
                    <a:pt x="144" y="6"/>
                  </a:lnTo>
                  <a:lnTo>
                    <a:pt x="124" y="12"/>
                  </a:lnTo>
                  <a:lnTo>
                    <a:pt x="105" y="19"/>
                  </a:lnTo>
                  <a:lnTo>
                    <a:pt x="88" y="28"/>
                  </a:lnTo>
                  <a:lnTo>
                    <a:pt x="73" y="3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66" name="Freeform 1022"/>
            <p:cNvSpPr>
              <a:spLocks/>
            </p:cNvSpPr>
            <p:nvPr/>
          </p:nvSpPr>
          <p:spPr bwMode="auto">
            <a:xfrm>
              <a:off x="4386" y="3145"/>
              <a:ext cx="22" cy="30"/>
            </a:xfrm>
            <a:custGeom>
              <a:avLst/>
              <a:gdLst/>
              <a:ahLst/>
              <a:cxnLst>
                <a:cxn ang="0">
                  <a:pos x="108" y="61"/>
                </a:cxn>
                <a:cxn ang="0">
                  <a:pos x="111" y="80"/>
                </a:cxn>
                <a:cxn ang="0">
                  <a:pos x="109" y="97"/>
                </a:cxn>
                <a:cxn ang="0">
                  <a:pos x="101" y="110"/>
                </a:cxn>
                <a:cxn ang="0">
                  <a:pos x="89" y="123"/>
                </a:cxn>
                <a:cxn ang="0">
                  <a:pos x="75" y="134"/>
                </a:cxn>
                <a:cxn ang="0">
                  <a:pos x="60" y="145"/>
                </a:cxn>
                <a:cxn ang="0">
                  <a:pos x="43" y="156"/>
                </a:cxn>
                <a:cxn ang="0">
                  <a:pos x="29" y="167"/>
                </a:cxn>
                <a:cxn ang="0">
                  <a:pos x="27" y="170"/>
                </a:cxn>
                <a:cxn ang="0">
                  <a:pos x="26" y="172"/>
                </a:cxn>
                <a:cxn ang="0">
                  <a:pos x="26" y="176"/>
                </a:cxn>
                <a:cxn ang="0">
                  <a:pos x="28" y="179"/>
                </a:cxn>
                <a:cxn ang="0">
                  <a:pos x="30" y="182"/>
                </a:cxn>
                <a:cxn ang="0">
                  <a:pos x="34" y="183"/>
                </a:cxn>
                <a:cxn ang="0">
                  <a:pos x="37" y="183"/>
                </a:cxn>
                <a:cxn ang="0">
                  <a:pos x="41" y="182"/>
                </a:cxn>
                <a:cxn ang="0">
                  <a:pos x="58" y="171"/>
                </a:cxn>
                <a:cxn ang="0">
                  <a:pos x="76" y="160"/>
                </a:cxn>
                <a:cxn ang="0">
                  <a:pos x="92" y="147"/>
                </a:cxn>
                <a:cxn ang="0">
                  <a:pos x="108" y="132"/>
                </a:cxn>
                <a:cxn ang="0">
                  <a:pos x="118" y="116"/>
                </a:cxn>
                <a:cxn ang="0">
                  <a:pos x="125" y="98"/>
                </a:cxn>
                <a:cxn ang="0">
                  <a:pos x="128" y="78"/>
                </a:cxn>
                <a:cxn ang="0">
                  <a:pos x="123" y="58"/>
                </a:cxn>
                <a:cxn ang="0">
                  <a:pos x="112" y="41"/>
                </a:cxn>
                <a:cxn ang="0">
                  <a:pos x="98" y="28"/>
                </a:cxn>
                <a:cxn ang="0">
                  <a:pos x="80" y="16"/>
                </a:cxn>
                <a:cxn ang="0">
                  <a:pos x="61" y="8"/>
                </a:cxn>
                <a:cxn ang="0">
                  <a:pos x="41" y="2"/>
                </a:cxn>
                <a:cxn ang="0">
                  <a:pos x="23" y="0"/>
                </a:cxn>
                <a:cxn ang="0">
                  <a:pos x="9" y="1"/>
                </a:cxn>
                <a:cxn ang="0">
                  <a:pos x="0" y="6"/>
                </a:cxn>
                <a:cxn ang="0">
                  <a:pos x="16" y="10"/>
                </a:cxn>
                <a:cxn ang="0">
                  <a:pos x="33" y="14"/>
                </a:cxn>
                <a:cxn ang="0">
                  <a:pos x="48" y="17"/>
                </a:cxn>
                <a:cxn ang="0">
                  <a:pos x="63" y="22"/>
                </a:cxn>
                <a:cxn ang="0">
                  <a:pos x="77" y="28"/>
                </a:cxn>
                <a:cxn ang="0">
                  <a:pos x="90" y="36"/>
                </a:cxn>
                <a:cxn ang="0">
                  <a:pos x="101" y="46"/>
                </a:cxn>
                <a:cxn ang="0">
                  <a:pos x="108" y="61"/>
                </a:cxn>
              </a:cxnLst>
              <a:rect l="0" t="0" r="r" b="b"/>
              <a:pathLst>
                <a:path w="128" h="183">
                  <a:moveTo>
                    <a:pt x="108" y="61"/>
                  </a:moveTo>
                  <a:lnTo>
                    <a:pt x="111" y="80"/>
                  </a:lnTo>
                  <a:lnTo>
                    <a:pt x="109" y="97"/>
                  </a:lnTo>
                  <a:lnTo>
                    <a:pt x="101" y="110"/>
                  </a:lnTo>
                  <a:lnTo>
                    <a:pt x="89" y="123"/>
                  </a:lnTo>
                  <a:lnTo>
                    <a:pt x="75" y="134"/>
                  </a:lnTo>
                  <a:lnTo>
                    <a:pt x="60" y="145"/>
                  </a:lnTo>
                  <a:lnTo>
                    <a:pt x="43" y="156"/>
                  </a:lnTo>
                  <a:lnTo>
                    <a:pt x="29" y="167"/>
                  </a:lnTo>
                  <a:lnTo>
                    <a:pt x="27" y="170"/>
                  </a:lnTo>
                  <a:lnTo>
                    <a:pt x="26" y="172"/>
                  </a:lnTo>
                  <a:lnTo>
                    <a:pt x="26" y="176"/>
                  </a:lnTo>
                  <a:lnTo>
                    <a:pt x="28" y="179"/>
                  </a:lnTo>
                  <a:lnTo>
                    <a:pt x="30" y="182"/>
                  </a:lnTo>
                  <a:lnTo>
                    <a:pt x="34" y="183"/>
                  </a:lnTo>
                  <a:lnTo>
                    <a:pt x="37" y="183"/>
                  </a:lnTo>
                  <a:lnTo>
                    <a:pt x="41" y="182"/>
                  </a:lnTo>
                  <a:lnTo>
                    <a:pt x="58" y="171"/>
                  </a:lnTo>
                  <a:lnTo>
                    <a:pt x="76" y="160"/>
                  </a:lnTo>
                  <a:lnTo>
                    <a:pt x="92" y="147"/>
                  </a:lnTo>
                  <a:lnTo>
                    <a:pt x="108" y="132"/>
                  </a:lnTo>
                  <a:lnTo>
                    <a:pt x="118" y="116"/>
                  </a:lnTo>
                  <a:lnTo>
                    <a:pt x="125" y="98"/>
                  </a:lnTo>
                  <a:lnTo>
                    <a:pt x="128" y="78"/>
                  </a:lnTo>
                  <a:lnTo>
                    <a:pt x="123" y="58"/>
                  </a:lnTo>
                  <a:lnTo>
                    <a:pt x="112" y="41"/>
                  </a:lnTo>
                  <a:lnTo>
                    <a:pt x="98" y="28"/>
                  </a:lnTo>
                  <a:lnTo>
                    <a:pt x="80" y="16"/>
                  </a:lnTo>
                  <a:lnTo>
                    <a:pt x="61" y="8"/>
                  </a:lnTo>
                  <a:lnTo>
                    <a:pt x="41" y="2"/>
                  </a:lnTo>
                  <a:lnTo>
                    <a:pt x="23" y="0"/>
                  </a:lnTo>
                  <a:lnTo>
                    <a:pt x="9" y="1"/>
                  </a:lnTo>
                  <a:lnTo>
                    <a:pt x="0" y="6"/>
                  </a:lnTo>
                  <a:lnTo>
                    <a:pt x="16" y="10"/>
                  </a:lnTo>
                  <a:lnTo>
                    <a:pt x="33" y="14"/>
                  </a:lnTo>
                  <a:lnTo>
                    <a:pt x="48" y="17"/>
                  </a:lnTo>
                  <a:lnTo>
                    <a:pt x="63" y="22"/>
                  </a:lnTo>
                  <a:lnTo>
                    <a:pt x="77" y="28"/>
                  </a:lnTo>
                  <a:lnTo>
                    <a:pt x="90" y="36"/>
                  </a:lnTo>
                  <a:lnTo>
                    <a:pt x="101" y="46"/>
                  </a:lnTo>
                  <a:lnTo>
                    <a:pt x="108" y="61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367" name="Freeform 1023"/>
            <p:cNvSpPr>
              <a:spLocks/>
            </p:cNvSpPr>
            <p:nvPr/>
          </p:nvSpPr>
          <p:spPr bwMode="auto">
            <a:xfrm>
              <a:off x="4309" y="3138"/>
              <a:ext cx="53" cy="63"/>
            </a:xfrm>
            <a:custGeom>
              <a:avLst/>
              <a:gdLst/>
              <a:ahLst/>
              <a:cxnLst>
                <a:cxn ang="0">
                  <a:pos x="101" y="70"/>
                </a:cxn>
                <a:cxn ang="0">
                  <a:pos x="54" y="115"/>
                </a:cxn>
                <a:cxn ang="0">
                  <a:pos x="18" y="167"/>
                </a:cxn>
                <a:cxn ang="0">
                  <a:pos x="0" y="227"/>
                </a:cxn>
                <a:cxn ang="0">
                  <a:pos x="4" y="267"/>
                </a:cxn>
                <a:cxn ang="0">
                  <a:pos x="11" y="283"/>
                </a:cxn>
                <a:cxn ang="0">
                  <a:pos x="21" y="298"/>
                </a:cxn>
                <a:cxn ang="0">
                  <a:pos x="34" y="311"/>
                </a:cxn>
                <a:cxn ang="0">
                  <a:pos x="57" y="325"/>
                </a:cxn>
                <a:cxn ang="0">
                  <a:pos x="87" y="340"/>
                </a:cxn>
                <a:cxn ang="0">
                  <a:pos x="120" y="351"/>
                </a:cxn>
                <a:cxn ang="0">
                  <a:pos x="153" y="360"/>
                </a:cxn>
                <a:cxn ang="0">
                  <a:pos x="187" y="367"/>
                </a:cxn>
                <a:cxn ang="0">
                  <a:pos x="221" y="372"/>
                </a:cxn>
                <a:cxn ang="0">
                  <a:pos x="256" y="375"/>
                </a:cxn>
                <a:cxn ang="0">
                  <a:pos x="290" y="378"/>
                </a:cxn>
                <a:cxn ang="0">
                  <a:pos x="312" y="379"/>
                </a:cxn>
                <a:cxn ang="0">
                  <a:pos x="320" y="372"/>
                </a:cxn>
                <a:cxn ang="0">
                  <a:pos x="323" y="360"/>
                </a:cxn>
                <a:cxn ang="0">
                  <a:pos x="316" y="352"/>
                </a:cxn>
                <a:cxn ang="0">
                  <a:pos x="295" y="351"/>
                </a:cxn>
                <a:cxn ang="0">
                  <a:pos x="263" y="350"/>
                </a:cxn>
                <a:cxn ang="0">
                  <a:pos x="231" y="348"/>
                </a:cxn>
                <a:cxn ang="0">
                  <a:pos x="200" y="343"/>
                </a:cxn>
                <a:cxn ang="0">
                  <a:pos x="168" y="337"/>
                </a:cxn>
                <a:cxn ang="0">
                  <a:pos x="136" y="329"/>
                </a:cxn>
                <a:cxn ang="0">
                  <a:pos x="106" y="320"/>
                </a:cxn>
                <a:cxn ang="0">
                  <a:pos x="76" y="306"/>
                </a:cxn>
                <a:cxn ang="0">
                  <a:pos x="51" y="291"/>
                </a:cxn>
                <a:cxn ang="0">
                  <a:pos x="35" y="269"/>
                </a:cxn>
                <a:cxn ang="0">
                  <a:pos x="31" y="239"/>
                </a:cxn>
                <a:cxn ang="0">
                  <a:pos x="38" y="197"/>
                </a:cxn>
                <a:cxn ang="0">
                  <a:pos x="51" y="165"/>
                </a:cxn>
                <a:cxn ang="0">
                  <a:pos x="68" y="136"/>
                </a:cxn>
                <a:cxn ang="0">
                  <a:pos x="89" y="111"/>
                </a:cxn>
                <a:cxn ang="0">
                  <a:pos x="114" y="88"/>
                </a:cxn>
                <a:cxn ang="0">
                  <a:pos x="144" y="64"/>
                </a:cxn>
                <a:cxn ang="0">
                  <a:pos x="181" y="41"/>
                </a:cxn>
                <a:cxn ang="0">
                  <a:pos x="219" y="22"/>
                </a:cxn>
                <a:cxn ang="0">
                  <a:pos x="253" y="7"/>
                </a:cxn>
                <a:cxn ang="0">
                  <a:pos x="255" y="0"/>
                </a:cxn>
                <a:cxn ang="0">
                  <a:pos x="221" y="5"/>
                </a:cxn>
                <a:cxn ang="0">
                  <a:pos x="181" y="19"/>
                </a:cxn>
                <a:cxn ang="0">
                  <a:pos x="142" y="39"/>
                </a:cxn>
              </a:cxnLst>
              <a:rect l="0" t="0" r="r" b="b"/>
              <a:pathLst>
                <a:path w="323" h="379">
                  <a:moveTo>
                    <a:pt x="126" y="50"/>
                  </a:moveTo>
                  <a:lnTo>
                    <a:pt x="101" y="70"/>
                  </a:lnTo>
                  <a:lnTo>
                    <a:pt x="76" y="92"/>
                  </a:lnTo>
                  <a:lnTo>
                    <a:pt x="54" y="115"/>
                  </a:lnTo>
                  <a:lnTo>
                    <a:pt x="34" y="140"/>
                  </a:lnTo>
                  <a:lnTo>
                    <a:pt x="18" y="167"/>
                  </a:lnTo>
                  <a:lnTo>
                    <a:pt x="6" y="196"/>
                  </a:lnTo>
                  <a:lnTo>
                    <a:pt x="0" y="227"/>
                  </a:lnTo>
                  <a:lnTo>
                    <a:pt x="1" y="259"/>
                  </a:lnTo>
                  <a:lnTo>
                    <a:pt x="4" y="267"/>
                  </a:lnTo>
                  <a:lnTo>
                    <a:pt x="7" y="277"/>
                  </a:lnTo>
                  <a:lnTo>
                    <a:pt x="11" y="283"/>
                  </a:lnTo>
                  <a:lnTo>
                    <a:pt x="15" y="291"/>
                  </a:lnTo>
                  <a:lnTo>
                    <a:pt x="21" y="298"/>
                  </a:lnTo>
                  <a:lnTo>
                    <a:pt x="27" y="305"/>
                  </a:lnTo>
                  <a:lnTo>
                    <a:pt x="34" y="311"/>
                  </a:lnTo>
                  <a:lnTo>
                    <a:pt x="41" y="316"/>
                  </a:lnTo>
                  <a:lnTo>
                    <a:pt x="57" y="325"/>
                  </a:lnTo>
                  <a:lnTo>
                    <a:pt x="72" y="333"/>
                  </a:lnTo>
                  <a:lnTo>
                    <a:pt x="87" y="340"/>
                  </a:lnTo>
                  <a:lnTo>
                    <a:pt x="103" y="345"/>
                  </a:lnTo>
                  <a:lnTo>
                    <a:pt x="120" y="351"/>
                  </a:lnTo>
                  <a:lnTo>
                    <a:pt x="136" y="356"/>
                  </a:lnTo>
                  <a:lnTo>
                    <a:pt x="153" y="360"/>
                  </a:lnTo>
                  <a:lnTo>
                    <a:pt x="169" y="364"/>
                  </a:lnTo>
                  <a:lnTo>
                    <a:pt x="187" y="367"/>
                  </a:lnTo>
                  <a:lnTo>
                    <a:pt x="204" y="370"/>
                  </a:lnTo>
                  <a:lnTo>
                    <a:pt x="221" y="372"/>
                  </a:lnTo>
                  <a:lnTo>
                    <a:pt x="238" y="374"/>
                  </a:lnTo>
                  <a:lnTo>
                    <a:pt x="256" y="375"/>
                  </a:lnTo>
                  <a:lnTo>
                    <a:pt x="273" y="376"/>
                  </a:lnTo>
                  <a:lnTo>
                    <a:pt x="290" y="378"/>
                  </a:lnTo>
                  <a:lnTo>
                    <a:pt x="307" y="379"/>
                  </a:lnTo>
                  <a:lnTo>
                    <a:pt x="312" y="379"/>
                  </a:lnTo>
                  <a:lnTo>
                    <a:pt x="317" y="375"/>
                  </a:lnTo>
                  <a:lnTo>
                    <a:pt x="320" y="372"/>
                  </a:lnTo>
                  <a:lnTo>
                    <a:pt x="323" y="366"/>
                  </a:lnTo>
                  <a:lnTo>
                    <a:pt x="323" y="360"/>
                  </a:lnTo>
                  <a:lnTo>
                    <a:pt x="320" y="356"/>
                  </a:lnTo>
                  <a:lnTo>
                    <a:pt x="316" y="352"/>
                  </a:lnTo>
                  <a:lnTo>
                    <a:pt x="311" y="351"/>
                  </a:lnTo>
                  <a:lnTo>
                    <a:pt x="295" y="351"/>
                  </a:lnTo>
                  <a:lnTo>
                    <a:pt x="279" y="351"/>
                  </a:lnTo>
                  <a:lnTo>
                    <a:pt x="263" y="350"/>
                  </a:lnTo>
                  <a:lnTo>
                    <a:pt x="248" y="349"/>
                  </a:lnTo>
                  <a:lnTo>
                    <a:pt x="231" y="348"/>
                  </a:lnTo>
                  <a:lnTo>
                    <a:pt x="215" y="345"/>
                  </a:lnTo>
                  <a:lnTo>
                    <a:pt x="200" y="343"/>
                  </a:lnTo>
                  <a:lnTo>
                    <a:pt x="183" y="341"/>
                  </a:lnTo>
                  <a:lnTo>
                    <a:pt x="168" y="337"/>
                  </a:lnTo>
                  <a:lnTo>
                    <a:pt x="151" y="334"/>
                  </a:lnTo>
                  <a:lnTo>
                    <a:pt x="136" y="329"/>
                  </a:lnTo>
                  <a:lnTo>
                    <a:pt x="121" y="325"/>
                  </a:lnTo>
                  <a:lnTo>
                    <a:pt x="106" y="320"/>
                  </a:lnTo>
                  <a:lnTo>
                    <a:pt x="92" y="313"/>
                  </a:lnTo>
                  <a:lnTo>
                    <a:pt x="76" y="306"/>
                  </a:lnTo>
                  <a:lnTo>
                    <a:pt x="62" y="300"/>
                  </a:lnTo>
                  <a:lnTo>
                    <a:pt x="51" y="291"/>
                  </a:lnTo>
                  <a:lnTo>
                    <a:pt x="41" y="280"/>
                  </a:lnTo>
                  <a:lnTo>
                    <a:pt x="35" y="269"/>
                  </a:lnTo>
                  <a:lnTo>
                    <a:pt x="31" y="255"/>
                  </a:lnTo>
                  <a:lnTo>
                    <a:pt x="31" y="239"/>
                  </a:lnTo>
                  <a:lnTo>
                    <a:pt x="33" y="218"/>
                  </a:lnTo>
                  <a:lnTo>
                    <a:pt x="38" y="197"/>
                  </a:lnTo>
                  <a:lnTo>
                    <a:pt x="42" y="182"/>
                  </a:lnTo>
                  <a:lnTo>
                    <a:pt x="51" y="165"/>
                  </a:lnTo>
                  <a:lnTo>
                    <a:pt x="60" y="150"/>
                  </a:lnTo>
                  <a:lnTo>
                    <a:pt x="68" y="136"/>
                  </a:lnTo>
                  <a:lnTo>
                    <a:pt x="79" y="124"/>
                  </a:lnTo>
                  <a:lnTo>
                    <a:pt x="89" y="111"/>
                  </a:lnTo>
                  <a:lnTo>
                    <a:pt x="101" y="100"/>
                  </a:lnTo>
                  <a:lnTo>
                    <a:pt x="114" y="88"/>
                  </a:lnTo>
                  <a:lnTo>
                    <a:pt x="129" y="76"/>
                  </a:lnTo>
                  <a:lnTo>
                    <a:pt x="144" y="64"/>
                  </a:lnTo>
                  <a:lnTo>
                    <a:pt x="162" y="53"/>
                  </a:lnTo>
                  <a:lnTo>
                    <a:pt x="181" y="41"/>
                  </a:lnTo>
                  <a:lnTo>
                    <a:pt x="201" y="31"/>
                  </a:lnTo>
                  <a:lnTo>
                    <a:pt x="219" y="22"/>
                  </a:lnTo>
                  <a:lnTo>
                    <a:pt x="237" y="14"/>
                  </a:lnTo>
                  <a:lnTo>
                    <a:pt x="253" y="7"/>
                  </a:lnTo>
                  <a:lnTo>
                    <a:pt x="268" y="1"/>
                  </a:lnTo>
                  <a:lnTo>
                    <a:pt x="255" y="0"/>
                  </a:lnTo>
                  <a:lnTo>
                    <a:pt x="238" y="1"/>
                  </a:lnTo>
                  <a:lnTo>
                    <a:pt x="221" y="5"/>
                  </a:lnTo>
                  <a:lnTo>
                    <a:pt x="201" y="11"/>
                  </a:lnTo>
                  <a:lnTo>
                    <a:pt x="181" y="19"/>
                  </a:lnTo>
                  <a:lnTo>
                    <a:pt x="161" y="28"/>
                  </a:lnTo>
                  <a:lnTo>
                    <a:pt x="142" y="39"/>
                  </a:lnTo>
                  <a:lnTo>
                    <a:pt x="126" y="5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2688" name="Freeform 0"/>
            <p:cNvSpPr>
              <a:spLocks/>
            </p:cNvSpPr>
            <p:nvPr/>
          </p:nvSpPr>
          <p:spPr bwMode="auto">
            <a:xfrm>
              <a:off x="4384" y="3136"/>
              <a:ext cx="47" cy="42"/>
            </a:xfrm>
            <a:custGeom>
              <a:avLst/>
              <a:gdLst/>
              <a:ahLst/>
              <a:cxnLst>
                <a:cxn ang="0">
                  <a:pos x="235" y="78"/>
                </a:cxn>
                <a:cxn ang="0">
                  <a:pos x="248" y="92"/>
                </a:cxn>
                <a:cxn ang="0">
                  <a:pos x="255" y="108"/>
                </a:cxn>
                <a:cxn ang="0">
                  <a:pos x="259" y="125"/>
                </a:cxn>
                <a:cxn ang="0">
                  <a:pos x="259" y="144"/>
                </a:cxn>
                <a:cxn ang="0">
                  <a:pos x="257" y="159"/>
                </a:cxn>
                <a:cxn ang="0">
                  <a:pos x="252" y="171"/>
                </a:cxn>
                <a:cxn ang="0">
                  <a:pos x="244" y="184"/>
                </a:cxn>
                <a:cxn ang="0">
                  <a:pos x="236" y="194"/>
                </a:cxn>
                <a:cxn ang="0">
                  <a:pos x="225" y="206"/>
                </a:cxn>
                <a:cxn ang="0">
                  <a:pos x="215" y="215"/>
                </a:cxn>
                <a:cxn ang="0">
                  <a:pos x="204" y="225"/>
                </a:cxn>
                <a:cxn ang="0">
                  <a:pos x="194" y="236"/>
                </a:cxn>
                <a:cxn ang="0">
                  <a:pos x="191" y="239"/>
                </a:cxn>
                <a:cxn ang="0">
                  <a:pos x="190" y="242"/>
                </a:cxn>
                <a:cxn ang="0">
                  <a:pos x="191" y="246"/>
                </a:cxn>
                <a:cxn ang="0">
                  <a:pos x="194" y="249"/>
                </a:cxn>
                <a:cxn ang="0">
                  <a:pos x="197" y="252"/>
                </a:cxn>
                <a:cxn ang="0">
                  <a:pos x="201" y="253"/>
                </a:cxn>
                <a:cxn ang="0">
                  <a:pos x="205" y="252"/>
                </a:cxn>
                <a:cxn ang="0">
                  <a:pos x="209" y="249"/>
                </a:cxn>
                <a:cxn ang="0">
                  <a:pos x="232" y="234"/>
                </a:cxn>
                <a:cxn ang="0">
                  <a:pos x="251" y="215"/>
                </a:cxn>
                <a:cxn ang="0">
                  <a:pos x="267" y="192"/>
                </a:cxn>
                <a:cxn ang="0">
                  <a:pos x="278" y="168"/>
                </a:cxn>
                <a:cxn ang="0">
                  <a:pos x="282" y="141"/>
                </a:cxn>
                <a:cxn ang="0">
                  <a:pos x="279" y="116"/>
                </a:cxn>
                <a:cxn ang="0">
                  <a:pos x="270" y="92"/>
                </a:cxn>
                <a:cxn ang="0">
                  <a:pos x="251" y="70"/>
                </a:cxn>
                <a:cxn ang="0">
                  <a:pos x="237" y="59"/>
                </a:cxn>
                <a:cxn ang="0">
                  <a:pos x="221" y="48"/>
                </a:cxn>
                <a:cxn ang="0">
                  <a:pos x="202" y="39"/>
                </a:cxn>
                <a:cxn ang="0">
                  <a:pos x="183" y="31"/>
                </a:cxn>
                <a:cxn ang="0">
                  <a:pos x="163" y="24"/>
                </a:cxn>
                <a:cxn ang="0">
                  <a:pos x="142" y="18"/>
                </a:cxn>
                <a:cxn ang="0">
                  <a:pos x="122" y="13"/>
                </a:cxn>
                <a:cxn ang="0">
                  <a:pos x="101" y="8"/>
                </a:cxn>
                <a:cxn ang="0">
                  <a:pos x="82" y="5"/>
                </a:cxn>
                <a:cxn ang="0">
                  <a:pos x="63" y="2"/>
                </a:cxn>
                <a:cxn ang="0">
                  <a:pos x="47" y="0"/>
                </a:cxn>
                <a:cxn ang="0">
                  <a:pos x="32" y="0"/>
                </a:cxn>
                <a:cxn ang="0">
                  <a:pos x="19" y="0"/>
                </a:cxn>
                <a:cxn ang="0">
                  <a:pos x="10" y="1"/>
                </a:cxn>
                <a:cxn ang="0">
                  <a:pos x="4" y="4"/>
                </a:cxn>
                <a:cxn ang="0">
                  <a:pos x="0" y="6"/>
                </a:cxn>
                <a:cxn ang="0">
                  <a:pos x="12" y="8"/>
                </a:cxn>
                <a:cxn ang="0">
                  <a:pos x="25" y="9"/>
                </a:cxn>
                <a:cxn ang="0">
                  <a:pos x="38" y="12"/>
                </a:cxn>
                <a:cxn ang="0">
                  <a:pos x="52" y="14"/>
                </a:cxn>
                <a:cxn ang="0">
                  <a:pos x="67" y="16"/>
                </a:cxn>
                <a:cxn ang="0">
                  <a:pos x="82" y="18"/>
                </a:cxn>
                <a:cxn ang="0">
                  <a:pos x="97" y="22"/>
                </a:cxn>
                <a:cxn ang="0">
                  <a:pos x="114" y="25"/>
                </a:cxn>
                <a:cxn ang="0">
                  <a:pos x="129" y="30"/>
                </a:cxn>
                <a:cxn ang="0">
                  <a:pos x="146" y="35"/>
                </a:cxn>
                <a:cxn ang="0">
                  <a:pos x="162" y="40"/>
                </a:cxn>
                <a:cxn ang="0">
                  <a:pos x="177" y="46"/>
                </a:cxn>
                <a:cxn ang="0">
                  <a:pos x="192" y="53"/>
                </a:cxn>
                <a:cxn ang="0">
                  <a:pos x="208" y="60"/>
                </a:cxn>
                <a:cxn ang="0">
                  <a:pos x="222" y="69"/>
                </a:cxn>
                <a:cxn ang="0">
                  <a:pos x="235" y="78"/>
                </a:cxn>
              </a:cxnLst>
              <a:rect l="0" t="0" r="r" b="b"/>
              <a:pathLst>
                <a:path w="282" h="253">
                  <a:moveTo>
                    <a:pt x="235" y="78"/>
                  </a:moveTo>
                  <a:lnTo>
                    <a:pt x="248" y="92"/>
                  </a:lnTo>
                  <a:lnTo>
                    <a:pt x="255" y="108"/>
                  </a:lnTo>
                  <a:lnTo>
                    <a:pt x="259" y="125"/>
                  </a:lnTo>
                  <a:lnTo>
                    <a:pt x="259" y="144"/>
                  </a:lnTo>
                  <a:lnTo>
                    <a:pt x="257" y="159"/>
                  </a:lnTo>
                  <a:lnTo>
                    <a:pt x="252" y="171"/>
                  </a:lnTo>
                  <a:lnTo>
                    <a:pt x="244" y="184"/>
                  </a:lnTo>
                  <a:lnTo>
                    <a:pt x="236" y="194"/>
                  </a:lnTo>
                  <a:lnTo>
                    <a:pt x="225" y="206"/>
                  </a:lnTo>
                  <a:lnTo>
                    <a:pt x="215" y="215"/>
                  </a:lnTo>
                  <a:lnTo>
                    <a:pt x="204" y="225"/>
                  </a:lnTo>
                  <a:lnTo>
                    <a:pt x="194" y="236"/>
                  </a:lnTo>
                  <a:lnTo>
                    <a:pt x="191" y="239"/>
                  </a:lnTo>
                  <a:lnTo>
                    <a:pt x="190" y="242"/>
                  </a:lnTo>
                  <a:lnTo>
                    <a:pt x="191" y="246"/>
                  </a:lnTo>
                  <a:lnTo>
                    <a:pt x="194" y="249"/>
                  </a:lnTo>
                  <a:lnTo>
                    <a:pt x="197" y="252"/>
                  </a:lnTo>
                  <a:lnTo>
                    <a:pt x="201" y="253"/>
                  </a:lnTo>
                  <a:lnTo>
                    <a:pt x="205" y="252"/>
                  </a:lnTo>
                  <a:lnTo>
                    <a:pt x="209" y="249"/>
                  </a:lnTo>
                  <a:lnTo>
                    <a:pt x="232" y="234"/>
                  </a:lnTo>
                  <a:lnTo>
                    <a:pt x="251" y="215"/>
                  </a:lnTo>
                  <a:lnTo>
                    <a:pt x="267" y="192"/>
                  </a:lnTo>
                  <a:lnTo>
                    <a:pt x="278" y="168"/>
                  </a:lnTo>
                  <a:lnTo>
                    <a:pt x="282" y="141"/>
                  </a:lnTo>
                  <a:lnTo>
                    <a:pt x="279" y="116"/>
                  </a:lnTo>
                  <a:lnTo>
                    <a:pt x="270" y="92"/>
                  </a:lnTo>
                  <a:lnTo>
                    <a:pt x="251" y="70"/>
                  </a:lnTo>
                  <a:lnTo>
                    <a:pt x="237" y="59"/>
                  </a:lnTo>
                  <a:lnTo>
                    <a:pt x="221" y="48"/>
                  </a:lnTo>
                  <a:lnTo>
                    <a:pt x="202" y="39"/>
                  </a:lnTo>
                  <a:lnTo>
                    <a:pt x="183" y="31"/>
                  </a:lnTo>
                  <a:lnTo>
                    <a:pt x="163" y="24"/>
                  </a:lnTo>
                  <a:lnTo>
                    <a:pt x="142" y="18"/>
                  </a:lnTo>
                  <a:lnTo>
                    <a:pt x="122" y="13"/>
                  </a:lnTo>
                  <a:lnTo>
                    <a:pt x="101" y="8"/>
                  </a:lnTo>
                  <a:lnTo>
                    <a:pt x="82" y="5"/>
                  </a:lnTo>
                  <a:lnTo>
                    <a:pt x="63" y="2"/>
                  </a:lnTo>
                  <a:lnTo>
                    <a:pt x="47" y="0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10" y="1"/>
                  </a:lnTo>
                  <a:lnTo>
                    <a:pt x="4" y="4"/>
                  </a:lnTo>
                  <a:lnTo>
                    <a:pt x="0" y="6"/>
                  </a:lnTo>
                  <a:lnTo>
                    <a:pt x="12" y="8"/>
                  </a:lnTo>
                  <a:lnTo>
                    <a:pt x="25" y="9"/>
                  </a:lnTo>
                  <a:lnTo>
                    <a:pt x="38" y="12"/>
                  </a:lnTo>
                  <a:lnTo>
                    <a:pt x="52" y="14"/>
                  </a:lnTo>
                  <a:lnTo>
                    <a:pt x="67" y="16"/>
                  </a:lnTo>
                  <a:lnTo>
                    <a:pt x="82" y="18"/>
                  </a:lnTo>
                  <a:lnTo>
                    <a:pt x="97" y="22"/>
                  </a:lnTo>
                  <a:lnTo>
                    <a:pt x="114" y="25"/>
                  </a:lnTo>
                  <a:lnTo>
                    <a:pt x="129" y="30"/>
                  </a:lnTo>
                  <a:lnTo>
                    <a:pt x="146" y="35"/>
                  </a:lnTo>
                  <a:lnTo>
                    <a:pt x="162" y="40"/>
                  </a:lnTo>
                  <a:lnTo>
                    <a:pt x="177" y="46"/>
                  </a:lnTo>
                  <a:lnTo>
                    <a:pt x="192" y="53"/>
                  </a:lnTo>
                  <a:lnTo>
                    <a:pt x="208" y="60"/>
                  </a:lnTo>
                  <a:lnTo>
                    <a:pt x="222" y="69"/>
                  </a:lnTo>
                  <a:lnTo>
                    <a:pt x="235" y="7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2689" name="Freeform 1"/>
            <p:cNvSpPr>
              <a:spLocks/>
            </p:cNvSpPr>
            <p:nvPr/>
          </p:nvSpPr>
          <p:spPr bwMode="auto">
            <a:xfrm>
              <a:off x="4290" y="3159"/>
              <a:ext cx="19" cy="39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0" y="148"/>
                </a:cxn>
                <a:cxn ang="0">
                  <a:pos x="5" y="166"/>
                </a:cxn>
                <a:cxn ang="0">
                  <a:pos x="13" y="184"/>
                </a:cxn>
                <a:cxn ang="0">
                  <a:pos x="24" y="198"/>
                </a:cxn>
                <a:cxn ang="0">
                  <a:pos x="39" y="211"/>
                </a:cxn>
                <a:cxn ang="0">
                  <a:pos x="55" y="223"/>
                </a:cxn>
                <a:cxn ang="0">
                  <a:pos x="74" y="231"/>
                </a:cxn>
                <a:cxn ang="0">
                  <a:pos x="92" y="235"/>
                </a:cxn>
                <a:cxn ang="0">
                  <a:pos x="98" y="236"/>
                </a:cxn>
                <a:cxn ang="0">
                  <a:pos x="104" y="234"/>
                </a:cxn>
                <a:cxn ang="0">
                  <a:pos x="109" y="231"/>
                </a:cxn>
                <a:cxn ang="0">
                  <a:pos x="111" y="226"/>
                </a:cxn>
                <a:cxn ang="0">
                  <a:pos x="111" y="220"/>
                </a:cxn>
                <a:cxn ang="0">
                  <a:pos x="110" y="215"/>
                </a:cxn>
                <a:cxn ang="0">
                  <a:pos x="107" y="210"/>
                </a:cxn>
                <a:cxn ang="0">
                  <a:pos x="101" y="208"/>
                </a:cxn>
                <a:cxn ang="0">
                  <a:pos x="82" y="201"/>
                </a:cxn>
                <a:cxn ang="0">
                  <a:pos x="64" y="192"/>
                </a:cxn>
                <a:cxn ang="0">
                  <a:pos x="50" y="179"/>
                </a:cxn>
                <a:cxn ang="0">
                  <a:pos x="40" y="165"/>
                </a:cxn>
                <a:cxn ang="0">
                  <a:pos x="33" y="148"/>
                </a:cxn>
                <a:cxn ang="0">
                  <a:pos x="29" y="130"/>
                </a:cxn>
                <a:cxn ang="0">
                  <a:pos x="29" y="110"/>
                </a:cxn>
                <a:cxn ang="0">
                  <a:pos x="35" y="89"/>
                </a:cxn>
                <a:cxn ang="0">
                  <a:pos x="43" y="74"/>
                </a:cxn>
                <a:cxn ang="0">
                  <a:pos x="56" y="60"/>
                </a:cxn>
                <a:cxn ang="0">
                  <a:pos x="70" y="46"/>
                </a:cxn>
                <a:cxn ang="0">
                  <a:pos x="85" y="33"/>
                </a:cxn>
                <a:cxn ang="0">
                  <a:pos x="98" y="23"/>
                </a:cxn>
                <a:cxn ang="0">
                  <a:pos x="109" y="12"/>
                </a:cxn>
                <a:cxn ang="0">
                  <a:pos x="115" y="6"/>
                </a:cxn>
                <a:cxn ang="0">
                  <a:pos x="115" y="0"/>
                </a:cxn>
                <a:cxn ang="0">
                  <a:pos x="102" y="4"/>
                </a:cxn>
                <a:cxn ang="0">
                  <a:pos x="85" y="12"/>
                </a:cxn>
                <a:cxn ang="0">
                  <a:pos x="68" y="26"/>
                </a:cxn>
                <a:cxn ang="0">
                  <a:pos x="49" y="42"/>
                </a:cxn>
                <a:cxn ang="0">
                  <a:pos x="32" y="61"/>
                </a:cxn>
                <a:cxn ang="0">
                  <a:pos x="17" y="82"/>
                </a:cxn>
                <a:cxn ang="0">
                  <a:pos x="6" y="105"/>
                </a:cxn>
                <a:cxn ang="0">
                  <a:pos x="0" y="128"/>
                </a:cxn>
              </a:cxnLst>
              <a:rect l="0" t="0" r="r" b="b"/>
              <a:pathLst>
                <a:path w="115" h="236">
                  <a:moveTo>
                    <a:pt x="0" y="128"/>
                  </a:moveTo>
                  <a:lnTo>
                    <a:pt x="0" y="148"/>
                  </a:lnTo>
                  <a:lnTo>
                    <a:pt x="5" y="166"/>
                  </a:lnTo>
                  <a:lnTo>
                    <a:pt x="13" y="184"/>
                  </a:lnTo>
                  <a:lnTo>
                    <a:pt x="24" y="198"/>
                  </a:lnTo>
                  <a:lnTo>
                    <a:pt x="39" y="211"/>
                  </a:lnTo>
                  <a:lnTo>
                    <a:pt x="55" y="223"/>
                  </a:lnTo>
                  <a:lnTo>
                    <a:pt x="74" y="231"/>
                  </a:lnTo>
                  <a:lnTo>
                    <a:pt x="92" y="235"/>
                  </a:lnTo>
                  <a:lnTo>
                    <a:pt x="98" y="236"/>
                  </a:lnTo>
                  <a:lnTo>
                    <a:pt x="104" y="234"/>
                  </a:lnTo>
                  <a:lnTo>
                    <a:pt x="109" y="231"/>
                  </a:lnTo>
                  <a:lnTo>
                    <a:pt x="111" y="226"/>
                  </a:lnTo>
                  <a:lnTo>
                    <a:pt x="111" y="220"/>
                  </a:lnTo>
                  <a:lnTo>
                    <a:pt x="110" y="215"/>
                  </a:lnTo>
                  <a:lnTo>
                    <a:pt x="107" y="210"/>
                  </a:lnTo>
                  <a:lnTo>
                    <a:pt x="101" y="208"/>
                  </a:lnTo>
                  <a:lnTo>
                    <a:pt x="82" y="201"/>
                  </a:lnTo>
                  <a:lnTo>
                    <a:pt x="64" y="192"/>
                  </a:lnTo>
                  <a:lnTo>
                    <a:pt x="50" y="179"/>
                  </a:lnTo>
                  <a:lnTo>
                    <a:pt x="40" y="165"/>
                  </a:lnTo>
                  <a:lnTo>
                    <a:pt x="33" y="148"/>
                  </a:lnTo>
                  <a:lnTo>
                    <a:pt x="29" y="130"/>
                  </a:lnTo>
                  <a:lnTo>
                    <a:pt x="29" y="110"/>
                  </a:lnTo>
                  <a:lnTo>
                    <a:pt x="35" y="89"/>
                  </a:lnTo>
                  <a:lnTo>
                    <a:pt x="43" y="74"/>
                  </a:lnTo>
                  <a:lnTo>
                    <a:pt x="56" y="60"/>
                  </a:lnTo>
                  <a:lnTo>
                    <a:pt x="70" y="46"/>
                  </a:lnTo>
                  <a:lnTo>
                    <a:pt x="85" y="33"/>
                  </a:lnTo>
                  <a:lnTo>
                    <a:pt x="98" y="23"/>
                  </a:lnTo>
                  <a:lnTo>
                    <a:pt x="109" y="12"/>
                  </a:lnTo>
                  <a:lnTo>
                    <a:pt x="115" y="6"/>
                  </a:lnTo>
                  <a:lnTo>
                    <a:pt x="115" y="0"/>
                  </a:lnTo>
                  <a:lnTo>
                    <a:pt x="102" y="4"/>
                  </a:lnTo>
                  <a:lnTo>
                    <a:pt x="85" y="12"/>
                  </a:lnTo>
                  <a:lnTo>
                    <a:pt x="68" y="26"/>
                  </a:lnTo>
                  <a:lnTo>
                    <a:pt x="49" y="42"/>
                  </a:lnTo>
                  <a:lnTo>
                    <a:pt x="32" y="61"/>
                  </a:lnTo>
                  <a:lnTo>
                    <a:pt x="17" y="82"/>
                  </a:lnTo>
                  <a:lnTo>
                    <a:pt x="6" y="105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2690" name="Freeform 2"/>
            <p:cNvSpPr>
              <a:spLocks/>
            </p:cNvSpPr>
            <p:nvPr/>
          </p:nvSpPr>
          <p:spPr bwMode="auto">
            <a:xfrm>
              <a:off x="4423" y="3133"/>
              <a:ext cx="41" cy="52"/>
            </a:xfrm>
            <a:custGeom>
              <a:avLst/>
              <a:gdLst/>
              <a:ahLst/>
              <a:cxnLst>
                <a:cxn ang="0">
                  <a:pos x="208" y="124"/>
                </a:cxn>
                <a:cxn ang="0">
                  <a:pos x="220" y="144"/>
                </a:cxn>
                <a:cxn ang="0">
                  <a:pos x="226" y="164"/>
                </a:cxn>
                <a:cxn ang="0">
                  <a:pos x="222" y="187"/>
                </a:cxn>
                <a:cxn ang="0">
                  <a:pos x="208" y="209"/>
                </a:cxn>
                <a:cxn ang="0">
                  <a:pos x="188" y="229"/>
                </a:cxn>
                <a:cxn ang="0">
                  <a:pos x="166" y="246"/>
                </a:cxn>
                <a:cxn ang="0">
                  <a:pos x="142" y="264"/>
                </a:cxn>
                <a:cxn ang="0">
                  <a:pos x="128" y="278"/>
                </a:cxn>
                <a:cxn ang="0">
                  <a:pos x="124" y="287"/>
                </a:cxn>
                <a:cxn ang="0">
                  <a:pos x="120" y="296"/>
                </a:cxn>
                <a:cxn ang="0">
                  <a:pos x="122" y="306"/>
                </a:cxn>
                <a:cxn ang="0">
                  <a:pos x="131" y="310"/>
                </a:cxn>
                <a:cxn ang="0">
                  <a:pos x="139" y="309"/>
                </a:cxn>
                <a:cxn ang="0">
                  <a:pos x="154" y="292"/>
                </a:cxn>
                <a:cxn ang="0">
                  <a:pos x="180" y="269"/>
                </a:cxn>
                <a:cxn ang="0">
                  <a:pos x="207" y="246"/>
                </a:cxn>
                <a:cxn ang="0">
                  <a:pos x="230" y="219"/>
                </a:cxn>
                <a:cxn ang="0">
                  <a:pos x="244" y="186"/>
                </a:cxn>
                <a:cxn ang="0">
                  <a:pos x="243" y="152"/>
                </a:cxn>
                <a:cxn ang="0">
                  <a:pos x="228" y="119"/>
                </a:cxn>
                <a:cxn ang="0">
                  <a:pos x="203" y="93"/>
                </a:cxn>
                <a:cxn ang="0">
                  <a:pos x="176" y="76"/>
                </a:cxn>
                <a:cxn ang="0">
                  <a:pos x="151" y="61"/>
                </a:cxn>
                <a:cxn ang="0">
                  <a:pos x="122" y="46"/>
                </a:cxn>
                <a:cxn ang="0">
                  <a:pos x="93" y="31"/>
                </a:cxn>
                <a:cxn ang="0">
                  <a:pos x="66" y="18"/>
                </a:cxn>
                <a:cxn ang="0">
                  <a:pos x="40" y="8"/>
                </a:cxn>
                <a:cxn ang="0">
                  <a:pos x="20" y="1"/>
                </a:cxn>
                <a:cxn ang="0">
                  <a:pos x="5" y="0"/>
                </a:cxn>
                <a:cxn ang="0">
                  <a:pos x="11" y="8"/>
                </a:cxn>
                <a:cxn ang="0">
                  <a:pos x="36" y="20"/>
                </a:cxn>
                <a:cxn ang="0">
                  <a:pos x="60" y="31"/>
                </a:cxn>
                <a:cxn ang="0">
                  <a:pos x="86" y="44"/>
                </a:cxn>
                <a:cxn ang="0">
                  <a:pos x="113" y="57"/>
                </a:cxn>
                <a:cxn ang="0">
                  <a:pos x="139" y="71"/>
                </a:cxn>
                <a:cxn ang="0">
                  <a:pos x="165" y="88"/>
                </a:cxn>
                <a:cxn ang="0">
                  <a:pos x="188" y="106"/>
                </a:cxn>
              </a:cxnLst>
              <a:rect l="0" t="0" r="r" b="b"/>
              <a:pathLst>
                <a:path w="245" h="310">
                  <a:moveTo>
                    <a:pt x="200" y="116"/>
                  </a:moveTo>
                  <a:lnTo>
                    <a:pt x="208" y="124"/>
                  </a:lnTo>
                  <a:lnTo>
                    <a:pt x="214" y="133"/>
                  </a:lnTo>
                  <a:lnTo>
                    <a:pt x="220" y="144"/>
                  </a:lnTo>
                  <a:lnTo>
                    <a:pt x="223" y="154"/>
                  </a:lnTo>
                  <a:lnTo>
                    <a:pt x="226" y="164"/>
                  </a:lnTo>
                  <a:lnTo>
                    <a:pt x="224" y="176"/>
                  </a:lnTo>
                  <a:lnTo>
                    <a:pt x="222" y="187"/>
                  </a:lnTo>
                  <a:lnTo>
                    <a:pt x="216" y="198"/>
                  </a:lnTo>
                  <a:lnTo>
                    <a:pt x="208" y="209"/>
                  </a:lnTo>
                  <a:lnTo>
                    <a:pt x="199" y="219"/>
                  </a:lnTo>
                  <a:lnTo>
                    <a:pt x="188" y="229"/>
                  </a:lnTo>
                  <a:lnTo>
                    <a:pt x="177" y="238"/>
                  </a:lnTo>
                  <a:lnTo>
                    <a:pt x="166" y="246"/>
                  </a:lnTo>
                  <a:lnTo>
                    <a:pt x="154" y="255"/>
                  </a:lnTo>
                  <a:lnTo>
                    <a:pt x="142" y="264"/>
                  </a:lnTo>
                  <a:lnTo>
                    <a:pt x="132" y="275"/>
                  </a:lnTo>
                  <a:lnTo>
                    <a:pt x="128" y="278"/>
                  </a:lnTo>
                  <a:lnTo>
                    <a:pt x="126" y="283"/>
                  </a:lnTo>
                  <a:lnTo>
                    <a:pt x="124" y="287"/>
                  </a:lnTo>
                  <a:lnTo>
                    <a:pt x="121" y="292"/>
                  </a:lnTo>
                  <a:lnTo>
                    <a:pt x="120" y="296"/>
                  </a:lnTo>
                  <a:lnTo>
                    <a:pt x="120" y="301"/>
                  </a:lnTo>
                  <a:lnTo>
                    <a:pt x="122" y="306"/>
                  </a:lnTo>
                  <a:lnTo>
                    <a:pt x="126" y="309"/>
                  </a:lnTo>
                  <a:lnTo>
                    <a:pt x="131" y="310"/>
                  </a:lnTo>
                  <a:lnTo>
                    <a:pt x="135" y="310"/>
                  </a:lnTo>
                  <a:lnTo>
                    <a:pt x="139" y="309"/>
                  </a:lnTo>
                  <a:lnTo>
                    <a:pt x="142" y="306"/>
                  </a:lnTo>
                  <a:lnTo>
                    <a:pt x="154" y="292"/>
                  </a:lnTo>
                  <a:lnTo>
                    <a:pt x="167" y="280"/>
                  </a:lnTo>
                  <a:lnTo>
                    <a:pt x="180" y="269"/>
                  </a:lnTo>
                  <a:lnTo>
                    <a:pt x="194" y="257"/>
                  </a:lnTo>
                  <a:lnTo>
                    <a:pt x="207" y="246"/>
                  </a:lnTo>
                  <a:lnTo>
                    <a:pt x="220" y="233"/>
                  </a:lnTo>
                  <a:lnTo>
                    <a:pt x="230" y="219"/>
                  </a:lnTo>
                  <a:lnTo>
                    <a:pt x="238" y="204"/>
                  </a:lnTo>
                  <a:lnTo>
                    <a:pt x="244" y="186"/>
                  </a:lnTo>
                  <a:lnTo>
                    <a:pt x="245" y="169"/>
                  </a:lnTo>
                  <a:lnTo>
                    <a:pt x="243" y="152"/>
                  </a:lnTo>
                  <a:lnTo>
                    <a:pt x="237" y="134"/>
                  </a:lnTo>
                  <a:lnTo>
                    <a:pt x="228" y="119"/>
                  </a:lnTo>
                  <a:lnTo>
                    <a:pt x="217" y="105"/>
                  </a:lnTo>
                  <a:lnTo>
                    <a:pt x="203" y="93"/>
                  </a:lnTo>
                  <a:lnTo>
                    <a:pt x="188" y="83"/>
                  </a:lnTo>
                  <a:lnTo>
                    <a:pt x="176" y="76"/>
                  </a:lnTo>
                  <a:lnTo>
                    <a:pt x="163" y="69"/>
                  </a:lnTo>
                  <a:lnTo>
                    <a:pt x="151" y="61"/>
                  </a:lnTo>
                  <a:lnTo>
                    <a:pt x="136" y="54"/>
                  </a:lnTo>
                  <a:lnTo>
                    <a:pt x="122" y="46"/>
                  </a:lnTo>
                  <a:lnTo>
                    <a:pt x="107" y="39"/>
                  </a:lnTo>
                  <a:lnTo>
                    <a:pt x="93" y="31"/>
                  </a:lnTo>
                  <a:lnTo>
                    <a:pt x="79" y="24"/>
                  </a:lnTo>
                  <a:lnTo>
                    <a:pt x="66" y="18"/>
                  </a:lnTo>
                  <a:lnTo>
                    <a:pt x="53" y="13"/>
                  </a:lnTo>
                  <a:lnTo>
                    <a:pt x="40" y="8"/>
                  </a:lnTo>
                  <a:lnTo>
                    <a:pt x="30" y="5"/>
                  </a:lnTo>
                  <a:lnTo>
                    <a:pt x="20" y="1"/>
                  </a:lnTo>
                  <a:lnTo>
                    <a:pt x="12" y="0"/>
                  </a:lnTo>
                  <a:lnTo>
                    <a:pt x="5" y="0"/>
                  </a:lnTo>
                  <a:lnTo>
                    <a:pt x="0" y="2"/>
                  </a:lnTo>
                  <a:lnTo>
                    <a:pt x="11" y="8"/>
                  </a:lnTo>
                  <a:lnTo>
                    <a:pt x="23" y="14"/>
                  </a:lnTo>
                  <a:lnTo>
                    <a:pt x="36" y="20"/>
                  </a:lnTo>
                  <a:lnTo>
                    <a:pt x="47" y="25"/>
                  </a:lnTo>
                  <a:lnTo>
                    <a:pt x="60" y="31"/>
                  </a:lnTo>
                  <a:lnTo>
                    <a:pt x="73" y="37"/>
                  </a:lnTo>
                  <a:lnTo>
                    <a:pt x="86" y="44"/>
                  </a:lnTo>
                  <a:lnTo>
                    <a:pt x="99" y="51"/>
                  </a:lnTo>
                  <a:lnTo>
                    <a:pt x="113" y="57"/>
                  </a:lnTo>
                  <a:lnTo>
                    <a:pt x="126" y="64"/>
                  </a:lnTo>
                  <a:lnTo>
                    <a:pt x="139" y="71"/>
                  </a:lnTo>
                  <a:lnTo>
                    <a:pt x="152" y="79"/>
                  </a:lnTo>
                  <a:lnTo>
                    <a:pt x="165" y="88"/>
                  </a:lnTo>
                  <a:lnTo>
                    <a:pt x="176" y="96"/>
                  </a:lnTo>
                  <a:lnTo>
                    <a:pt x="188" y="106"/>
                  </a:lnTo>
                  <a:lnTo>
                    <a:pt x="200" y="11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2691" name="Freeform 3"/>
            <p:cNvSpPr>
              <a:spLocks/>
            </p:cNvSpPr>
            <p:nvPr/>
          </p:nvSpPr>
          <p:spPr bwMode="auto">
            <a:xfrm>
              <a:off x="4338" y="3209"/>
              <a:ext cx="125" cy="175"/>
            </a:xfrm>
            <a:custGeom>
              <a:avLst/>
              <a:gdLst/>
              <a:ahLst/>
              <a:cxnLst>
                <a:cxn ang="0">
                  <a:pos x="0" y="175"/>
                </a:cxn>
                <a:cxn ang="0">
                  <a:pos x="0" y="144"/>
                </a:cxn>
                <a:cxn ang="0">
                  <a:pos x="11" y="144"/>
                </a:cxn>
                <a:cxn ang="0">
                  <a:pos x="11" y="118"/>
                </a:cxn>
                <a:cxn ang="0">
                  <a:pos x="23" y="114"/>
                </a:cxn>
                <a:cxn ang="0">
                  <a:pos x="20" y="88"/>
                </a:cxn>
                <a:cxn ang="0">
                  <a:pos x="30" y="84"/>
                </a:cxn>
                <a:cxn ang="0">
                  <a:pos x="30" y="58"/>
                </a:cxn>
                <a:cxn ang="0">
                  <a:pos x="39" y="54"/>
                </a:cxn>
                <a:cxn ang="0">
                  <a:pos x="39" y="28"/>
                </a:cxn>
                <a:cxn ang="0">
                  <a:pos x="48" y="28"/>
                </a:cxn>
                <a:cxn ang="0">
                  <a:pos x="56" y="0"/>
                </a:cxn>
                <a:cxn ang="0">
                  <a:pos x="80" y="0"/>
                </a:cxn>
                <a:cxn ang="0">
                  <a:pos x="81" y="25"/>
                </a:cxn>
                <a:cxn ang="0">
                  <a:pos x="92" y="24"/>
                </a:cxn>
                <a:cxn ang="0">
                  <a:pos x="93" y="49"/>
                </a:cxn>
                <a:cxn ang="0">
                  <a:pos x="102" y="54"/>
                </a:cxn>
                <a:cxn ang="0">
                  <a:pos x="99" y="81"/>
                </a:cxn>
                <a:cxn ang="0">
                  <a:pos x="114" y="82"/>
                </a:cxn>
                <a:cxn ang="0">
                  <a:pos x="107" y="81"/>
                </a:cxn>
                <a:cxn ang="0">
                  <a:pos x="108" y="114"/>
                </a:cxn>
                <a:cxn ang="0">
                  <a:pos x="117" y="117"/>
                </a:cxn>
                <a:cxn ang="0">
                  <a:pos x="122" y="142"/>
                </a:cxn>
                <a:cxn ang="0">
                  <a:pos x="125" y="175"/>
                </a:cxn>
                <a:cxn ang="0">
                  <a:pos x="0" y="175"/>
                </a:cxn>
              </a:cxnLst>
              <a:rect l="0" t="0" r="r" b="b"/>
              <a:pathLst>
                <a:path w="125" h="175">
                  <a:moveTo>
                    <a:pt x="0" y="175"/>
                  </a:moveTo>
                  <a:lnTo>
                    <a:pt x="0" y="144"/>
                  </a:lnTo>
                  <a:lnTo>
                    <a:pt x="11" y="144"/>
                  </a:lnTo>
                  <a:lnTo>
                    <a:pt x="11" y="118"/>
                  </a:lnTo>
                  <a:lnTo>
                    <a:pt x="23" y="114"/>
                  </a:lnTo>
                  <a:lnTo>
                    <a:pt x="20" y="88"/>
                  </a:lnTo>
                  <a:lnTo>
                    <a:pt x="30" y="84"/>
                  </a:lnTo>
                  <a:lnTo>
                    <a:pt x="30" y="58"/>
                  </a:lnTo>
                  <a:lnTo>
                    <a:pt x="39" y="54"/>
                  </a:lnTo>
                  <a:lnTo>
                    <a:pt x="39" y="28"/>
                  </a:lnTo>
                  <a:lnTo>
                    <a:pt x="48" y="28"/>
                  </a:lnTo>
                  <a:lnTo>
                    <a:pt x="56" y="0"/>
                  </a:lnTo>
                  <a:lnTo>
                    <a:pt x="80" y="0"/>
                  </a:lnTo>
                  <a:lnTo>
                    <a:pt x="81" y="25"/>
                  </a:lnTo>
                  <a:lnTo>
                    <a:pt x="92" y="24"/>
                  </a:lnTo>
                  <a:lnTo>
                    <a:pt x="93" y="49"/>
                  </a:lnTo>
                  <a:lnTo>
                    <a:pt x="102" y="54"/>
                  </a:lnTo>
                  <a:lnTo>
                    <a:pt x="99" y="81"/>
                  </a:lnTo>
                  <a:lnTo>
                    <a:pt x="114" y="82"/>
                  </a:lnTo>
                  <a:lnTo>
                    <a:pt x="107" y="81"/>
                  </a:lnTo>
                  <a:lnTo>
                    <a:pt x="108" y="114"/>
                  </a:lnTo>
                  <a:lnTo>
                    <a:pt x="117" y="117"/>
                  </a:lnTo>
                  <a:lnTo>
                    <a:pt x="122" y="142"/>
                  </a:lnTo>
                  <a:lnTo>
                    <a:pt x="125" y="175"/>
                  </a:lnTo>
                  <a:lnTo>
                    <a:pt x="0" y="175"/>
                  </a:lnTo>
                  <a:close/>
                </a:path>
              </a:pathLst>
            </a:custGeom>
            <a:solidFill>
              <a:srgbClr val="DDDDDD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42697" name="Group 9"/>
          <p:cNvGrpSpPr>
            <a:grpSpLocks/>
          </p:cNvGrpSpPr>
          <p:nvPr/>
        </p:nvGrpSpPr>
        <p:grpSpPr bwMode="auto">
          <a:xfrm>
            <a:off x="4206875" y="2076450"/>
            <a:ext cx="3013075" cy="3355975"/>
            <a:chOff x="2650" y="1308"/>
            <a:chExt cx="1898" cy="2114"/>
          </a:xfrm>
        </p:grpSpPr>
        <p:sp>
          <p:nvSpPr>
            <p:cNvPr id="242698" name="Line 10"/>
            <p:cNvSpPr>
              <a:spLocks noChangeShapeType="1"/>
            </p:cNvSpPr>
            <p:nvPr/>
          </p:nvSpPr>
          <p:spPr bwMode="auto">
            <a:xfrm flipH="1">
              <a:off x="3800" y="1315"/>
              <a:ext cx="188" cy="67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42699" name="Line 11"/>
            <p:cNvSpPr>
              <a:spLocks noChangeShapeType="1"/>
            </p:cNvSpPr>
            <p:nvPr/>
          </p:nvSpPr>
          <p:spPr bwMode="auto">
            <a:xfrm flipH="1">
              <a:off x="3501" y="1308"/>
              <a:ext cx="15" cy="1831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42700" name="Line 12"/>
            <p:cNvSpPr>
              <a:spLocks noChangeShapeType="1"/>
            </p:cNvSpPr>
            <p:nvPr/>
          </p:nvSpPr>
          <p:spPr bwMode="auto">
            <a:xfrm>
              <a:off x="3740" y="2940"/>
              <a:ext cx="808" cy="482"/>
            </a:xfrm>
            <a:prstGeom prst="line">
              <a:avLst/>
            </a:prstGeom>
            <a:noFill/>
            <a:ln w="76200">
              <a:solidFill>
                <a:srgbClr val="FF33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42701" name="Text Box 13"/>
            <p:cNvSpPr txBox="1">
              <a:spLocks noChangeArrowheads="1"/>
            </p:cNvSpPr>
            <p:nvPr/>
          </p:nvSpPr>
          <p:spPr bwMode="auto">
            <a:xfrm>
              <a:off x="2650" y="1581"/>
              <a:ext cx="85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>
                  <a:solidFill>
                    <a:srgbClr val="FF3300"/>
                  </a:solidFill>
                </a:rPr>
                <a:t>peer-peer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BEE05F-B276-460E-A125-8ABE1137697B}" type="slidenum">
              <a:rPr lang="en-US"/>
              <a:pPr/>
              <a:t>6</a:t>
            </a:fld>
            <a:endParaRPr lang="en-US"/>
          </a:p>
        </p:txBody>
      </p:sp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Hybrid of client-server and P2P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2900" y="1366838"/>
            <a:ext cx="8475663" cy="5008562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 dirty="0">
                <a:solidFill>
                  <a:srgbClr val="FF0000"/>
                </a:solidFill>
              </a:rPr>
              <a:t>Skype</a:t>
            </a:r>
          </a:p>
          <a:p>
            <a:pPr lvl="1"/>
            <a:r>
              <a:rPr lang="en-US" dirty="0"/>
              <a:t>voice-over-IP </a:t>
            </a:r>
            <a:r>
              <a:rPr lang="en-US" dirty="0" err="1"/>
              <a:t>P2P</a:t>
            </a:r>
            <a:r>
              <a:rPr lang="en-US" dirty="0"/>
              <a:t> application</a:t>
            </a:r>
          </a:p>
          <a:p>
            <a:pPr lvl="1"/>
            <a:r>
              <a:rPr lang="en-US" dirty="0"/>
              <a:t>centralized server: finding address of remote party </a:t>
            </a:r>
          </a:p>
          <a:p>
            <a:pPr lvl="1"/>
            <a:r>
              <a:rPr lang="en-US" dirty="0"/>
              <a:t>client-client connection: direct (not through server) </a:t>
            </a:r>
          </a:p>
          <a:p>
            <a:pPr>
              <a:buFont typeface="ZapfDingbats" pitchFamily="82" charset="2"/>
              <a:buNone/>
            </a:pPr>
            <a:r>
              <a:rPr lang="en-US" sz="2400" dirty="0">
                <a:solidFill>
                  <a:srgbClr val="FF0000"/>
                </a:solidFill>
              </a:rPr>
              <a:t>Instant messaging</a:t>
            </a:r>
          </a:p>
          <a:p>
            <a:pPr lvl="1"/>
            <a:r>
              <a:rPr lang="en-US" dirty="0"/>
              <a:t>chatting between two users is </a:t>
            </a:r>
            <a:r>
              <a:rPr lang="en-US" dirty="0" err="1"/>
              <a:t>P2P</a:t>
            </a:r>
            <a:endParaRPr lang="en-US" dirty="0"/>
          </a:p>
          <a:p>
            <a:pPr lvl="1"/>
            <a:r>
              <a:rPr lang="en-US" dirty="0"/>
              <a:t>centralized service: client </a:t>
            </a:r>
            <a:r>
              <a:rPr lang="en-US" dirty="0" smtClean="0"/>
              <a:t>presence detection </a:t>
            </a:r>
            <a:r>
              <a:rPr lang="en-US" dirty="0"/>
              <a:t>&amp; location</a:t>
            </a:r>
          </a:p>
          <a:p>
            <a:pPr lvl="2"/>
            <a:r>
              <a:rPr lang="en-US" sz="2400" dirty="0"/>
              <a:t>user registers IP address with central </a:t>
            </a:r>
            <a:r>
              <a:rPr lang="en-US" sz="2400" dirty="0" smtClean="0"/>
              <a:t>server when it comes online</a:t>
            </a:r>
            <a:endParaRPr lang="en-US" sz="2400" dirty="0"/>
          </a:p>
          <a:p>
            <a:pPr lvl="2"/>
            <a:r>
              <a:rPr lang="en-US" sz="2400" dirty="0"/>
              <a:t>u</a:t>
            </a:r>
            <a:r>
              <a:rPr lang="en-US" sz="2400" dirty="0" smtClean="0"/>
              <a:t>ser contacts </a:t>
            </a:r>
            <a:r>
              <a:rPr lang="en-US" sz="2400" dirty="0"/>
              <a:t>central server to find </a:t>
            </a:r>
            <a:r>
              <a:rPr lang="en-US" sz="2400" dirty="0" smtClean="0"/>
              <a:t>IP addresses </a:t>
            </a:r>
            <a:r>
              <a:rPr lang="en-US" sz="2400" dirty="0"/>
              <a:t>of buddies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21873-CD24-425C-AF23-C9DC45DDBC90}" type="slidenum">
              <a:rPr lang="en-US"/>
              <a:pPr/>
              <a:t>7</a:t>
            </a:fld>
            <a:endParaRPr lang="en-US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and HTTP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 u="sng" dirty="0" smtClean="0">
                <a:solidFill>
                  <a:srgbClr val="FF0000"/>
                </a:solidFill>
              </a:rPr>
              <a:t>First, a review…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solidFill>
                  <a:srgbClr val="FF0000"/>
                </a:solidFill>
              </a:rPr>
              <a:t>Web page</a:t>
            </a:r>
            <a:r>
              <a:rPr lang="en-US" sz="2400" dirty="0"/>
              <a:t> consists of </a:t>
            </a:r>
            <a:r>
              <a:rPr lang="en-US" sz="2400" dirty="0">
                <a:solidFill>
                  <a:srgbClr val="FF0000"/>
                </a:solidFill>
              </a:rPr>
              <a:t>objects</a:t>
            </a:r>
            <a:endParaRPr lang="en-US" sz="2400" dirty="0"/>
          </a:p>
          <a:p>
            <a:r>
              <a:rPr lang="en-US" sz="2400" dirty="0"/>
              <a:t>Object can be HTML file, JPEG image, Java applet, audio file,…</a:t>
            </a:r>
          </a:p>
          <a:p>
            <a:r>
              <a:rPr lang="en-US" sz="2400" dirty="0"/>
              <a:t>Web page consists of </a:t>
            </a:r>
            <a:r>
              <a:rPr lang="en-US" sz="2400" dirty="0">
                <a:solidFill>
                  <a:srgbClr val="FF0000"/>
                </a:solidFill>
              </a:rPr>
              <a:t>base HTML-file</a:t>
            </a:r>
            <a:r>
              <a:rPr lang="en-US" sz="2400" dirty="0"/>
              <a:t> which includes several referenced objects</a:t>
            </a:r>
          </a:p>
          <a:p>
            <a:r>
              <a:rPr lang="en-US" sz="2400" dirty="0"/>
              <a:t>Each object is addressable by a </a:t>
            </a:r>
            <a:r>
              <a:rPr lang="en-US" sz="2400" dirty="0">
                <a:solidFill>
                  <a:srgbClr val="FF0000"/>
                </a:solidFill>
              </a:rPr>
              <a:t>URL</a:t>
            </a:r>
          </a:p>
          <a:p>
            <a:r>
              <a:rPr lang="en-US" sz="2400" dirty="0">
                <a:solidFill>
                  <a:schemeClr val="tx2"/>
                </a:solidFill>
              </a:rPr>
              <a:t>Example URL:</a:t>
            </a:r>
          </a:p>
          <a:p>
            <a:pPr>
              <a:buFont typeface="ZapfDingbats" pitchFamily="82" charset="2"/>
              <a:buNone/>
            </a:pPr>
            <a:endParaRPr lang="en-US" dirty="0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201738" y="5008563"/>
            <a:ext cx="6835775" cy="1144587"/>
            <a:chOff x="788" y="2955"/>
            <a:chExt cx="4306" cy="721"/>
          </a:xfrm>
        </p:grpSpPr>
        <p:sp>
          <p:nvSpPr>
            <p:cNvPr id="112645" name="Text Box 5"/>
            <p:cNvSpPr txBox="1">
              <a:spLocks noChangeArrowheads="1"/>
            </p:cNvSpPr>
            <p:nvPr/>
          </p:nvSpPr>
          <p:spPr bwMode="auto">
            <a:xfrm>
              <a:off x="788" y="2955"/>
              <a:ext cx="414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>
                  <a:latin typeface="Courier New" pitchFamily="49" charset="0"/>
                </a:rPr>
                <a:t>www.someschool.edu/someDept/pic.gif</a:t>
              </a:r>
            </a:p>
          </p:txBody>
        </p:sp>
        <p:sp>
          <p:nvSpPr>
            <p:cNvPr id="112646" name="AutoShape 6"/>
            <p:cNvSpPr>
              <a:spLocks/>
            </p:cNvSpPr>
            <p:nvPr/>
          </p:nvSpPr>
          <p:spPr bwMode="auto">
            <a:xfrm rot="16200000">
              <a:off x="1821" y="2281"/>
              <a:ext cx="57" cy="2083"/>
            </a:xfrm>
            <a:prstGeom prst="leftBrace">
              <a:avLst>
                <a:gd name="adj1" fmla="val 304532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647" name="AutoShape 7"/>
            <p:cNvSpPr>
              <a:spLocks/>
            </p:cNvSpPr>
            <p:nvPr/>
          </p:nvSpPr>
          <p:spPr bwMode="auto">
            <a:xfrm rot="16200000">
              <a:off x="4024" y="2277"/>
              <a:ext cx="57" cy="2083"/>
            </a:xfrm>
            <a:prstGeom prst="leftBrace">
              <a:avLst>
                <a:gd name="adj1" fmla="val 304532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2648" name="Text Box 8"/>
            <p:cNvSpPr txBox="1">
              <a:spLocks noChangeArrowheads="1"/>
            </p:cNvSpPr>
            <p:nvPr/>
          </p:nvSpPr>
          <p:spPr bwMode="auto">
            <a:xfrm>
              <a:off x="1389" y="3388"/>
              <a:ext cx="102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/>
                <a:t>host name</a:t>
              </a:r>
              <a:endParaRPr lang="en-US">
                <a:latin typeface="Times New Roman" pitchFamily="18" charset="0"/>
              </a:endParaRPr>
            </a:p>
          </p:txBody>
        </p:sp>
        <p:sp>
          <p:nvSpPr>
            <p:cNvPr id="112649" name="Text Box 9"/>
            <p:cNvSpPr txBox="1">
              <a:spLocks noChangeArrowheads="1"/>
            </p:cNvSpPr>
            <p:nvPr/>
          </p:nvSpPr>
          <p:spPr bwMode="auto">
            <a:xfrm>
              <a:off x="3485" y="3338"/>
              <a:ext cx="10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/>
                <a:t>path name</a:t>
              </a:r>
              <a:endParaRPr lang="en-US">
                <a:latin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2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0593D-F0FE-49E8-9CBE-691EEA3C39BF}" type="slidenum">
              <a:rPr lang="en-US"/>
              <a:pPr/>
              <a:t>8</a:t>
            </a:fld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HTTP overview</a:t>
            </a: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01613" y="1508125"/>
            <a:ext cx="4949825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 dirty="0">
                <a:solidFill>
                  <a:srgbClr val="FF0000"/>
                </a:solidFill>
              </a:rPr>
              <a:t>HTTP: hypertext transfer protocol</a:t>
            </a:r>
            <a:endParaRPr lang="en-US" sz="2400" dirty="0"/>
          </a:p>
          <a:p>
            <a:r>
              <a:rPr lang="en-US" sz="2000" dirty="0"/>
              <a:t>client/server model</a:t>
            </a:r>
          </a:p>
          <a:p>
            <a:pPr lvl="1"/>
            <a:r>
              <a:rPr lang="en-US" sz="2000" i="1" dirty="0">
                <a:solidFill>
                  <a:srgbClr val="FF0000"/>
                </a:solidFill>
              </a:rPr>
              <a:t>client:</a:t>
            </a:r>
            <a:r>
              <a:rPr lang="en-US" sz="2000" dirty="0"/>
              <a:t> browser </a:t>
            </a:r>
            <a:r>
              <a:rPr lang="en-US" sz="2000" dirty="0" smtClean="0"/>
              <a:t>that requests, receives, displays </a:t>
            </a:r>
            <a:r>
              <a:rPr lang="en-US" sz="2000" dirty="0"/>
              <a:t>Web objects</a:t>
            </a:r>
          </a:p>
          <a:p>
            <a:pPr lvl="1"/>
            <a:r>
              <a:rPr lang="en-US" sz="2000" i="1" dirty="0">
                <a:solidFill>
                  <a:srgbClr val="FF0000"/>
                </a:solidFill>
              </a:rPr>
              <a:t>server:</a:t>
            </a:r>
            <a:r>
              <a:rPr lang="en-US" sz="2000" dirty="0"/>
              <a:t> Web server sends objects in response to requests</a:t>
            </a:r>
          </a:p>
          <a:p>
            <a:r>
              <a:rPr lang="en-US" sz="2000" dirty="0"/>
              <a:t>HTTP 1.0: </a:t>
            </a:r>
            <a:r>
              <a:rPr lang="en-US" sz="2000" dirty="0" err="1"/>
              <a:t>RFC</a:t>
            </a:r>
            <a:r>
              <a:rPr lang="en-US" sz="2000" dirty="0"/>
              <a:t> 1945</a:t>
            </a:r>
          </a:p>
          <a:p>
            <a:r>
              <a:rPr lang="en-US" sz="2000" dirty="0"/>
              <a:t>HTTP 1.1: </a:t>
            </a:r>
            <a:r>
              <a:rPr lang="en-US" sz="2000" dirty="0" err="1"/>
              <a:t>RFC</a:t>
            </a:r>
            <a:r>
              <a:rPr lang="en-US" sz="2000" dirty="0"/>
              <a:t> 2068 (persistent TCP)</a:t>
            </a:r>
          </a:p>
        </p:txBody>
      </p:sp>
      <p:graphicFrame>
        <p:nvGraphicFramePr>
          <p:cNvPr id="39942" name="Object 6"/>
          <p:cNvGraphicFramePr>
            <a:graphicFrameLocks noChangeAspect="1"/>
          </p:cNvGraphicFramePr>
          <p:nvPr/>
        </p:nvGraphicFramePr>
        <p:xfrm>
          <a:off x="5194300" y="1801813"/>
          <a:ext cx="752475" cy="596900"/>
        </p:xfrm>
        <a:graphic>
          <a:graphicData uri="http://schemas.openxmlformats.org/presentationml/2006/ole">
            <p:oleObj spid="_x0000_s39942" name="Clip" r:id="rId4" imgW="1305000" imgH="1085760" progId="">
              <p:embed/>
            </p:oleObj>
          </a:graphicData>
        </a:graphic>
      </p:graphicFrame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5045075" y="2397125"/>
            <a:ext cx="116046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PC running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Explorer</a:t>
            </a:r>
            <a:endParaRPr lang="en-US">
              <a:latin typeface="Times New Roman" pitchFamily="18" charset="0"/>
            </a:endParaRPr>
          </a:p>
        </p:txBody>
      </p:sp>
      <p:graphicFrame>
        <p:nvGraphicFramePr>
          <p:cNvPr id="39944" name="Object 8"/>
          <p:cNvGraphicFramePr>
            <a:graphicFrameLocks noChangeAspect="1"/>
          </p:cNvGraphicFramePr>
          <p:nvPr/>
        </p:nvGraphicFramePr>
        <p:xfrm>
          <a:off x="5289550" y="4497388"/>
          <a:ext cx="752475" cy="596900"/>
        </p:xfrm>
        <a:graphic>
          <a:graphicData uri="http://schemas.openxmlformats.org/presentationml/2006/ole">
            <p:oleObj spid="_x0000_s39944" name="Clip" r:id="rId5" imgW="1305000" imgH="1085760" progId="">
              <p:embed/>
            </p:oleObj>
          </a:graphicData>
        </a:graphic>
      </p:graphicFrame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7761288" y="3778250"/>
            <a:ext cx="1382712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Server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running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Apache Web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/>
              <a:t>server</a:t>
            </a:r>
            <a:endParaRPr lang="en-US">
              <a:latin typeface="Times New Roman" pitchFamily="18" charset="0"/>
            </a:endParaRPr>
          </a:p>
        </p:txBody>
      </p:sp>
      <p:grpSp>
        <p:nvGrpSpPr>
          <p:cNvPr id="39946" name="Group 10"/>
          <p:cNvGrpSpPr>
            <a:grpSpLocks/>
          </p:cNvGrpSpPr>
          <p:nvPr/>
        </p:nvGrpSpPr>
        <p:grpSpPr bwMode="auto">
          <a:xfrm>
            <a:off x="8180388" y="2667000"/>
            <a:ext cx="504825" cy="1071563"/>
            <a:chOff x="4180" y="783"/>
            <a:chExt cx="150" cy="307"/>
          </a:xfrm>
        </p:grpSpPr>
        <p:sp>
          <p:nvSpPr>
            <p:cNvPr id="39947" name="AutoShape 11"/>
            <p:cNvSpPr>
              <a:spLocks noChangeArrowheads="1"/>
            </p:cNvSpPr>
            <p:nvPr/>
          </p:nvSpPr>
          <p:spPr bwMode="auto">
            <a:xfrm>
              <a:off x="4180" y="1019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8" name="Rectangle 12"/>
            <p:cNvSpPr>
              <a:spLocks noChangeArrowheads="1"/>
            </p:cNvSpPr>
            <p:nvPr/>
          </p:nvSpPr>
          <p:spPr bwMode="auto">
            <a:xfrm>
              <a:off x="4256" y="785"/>
              <a:ext cx="69" cy="236"/>
            </a:xfrm>
            <a:prstGeom prst="rect">
              <a:avLst/>
            </a:prstGeom>
            <a:solidFill>
              <a:srgbClr val="33CCCC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49" name="Rectangle 13"/>
            <p:cNvSpPr>
              <a:spLocks noChangeArrowheads="1"/>
            </p:cNvSpPr>
            <p:nvPr/>
          </p:nvSpPr>
          <p:spPr bwMode="auto">
            <a:xfrm>
              <a:off x="4181" y="852"/>
              <a:ext cx="95" cy="236"/>
            </a:xfrm>
            <a:prstGeom prst="rect">
              <a:avLst/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50" name="AutoShape 14"/>
            <p:cNvSpPr>
              <a:spLocks noChangeArrowheads="1"/>
            </p:cNvSpPr>
            <p:nvPr/>
          </p:nvSpPr>
          <p:spPr bwMode="auto">
            <a:xfrm>
              <a:off x="4180" y="783"/>
              <a:ext cx="150" cy="71"/>
            </a:xfrm>
            <a:prstGeom prst="parallelogram">
              <a:avLst>
                <a:gd name="adj" fmla="val 81387"/>
              </a:avLst>
            </a:prstGeom>
            <a:solidFill>
              <a:srgbClr val="33CC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51" name="Line 15"/>
            <p:cNvSpPr>
              <a:spLocks noChangeShapeType="1"/>
            </p:cNvSpPr>
            <p:nvPr/>
          </p:nvSpPr>
          <p:spPr bwMode="auto">
            <a:xfrm>
              <a:off x="4330" y="788"/>
              <a:ext cx="0" cy="2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52" name="Line 16"/>
            <p:cNvSpPr>
              <a:spLocks noChangeShapeType="1"/>
            </p:cNvSpPr>
            <p:nvPr/>
          </p:nvSpPr>
          <p:spPr bwMode="auto">
            <a:xfrm flipH="1">
              <a:off x="4276" y="1019"/>
              <a:ext cx="54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53" name="Rectangle 17"/>
            <p:cNvSpPr>
              <a:spLocks noChangeArrowheads="1"/>
            </p:cNvSpPr>
            <p:nvPr/>
          </p:nvSpPr>
          <p:spPr bwMode="auto">
            <a:xfrm>
              <a:off x="4193" y="883"/>
              <a:ext cx="63" cy="13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954" name="Rectangle 18"/>
            <p:cNvSpPr>
              <a:spLocks noChangeArrowheads="1"/>
            </p:cNvSpPr>
            <p:nvPr/>
          </p:nvSpPr>
          <p:spPr bwMode="auto">
            <a:xfrm>
              <a:off x="4202" y="924"/>
              <a:ext cx="48" cy="4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9955" name="Line 19"/>
          <p:cNvSpPr>
            <a:spLocks noChangeShapeType="1"/>
          </p:cNvSpPr>
          <p:nvPr/>
        </p:nvSpPr>
        <p:spPr bwMode="auto">
          <a:xfrm>
            <a:off x="6013450" y="2074863"/>
            <a:ext cx="2085975" cy="9620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56" name="Line 20"/>
          <p:cNvSpPr>
            <a:spLocks noChangeShapeType="1"/>
          </p:cNvSpPr>
          <p:nvPr/>
        </p:nvSpPr>
        <p:spPr bwMode="auto">
          <a:xfrm flipH="1" flipV="1">
            <a:off x="6070600" y="2274888"/>
            <a:ext cx="1971675" cy="9048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57" name="Line 21"/>
          <p:cNvSpPr>
            <a:spLocks noChangeShapeType="1"/>
          </p:cNvSpPr>
          <p:nvPr/>
        </p:nvSpPr>
        <p:spPr bwMode="auto">
          <a:xfrm flipV="1">
            <a:off x="6003925" y="3446463"/>
            <a:ext cx="2047875" cy="10953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58" name="Line 22"/>
          <p:cNvSpPr>
            <a:spLocks noChangeShapeType="1"/>
          </p:cNvSpPr>
          <p:nvPr/>
        </p:nvSpPr>
        <p:spPr bwMode="auto">
          <a:xfrm flipH="1">
            <a:off x="6080125" y="3570288"/>
            <a:ext cx="2047875" cy="11334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59" name="Text Box 23"/>
          <p:cNvSpPr txBox="1">
            <a:spLocks noChangeArrowheads="1"/>
          </p:cNvSpPr>
          <p:nvPr/>
        </p:nvSpPr>
        <p:spPr bwMode="auto">
          <a:xfrm>
            <a:off x="4972912" y="5159375"/>
            <a:ext cx="17588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 dirty="0"/>
              <a:t>Mac running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 dirty="0" err="1" smtClean="0"/>
              <a:t>FireFox</a:t>
            </a:r>
            <a:r>
              <a:rPr lang="en-US" sz="1600" dirty="0" smtClean="0"/>
              <a:t>/Chrome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39960" name="Text Box 24"/>
          <p:cNvSpPr txBox="1">
            <a:spLocks noChangeArrowheads="1"/>
          </p:cNvSpPr>
          <p:nvPr/>
        </p:nvSpPr>
        <p:spPr bwMode="auto">
          <a:xfrm rot="1422049">
            <a:off x="6367463" y="2235200"/>
            <a:ext cx="15097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>
                <a:solidFill>
                  <a:srgbClr val="FF0000"/>
                </a:solidFill>
              </a:rPr>
              <a:t>HTTP request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39961" name="Text Box 25"/>
          <p:cNvSpPr txBox="1">
            <a:spLocks noChangeArrowheads="1"/>
          </p:cNvSpPr>
          <p:nvPr/>
        </p:nvSpPr>
        <p:spPr bwMode="auto">
          <a:xfrm rot="-1692639">
            <a:off x="6157913" y="3730625"/>
            <a:ext cx="15097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>
                <a:solidFill>
                  <a:srgbClr val="FF0000"/>
                </a:solidFill>
              </a:rPr>
              <a:t>HTTP request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39962" name="Text Box 26"/>
          <p:cNvSpPr txBox="1">
            <a:spLocks noChangeArrowheads="1"/>
          </p:cNvSpPr>
          <p:nvPr/>
        </p:nvSpPr>
        <p:spPr bwMode="auto">
          <a:xfrm rot="1411598">
            <a:off x="6180138" y="2682875"/>
            <a:ext cx="1622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>
                <a:solidFill>
                  <a:srgbClr val="FF0000"/>
                </a:solidFill>
              </a:rPr>
              <a:t>HTTP response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39964" name="Text Box 28"/>
          <p:cNvSpPr txBox="1">
            <a:spLocks noChangeArrowheads="1"/>
          </p:cNvSpPr>
          <p:nvPr/>
        </p:nvSpPr>
        <p:spPr bwMode="auto">
          <a:xfrm rot="-1737783">
            <a:off x="6361113" y="4064000"/>
            <a:ext cx="1622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sz="1600">
                <a:solidFill>
                  <a:srgbClr val="FF0000"/>
                </a:solidFill>
              </a:rPr>
              <a:t>HTTP response</a:t>
            </a:r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2: Application Layer</a:t>
            </a:r>
            <a:endParaRPr lang="en-US">
              <a:latin typeface="Times New Roman" pitchFamily="18" charset="0"/>
            </a:endParaRPr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338A5-BCBD-464D-8A0F-C9CAD2BFB736}" type="slidenum">
              <a:rPr lang="en-US"/>
              <a:pPr/>
              <a:t>9</a:t>
            </a:fld>
            <a:endParaRPr lang="en-US"/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7654925" y="3024188"/>
            <a:ext cx="828675" cy="2952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HTTP overview (continued)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85775" y="1279525"/>
            <a:ext cx="3971925" cy="4648200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>
                <a:solidFill>
                  <a:srgbClr val="FF0000"/>
                </a:solidFill>
              </a:rPr>
              <a:t>Uses TCP:</a:t>
            </a:r>
            <a:endParaRPr lang="en-US" sz="2400"/>
          </a:p>
          <a:p>
            <a:r>
              <a:rPr lang="en-US" sz="2000"/>
              <a:t>1. client initiates TCP connection to server,port 80</a:t>
            </a:r>
          </a:p>
          <a:p>
            <a:r>
              <a:rPr lang="en-US" sz="2000"/>
              <a:t>2. server accepts TCP connection from client</a:t>
            </a:r>
          </a:p>
          <a:p>
            <a:r>
              <a:rPr lang="en-US" sz="2000"/>
              <a:t>3. HTTP (application-layer) messages exchanged between HTTP client and HTTP server</a:t>
            </a:r>
          </a:p>
          <a:p>
            <a:r>
              <a:rPr lang="en-US" sz="2000"/>
              <a:t>4. TCP connection closed</a:t>
            </a:r>
            <a:endParaRPr lang="en-US" sz="2400"/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33950" y="1206500"/>
            <a:ext cx="3171825" cy="1514475"/>
          </a:xfrm>
        </p:spPr>
        <p:txBody>
          <a:bodyPr/>
          <a:lstStyle/>
          <a:p>
            <a:pPr>
              <a:buFont typeface="ZapfDingbats" pitchFamily="82" charset="2"/>
              <a:buNone/>
            </a:pPr>
            <a:r>
              <a:rPr lang="en-US" sz="2400">
                <a:solidFill>
                  <a:srgbClr val="FF0000"/>
                </a:solidFill>
              </a:rPr>
              <a:t>HTTP is “stateless”</a:t>
            </a:r>
            <a:endParaRPr lang="en-US" sz="2400"/>
          </a:p>
          <a:p>
            <a:r>
              <a:rPr lang="en-US" sz="2000"/>
              <a:t>server maintains no information about past client requests</a:t>
            </a:r>
          </a:p>
        </p:txBody>
      </p:sp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4601845" y="2630488"/>
            <a:ext cx="4344035" cy="264255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/>
          <a:lstStyle/>
          <a:p>
            <a:pPr marL="342900" indent="-342900"/>
            <a:r>
              <a:rPr lang="en-US" sz="2000" dirty="0">
                <a:solidFill>
                  <a:srgbClr val="FF0000"/>
                </a:solidFill>
              </a:rPr>
              <a:t>Protocols that maintain “state” are complex!</a:t>
            </a:r>
            <a:endParaRPr lang="en-US" sz="2000" dirty="0"/>
          </a:p>
          <a:p>
            <a:pPr marL="342900" indent="-342900">
              <a:buFont typeface="ZapfDingbats" pitchFamily="82" charset="2"/>
              <a:buChar char="r"/>
            </a:pPr>
            <a:r>
              <a:rPr lang="en-US" sz="2000" dirty="0" smtClean="0"/>
              <a:t>Past history </a:t>
            </a:r>
            <a:r>
              <a:rPr lang="en-US" sz="2000" dirty="0"/>
              <a:t>(state) </a:t>
            </a:r>
            <a:r>
              <a:rPr lang="en-US" sz="2000" dirty="0" smtClean="0"/>
              <a:t>must be </a:t>
            </a:r>
            <a:r>
              <a:rPr lang="en-US" sz="2000" dirty="0"/>
              <a:t>maintained</a:t>
            </a:r>
          </a:p>
          <a:p>
            <a:pPr marL="342900" indent="-342900">
              <a:buFont typeface="ZapfDingbats" pitchFamily="82" charset="2"/>
              <a:buChar char="r"/>
            </a:pPr>
            <a:r>
              <a:rPr lang="en-US" sz="2000" dirty="0"/>
              <a:t>if server/client crashes, views of “state” may be inconsistent, must be reconciled</a:t>
            </a:r>
          </a:p>
          <a:p>
            <a:pPr marL="342900" indent="-342900">
              <a:buFont typeface="ZapfDingbats" pitchFamily="82" charset="2"/>
              <a:buChar char="r"/>
            </a:pPr>
            <a:r>
              <a:rPr lang="en-US" sz="2000" dirty="0"/>
              <a:t>state is added via ‘cookies’</a:t>
            </a:r>
          </a:p>
          <a:p>
            <a:pPr marL="342900" indent="-342900">
              <a:buFont typeface="ZapfDingbats" pitchFamily="82" charset="2"/>
              <a:buChar char="r"/>
            </a:pPr>
            <a:endParaRPr lang="en-US" sz="2000" dirty="0"/>
          </a:p>
        </p:txBody>
      </p:sp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4538252" y="5356116"/>
            <a:ext cx="4605748" cy="1138773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en-US" sz="2000" dirty="0">
                <a:solidFill>
                  <a:schemeClr val="accent2"/>
                </a:solidFill>
              </a:rPr>
              <a:t>Design Issues:</a:t>
            </a:r>
          </a:p>
          <a:p>
            <a:pPr marL="342900" indent="-342900"/>
            <a:r>
              <a:rPr lang="en-US" sz="2000" dirty="0">
                <a:solidFill>
                  <a:schemeClr val="accent2"/>
                </a:solidFill>
              </a:rPr>
              <a:t>	- </a:t>
            </a:r>
            <a:r>
              <a:rPr lang="en-US" sz="2000" dirty="0" err="1">
                <a:solidFill>
                  <a:schemeClr val="accent2"/>
                </a:solidFill>
              </a:rPr>
              <a:t>Stateful</a:t>
            </a:r>
            <a:r>
              <a:rPr lang="en-US" sz="2000" dirty="0">
                <a:solidFill>
                  <a:schemeClr val="accent2"/>
                </a:solidFill>
              </a:rPr>
              <a:t> </a:t>
            </a:r>
            <a:r>
              <a:rPr lang="en-US" sz="2000" dirty="0" err="1">
                <a:solidFill>
                  <a:schemeClr val="accent2"/>
                </a:solidFill>
              </a:rPr>
              <a:t>vs</a:t>
            </a:r>
            <a:r>
              <a:rPr lang="en-US" sz="2000" dirty="0">
                <a:solidFill>
                  <a:schemeClr val="accent2"/>
                </a:solidFill>
              </a:rPr>
              <a:t> Stateless 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en-US" sz="2000" dirty="0" err="1" smtClean="0">
                <a:solidFill>
                  <a:schemeClr val="accent2"/>
                </a:solidFill>
              </a:rPr>
              <a:t>vs</a:t>
            </a:r>
            <a:r>
              <a:rPr lang="en-US" sz="2000" dirty="0" smtClean="0">
                <a:solidFill>
                  <a:schemeClr val="accent2"/>
                </a:solidFill>
              </a:rPr>
              <a:t> Hybrid</a:t>
            </a:r>
            <a:endParaRPr lang="en-US" sz="2000" dirty="0">
              <a:solidFill>
                <a:schemeClr val="accent2"/>
              </a:solidFill>
            </a:endParaRPr>
          </a:p>
          <a:p>
            <a:pPr marL="342900" indent="-342900"/>
            <a:r>
              <a:rPr lang="en-US" sz="2000" dirty="0">
                <a:solidFill>
                  <a:schemeClr val="accent2"/>
                </a:solidFill>
              </a:rPr>
              <a:t>	- Hard </a:t>
            </a:r>
            <a:r>
              <a:rPr lang="en-US" sz="2000" dirty="0" err="1" smtClean="0">
                <a:solidFill>
                  <a:schemeClr val="accent2"/>
                </a:solidFill>
              </a:rPr>
              <a:t>vs</a:t>
            </a:r>
            <a:r>
              <a:rPr lang="en-US" sz="2000" dirty="0" smtClean="0">
                <a:solidFill>
                  <a:schemeClr val="accent2"/>
                </a:solidFill>
              </a:rPr>
              <a:t> Soft State </a:t>
            </a:r>
            <a:r>
              <a:rPr lang="en-US" sz="2000" dirty="0" err="1" smtClean="0">
                <a:solidFill>
                  <a:schemeClr val="accent2"/>
                </a:solidFill>
              </a:rPr>
              <a:t>vs</a:t>
            </a:r>
            <a:r>
              <a:rPr lang="en-US" sz="2000" dirty="0" smtClean="0">
                <a:solidFill>
                  <a:schemeClr val="accent2"/>
                </a:solidFill>
              </a:rPr>
              <a:t> Hybrid</a:t>
            </a:r>
            <a:endParaRPr lang="en-US" sz="2000" dirty="0">
              <a:solidFill>
                <a:schemeClr val="accent2"/>
              </a:solidFill>
            </a:endParaRPr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157163" y="4960938"/>
            <a:ext cx="4379912" cy="1366837"/>
          </a:xfrm>
          <a:prstGeom prst="rect">
            <a:avLst/>
          </a:prstGeom>
          <a:noFill/>
          <a:ln w="9525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en-US" sz="1800"/>
              <a:t>A ‘state’ is information kept in memory</a:t>
            </a:r>
          </a:p>
          <a:p>
            <a:pPr marL="342900" indent="-342900"/>
            <a:r>
              <a:rPr lang="en-US" sz="1800"/>
              <a:t>of a host, server or router to reflect</a:t>
            </a:r>
          </a:p>
          <a:p>
            <a:pPr marL="342900" indent="-342900"/>
            <a:r>
              <a:rPr lang="en-US" sz="1800"/>
              <a:t>past events: such as routing tables,</a:t>
            </a:r>
          </a:p>
          <a:p>
            <a:pPr marL="342900" indent="-342900"/>
            <a:r>
              <a:rPr lang="en-US" sz="1800"/>
              <a:t>data structures or database entries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Pct val="85000"/>
          <a:buFont typeface="ZapfDingbats" pitchFamily="82" charset="2"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accent2"/>
          </a:buClr>
          <a:buSzPct val="85000"/>
          <a:buFont typeface="ZapfDingbats" pitchFamily="82" charset="2"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10570</TotalTime>
  <Words>3391</Words>
  <Application>Microsoft Office PowerPoint</Application>
  <PresentationFormat>On-screen Show (4:3)</PresentationFormat>
  <Paragraphs>793</Paragraphs>
  <Slides>48</Slides>
  <Notes>42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Default Design</vt:lpstr>
      <vt:lpstr>Clip</vt:lpstr>
      <vt:lpstr>VISIO</vt:lpstr>
      <vt:lpstr>Chart</vt:lpstr>
      <vt:lpstr>Slide 1</vt:lpstr>
      <vt:lpstr>Creating a network app</vt:lpstr>
      <vt:lpstr>Application architectures</vt:lpstr>
      <vt:lpstr>Client-server architecture</vt:lpstr>
      <vt:lpstr>Pure P2P architecture</vt:lpstr>
      <vt:lpstr>Hybrid of client-server and P2P</vt:lpstr>
      <vt:lpstr>Web and HTTP</vt:lpstr>
      <vt:lpstr>HTTP overview</vt:lpstr>
      <vt:lpstr>HTTP overview (continued)</vt:lpstr>
      <vt:lpstr>HTTP connections</vt:lpstr>
      <vt:lpstr>Persistent HTTP</vt:lpstr>
      <vt:lpstr>User-server state: cookies</vt:lpstr>
      <vt:lpstr>Cookies: keeping “state” (cont.)</vt:lpstr>
      <vt:lpstr>Cookies (continued)</vt:lpstr>
      <vt:lpstr>Web caches &amp; proxy servers</vt:lpstr>
      <vt:lpstr>More about Web caching</vt:lpstr>
      <vt:lpstr>Caching example </vt:lpstr>
      <vt:lpstr>Caching example (cont)</vt:lpstr>
      <vt:lpstr>FTP: the file transfer protocol</vt:lpstr>
      <vt:lpstr>Electronic Mail -SMTP</vt:lpstr>
      <vt:lpstr>Electronic Mail: SMTP [RFC 2821]</vt:lpstr>
      <vt:lpstr>SMTP:</vt:lpstr>
      <vt:lpstr>DNS: Domain Name System</vt:lpstr>
      <vt:lpstr>Distributed, Hierarchical Database</vt:lpstr>
      <vt:lpstr>DNS: Root name servers</vt:lpstr>
      <vt:lpstr>TLD and Authoritative Servers</vt:lpstr>
      <vt:lpstr>III. Local Name Server</vt:lpstr>
      <vt:lpstr>DNS name  resolution example</vt:lpstr>
      <vt:lpstr>DNS name  resolution example</vt:lpstr>
      <vt:lpstr>Pure P2P architecture</vt:lpstr>
      <vt:lpstr>P2P file sharing</vt:lpstr>
      <vt:lpstr>P2P: centralized directory</vt:lpstr>
      <vt:lpstr>P2P: problems with centralized directory</vt:lpstr>
      <vt:lpstr>Query flooding: Gnutella</vt:lpstr>
      <vt:lpstr>Gnutella: protocol</vt:lpstr>
      <vt:lpstr>Gnutella: Peer joining</vt:lpstr>
      <vt:lpstr>Hierarchical Overlay</vt:lpstr>
      <vt:lpstr>Slide 38</vt:lpstr>
      <vt:lpstr>P2P Case Study: BitTorrent </vt:lpstr>
      <vt:lpstr>BitTorrent (1)</vt:lpstr>
      <vt:lpstr>BitTorrent (2)</vt:lpstr>
      <vt:lpstr>P2P Case study: Skype</vt:lpstr>
      <vt:lpstr>Skype: making a call</vt:lpstr>
      <vt:lpstr>Peers as relays</vt:lpstr>
      <vt:lpstr>Distributed Hash Table (DHT)</vt:lpstr>
      <vt:lpstr>DHT Identifiers</vt:lpstr>
      <vt:lpstr>How to assign keys to peers?</vt:lpstr>
      <vt:lpstr>Circular DHT (1)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3rd Edition: Chapter 2</dc:title>
  <dc:creator>Jim Kurose and Keith Ross</dc:creator>
  <cp:lastModifiedBy>helmy</cp:lastModifiedBy>
  <cp:revision>203</cp:revision>
  <dcterms:created xsi:type="dcterms:W3CDTF">1999-10-08T19:08:27Z</dcterms:created>
  <dcterms:modified xsi:type="dcterms:W3CDTF">2012-10-16T05:28:21Z</dcterms:modified>
</cp:coreProperties>
</file>