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415" r:id="rId2"/>
    <p:sldId id="425" r:id="rId3"/>
    <p:sldId id="427" r:id="rId4"/>
    <p:sldId id="381" r:id="rId5"/>
    <p:sldId id="382" r:id="rId6"/>
    <p:sldId id="383" r:id="rId7"/>
    <p:sldId id="434" r:id="rId8"/>
    <p:sldId id="263" r:id="rId9"/>
    <p:sldId id="264" r:id="rId10"/>
    <p:sldId id="331" r:id="rId11"/>
    <p:sldId id="436" r:id="rId12"/>
    <p:sldId id="438" r:id="rId13"/>
    <p:sldId id="439" r:id="rId14"/>
    <p:sldId id="440" r:id="rId15"/>
    <p:sldId id="374" r:id="rId16"/>
    <p:sldId id="375" r:id="rId17"/>
    <p:sldId id="376" r:id="rId18"/>
    <p:sldId id="378" r:id="rId19"/>
    <p:sldId id="399" r:id="rId20"/>
    <p:sldId id="281" r:id="rId21"/>
    <p:sldId id="283" r:id="rId22"/>
    <p:sldId id="285" r:id="rId23"/>
    <p:sldId id="296" r:id="rId24"/>
    <p:sldId id="389" r:id="rId25"/>
    <p:sldId id="298" r:id="rId26"/>
    <p:sldId id="405" r:id="rId27"/>
    <p:sldId id="406" r:id="rId28"/>
    <p:sldId id="390" r:id="rId29"/>
    <p:sldId id="391" r:id="rId30"/>
    <p:sldId id="442" r:id="rId31"/>
    <p:sldId id="365" r:id="rId32"/>
    <p:sldId id="366" r:id="rId33"/>
    <p:sldId id="367" r:id="rId34"/>
    <p:sldId id="384" r:id="rId35"/>
    <p:sldId id="385" r:id="rId36"/>
    <p:sldId id="386" r:id="rId37"/>
    <p:sldId id="368" r:id="rId38"/>
    <p:sldId id="417" r:id="rId39"/>
    <p:sldId id="420" r:id="rId40"/>
    <p:sldId id="421" r:id="rId41"/>
    <p:sldId id="422" r:id="rId42"/>
    <p:sldId id="423" r:id="rId43"/>
    <p:sldId id="424" r:id="rId44"/>
    <p:sldId id="447" r:id="rId45"/>
    <p:sldId id="443" r:id="rId46"/>
    <p:sldId id="444" r:id="rId47"/>
    <p:sldId id="445" r:id="rId48"/>
    <p:sldId id="446" r:id="rId4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FF99CC"/>
    <a:srgbClr val="CCFFFF"/>
    <a:srgbClr val="33CCCC"/>
    <a:srgbClr val="00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9924" autoAdjust="0"/>
    <p:restoredTop sz="94660"/>
  </p:normalViewPr>
  <p:slideViewPr>
    <p:cSldViewPr snapToGrid="0">
      <p:cViewPr varScale="1">
        <p:scale>
          <a:sx n="55" d="100"/>
          <a:sy n="55" d="100"/>
        </p:scale>
        <p:origin x="-1541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2200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F30BAD06-659F-4964-8118-97FAB95BF4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408D07EE-867D-4FC3-8DDB-98D3E587AC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82439-DBB2-4BEA-B11F-AE182E1937F9}" type="slidenum">
              <a:rPr lang="en-US"/>
              <a:pPr/>
              <a:t>1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4A482-E2B0-4D70-A18C-9574D5E6499C}" type="slidenum">
              <a:rPr lang="en-US"/>
              <a:pPr/>
              <a:t>10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30849-A5D3-4B62-99FA-16EECC3B78AC}" type="slidenum">
              <a:rPr lang="en-US"/>
              <a:pPr/>
              <a:t>11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7312D-A2BD-4755-862C-7FC0B6D7A189}" type="slidenum">
              <a:rPr lang="en-US"/>
              <a:pPr/>
              <a:t>12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E2783-FFED-4E85-8F20-B2D81893A229}" type="slidenum">
              <a:rPr lang="en-US"/>
              <a:pPr/>
              <a:t>13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C7A18-FD4F-4B84-92C4-CBE40921B3BF}" type="slidenum">
              <a:rPr lang="en-US"/>
              <a:pPr/>
              <a:t>14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ECC5E-62AE-4936-B6AD-BB812813BD39}" type="slidenum">
              <a:rPr lang="en-US"/>
              <a:pPr/>
              <a:t>15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F4FFF-22B4-44BA-BF25-1226E70C0C16}" type="slidenum">
              <a:rPr lang="en-US"/>
              <a:pPr/>
              <a:t>16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A949A-D987-45B6-BC5E-764B93791F79}" type="slidenum">
              <a:rPr lang="en-US"/>
              <a:pPr/>
              <a:t>17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DDDF83-D15E-4BD0-8822-CFAD6A4C2B13}" type="slidenum">
              <a:rPr lang="en-US"/>
              <a:pPr/>
              <a:t>18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A59B5-0E3A-4EEC-9A2C-22B624519D15}" type="slidenum">
              <a:rPr lang="en-US"/>
              <a:pPr/>
              <a:t>19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3F4AE-5245-42F0-A16A-21112922455B}" type="slidenum">
              <a:rPr lang="en-US"/>
              <a:pPr/>
              <a:t>2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49132-F209-40F1-8984-49DAC5A07E36}" type="slidenum">
              <a:rPr lang="en-US"/>
              <a:pPr/>
              <a:t>20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E31362-9C9E-40DD-9599-CB3DE8CE1E7C}" type="slidenum">
              <a:rPr lang="en-US"/>
              <a:pPr/>
              <a:t>21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B6BB7-617E-4CDE-8A6B-6E7AABE309BF}" type="slidenum">
              <a:rPr lang="en-US"/>
              <a:pPr/>
              <a:t>22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C8D93-1749-4AD4-89D4-CE6123B4CDFD}" type="slidenum">
              <a:rPr lang="en-US"/>
              <a:pPr/>
              <a:t>23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FE648-DEDB-45C7-8EE1-E57C2AD9E09D}" type="slidenum">
              <a:rPr lang="en-US"/>
              <a:pPr/>
              <a:t>24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E887B-442B-45FC-950B-0BBDC6B4B105}" type="slidenum">
              <a:rPr lang="en-US"/>
              <a:pPr/>
              <a:t>25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0A04A-E98D-40F2-B292-7A6142DF6E17}" type="slidenum">
              <a:rPr lang="en-US"/>
              <a:pPr/>
              <a:t>26</a:t>
            </a:fld>
            <a:endParaRPr lang="en-U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A9297-D928-4C20-AE6A-E751ECDCEE1B}" type="slidenum">
              <a:rPr lang="en-US"/>
              <a:pPr/>
              <a:t>27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56C26-F413-45D1-9CDE-C37AFA90B500}" type="slidenum">
              <a:rPr lang="en-US"/>
              <a:pPr/>
              <a:t>28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31E66-CAB6-4AA4-A6F2-3402356C7553}" type="slidenum">
              <a:rPr lang="en-US"/>
              <a:pPr/>
              <a:t>29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1546F-4A0D-403E-AD28-4C3502E44065}" type="slidenum">
              <a:rPr lang="en-US"/>
              <a:pPr/>
              <a:t>3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6E330-1346-43CF-8195-3A883757F0ED}" type="slidenum">
              <a:rPr lang="en-US"/>
              <a:pPr/>
              <a:t>31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052D4-C600-4311-A93B-7C7C4FF2A7E4}" type="slidenum">
              <a:rPr lang="en-US"/>
              <a:pPr/>
              <a:t>32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359CD4-2FD5-4CA3-9DAB-FAEFAEFD4425}" type="slidenum">
              <a:rPr lang="en-US"/>
              <a:pPr/>
              <a:t>33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388564-07C1-466F-96E9-4B5A770DEECE}" type="slidenum">
              <a:rPr lang="en-US"/>
              <a:pPr/>
              <a:t>34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F9C41-4591-4612-9AE0-F5C15533D835}" type="slidenum">
              <a:rPr lang="en-US"/>
              <a:pPr/>
              <a:t>35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DDCE2-B5B7-4F39-B733-44BDD80087CA}" type="slidenum">
              <a:rPr lang="en-US"/>
              <a:pPr/>
              <a:t>36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F038C-354C-4965-94D0-E85A5B773B55}" type="slidenum">
              <a:rPr lang="en-US"/>
              <a:pPr/>
              <a:t>37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C0E48-8A3D-4AB4-BA8E-07D95FC9D2A6}" type="slidenum">
              <a:rPr lang="en-US"/>
              <a:pPr/>
              <a:t>38</a:t>
            </a:fld>
            <a:endParaRPr 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44B0C-448A-495F-9EDD-2B9C3EB6C553}" type="slidenum">
              <a:rPr lang="en-US"/>
              <a:pPr/>
              <a:t>39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9A0534-D6A3-47BF-823D-22FE8C9061B4}" type="slidenum">
              <a:rPr lang="en-US"/>
              <a:pPr/>
              <a:t>40</a:t>
            </a:fld>
            <a:endParaRPr lang="en-US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98DC54-E5ED-4F02-AD93-2736B0BBA14E}" type="slidenum">
              <a:rPr lang="en-US"/>
              <a:pPr/>
              <a:t>4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413DC-BD4C-4D02-9D12-3AA40786B987}" type="slidenum">
              <a:rPr lang="en-US"/>
              <a:pPr/>
              <a:t>41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BD6E4-A31D-4E09-9EBB-B18E296CEE08}" type="slidenum">
              <a:rPr lang="en-US"/>
              <a:pPr/>
              <a:t>42</a:t>
            </a:fld>
            <a:endParaRPr 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05EAD-098E-4CFE-AE32-37D42FBCC0F4}" type="slidenum">
              <a:rPr lang="en-US"/>
              <a:pPr/>
              <a:t>43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574B7-6893-4646-B333-8F03AF56DB47}" type="slidenum">
              <a:rPr lang="en-US"/>
              <a:pPr/>
              <a:t>5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93F27-43BE-4F0B-805D-AB8114C333BC}" type="slidenum">
              <a:rPr lang="en-US"/>
              <a:pPr/>
              <a:t>6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0BF46-75CE-4E1B-A708-47266A35444C}" type="slidenum">
              <a:rPr lang="en-US"/>
              <a:pPr/>
              <a:t>7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99132-8CCD-4897-ABA8-BFD80871B10B}" type="slidenum">
              <a:rPr lang="en-US"/>
              <a:pPr/>
              <a:t>8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3C181-7E6C-4148-BDF7-4DB557AD91D0}" type="slidenum">
              <a:rPr lang="en-US"/>
              <a:pPr/>
              <a:t>9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97DEF-C58F-4BD3-B10F-AB1FFCCA14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78A4E-6267-48B8-9085-F6DBEFB259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2AECA-8B28-4DD5-9A69-B4D5EFD8CD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AA5FB921-3AE2-45D5-8E5D-D7B12A289C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E3AEBCC6-5C4E-42C7-8FD3-18DDFF23D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EEC88493-9958-4A52-B73B-30FAD30F49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13BA72E7-529B-498A-96E5-0536A8F542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007EA-D11A-4EE4-893C-7D41D102CC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2CAAF-561C-4FF7-A838-F93F75DE49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7468B-6F89-48FC-9B9E-18ABF9783D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D048B-55AE-44E9-A5CF-C6162E6292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F5270-A8D6-4ED9-8065-7F69F78C86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B8661-67CF-46AF-B72F-D5BEE9A45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44325-647B-4966-BF63-990452DAC8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E94C8-720C-464B-BC4E-B6FF7BDFBB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fld id="{97E65FCF-B88E-44E1-8958-761D93B67F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9.png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6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61.bin"/><Relationship Id="rId9" Type="http://schemas.openxmlformats.org/officeDocument/2006/relationships/oleObject" Target="../embeddings/oleObject6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oleObject" Target="../embeddings/oleObject77.bin"/><Relationship Id="rId18" Type="http://schemas.openxmlformats.org/officeDocument/2006/relationships/image" Target="../media/image9.png"/><Relationship Id="rId3" Type="http://schemas.openxmlformats.org/officeDocument/2006/relationships/image" Target="../media/image7.wmf"/><Relationship Id="rId7" Type="http://schemas.openxmlformats.org/officeDocument/2006/relationships/oleObject" Target="../embeddings/oleObject71.bin"/><Relationship Id="rId12" Type="http://schemas.openxmlformats.org/officeDocument/2006/relationships/oleObject" Target="../embeddings/oleObject76.bin"/><Relationship Id="rId17" Type="http://schemas.openxmlformats.org/officeDocument/2006/relationships/oleObject" Target="../embeddings/oleObject81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80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0.bin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9.bin"/><Relationship Id="rId10" Type="http://schemas.openxmlformats.org/officeDocument/2006/relationships/oleObject" Target="../embeddings/oleObject74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73.bin"/><Relationship Id="rId14" Type="http://schemas.openxmlformats.org/officeDocument/2006/relationships/oleObject" Target="../embeddings/oleObject78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4.bin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Relationship Id="rId9" Type="http://schemas.openxmlformats.org/officeDocument/2006/relationships/oleObject" Target="../embeddings/oleObject91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9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Microsoft_Office_Excel_97-2003_Worksheet1.xls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96.bin"/><Relationship Id="rId12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5.bin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4.bin"/><Relationship Id="rId10" Type="http://schemas.openxmlformats.org/officeDocument/2006/relationships/oleObject" Target="../embeddings/oleObject99.bin"/><Relationship Id="rId4" Type="http://schemas.openxmlformats.org/officeDocument/2006/relationships/oleObject" Target="../embeddings/oleObject93.bin"/><Relationship Id="rId9" Type="http://schemas.openxmlformats.org/officeDocument/2006/relationships/oleObject" Target="../embeddings/oleObject9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21.bin"/><Relationship Id="rId18" Type="http://schemas.openxmlformats.org/officeDocument/2006/relationships/oleObject" Target="../embeddings/oleObject26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9.png"/><Relationship Id="rId4" Type="http://schemas.openxmlformats.org/officeDocument/2006/relationships/image" Target="../media/image7.wmf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2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105.bin"/><Relationship Id="rId12" Type="http://schemas.openxmlformats.org/officeDocument/2006/relationships/oleObject" Target="../embeddings/oleObject1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04.bin"/><Relationship Id="rId11" Type="http://schemas.openxmlformats.org/officeDocument/2006/relationships/oleObject" Target="../embeddings/oleObject109.bin"/><Relationship Id="rId5" Type="http://schemas.openxmlformats.org/officeDocument/2006/relationships/oleObject" Target="../embeddings/oleObject103.bin"/><Relationship Id="rId10" Type="http://schemas.openxmlformats.org/officeDocument/2006/relationships/oleObject" Target="../embeddings/oleObject108.bin"/><Relationship Id="rId4" Type="http://schemas.openxmlformats.org/officeDocument/2006/relationships/oleObject" Target="../embeddings/oleObject102.bin"/><Relationship Id="rId9" Type="http://schemas.openxmlformats.org/officeDocument/2006/relationships/oleObject" Target="../embeddings/oleObject107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13" Type="http://schemas.openxmlformats.org/officeDocument/2006/relationships/oleObject" Target="../embeddings/oleObject119.bin"/><Relationship Id="rId18" Type="http://schemas.openxmlformats.org/officeDocument/2006/relationships/oleObject" Target="../embeddings/oleObject124.bin"/><Relationship Id="rId3" Type="http://schemas.openxmlformats.org/officeDocument/2006/relationships/notesSlide" Target="../notesSlides/notesSlide41.xml"/><Relationship Id="rId21" Type="http://schemas.openxmlformats.org/officeDocument/2006/relationships/oleObject" Target="../embeddings/oleObject127.bin"/><Relationship Id="rId7" Type="http://schemas.openxmlformats.org/officeDocument/2006/relationships/oleObject" Target="../embeddings/oleObject113.bin"/><Relationship Id="rId12" Type="http://schemas.openxmlformats.org/officeDocument/2006/relationships/oleObject" Target="../embeddings/oleObject118.bin"/><Relationship Id="rId17" Type="http://schemas.openxmlformats.org/officeDocument/2006/relationships/oleObject" Target="../embeddings/oleObject12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2.bin"/><Relationship Id="rId20" Type="http://schemas.openxmlformats.org/officeDocument/2006/relationships/oleObject" Target="../embeddings/oleObject126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12.bin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1.bin"/><Relationship Id="rId15" Type="http://schemas.openxmlformats.org/officeDocument/2006/relationships/oleObject" Target="../embeddings/oleObject121.bin"/><Relationship Id="rId10" Type="http://schemas.openxmlformats.org/officeDocument/2006/relationships/oleObject" Target="../embeddings/oleObject116.bin"/><Relationship Id="rId19" Type="http://schemas.openxmlformats.org/officeDocument/2006/relationships/oleObject" Target="../embeddings/oleObject125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15.bin"/><Relationship Id="rId14" Type="http://schemas.openxmlformats.org/officeDocument/2006/relationships/oleObject" Target="../embeddings/oleObject120.bin"/><Relationship Id="rId22" Type="http://schemas.openxmlformats.org/officeDocument/2006/relationships/oleObject" Target="../embeddings/oleObject128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13" Type="http://schemas.openxmlformats.org/officeDocument/2006/relationships/oleObject" Target="../embeddings/oleObject137.bin"/><Relationship Id="rId18" Type="http://schemas.openxmlformats.org/officeDocument/2006/relationships/oleObject" Target="../embeddings/oleObject142.bin"/><Relationship Id="rId3" Type="http://schemas.openxmlformats.org/officeDocument/2006/relationships/notesSlide" Target="../notesSlides/notesSlide42.xml"/><Relationship Id="rId21" Type="http://schemas.openxmlformats.org/officeDocument/2006/relationships/oleObject" Target="../embeddings/oleObject145.bin"/><Relationship Id="rId7" Type="http://schemas.openxmlformats.org/officeDocument/2006/relationships/oleObject" Target="../embeddings/oleObject131.bin"/><Relationship Id="rId12" Type="http://schemas.openxmlformats.org/officeDocument/2006/relationships/oleObject" Target="../embeddings/oleObject136.bin"/><Relationship Id="rId17" Type="http://schemas.openxmlformats.org/officeDocument/2006/relationships/oleObject" Target="../embeddings/oleObject14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0.bin"/><Relationship Id="rId20" Type="http://schemas.openxmlformats.org/officeDocument/2006/relationships/oleObject" Target="../embeddings/oleObject144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30.bin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29.bin"/><Relationship Id="rId15" Type="http://schemas.openxmlformats.org/officeDocument/2006/relationships/oleObject" Target="../embeddings/oleObject139.bin"/><Relationship Id="rId10" Type="http://schemas.openxmlformats.org/officeDocument/2006/relationships/oleObject" Target="../embeddings/oleObject134.bin"/><Relationship Id="rId19" Type="http://schemas.openxmlformats.org/officeDocument/2006/relationships/oleObject" Target="../embeddings/oleObject143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33.bin"/><Relationship Id="rId14" Type="http://schemas.openxmlformats.org/officeDocument/2006/relationships/oleObject" Target="../embeddings/oleObject138.bin"/><Relationship Id="rId22" Type="http://schemas.openxmlformats.org/officeDocument/2006/relationships/oleObject" Target="../embeddings/oleObject146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13" Type="http://schemas.openxmlformats.org/officeDocument/2006/relationships/oleObject" Target="../embeddings/oleObject156.bin"/><Relationship Id="rId18" Type="http://schemas.openxmlformats.org/officeDocument/2006/relationships/oleObject" Target="../embeddings/oleObject161.bin"/><Relationship Id="rId3" Type="http://schemas.openxmlformats.org/officeDocument/2006/relationships/image" Target="../media/image16.png"/><Relationship Id="rId7" Type="http://schemas.openxmlformats.org/officeDocument/2006/relationships/oleObject" Target="../embeddings/oleObject150.bin"/><Relationship Id="rId12" Type="http://schemas.openxmlformats.org/officeDocument/2006/relationships/oleObject" Target="../embeddings/oleObject155.bin"/><Relationship Id="rId17" Type="http://schemas.openxmlformats.org/officeDocument/2006/relationships/oleObject" Target="../embeddings/oleObject16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9.bin"/><Relationship Id="rId20" Type="http://schemas.openxmlformats.org/officeDocument/2006/relationships/oleObject" Target="../embeddings/oleObject163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49.bin"/><Relationship Id="rId11" Type="http://schemas.openxmlformats.org/officeDocument/2006/relationships/oleObject" Target="../embeddings/oleObject154.bin"/><Relationship Id="rId5" Type="http://schemas.openxmlformats.org/officeDocument/2006/relationships/oleObject" Target="../embeddings/oleObject148.bin"/><Relationship Id="rId15" Type="http://schemas.openxmlformats.org/officeDocument/2006/relationships/oleObject" Target="../embeddings/oleObject158.bin"/><Relationship Id="rId10" Type="http://schemas.openxmlformats.org/officeDocument/2006/relationships/oleObject" Target="../embeddings/oleObject153.bin"/><Relationship Id="rId19" Type="http://schemas.openxmlformats.org/officeDocument/2006/relationships/oleObject" Target="../embeddings/oleObject162.bin"/><Relationship Id="rId4" Type="http://schemas.openxmlformats.org/officeDocument/2006/relationships/oleObject" Target="../embeddings/oleObject147.bin"/><Relationship Id="rId9" Type="http://schemas.openxmlformats.org/officeDocument/2006/relationships/oleObject" Target="../embeddings/oleObject152.bin"/><Relationship Id="rId14" Type="http://schemas.openxmlformats.org/officeDocument/2006/relationships/oleObject" Target="../embeddings/oleObject157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oleObject" Target="../embeddings/oleObject34.bin"/><Relationship Id="rId18" Type="http://schemas.openxmlformats.org/officeDocument/2006/relationships/oleObject" Target="../embeddings/oleObject39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3.bin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36.bin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9.png"/><Relationship Id="rId4" Type="http://schemas.openxmlformats.org/officeDocument/2006/relationships/image" Target="../media/image7.wmf"/><Relationship Id="rId9" Type="http://schemas.openxmlformats.org/officeDocument/2006/relationships/oleObject" Target="../embeddings/oleObject30.bin"/><Relationship Id="rId14" Type="http://schemas.openxmlformats.org/officeDocument/2006/relationships/oleObject" Target="../embeddings/oleObject3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A531-7CE3-477A-B232-378056002BC7}" type="slidenum">
              <a:rPr lang="en-US"/>
              <a:pPr/>
              <a:t>1</a:t>
            </a:fld>
            <a:endParaRPr lang="en-US"/>
          </a:p>
        </p:txBody>
      </p:sp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354879" y="285895"/>
            <a:ext cx="3607521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000" dirty="0">
                <a:solidFill>
                  <a:schemeClr val="accent2"/>
                </a:solidFill>
              </a:rPr>
              <a:t>Chapter 2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accent2"/>
                </a:solidFill>
              </a:rPr>
              <a:t>Application Layer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0" y="561975"/>
            <a:ext cx="2597150" cy="321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043370" y="3579140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800" i="1" dirty="0">
                <a:solidFill>
                  <a:schemeClr val="accent2"/>
                </a:solidFill>
                <a:latin typeface="Comic Sans MS" pitchFamily="66" charset="0"/>
              </a:rPr>
              <a:t>Computer Networking: A Top Down Approach ,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4</a:t>
            </a:r>
            <a:r>
              <a:rPr lang="en-US" sz="1800" baseline="30000" dirty="0">
                <a:solidFill>
                  <a:schemeClr val="accent2"/>
                </a:solidFill>
                <a:latin typeface="Comic Sans MS" pitchFamily="66" charset="0"/>
              </a:rPr>
              <a:t>th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 edition. </a:t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Jim Kurose, Keith Ross</a:t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Addison-Wesley, July 2007. </a:t>
            </a: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 (Updated Apr 09, Sept 10). (Updated Aug 2012).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endParaRPr lang="en-US" sz="18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3" name="Picture 10" descr="0136079679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5124" y="440872"/>
            <a:ext cx="2689180" cy="3319236"/>
          </a:xfrm>
          <a:prstGeom prst="rect">
            <a:avLst/>
          </a:prstGeom>
          <a:noFill/>
        </p:spPr>
      </p:pic>
      <p:pic>
        <p:nvPicPr>
          <p:cNvPr id="14" name="Picture 13" descr="kurose-6th-edi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91752" y="2309248"/>
            <a:ext cx="2883206" cy="3466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765B-856A-470D-A5D4-4DA73FB70AE8}" type="slidenum">
              <a:rPr lang="en-US"/>
              <a:pPr/>
              <a:t>10</a:t>
            </a:fld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connections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I. </a:t>
            </a:r>
            <a:r>
              <a:rPr lang="en-US" sz="2400" u="sng" dirty="0" err="1">
                <a:solidFill>
                  <a:srgbClr val="FF0000"/>
                </a:solidFill>
              </a:rPr>
              <a:t>Nonpersistent</a:t>
            </a:r>
            <a:r>
              <a:rPr lang="en-US" sz="2400" u="sng" dirty="0">
                <a:solidFill>
                  <a:srgbClr val="FF0000"/>
                </a:solidFill>
              </a:rPr>
              <a:t> HTTP</a:t>
            </a:r>
            <a:endParaRPr lang="en-US" sz="2400" dirty="0"/>
          </a:p>
          <a:p>
            <a:r>
              <a:rPr lang="en-US" sz="2400" dirty="0"/>
              <a:t>At most one object is sent over a TCP connection. </a:t>
            </a:r>
            <a:endParaRPr lang="en-US" sz="2400" dirty="0" smtClean="0"/>
          </a:p>
          <a:p>
            <a:r>
              <a:rPr lang="en-US" sz="2400" dirty="0" smtClean="0"/>
              <a:t>HTTP/1.0 uses </a:t>
            </a:r>
            <a:r>
              <a:rPr lang="en-US" sz="2400" dirty="0" err="1" smtClean="0"/>
              <a:t>nonpersistent</a:t>
            </a:r>
            <a:r>
              <a:rPr lang="en-US" sz="2400" dirty="0" smtClean="0"/>
              <a:t> HTTP</a:t>
            </a:r>
          </a:p>
          <a:p>
            <a:endParaRPr lang="en-US" sz="2400" dirty="0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9878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II. Persistent HTTP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Multiple objects can be sent over single TCP </a:t>
            </a:r>
            <a:r>
              <a:rPr lang="en-US" sz="2400" dirty="0" smtClean="0"/>
              <a:t>connection between client and server. </a:t>
            </a:r>
          </a:p>
          <a:p>
            <a:r>
              <a:rPr lang="en-US" sz="2400" dirty="0" smtClean="0"/>
              <a:t>Used </a:t>
            </a:r>
            <a:r>
              <a:rPr lang="en-US" sz="2400" dirty="0"/>
              <a:t>in HTTP/1.1 by default:</a:t>
            </a:r>
          </a:p>
          <a:p>
            <a:pPr lvl="1"/>
            <a:r>
              <a:rPr lang="en-US" sz="2000" dirty="0"/>
              <a:t>A. persistent with pipelining</a:t>
            </a:r>
          </a:p>
          <a:p>
            <a:pPr lvl="1"/>
            <a:r>
              <a:rPr lang="en-US" sz="2000" dirty="0"/>
              <a:t>B. persistent without pipelining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B041-538B-4951-A7F0-2E6AADDE3A93}" type="slidenum">
              <a:rPr lang="en-US"/>
              <a:pPr/>
              <a:t>11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173038"/>
            <a:ext cx="7772400" cy="838200"/>
          </a:xfrm>
        </p:spPr>
        <p:txBody>
          <a:bodyPr/>
          <a:lstStyle/>
          <a:p>
            <a:r>
              <a:rPr lang="en-US" sz="3200"/>
              <a:t>Persistent HTTP</a:t>
            </a: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1414463"/>
            <a:ext cx="39338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Nonpersistent HTTP issues:</a:t>
            </a:r>
            <a:endParaRPr lang="en-US" sz="2000"/>
          </a:p>
          <a:p>
            <a:r>
              <a:rPr lang="en-US" sz="2000"/>
              <a:t>requires 2 RTTs per object</a:t>
            </a:r>
          </a:p>
          <a:p>
            <a:r>
              <a:rPr lang="en-US" sz="2000"/>
              <a:t>OS overhead for </a:t>
            </a:r>
            <a:r>
              <a:rPr lang="en-US" sz="2000" i="1"/>
              <a:t>each</a:t>
            </a:r>
            <a:r>
              <a:rPr lang="en-US" sz="2000"/>
              <a:t> TCP connection</a:t>
            </a:r>
          </a:p>
          <a:p>
            <a:r>
              <a:rPr lang="en-US" sz="2000"/>
              <a:t>browsers often open parallel TCP connections to fetch referenced objects</a:t>
            </a:r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Persistent  HTTP</a:t>
            </a:r>
            <a:endParaRPr lang="en-US" sz="2000"/>
          </a:p>
          <a:p>
            <a:r>
              <a:rPr lang="en-US" sz="2000"/>
              <a:t>server leaves connection open after sending response</a:t>
            </a:r>
          </a:p>
          <a:p>
            <a:r>
              <a:rPr lang="en-US" sz="2000"/>
              <a:t>subsequent HTTP messages  between same client/server sent over open connection</a:t>
            </a:r>
          </a:p>
          <a:p>
            <a:endParaRPr lang="en-US" sz="2000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68888" y="1392238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Persistent </a:t>
            </a:r>
            <a:r>
              <a:rPr lang="en-US" sz="2000" b="1" i="1" u="sng">
                <a:solidFill>
                  <a:srgbClr val="FF0000"/>
                </a:solidFill>
              </a:rPr>
              <a:t>without</a:t>
            </a:r>
            <a:r>
              <a:rPr lang="en-US" sz="2000" u="sng">
                <a:solidFill>
                  <a:srgbClr val="FF0000"/>
                </a:solidFill>
              </a:rPr>
              <a:t> pipelining:</a:t>
            </a:r>
            <a:endParaRPr lang="en-US" sz="2000"/>
          </a:p>
          <a:p>
            <a:r>
              <a:rPr lang="en-US" sz="2000"/>
              <a:t>client issues new request only when previous response has been received</a:t>
            </a:r>
          </a:p>
          <a:p>
            <a:r>
              <a:rPr lang="en-US" sz="2000"/>
              <a:t>one RTT for each referenced object</a:t>
            </a:r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Persistent </a:t>
            </a:r>
            <a:r>
              <a:rPr lang="en-US" sz="2000" b="1" i="1" u="sng">
                <a:solidFill>
                  <a:srgbClr val="FF0000"/>
                </a:solidFill>
              </a:rPr>
              <a:t>with</a:t>
            </a:r>
            <a:r>
              <a:rPr lang="en-US" sz="2000" u="sng">
                <a:solidFill>
                  <a:srgbClr val="FF0000"/>
                </a:solidFill>
              </a:rPr>
              <a:t> pipelining:</a:t>
            </a:r>
            <a:endParaRPr lang="en-US" sz="2000"/>
          </a:p>
          <a:p>
            <a:r>
              <a:rPr lang="en-US" sz="2000"/>
              <a:t>default in HTTP/1.1</a:t>
            </a:r>
          </a:p>
          <a:p>
            <a:r>
              <a:rPr lang="en-US" sz="2000"/>
              <a:t>client sends requests as soon as it encounters a referenced object</a:t>
            </a:r>
          </a:p>
          <a:p>
            <a:r>
              <a:rPr lang="en-US" sz="2000"/>
              <a:t>as little as one RTT for all the referenced objects</a:t>
            </a:r>
          </a:p>
          <a:p>
            <a:endParaRPr lang="en-US" sz="200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44775" y="1609725"/>
            <a:ext cx="2398713" cy="4097338"/>
            <a:chOff x="1666" y="1014"/>
            <a:chExt cx="1511" cy="2581"/>
          </a:xfrm>
        </p:grpSpPr>
        <p:sp>
          <p:nvSpPr>
            <p:cNvPr id="72711" name="AutoShape 7"/>
            <p:cNvSpPr>
              <a:spLocks/>
            </p:cNvSpPr>
            <p:nvPr/>
          </p:nvSpPr>
          <p:spPr bwMode="auto">
            <a:xfrm>
              <a:off x="3114" y="1014"/>
              <a:ext cx="63" cy="2581"/>
            </a:xfrm>
            <a:prstGeom prst="leftBrace">
              <a:avLst>
                <a:gd name="adj1" fmla="val 341402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2" name="Freeform 8"/>
            <p:cNvSpPr>
              <a:spLocks/>
            </p:cNvSpPr>
            <p:nvPr/>
          </p:nvSpPr>
          <p:spPr bwMode="auto">
            <a:xfrm>
              <a:off x="1666" y="2297"/>
              <a:ext cx="1429" cy="222"/>
            </a:xfrm>
            <a:custGeom>
              <a:avLst/>
              <a:gdLst/>
              <a:ahLst/>
              <a:cxnLst>
                <a:cxn ang="0">
                  <a:pos x="0" y="222"/>
                </a:cxn>
                <a:cxn ang="0">
                  <a:pos x="1075" y="222"/>
                </a:cxn>
                <a:cxn ang="0">
                  <a:pos x="1075" y="0"/>
                </a:cxn>
                <a:cxn ang="0">
                  <a:pos x="1367" y="0"/>
                </a:cxn>
              </a:cxnLst>
              <a:rect l="0" t="0" r="r" b="b"/>
              <a:pathLst>
                <a:path w="1367" h="222">
                  <a:moveTo>
                    <a:pt x="0" y="222"/>
                  </a:moveTo>
                  <a:lnTo>
                    <a:pt x="1075" y="222"/>
                  </a:lnTo>
                  <a:lnTo>
                    <a:pt x="1075" y="0"/>
                  </a:lnTo>
                  <a:lnTo>
                    <a:pt x="13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4914900" y="3396343"/>
            <a:ext cx="3820886" cy="249827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50C2-4CF0-4067-A033-82B26C7E89EF}" type="slidenum">
              <a:rPr lang="en-US"/>
              <a:pPr/>
              <a:t>12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User-server state: cookies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/>
              <a:t>Many major Web sites use cookies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Four components:</a:t>
            </a:r>
            <a:endParaRPr lang="en-US" sz="240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1) cookie header line of HTTP </a:t>
            </a:r>
            <a:r>
              <a:rPr lang="en-US" sz="2000" i="1"/>
              <a:t>response</a:t>
            </a:r>
            <a:r>
              <a:rPr lang="en-US" sz="2000"/>
              <a:t> message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2) cookie header line in HTTP </a:t>
            </a:r>
            <a:r>
              <a:rPr lang="en-US" sz="2000" i="1"/>
              <a:t>request</a:t>
            </a:r>
            <a:r>
              <a:rPr lang="en-US" sz="2000"/>
              <a:t> message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3) cookie file kept on user’s host, managed by user’s browser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4) back-end database at Web site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5950" y="1392238"/>
            <a:ext cx="405923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Example:</a:t>
            </a:r>
          </a:p>
          <a:p>
            <a:r>
              <a:rPr lang="en-US" sz="2400"/>
              <a:t>Susan always access Internet always from PC</a:t>
            </a:r>
          </a:p>
          <a:p>
            <a:r>
              <a:rPr lang="en-US" sz="2400"/>
              <a:t>visits specific e-commerce site for first time</a:t>
            </a:r>
          </a:p>
          <a:p>
            <a:r>
              <a:rPr lang="en-US" sz="2400"/>
              <a:t>when initial HTTP requests arrives at site, site creates: </a:t>
            </a:r>
          </a:p>
          <a:p>
            <a:pPr lvl="1"/>
            <a:r>
              <a:rPr lang="en-US"/>
              <a:t>unique ID</a:t>
            </a:r>
          </a:p>
          <a:p>
            <a:pPr lvl="1"/>
            <a:r>
              <a:rPr lang="en-US"/>
              <a:t>entry in backend database for 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485C-A488-4778-B5E7-50855834A13C}" type="slidenum">
              <a:rPr lang="en-US"/>
              <a:pPr/>
              <a:t>13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28588"/>
            <a:ext cx="7772400" cy="1143000"/>
          </a:xfrm>
        </p:spPr>
        <p:txBody>
          <a:bodyPr/>
          <a:lstStyle/>
          <a:p>
            <a:r>
              <a:rPr lang="en-US" sz="3200"/>
              <a:t>Cookies: keeping “state” (cont.)</a:t>
            </a:r>
            <a:endParaRPr lang="en-US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952500" y="1138238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u="sng"/>
              <a:t>client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394325" y="1282700"/>
            <a:ext cx="110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u="sng"/>
              <a:t>server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2200275" y="4227513"/>
            <a:ext cx="3305175" cy="425450"/>
            <a:chOff x="1386" y="2663"/>
            <a:chExt cx="2082" cy="268"/>
          </a:xfrm>
        </p:grpSpPr>
        <p:sp>
          <p:nvSpPr>
            <p:cNvPr id="50192" name="Line 16"/>
            <p:cNvSpPr>
              <a:spLocks noChangeShapeType="1"/>
            </p:cNvSpPr>
            <p:nvPr/>
          </p:nvSpPr>
          <p:spPr bwMode="auto">
            <a:xfrm flipH="1">
              <a:off x="1386" y="266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553" y="2694"/>
              <a:ext cx="1743" cy="237"/>
              <a:chOff x="3268" y="2846"/>
              <a:chExt cx="1743" cy="237"/>
            </a:xfrm>
          </p:grpSpPr>
          <p:sp>
            <p:nvSpPr>
              <p:cNvPr id="50194" name="Rectangle 18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5" name="Text Box 19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usual http response msg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2209800" y="5722938"/>
            <a:ext cx="3305175" cy="407987"/>
            <a:chOff x="1392" y="3605"/>
            <a:chExt cx="2082" cy="257"/>
          </a:xfrm>
        </p:grpSpPr>
        <p:sp>
          <p:nvSpPr>
            <p:cNvPr id="50200" name="Line 24"/>
            <p:cNvSpPr>
              <a:spLocks noChangeShapeType="1"/>
            </p:cNvSpPr>
            <p:nvPr/>
          </p:nvSpPr>
          <p:spPr bwMode="auto">
            <a:xfrm flipH="1">
              <a:off x="1392" y="360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552" y="3625"/>
              <a:ext cx="1743" cy="237"/>
              <a:chOff x="3268" y="2846"/>
              <a:chExt cx="1743" cy="237"/>
            </a:xfrm>
          </p:grpSpPr>
          <p:sp>
            <p:nvSpPr>
              <p:cNvPr id="50202" name="Rectangle 26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3" name="Text Box 27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usual http response msg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0235" name="Text Box 59"/>
          <p:cNvSpPr txBox="1">
            <a:spLocks noChangeArrowheads="1"/>
          </p:cNvSpPr>
          <p:nvPr/>
        </p:nvSpPr>
        <p:spPr bwMode="auto">
          <a:xfrm>
            <a:off x="763588" y="2530475"/>
            <a:ext cx="1787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cookie file</a:t>
            </a:r>
          </a:p>
        </p:txBody>
      </p:sp>
      <p:sp>
        <p:nvSpPr>
          <p:cNvPr id="50242" name="Text Box 66"/>
          <p:cNvSpPr txBox="1">
            <a:spLocks noChangeArrowheads="1"/>
          </p:cNvSpPr>
          <p:nvPr/>
        </p:nvSpPr>
        <p:spPr bwMode="auto">
          <a:xfrm>
            <a:off x="58738" y="4303713"/>
            <a:ext cx="180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one week later:</a:t>
            </a:r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2209800" y="3589338"/>
            <a:ext cx="5638800" cy="1119187"/>
            <a:chOff x="1392" y="2261"/>
            <a:chExt cx="3552" cy="705"/>
          </a:xfrm>
        </p:grpSpPr>
        <p:sp>
          <p:nvSpPr>
            <p:cNvPr id="50188" name="Line 12"/>
            <p:cNvSpPr>
              <a:spLocks noChangeShapeType="1"/>
            </p:cNvSpPr>
            <p:nvPr/>
          </p:nvSpPr>
          <p:spPr bwMode="auto">
            <a:xfrm>
              <a:off x="1392" y="235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latin typeface="Courier New" pitchFamily="49" charset="0"/>
                </a:rPr>
                <a:t>cookie: 1678</a:t>
              </a:r>
            </a:p>
          </p:txBody>
        </p:sp>
        <p:sp>
          <p:nvSpPr>
            <p:cNvPr id="50204" name="Text Box 28"/>
            <p:cNvSpPr txBox="1">
              <a:spLocks noChangeArrowheads="1"/>
            </p:cNvSpPr>
            <p:nvPr/>
          </p:nvSpPr>
          <p:spPr bwMode="auto">
            <a:xfrm>
              <a:off x="3501" y="2332"/>
              <a:ext cx="70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specific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action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0218" name="Line 42"/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83"/>
            <p:cNvGrpSpPr>
              <a:grpSpLocks/>
            </p:cNvGrpSpPr>
            <p:nvPr/>
          </p:nvGrpSpPr>
          <p:grpSpPr bwMode="auto">
            <a:xfrm>
              <a:off x="4306" y="2363"/>
              <a:ext cx="557" cy="231"/>
              <a:chOff x="4306" y="2273"/>
              <a:chExt cx="557" cy="231"/>
            </a:xfrm>
          </p:grpSpPr>
          <p:sp>
            <p:nvSpPr>
              <p:cNvPr id="50248" name="Rectangle 72"/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9" name="Text Box 43"/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55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access</a:t>
                </a:r>
              </a:p>
            </p:txBody>
          </p:sp>
        </p:grp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755650" y="1804988"/>
            <a:ext cx="1438275" cy="771525"/>
            <a:chOff x="476" y="1047"/>
            <a:chExt cx="906" cy="486"/>
          </a:xfrm>
        </p:grpSpPr>
        <p:sp>
          <p:nvSpPr>
            <p:cNvPr id="50243" name="AutoShape 67"/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6" name="Text Box 60"/>
            <p:cNvSpPr txBox="1">
              <a:spLocks noChangeArrowheads="1"/>
            </p:cNvSpPr>
            <p:nvPr/>
          </p:nvSpPr>
          <p:spPr bwMode="auto">
            <a:xfrm>
              <a:off x="476" y="1134"/>
              <a:ext cx="7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ebay 8734</a:t>
              </a:r>
            </a:p>
          </p:txBody>
        </p:sp>
      </p:grpSp>
      <p:sp>
        <p:nvSpPr>
          <p:cNvPr id="50244" name="AutoShape 68"/>
          <p:cNvSpPr>
            <a:spLocks noChangeArrowheads="1"/>
          </p:cNvSpPr>
          <p:nvPr/>
        </p:nvSpPr>
        <p:spPr bwMode="auto">
          <a:xfrm>
            <a:off x="7956550" y="3343275"/>
            <a:ext cx="527050" cy="825500"/>
          </a:xfrm>
          <a:prstGeom prst="can">
            <a:avLst>
              <a:gd name="adj" fmla="val 3915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2200275" y="2106613"/>
            <a:ext cx="5921375" cy="1296987"/>
            <a:chOff x="1386" y="1327"/>
            <a:chExt cx="3730" cy="817"/>
          </a:xfrm>
        </p:grpSpPr>
        <p:sp>
          <p:nvSpPr>
            <p:cNvPr id="50180" name="Line 4"/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0207" name="Text Box 31"/>
            <p:cNvSpPr txBox="1">
              <a:spLocks noChangeArrowheads="1"/>
            </p:cNvSpPr>
            <p:nvPr/>
          </p:nvSpPr>
          <p:spPr bwMode="auto">
            <a:xfrm>
              <a:off x="3270" y="1390"/>
              <a:ext cx="1227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Amazon server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creates ID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1678 for user</a:t>
              </a:r>
              <a:endParaRPr lang="en-US" sz="2000"/>
            </a:p>
          </p:txBody>
        </p:sp>
        <p:grpSp>
          <p:nvGrpSpPr>
            <p:cNvPr id="10" name="Group 82"/>
            <p:cNvGrpSpPr>
              <a:grpSpLocks/>
            </p:cNvGrpSpPr>
            <p:nvPr/>
          </p:nvGrpSpPr>
          <p:grpSpPr bwMode="auto">
            <a:xfrm>
              <a:off x="4377" y="1730"/>
              <a:ext cx="739" cy="414"/>
              <a:chOff x="4377" y="1640"/>
              <a:chExt cx="739" cy="414"/>
            </a:xfrm>
          </p:grpSpPr>
          <p:sp>
            <p:nvSpPr>
              <p:cNvPr id="50216" name="Line 40"/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9" name="Rectangle 73"/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7" name="Text Box 41"/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create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    entry</a:t>
                </a:r>
              </a:p>
            </p:txBody>
          </p:sp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728663" y="2598738"/>
            <a:ext cx="4805362" cy="1087437"/>
            <a:chOff x="459" y="1637"/>
            <a:chExt cx="3027" cy="685"/>
          </a:xfrm>
        </p:grpSpPr>
        <p:sp>
          <p:nvSpPr>
            <p:cNvPr id="50185" name="Line 9"/>
            <p:cNvSpPr>
              <a:spLocks noChangeShapeType="1"/>
            </p:cNvSpPr>
            <p:nvPr/>
          </p:nvSpPr>
          <p:spPr bwMode="auto">
            <a:xfrm flipH="1">
              <a:off x="1404" y="163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7" name="Text Box 11"/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response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latin typeface="Courier New" pitchFamily="49" charset="0"/>
                </a:rPr>
                <a:t>Set-cookie: 1678 </a:t>
              </a:r>
            </a:p>
          </p:txBody>
        </p:sp>
        <p:grpSp>
          <p:nvGrpSpPr>
            <p:cNvPr id="12" name="Group 76"/>
            <p:cNvGrpSpPr>
              <a:grpSpLocks/>
            </p:cNvGrpSpPr>
            <p:nvPr/>
          </p:nvGrpSpPr>
          <p:grpSpPr bwMode="auto">
            <a:xfrm>
              <a:off x="459" y="1836"/>
              <a:ext cx="1004" cy="486"/>
              <a:chOff x="684" y="1746"/>
              <a:chExt cx="1004" cy="486"/>
            </a:xfrm>
          </p:grpSpPr>
          <p:sp>
            <p:nvSpPr>
              <p:cNvPr id="50250" name="AutoShape 74"/>
              <p:cNvSpPr>
                <a:spLocks noChangeArrowheads="1"/>
              </p:cNvSpPr>
              <p:nvPr/>
            </p:nvSpPr>
            <p:spPr bwMode="auto">
              <a:xfrm>
                <a:off x="735" y="1746"/>
                <a:ext cx="829" cy="48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1" name="Text Box 75"/>
              <p:cNvSpPr txBox="1">
                <a:spLocks noChangeArrowheads="1"/>
              </p:cNvSpPr>
              <p:nvPr/>
            </p:nvSpPr>
            <p:spPr bwMode="auto">
              <a:xfrm>
                <a:off x="684" y="1833"/>
                <a:ext cx="10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ebay 8734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amazon 1678</a:t>
                </a:r>
              </a:p>
            </p:txBody>
          </p:sp>
        </p:grpSp>
      </p:grpSp>
      <p:grpSp>
        <p:nvGrpSpPr>
          <p:cNvPr id="13" name="Group 93"/>
          <p:cNvGrpSpPr>
            <a:grpSpLocks/>
          </p:cNvGrpSpPr>
          <p:nvPr/>
        </p:nvGrpSpPr>
        <p:grpSpPr bwMode="auto">
          <a:xfrm>
            <a:off x="2181225" y="4192588"/>
            <a:ext cx="5705475" cy="1992312"/>
            <a:chOff x="1374" y="2641"/>
            <a:chExt cx="3594" cy="1255"/>
          </a:xfrm>
        </p:grpSpPr>
        <p:sp>
          <p:nvSpPr>
            <p:cNvPr id="50196" name="Line 20"/>
            <p:cNvSpPr>
              <a:spLocks noChangeShapeType="1"/>
            </p:cNvSpPr>
            <p:nvPr/>
          </p:nvSpPr>
          <p:spPr bwMode="auto">
            <a:xfrm>
              <a:off x="1374" y="329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9" name="Text Box 23"/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latin typeface="Courier New" pitchFamily="49" charset="0"/>
                </a:rPr>
                <a:t>cookie: 1678</a:t>
              </a:r>
            </a:p>
          </p:txBody>
        </p:sp>
        <p:sp>
          <p:nvSpPr>
            <p:cNvPr id="50205" name="Text Box 29"/>
            <p:cNvSpPr txBox="1">
              <a:spLocks noChangeArrowheads="1"/>
            </p:cNvSpPr>
            <p:nvPr/>
          </p:nvSpPr>
          <p:spPr bwMode="auto">
            <a:xfrm>
              <a:off x="3494" y="3262"/>
              <a:ext cx="77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spectific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action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0220" name="Line 44"/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7" name="Text Box 71"/>
            <p:cNvSpPr txBox="1">
              <a:spLocks noChangeArrowheads="1"/>
            </p:cNvSpPr>
            <p:nvPr/>
          </p:nvSpPr>
          <p:spPr bwMode="auto">
            <a:xfrm>
              <a:off x="4287" y="2939"/>
              <a:ext cx="557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access</a:t>
              </a:r>
            </a:p>
          </p:txBody>
        </p:sp>
      </p:grp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742950" y="4799013"/>
            <a:ext cx="1593850" cy="771525"/>
            <a:chOff x="684" y="1746"/>
            <a:chExt cx="1004" cy="486"/>
          </a:xfrm>
        </p:grpSpPr>
        <p:sp>
          <p:nvSpPr>
            <p:cNvPr id="50254" name="AutoShape 78"/>
            <p:cNvSpPr>
              <a:spLocks noChangeArrowheads="1"/>
            </p:cNvSpPr>
            <p:nvPr/>
          </p:nvSpPr>
          <p:spPr bwMode="auto">
            <a:xfrm>
              <a:off x="735" y="1746"/>
              <a:ext cx="829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5" name="Text Box 79"/>
            <p:cNvSpPr txBox="1">
              <a:spLocks noChangeArrowheads="1"/>
            </p:cNvSpPr>
            <p:nvPr/>
          </p:nvSpPr>
          <p:spPr bwMode="auto">
            <a:xfrm>
              <a:off x="684" y="1833"/>
              <a:ext cx="10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ebay 8734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amazon 1678</a:t>
              </a:r>
            </a:p>
          </p:txBody>
        </p:sp>
      </p:grpSp>
      <p:sp>
        <p:nvSpPr>
          <p:cNvPr id="50256" name="Text Box 80"/>
          <p:cNvSpPr txBox="1">
            <a:spLocks noChangeArrowheads="1"/>
          </p:cNvSpPr>
          <p:nvPr/>
        </p:nvSpPr>
        <p:spPr bwMode="auto">
          <a:xfrm>
            <a:off x="7831138" y="4248150"/>
            <a:ext cx="1150937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backend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5" grpId="0"/>
      <p:bldP spid="502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2217-E6D7-4C77-BB67-CB394B021DF9}" type="slidenum">
              <a:rPr lang="en-US"/>
              <a:pPr/>
              <a:t>14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Cookies (continued)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77963"/>
            <a:ext cx="3810000" cy="2641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What cookies can bring:</a:t>
            </a:r>
            <a:endParaRPr lang="en-US" sz="2400"/>
          </a:p>
          <a:p>
            <a:r>
              <a:rPr lang="en-US" sz="2400"/>
              <a:t>authorization</a:t>
            </a:r>
          </a:p>
          <a:p>
            <a:r>
              <a:rPr lang="en-US" sz="2400"/>
              <a:t>shopping carts</a:t>
            </a:r>
          </a:p>
          <a:p>
            <a:r>
              <a:rPr lang="en-US" sz="2400"/>
              <a:t>recommendations</a:t>
            </a:r>
          </a:p>
          <a:p>
            <a:r>
              <a:rPr lang="en-US" sz="2400"/>
              <a:t>user session state (Web e-mail)</a:t>
            </a:r>
          </a:p>
        </p:txBody>
      </p:sp>
      <p:sp>
        <p:nvSpPr>
          <p:cNvPr id="122893" name="Rectangle 13"/>
          <p:cNvSpPr>
            <a:spLocks noChangeArrowheads="1"/>
          </p:cNvSpPr>
          <p:nvPr/>
        </p:nvSpPr>
        <p:spPr bwMode="auto">
          <a:xfrm>
            <a:off x="4911725" y="1411288"/>
            <a:ext cx="3810000" cy="223361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Cookies and privacy:</a:t>
            </a:r>
            <a:endParaRPr lang="en-US"/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cookies permit sites to learn a lot about you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you may supply name and e-mail to sites</a:t>
            </a:r>
          </a:p>
        </p:txBody>
      </p:sp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7321550" y="1177925"/>
            <a:ext cx="7985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aside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22895" name="Rectangle 15"/>
          <p:cNvSpPr>
            <a:spLocks noChangeArrowheads="1"/>
          </p:cNvSpPr>
          <p:nvPr/>
        </p:nvSpPr>
        <p:spPr bwMode="auto">
          <a:xfrm>
            <a:off x="411163" y="4090988"/>
            <a:ext cx="57023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How to keep “state”:</a:t>
            </a:r>
            <a:endParaRPr lang="en-US"/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protocol endpoints: maintain state at sender/receiver over multiple transactions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cookies: http messages carry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0494-2B86-43E0-BE05-EBE72A722F23}" type="slidenum">
              <a:rPr lang="en-US"/>
              <a:pPr/>
              <a:t>15</a:t>
            </a:fld>
            <a:endParaRPr 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Web caches </a:t>
            </a:r>
            <a:r>
              <a:rPr lang="en-US" sz="3600" dirty="0" smtClean="0"/>
              <a:t>&amp; proxy servers</a:t>
            </a:r>
            <a:endParaRPr lang="en-US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8" y="1662113"/>
            <a:ext cx="4104322" cy="3916362"/>
          </a:xfrm>
        </p:spPr>
        <p:txBody>
          <a:bodyPr/>
          <a:lstStyle/>
          <a:p>
            <a:r>
              <a:rPr lang="en-US" sz="2400" dirty="0"/>
              <a:t>user sets browser:  Web accesses via  cache</a:t>
            </a:r>
          </a:p>
          <a:p>
            <a:r>
              <a:rPr lang="en-US" sz="2400" dirty="0"/>
              <a:t>browser sends all HTTP requests to cache</a:t>
            </a:r>
          </a:p>
          <a:p>
            <a:pPr lvl="1"/>
            <a:r>
              <a:rPr lang="en-US" sz="2000" dirty="0"/>
              <a:t>object in </a:t>
            </a:r>
            <a:r>
              <a:rPr lang="en-US" sz="2000" dirty="0" smtClean="0"/>
              <a:t>cache (cache hit): </a:t>
            </a:r>
            <a:r>
              <a:rPr lang="en-US" sz="2000" dirty="0"/>
              <a:t>cache returns </a:t>
            </a:r>
            <a:r>
              <a:rPr lang="en-US" sz="2000" dirty="0" smtClean="0"/>
              <a:t>object</a:t>
            </a:r>
            <a:endParaRPr lang="en-US" sz="2000" dirty="0"/>
          </a:p>
          <a:p>
            <a:pPr lvl="1"/>
            <a:r>
              <a:rPr lang="en-US" sz="2000" dirty="0"/>
              <a:t>else </a:t>
            </a:r>
            <a:r>
              <a:rPr lang="en-US" sz="2000" dirty="0" smtClean="0"/>
              <a:t>(cache miss) cache </a:t>
            </a:r>
            <a:r>
              <a:rPr lang="en-US" sz="2000" dirty="0"/>
              <a:t>requests object from origin server, then returns object to client</a:t>
            </a:r>
          </a:p>
          <a:p>
            <a:pPr lvl="1"/>
            <a:r>
              <a:rPr lang="en-US" sz="2000" dirty="0"/>
              <a:t>Cache keeps copy of object for future use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393700" y="1135063"/>
            <a:ext cx="8750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>
                <a:solidFill>
                  <a:srgbClr val="FF0000"/>
                </a:solidFill>
              </a:rPr>
              <a:t>Goal:</a:t>
            </a:r>
            <a:r>
              <a:rPr lang="en-US"/>
              <a:t> satisfy client request without involving origin server</a:t>
            </a:r>
          </a:p>
        </p:txBody>
      </p:sp>
      <p:graphicFrame>
        <p:nvGraphicFramePr>
          <p:cNvPr id="171013" name="Object 5"/>
          <p:cNvGraphicFramePr>
            <a:graphicFrameLocks noChangeAspect="1"/>
          </p:cNvGraphicFramePr>
          <p:nvPr/>
        </p:nvGraphicFramePr>
        <p:xfrm>
          <a:off x="4203700" y="2955925"/>
          <a:ext cx="515938" cy="414338"/>
        </p:xfrm>
        <a:graphic>
          <a:graphicData uri="http://schemas.openxmlformats.org/presentationml/2006/ole">
            <p:oleObj spid="_x0000_s171013" name="Clip" r:id="rId4" imgW="1305000" imgH="1085760" progId="">
              <p:embed/>
            </p:oleObj>
          </a:graphicData>
        </a:graphic>
      </p:graphicFrame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4143375" y="3368675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client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171015" name="Object 7"/>
          <p:cNvGraphicFramePr>
            <a:graphicFrameLocks noChangeAspect="1"/>
          </p:cNvGraphicFramePr>
          <p:nvPr/>
        </p:nvGraphicFramePr>
        <p:xfrm>
          <a:off x="4268788" y="4826000"/>
          <a:ext cx="515937" cy="412750"/>
        </p:xfrm>
        <a:graphic>
          <a:graphicData uri="http://schemas.openxmlformats.org/presentationml/2006/ole">
            <p:oleObj spid="_x0000_s171015" name="Clip" r:id="rId5" imgW="1305000" imgH="1085760" progId="">
              <p:embed/>
            </p:oleObj>
          </a:graphicData>
        </a:graphic>
      </p:graphicFrame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6026150" y="2774950"/>
            <a:ext cx="954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Proxy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71017" name="Group 9"/>
          <p:cNvGrpSpPr>
            <a:grpSpLocks/>
          </p:cNvGrpSpPr>
          <p:nvPr/>
        </p:nvGrpSpPr>
        <p:grpSpPr bwMode="auto">
          <a:xfrm>
            <a:off x="6249988" y="3556000"/>
            <a:ext cx="346075" cy="742950"/>
            <a:chOff x="4180" y="783"/>
            <a:chExt cx="150" cy="307"/>
          </a:xfrm>
        </p:grpSpPr>
        <p:sp>
          <p:nvSpPr>
            <p:cNvPr id="171018" name="AutoShape 1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19" name="Rectangle 1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0" name="Rectangle 1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1" name="AutoShape 1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2" name="Line 1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3" name="Line 1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4" name="Rectangle 1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5" name="Rectangle 1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1029" name="Text Box 21"/>
          <p:cNvSpPr txBox="1">
            <a:spLocks noChangeArrowheads="1"/>
          </p:cNvSpPr>
          <p:nvPr/>
        </p:nvSpPr>
        <p:spPr bwMode="auto">
          <a:xfrm>
            <a:off x="4298950" y="5284788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client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71061" name="Group 53"/>
          <p:cNvGrpSpPr>
            <a:grpSpLocks/>
          </p:cNvGrpSpPr>
          <p:nvPr/>
        </p:nvGrpSpPr>
        <p:grpSpPr bwMode="auto">
          <a:xfrm>
            <a:off x="4567238" y="4095750"/>
            <a:ext cx="1593850" cy="760413"/>
            <a:chOff x="2877" y="2580"/>
            <a:chExt cx="1004" cy="479"/>
          </a:xfrm>
        </p:grpSpPr>
        <p:sp>
          <p:nvSpPr>
            <p:cNvPr id="171027" name="Line 19"/>
            <p:cNvSpPr>
              <a:spLocks noChangeShapeType="1"/>
            </p:cNvSpPr>
            <p:nvPr/>
          </p:nvSpPr>
          <p:spPr bwMode="auto">
            <a:xfrm flipV="1">
              <a:off x="2998" y="2580"/>
              <a:ext cx="883" cy="4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1" name="Text Box 23"/>
            <p:cNvSpPr txBox="1">
              <a:spLocks noChangeArrowheads="1"/>
            </p:cNvSpPr>
            <p:nvPr/>
          </p:nvSpPr>
          <p:spPr bwMode="auto">
            <a:xfrm rot="-1692639">
              <a:off x="2877" y="2646"/>
              <a:ext cx="9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request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171062" name="Group 54"/>
          <p:cNvGrpSpPr>
            <a:grpSpLocks/>
          </p:cNvGrpSpPr>
          <p:nvPr/>
        </p:nvGrpSpPr>
        <p:grpSpPr bwMode="auto">
          <a:xfrm>
            <a:off x="4773613" y="4183063"/>
            <a:ext cx="1622425" cy="785812"/>
            <a:chOff x="3007" y="2635"/>
            <a:chExt cx="1022" cy="495"/>
          </a:xfrm>
        </p:grpSpPr>
        <p:sp>
          <p:nvSpPr>
            <p:cNvPr id="171028" name="Line 20"/>
            <p:cNvSpPr>
              <a:spLocks noChangeShapeType="1"/>
            </p:cNvSpPr>
            <p:nvPr/>
          </p:nvSpPr>
          <p:spPr bwMode="auto">
            <a:xfrm flipH="1">
              <a:off x="3030" y="2635"/>
              <a:ext cx="884" cy="4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3" name="Text Box 25"/>
            <p:cNvSpPr txBox="1">
              <a:spLocks noChangeArrowheads="1"/>
            </p:cNvSpPr>
            <p:nvPr/>
          </p:nvSpPr>
          <p:spPr bwMode="auto">
            <a:xfrm rot="-1737783">
              <a:off x="3007" y="2847"/>
              <a:ext cx="10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response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171034" name="Group 26"/>
          <p:cNvGrpSpPr>
            <a:grpSpLocks/>
          </p:cNvGrpSpPr>
          <p:nvPr/>
        </p:nvGrpSpPr>
        <p:grpSpPr bwMode="auto">
          <a:xfrm>
            <a:off x="8089900" y="2792413"/>
            <a:ext cx="346075" cy="742950"/>
            <a:chOff x="4180" y="783"/>
            <a:chExt cx="150" cy="307"/>
          </a:xfrm>
        </p:grpSpPr>
        <p:sp>
          <p:nvSpPr>
            <p:cNvPr id="171035" name="AutoShape 2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6" name="Rectangle 2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7" name="Rectangle 2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8" name="AutoShape 3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9" name="Line 3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0" name="Line 3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1" name="Rectangle 3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2" name="Rectangle 3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1043" name="Group 35"/>
          <p:cNvGrpSpPr>
            <a:grpSpLocks/>
          </p:cNvGrpSpPr>
          <p:nvPr/>
        </p:nvGrpSpPr>
        <p:grpSpPr bwMode="auto">
          <a:xfrm>
            <a:off x="8174038" y="4670425"/>
            <a:ext cx="346075" cy="742950"/>
            <a:chOff x="4180" y="783"/>
            <a:chExt cx="150" cy="307"/>
          </a:xfrm>
        </p:grpSpPr>
        <p:sp>
          <p:nvSpPr>
            <p:cNvPr id="171044" name="AutoShape 3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5" name="Rectangle 3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6" name="Rectangle 3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7" name="AutoShape 3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8" name="Line 4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9" name="Line 4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50" name="Rectangle 4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51" name="Rectangle 4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1057" name="Group 49"/>
          <p:cNvGrpSpPr>
            <a:grpSpLocks/>
          </p:cNvGrpSpPr>
          <p:nvPr/>
        </p:nvGrpSpPr>
        <p:grpSpPr bwMode="auto">
          <a:xfrm>
            <a:off x="4765675" y="3141663"/>
            <a:ext cx="3251200" cy="730250"/>
            <a:chOff x="3002" y="1979"/>
            <a:chExt cx="2048" cy="460"/>
          </a:xfrm>
        </p:grpSpPr>
        <p:sp>
          <p:nvSpPr>
            <p:cNvPr id="171026" name="Freeform 18"/>
            <p:cNvSpPr>
              <a:spLocks/>
            </p:cNvSpPr>
            <p:nvPr/>
          </p:nvSpPr>
          <p:spPr bwMode="auto">
            <a:xfrm>
              <a:off x="3002" y="1979"/>
              <a:ext cx="2048" cy="4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11" y="460"/>
                </a:cxn>
                <a:cxn ang="0">
                  <a:pos x="2048" y="0"/>
                </a:cxn>
              </a:cxnLst>
              <a:rect l="0" t="0" r="r" b="b"/>
              <a:pathLst>
                <a:path w="2048" h="460">
                  <a:moveTo>
                    <a:pt x="0" y="2"/>
                  </a:moveTo>
                  <a:lnTo>
                    <a:pt x="1011" y="460"/>
                  </a:lnTo>
                  <a:lnTo>
                    <a:pt x="2048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0" name="Text Box 22"/>
            <p:cNvSpPr txBox="1">
              <a:spLocks noChangeArrowheads="1"/>
            </p:cNvSpPr>
            <p:nvPr/>
          </p:nvSpPr>
          <p:spPr bwMode="auto">
            <a:xfrm rot="1422049">
              <a:off x="3064" y="2006"/>
              <a:ext cx="9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request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1053" name="Text Box 45"/>
            <p:cNvSpPr txBox="1">
              <a:spLocks noChangeArrowheads="1"/>
            </p:cNvSpPr>
            <p:nvPr/>
          </p:nvSpPr>
          <p:spPr bwMode="auto">
            <a:xfrm rot="-1419968">
              <a:off x="4095" y="2016"/>
              <a:ext cx="9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request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171055" name="Text Box 47"/>
          <p:cNvSpPr txBox="1">
            <a:spLocks noChangeArrowheads="1"/>
          </p:cNvSpPr>
          <p:nvPr/>
        </p:nvSpPr>
        <p:spPr bwMode="auto">
          <a:xfrm>
            <a:off x="7885113" y="5465763"/>
            <a:ext cx="800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origin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1056" name="Text Box 48"/>
          <p:cNvSpPr txBox="1">
            <a:spLocks noChangeArrowheads="1"/>
          </p:cNvSpPr>
          <p:nvPr/>
        </p:nvSpPr>
        <p:spPr bwMode="auto">
          <a:xfrm>
            <a:off x="7816850" y="1993900"/>
            <a:ext cx="800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origin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1063" name="Rectangle 55"/>
          <p:cNvSpPr>
            <a:spLocks noChangeArrowheads="1"/>
          </p:cNvSpPr>
          <p:nvPr/>
        </p:nvSpPr>
        <p:spPr bwMode="auto">
          <a:xfrm>
            <a:off x="6946900" y="4349750"/>
            <a:ext cx="406400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1064" name="Picture 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97863" y="2632075"/>
            <a:ext cx="527050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171068" name="Group 60"/>
          <p:cNvGrpSpPr>
            <a:grpSpLocks/>
          </p:cNvGrpSpPr>
          <p:nvPr/>
        </p:nvGrpSpPr>
        <p:grpSpPr bwMode="auto">
          <a:xfrm>
            <a:off x="3992563" y="2678113"/>
            <a:ext cx="4187825" cy="1814512"/>
            <a:chOff x="2515" y="1687"/>
            <a:chExt cx="2638" cy="1143"/>
          </a:xfrm>
        </p:grpSpPr>
        <p:sp>
          <p:nvSpPr>
            <p:cNvPr id="171052" name="Freeform 44"/>
            <p:cNvSpPr>
              <a:spLocks/>
            </p:cNvSpPr>
            <p:nvPr/>
          </p:nvSpPr>
          <p:spPr bwMode="auto">
            <a:xfrm>
              <a:off x="2985" y="2026"/>
              <a:ext cx="2119" cy="476"/>
            </a:xfrm>
            <a:custGeom>
              <a:avLst/>
              <a:gdLst/>
              <a:ahLst/>
              <a:cxnLst>
                <a:cxn ang="0">
                  <a:pos x="2119" y="0"/>
                </a:cxn>
                <a:cxn ang="0">
                  <a:pos x="1020" y="476"/>
                </a:cxn>
                <a:cxn ang="0">
                  <a:pos x="0" y="8"/>
                </a:cxn>
              </a:cxnLst>
              <a:rect l="0" t="0" r="r" b="b"/>
              <a:pathLst>
                <a:path w="2119" h="476">
                  <a:moveTo>
                    <a:pt x="2119" y="0"/>
                  </a:moveTo>
                  <a:lnTo>
                    <a:pt x="1020" y="476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2" name="Text Box 24"/>
            <p:cNvSpPr txBox="1">
              <a:spLocks noChangeArrowheads="1"/>
            </p:cNvSpPr>
            <p:nvPr/>
          </p:nvSpPr>
          <p:spPr bwMode="auto">
            <a:xfrm rot="1411598">
              <a:off x="2901" y="2244"/>
              <a:ext cx="10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response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1054" name="Text Box 46"/>
            <p:cNvSpPr txBox="1">
              <a:spLocks noChangeArrowheads="1"/>
            </p:cNvSpPr>
            <p:nvPr/>
          </p:nvSpPr>
          <p:spPr bwMode="auto">
            <a:xfrm rot="-1415789">
              <a:off x="4131" y="2232"/>
              <a:ext cx="10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response</a:t>
              </a:r>
              <a:endParaRPr lang="en-US">
                <a:latin typeface="Times New Roman" pitchFamily="18" charset="0"/>
              </a:endParaRPr>
            </a:p>
          </p:txBody>
        </p:sp>
        <p:pic>
          <p:nvPicPr>
            <p:cNvPr id="171065" name="Picture 5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79" y="2557"/>
              <a:ext cx="332" cy="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71067" name="Picture 5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" y="1687"/>
              <a:ext cx="332" cy="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1069" name="Picture 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0188" y="4613275"/>
            <a:ext cx="527050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71070" name="Text Box 62"/>
          <p:cNvSpPr txBox="1">
            <a:spLocks noChangeArrowheads="1"/>
          </p:cNvSpPr>
          <p:nvPr/>
        </p:nvSpPr>
        <p:spPr bwMode="auto">
          <a:xfrm>
            <a:off x="180975" y="5962650"/>
            <a:ext cx="4548188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- Can all objects be cached? </a:t>
            </a:r>
          </a:p>
          <a:p>
            <a:pPr marL="342900" indent="-342900"/>
            <a:r>
              <a:rPr lang="en-US"/>
              <a:t>- Proxy vs. local browser cache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7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7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6C6C-6E32-40C4-AFDE-22CA0D26D0DC}" type="slidenum">
              <a:rPr lang="en-US"/>
              <a:pPr/>
              <a:t>16</a:t>
            </a:fld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about Web caching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361238" cy="4648200"/>
          </a:xfrm>
        </p:spPr>
        <p:txBody>
          <a:bodyPr/>
          <a:lstStyle/>
          <a:p>
            <a:r>
              <a:rPr lang="en-US" sz="2400"/>
              <a:t>cache acts as both client and server</a:t>
            </a:r>
          </a:p>
          <a:p>
            <a:r>
              <a:rPr lang="en-US" sz="2400"/>
              <a:t>typically cache is installed by ISP (university, company, residential ISP)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9288" y="3489325"/>
            <a:ext cx="7467600" cy="241458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Why Web caching?</a:t>
            </a:r>
            <a:endParaRPr lang="en-US" sz="2400" dirty="0"/>
          </a:p>
          <a:p>
            <a:r>
              <a:rPr lang="en-US" sz="2400" dirty="0"/>
              <a:t>1. reduce response time for client request</a:t>
            </a:r>
          </a:p>
          <a:p>
            <a:r>
              <a:rPr lang="en-US" sz="2400" dirty="0"/>
              <a:t>2. reduce traffic on an institution’s access </a:t>
            </a:r>
            <a:r>
              <a:rPr lang="en-US" sz="2400" dirty="0" smtClean="0"/>
              <a:t>link</a:t>
            </a:r>
          </a:p>
          <a:p>
            <a:r>
              <a:rPr lang="en-US" sz="2400" dirty="0" smtClean="0"/>
              <a:t>3. other: hiding original requester!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C02-19E1-4519-8526-556BEBE29029}" type="slidenum">
              <a:rPr lang="en-US"/>
              <a:pPr/>
              <a:t>17</a:t>
            </a:fld>
            <a:endParaRPr lang="en-US"/>
          </a:p>
        </p:txBody>
      </p:sp>
      <p:sp>
        <p:nvSpPr>
          <p:cNvPr id="173058" name="Line 2"/>
          <p:cNvSpPr>
            <a:spLocks noChangeShapeType="1"/>
          </p:cNvSpPr>
          <p:nvPr/>
        </p:nvSpPr>
        <p:spPr bwMode="auto">
          <a:xfrm>
            <a:off x="5067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Caching example </a:t>
            </a:r>
            <a:endParaRPr lang="en-US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331913"/>
            <a:ext cx="46640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Assumptions</a:t>
            </a:r>
            <a:endParaRPr lang="en-US" sz="2400"/>
          </a:p>
          <a:p>
            <a:r>
              <a:rPr lang="en-US" sz="2000"/>
              <a:t>average object size = 100k bits</a:t>
            </a:r>
          </a:p>
          <a:p>
            <a:r>
              <a:rPr lang="en-US" sz="2000"/>
              <a:t>avg. request rate from institution’s browsers = 15 req/sec</a:t>
            </a:r>
          </a:p>
          <a:p>
            <a:r>
              <a:rPr lang="en-US" sz="2000"/>
              <a:t>delay from institutional router to any origin server and back = 2 sec</a:t>
            </a:r>
          </a:p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Consequences</a:t>
            </a:r>
            <a:endParaRPr lang="en-US" sz="2400"/>
          </a:p>
          <a:p>
            <a:r>
              <a:rPr lang="en-US" sz="1800"/>
              <a:t>utilization on LAN = 15%</a:t>
            </a:r>
          </a:p>
          <a:p>
            <a:r>
              <a:rPr lang="en-US" sz="1800"/>
              <a:t>utilization on access link = 100%</a:t>
            </a:r>
          </a:p>
          <a:p>
            <a:r>
              <a:rPr lang="en-US" sz="1800"/>
              <a:t>total delay   = Internet delay + access delay + LAN delay</a:t>
            </a:r>
          </a:p>
          <a:p>
            <a:pPr>
              <a:buFont typeface="ZapfDingbats" pitchFamily="82" charset="2"/>
              <a:buNone/>
            </a:pPr>
            <a:r>
              <a:rPr lang="en-US" sz="1800"/>
              <a:t>  =  2 sec + minutes + milliseconds</a:t>
            </a:r>
          </a:p>
          <a:p>
            <a:endParaRPr lang="en-US" sz="2000"/>
          </a:p>
          <a:p>
            <a:endParaRPr lang="en-US" sz="2000"/>
          </a:p>
        </p:txBody>
      </p:sp>
      <p:grpSp>
        <p:nvGrpSpPr>
          <p:cNvPr id="173061" name="Group 5"/>
          <p:cNvGrpSpPr>
            <a:grpSpLocks/>
          </p:cNvGrpSpPr>
          <p:nvPr/>
        </p:nvGrpSpPr>
        <p:grpSpPr bwMode="auto">
          <a:xfrm>
            <a:off x="4878388" y="1698625"/>
            <a:ext cx="184150" cy="542925"/>
            <a:chOff x="4180" y="783"/>
            <a:chExt cx="150" cy="307"/>
          </a:xfrm>
        </p:grpSpPr>
        <p:sp>
          <p:nvSpPr>
            <p:cNvPr id="173062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3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4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5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6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7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8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9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70" name="Group 14"/>
          <p:cNvGrpSpPr>
            <a:grpSpLocks/>
          </p:cNvGrpSpPr>
          <p:nvPr/>
        </p:nvGrpSpPr>
        <p:grpSpPr bwMode="auto">
          <a:xfrm>
            <a:off x="5802313" y="1155700"/>
            <a:ext cx="184150" cy="542925"/>
            <a:chOff x="4180" y="783"/>
            <a:chExt cx="150" cy="307"/>
          </a:xfrm>
        </p:grpSpPr>
        <p:sp>
          <p:nvSpPr>
            <p:cNvPr id="173071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2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3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4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5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6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7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8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79" name="Group 23"/>
          <p:cNvGrpSpPr>
            <a:grpSpLocks/>
          </p:cNvGrpSpPr>
          <p:nvPr/>
        </p:nvGrpSpPr>
        <p:grpSpPr bwMode="auto">
          <a:xfrm>
            <a:off x="6478588" y="1184275"/>
            <a:ext cx="184150" cy="542925"/>
            <a:chOff x="4180" y="783"/>
            <a:chExt cx="150" cy="307"/>
          </a:xfrm>
        </p:grpSpPr>
        <p:sp>
          <p:nvSpPr>
            <p:cNvPr id="173080" name="AutoShape 2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1" name="Rectangle 2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2" name="Rectangle 2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3" name="AutoShape 2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4" name="Line 2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5" name="Line 2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6" name="Rectangle 3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7" name="Rectangle 3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88" name="Group 32"/>
          <p:cNvGrpSpPr>
            <a:grpSpLocks/>
          </p:cNvGrpSpPr>
          <p:nvPr/>
        </p:nvGrpSpPr>
        <p:grpSpPr bwMode="auto">
          <a:xfrm>
            <a:off x="7059613" y="1365250"/>
            <a:ext cx="184150" cy="542925"/>
            <a:chOff x="4180" y="783"/>
            <a:chExt cx="150" cy="307"/>
          </a:xfrm>
        </p:grpSpPr>
        <p:sp>
          <p:nvSpPr>
            <p:cNvPr id="173089" name="AutoShape 3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0" name="Rectangle 3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1" name="Rectangle 3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2" name="AutoShape 3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3" name="Line 3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4" name="Line 3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5" name="Rectangle 3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6" name="Rectangle 4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97" name="Group 41"/>
          <p:cNvGrpSpPr>
            <a:grpSpLocks/>
          </p:cNvGrpSpPr>
          <p:nvPr/>
        </p:nvGrpSpPr>
        <p:grpSpPr bwMode="auto">
          <a:xfrm>
            <a:off x="7373938" y="2155825"/>
            <a:ext cx="184150" cy="542925"/>
            <a:chOff x="4180" y="783"/>
            <a:chExt cx="150" cy="307"/>
          </a:xfrm>
        </p:grpSpPr>
        <p:sp>
          <p:nvSpPr>
            <p:cNvPr id="173098" name="AutoShape 4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9" name="Rectangle 4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0" name="Rectangle 4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1" name="AutoShape 4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2" name="Line 4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3" name="Line 4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4" name="Rectangle 4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5" name="Rectangle 4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106" name="Text Box 50"/>
          <p:cNvSpPr txBox="1">
            <a:spLocks noChangeArrowheads="1"/>
          </p:cNvSpPr>
          <p:nvPr/>
        </p:nvSpPr>
        <p:spPr bwMode="auto">
          <a:xfrm>
            <a:off x="7607300" y="1208088"/>
            <a:ext cx="1077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3107" name="Line 51"/>
          <p:cNvSpPr>
            <a:spLocks noChangeShapeType="1"/>
          </p:cNvSpPr>
          <p:nvPr/>
        </p:nvSpPr>
        <p:spPr bwMode="auto">
          <a:xfrm>
            <a:off x="5876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08" name="Line 52"/>
          <p:cNvSpPr>
            <a:spLocks noChangeShapeType="1"/>
          </p:cNvSpPr>
          <p:nvPr/>
        </p:nvSpPr>
        <p:spPr bwMode="auto">
          <a:xfrm flipH="1">
            <a:off x="6505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09" name="Line 53"/>
          <p:cNvSpPr>
            <a:spLocks noChangeShapeType="1"/>
          </p:cNvSpPr>
          <p:nvPr/>
        </p:nvSpPr>
        <p:spPr bwMode="auto">
          <a:xfrm flipH="1">
            <a:off x="6962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10" name="Line 54"/>
          <p:cNvSpPr>
            <a:spLocks noChangeShapeType="1"/>
          </p:cNvSpPr>
          <p:nvPr/>
        </p:nvSpPr>
        <p:spPr bwMode="auto">
          <a:xfrm flipH="1" flipV="1">
            <a:off x="7124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11" name="Freeform 55"/>
          <p:cNvSpPr>
            <a:spLocks/>
          </p:cNvSpPr>
          <p:nvPr/>
        </p:nvSpPr>
        <p:spPr bwMode="auto">
          <a:xfrm>
            <a:off x="5162550" y="1689100"/>
            <a:ext cx="2174875" cy="1581150"/>
          </a:xfrm>
          <a:custGeom>
            <a:avLst/>
            <a:gdLst/>
            <a:ahLst/>
            <a:cxnLst>
              <a:cxn ang="0">
                <a:pos x="27" y="652"/>
              </a:cxn>
              <a:cxn ang="0">
                <a:pos x="105" y="76"/>
              </a:cxn>
              <a:cxn ang="0">
                <a:pos x="657" y="196"/>
              </a:cxn>
              <a:cxn ang="0">
                <a:pos x="1209" y="100"/>
              </a:cxn>
              <a:cxn ang="0">
                <a:pos x="2001" y="406"/>
              </a:cxn>
              <a:cxn ang="0">
                <a:pos x="2013" y="1144"/>
              </a:cxn>
              <a:cxn ang="0">
                <a:pos x="1581" y="1600"/>
              </a:cxn>
              <a:cxn ang="0">
                <a:pos x="813" y="1516"/>
              </a:cxn>
              <a:cxn ang="0">
                <a:pos x="501" y="1270"/>
              </a:cxn>
              <a:cxn ang="0">
                <a:pos x="183" y="1066"/>
              </a:cxn>
              <a:cxn ang="0">
                <a:pos x="27" y="652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3112" name="Group 56"/>
          <p:cNvGrpSpPr>
            <a:grpSpLocks/>
          </p:cNvGrpSpPr>
          <p:nvPr/>
        </p:nvGrpSpPr>
        <p:grpSpPr bwMode="auto">
          <a:xfrm>
            <a:off x="6145213" y="2890838"/>
            <a:ext cx="501650" cy="233362"/>
            <a:chOff x="3600" y="219"/>
            <a:chExt cx="360" cy="175"/>
          </a:xfrm>
        </p:grpSpPr>
        <p:sp>
          <p:nvSpPr>
            <p:cNvPr id="173113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4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5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6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3117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3118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3119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0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1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3122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3123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4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5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3126" name="Text Box 70"/>
          <p:cNvSpPr txBox="1">
            <a:spLocks noChangeArrowheads="1"/>
          </p:cNvSpPr>
          <p:nvPr/>
        </p:nvSpPr>
        <p:spPr bwMode="auto">
          <a:xfrm>
            <a:off x="5595938" y="1998663"/>
            <a:ext cx="1081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Internet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3127" name="Freeform 71"/>
          <p:cNvSpPr>
            <a:spLocks/>
          </p:cNvSpPr>
          <p:nvPr/>
        </p:nvSpPr>
        <p:spPr bwMode="auto">
          <a:xfrm>
            <a:off x="4732338" y="4059238"/>
            <a:ext cx="2965450" cy="1390650"/>
          </a:xfrm>
          <a:custGeom>
            <a:avLst/>
            <a:gdLst/>
            <a:ahLst/>
            <a:cxnLst>
              <a:cxn ang="0">
                <a:pos x="31" y="327"/>
              </a:cxn>
              <a:cxn ang="0">
                <a:pos x="103" y="137"/>
              </a:cxn>
              <a:cxn ang="0">
                <a:pos x="649" y="17"/>
              </a:cxn>
              <a:cxn ang="0">
                <a:pos x="1141" y="35"/>
              </a:cxn>
              <a:cxn ang="0">
                <a:pos x="1763" y="121"/>
              </a:cxn>
              <a:cxn ang="0">
                <a:pos x="1774" y="741"/>
              </a:cxn>
              <a:cxn ang="0">
                <a:pos x="1369" y="845"/>
              </a:cxn>
              <a:cxn ang="0">
                <a:pos x="781" y="851"/>
              </a:cxn>
              <a:cxn ang="0">
                <a:pos x="447" y="847"/>
              </a:cxn>
              <a:cxn ang="0">
                <a:pos x="168" y="676"/>
              </a:cxn>
              <a:cxn ang="0">
                <a:pos x="31" y="327"/>
              </a:cxn>
            </a:cxnLst>
            <a:rect l="0" t="0" r="r" b="b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3128" name="Object 72"/>
          <p:cNvGraphicFramePr>
            <a:graphicFrameLocks noChangeAspect="1"/>
          </p:cNvGraphicFramePr>
          <p:nvPr/>
        </p:nvGraphicFramePr>
        <p:xfrm>
          <a:off x="4979988" y="4803775"/>
          <a:ext cx="444500" cy="357188"/>
        </p:xfrm>
        <a:graphic>
          <a:graphicData uri="http://schemas.openxmlformats.org/presentationml/2006/ole">
            <p:oleObj spid="_x0000_s173128" name="Clip" r:id="rId4" imgW="1305000" imgH="1085760" progId="">
              <p:embed/>
            </p:oleObj>
          </a:graphicData>
        </a:graphic>
      </p:graphicFrame>
      <p:graphicFrame>
        <p:nvGraphicFramePr>
          <p:cNvPr id="173129" name="Object 73"/>
          <p:cNvGraphicFramePr>
            <a:graphicFrameLocks noChangeAspect="1"/>
          </p:cNvGraphicFramePr>
          <p:nvPr/>
        </p:nvGraphicFramePr>
        <p:xfrm>
          <a:off x="5484813" y="4803775"/>
          <a:ext cx="444500" cy="357188"/>
        </p:xfrm>
        <a:graphic>
          <a:graphicData uri="http://schemas.openxmlformats.org/presentationml/2006/ole">
            <p:oleObj spid="_x0000_s173129" name="Clip" r:id="rId5" imgW="1305000" imgH="1085760" progId="">
              <p:embed/>
            </p:oleObj>
          </a:graphicData>
        </a:graphic>
      </p:graphicFrame>
      <p:graphicFrame>
        <p:nvGraphicFramePr>
          <p:cNvPr id="173130" name="Object 74"/>
          <p:cNvGraphicFramePr>
            <a:graphicFrameLocks noChangeAspect="1"/>
          </p:cNvGraphicFramePr>
          <p:nvPr/>
        </p:nvGraphicFramePr>
        <p:xfrm>
          <a:off x="6018213" y="4794250"/>
          <a:ext cx="444500" cy="357188"/>
        </p:xfrm>
        <a:graphic>
          <a:graphicData uri="http://schemas.openxmlformats.org/presentationml/2006/ole">
            <p:oleObj spid="_x0000_s173130" name="Clip" r:id="rId6" imgW="1305000" imgH="1085760" progId="">
              <p:embed/>
            </p:oleObj>
          </a:graphicData>
        </a:graphic>
      </p:graphicFrame>
      <p:graphicFrame>
        <p:nvGraphicFramePr>
          <p:cNvPr id="173131" name="Object 75"/>
          <p:cNvGraphicFramePr>
            <a:graphicFrameLocks noChangeAspect="1"/>
          </p:cNvGraphicFramePr>
          <p:nvPr/>
        </p:nvGraphicFramePr>
        <p:xfrm>
          <a:off x="6532563" y="4803775"/>
          <a:ext cx="444500" cy="357188"/>
        </p:xfrm>
        <a:graphic>
          <a:graphicData uri="http://schemas.openxmlformats.org/presentationml/2006/ole">
            <p:oleObj spid="_x0000_s173131" name="Clip" r:id="rId7" imgW="1305000" imgH="1085760" progId="">
              <p:embed/>
            </p:oleObj>
          </a:graphicData>
        </a:graphic>
      </p:graphicFrame>
      <p:sp>
        <p:nvSpPr>
          <p:cNvPr id="173132" name="Line 76"/>
          <p:cNvSpPr>
            <a:spLocks noChangeShapeType="1"/>
          </p:cNvSpPr>
          <p:nvPr/>
        </p:nvSpPr>
        <p:spPr bwMode="auto">
          <a:xfrm flipV="1">
            <a:off x="5172075" y="4592638"/>
            <a:ext cx="1557338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3" name="Line 77"/>
          <p:cNvSpPr>
            <a:spLocks noChangeShapeType="1"/>
          </p:cNvSpPr>
          <p:nvPr/>
        </p:nvSpPr>
        <p:spPr bwMode="auto">
          <a:xfrm>
            <a:off x="5181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4" name="Line 78"/>
          <p:cNvSpPr>
            <a:spLocks noChangeShapeType="1"/>
          </p:cNvSpPr>
          <p:nvPr/>
        </p:nvSpPr>
        <p:spPr bwMode="auto">
          <a:xfrm>
            <a:off x="5691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5" name="Line 79"/>
          <p:cNvSpPr>
            <a:spLocks noChangeShapeType="1"/>
          </p:cNvSpPr>
          <p:nvPr/>
        </p:nvSpPr>
        <p:spPr bwMode="auto">
          <a:xfrm>
            <a:off x="6229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6" name="Line 80"/>
          <p:cNvSpPr>
            <a:spLocks noChangeShapeType="1"/>
          </p:cNvSpPr>
          <p:nvPr/>
        </p:nvSpPr>
        <p:spPr bwMode="auto">
          <a:xfrm>
            <a:off x="6729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3137" name="Group 81"/>
          <p:cNvGrpSpPr>
            <a:grpSpLocks/>
          </p:cNvGrpSpPr>
          <p:nvPr/>
        </p:nvGrpSpPr>
        <p:grpSpPr bwMode="auto">
          <a:xfrm>
            <a:off x="6145213" y="4181475"/>
            <a:ext cx="501650" cy="233363"/>
            <a:chOff x="3600" y="219"/>
            <a:chExt cx="360" cy="175"/>
          </a:xfrm>
        </p:grpSpPr>
        <p:sp>
          <p:nvSpPr>
            <p:cNvPr id="173138" name="Oval 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39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40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41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3142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3143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3144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45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46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3147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3148" name="Line 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49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50" name="Line 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3151" name="Line 95"/>
          <p:cNvSpPr>
            <a:spLocks noChangeShapeType="1"/>
          </p:cNvSpPr>
          <p:nvPr/>
        </p:nvSpPr>
        <p:spPr bwMode="auto">
          <a:xfrm>
            <a:off x="6391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52" name="Line 96"/>
          <p:cNvSpPr>
            <a:spLocks noChangeShapeType="1"/>
          </p:cNvSpPr>
          <p:nvPr/>
        </p:nvSpPr>
        <p:spPr bwMode="auto">
          <a:xfrm>
            <a:off x="6396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53" name="Text Box 97"/>
          <p:cNvSpPr txBox="1">
            <a:spLocks noChangeArrowheads="1"/>
          </p:cNvSpPr>
          <p:nvPr/>
        </p:nvSpPr>
        <p:spPr bwMode="auto">
          <a:xfrm>
            <a:off x="4695825" y="3946525"/>
            <a:ext cx="1325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network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3154" name="Text Box 98"/>
          <p:cNvSpPr txBox="1">
            <a:spLocks noChangeArrowheads="1"/>
          </p:cNvSpPr>
          <p:nvPr/>
        </p:nvSpPr>
        <p:spPr bwMode="auto">
          <a:xfrm>
            <a:off x="6630988" y="4294188"/>
            <a:ext cx="145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10 Mbps LAN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3155" name="Text Box 99"/>
          <p:cNvSpPr txBox="1">
            <a:spLocks noChangeArrowheads="1"/>
          </p:cNvSpPr>
          <p:nvPr/>
        </p:nvSpPr>
        <p:spPr bwMode="auto">
          <a:xfrm>
            <a:off x="6392863" y="3322638"/>
            <a:ext cx="1195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1.5 Mbps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access link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F4AD-BC2E-4917-8BE1-D1232DB0B897}" type="slidenum">
              <a:rPr lang="en-US"/>
              <a:pPr/>
              <a:t>18</a:t>
            </a:fld>
            <a:endParaRPr lang="en-US"/>
          </a:p>
        </p:txBody>
      </p:sp>
      <p:sp>
        <p:nvSpPr>
          <p:cNvPr id="175106" name="Line 2"/>
          <p:cNvSpPr>
            <a:spLocks noChangeShapeType="1"/>
          </p:cNvSpPr>
          <p:nvPr/>
        </p:nvSpPr>
        <p:spPr bwMode="auto">
          <a:xfrm>
            <a:off x="5067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Caching example (cont)</a:t>
            </a:r>
            <a:endParaRPr lang="en-US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5605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one solution: install cache</a:t>
            </a:r>
            <a:endParaRPr lang="en-US" sz="2400" u="sng" dirty="0"/>
          </a:p>
          <a:p>
            <a:pPr>
              <a:lnSpc>
                <a:spcPct val="80000"/>
              </a:lnSpc>
            </a:pPr>
            <a:r>
              <a:rPr lang="en-US" sz="2000" dirty="0"/>
              <a:t>suppose </a:t>
            </a:r>
            <a:r>
              <a:rPr lang="en-US" sz="2000" dirty="0" smtClean="0"/>
              <a:t>cache hit </a:t>
            </a:r>
            <a:r>
              <a:rPr lang="en-US" sz="2000" dirty="0"/>
              <a:t>rate is 0.4</a:t>
            </a:r>
            <a:endParaRPr lang="en-US" sz="2400" dirty="0"/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consequence</a:t>
            </a:r>
            <a:endParaRPr lang="en-US" sz="2400" u="sng" dirty="0"/>
          </a:p>
          <a:p>
            <a:pPr>
              <a:lnSpc>
                <a:spcPct val="80000"/>
              </a:lnSpc>
            </a:pPr>
            <a:r>
              <a:rPr lang="en-US" sz="2000" dirty="0"/>
              <a:t>40% requests will be satisfied almost immediately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60% requests satisfied by origin server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utilization of access link reduced to 60%, resulting in negligible  delays (say 10 </a:t>
            </a:r>
            <a:r>
              <a:rPr lang="en-US" sz="2000" dirty="0" err="1"/>
              <a:t>msec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total </a:t>
            </a:r>
            <a:r>
              <a:rPr lang="en-US" sz="2000" dirty="0" err="1"/>
              <a:t>avg</a:t>
            </a:r>
            <a:r>
              <a:rPr lang="en-US" sz="2000" dirty="0"/>
              <a:t> delay   = Internet delay + access delay + LAN delay   =  .6*(2.01) </a:t>
            </a:r>
            <a:r>
              <a:rPr lang="en-US" sz="2000" dirty="0" err="1"/>
              <a:t>secs</a:t>
            </a:r>
            <a:r>
              <a:rPr lang="en-US" sz="2000" dirty="0"/>
              <a:t>  + .4*milliseconds &lt; 1.4 </a:t>
            </a:r>
            <a:r>
              <a:rPr lang="en-US" sz="2000" dirty="0" err="1"/>
              <a:t>secs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175109" name="Group 5"/>
          <p:cNvGrpSpPr>
            <a:grpSpLocks/>
          </p:cNvGrpSpPr>
          <p:nvPr/>
        </p:nvGrpSpPr>
        <p:grpSpPr bwMode="auto">
          <a:xfrm>
            <a:off x="4878388" y="1698625"/>
            <a:ext cx="184150" cy="542925"/>
            <a:chOff x="4180" y="783"/>
            <a:chExt cx="150" cy="307"/>
          </a:xfrm>
        </p:grpSpPr>
        <p:sp>
          <p:nvSpPr>
            <p:cNvPr id="175110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1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2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3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4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5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6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7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18" name="Group 14"/>
          <p:cNvGrpSpPr>
            <a:grpSpLocks/>
          </p:cNvGrpSpPr>
          <p:nvPr/>
        </p:nvGrpSpPr>
        <p:grpSpPr bwMode="auto">
          <a:xfrm>
            <a:off x="5802313" y="1155700"/>
            <a:ext cx="184150" cy="542925"/>
            <a:chOff x="4180" y="783"/>
            <a:chExt cx="150" cy="307"/>
          </a:xfrm>
        </p:grpSpPr>
        <p:sp>
          <p:nvSpPr>
            <p:cNvPr id="175119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0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1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2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3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4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5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6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27" name="Group 23"/>
          <p:cNvGrpSpPr>
            <a:grpSpLocks/>
          </p:cNvGrpSpPr>
          <p:nvPr/>
        </p:nvGrpSpPr>
        <p:grpSpPr bwMode="auto">
          <a:xfrm>
            <a:off x="6478588" y="1184275"/>
            <a:ext cx="184150" cy="542925"/>
            <a:chOff x="4180" y="783"/>
            <a:chExt cx="150" cy="307"/>
          </a:xfrm>
        </p:grpSpPr>
        <p:sp>
          <p:nvSpPr>
            <p:cNvPr id="175128" name="AutoShape 2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9" name="Rectangle 2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0" name="Rectangle 2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1" name="AutoShape 2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2" name="Line 2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3" name="Line 2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4" name="Rectangle 3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5" name="Rectangle 3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36" name="Group 32"/>
          <p:cNvGrpSpPr>
            <a:grpSpLocks/>
          </p:cNvGrpSpPr>
          <p:nvPr/>
        </p:nvGrpSpPr>
        <p:grpSpPr bwMode="auto">
          <a:xfrm>
            <a:off x="7059613" y="1365250"/>
            <a:ext cx="184150" cy="542925"/>
            <a:chOff x="4180" y="783"/>
            <a:chExt cx="150" cy="307"/>
          </a:xfrm>
        </p:grpSpPr>
        <p:sp>
          <p:nvSpPr>
            <p:cNvPr id="175137" name="AutoShape 3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8" name="Rectangle 3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9" name="Rectangle 3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0" name="AutoShape 3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1" name="Line 3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2" name="Line 3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3" name="Rectangle 3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4" name="Rectangle 4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45" name="Group 41"/>
          <p:cNvGrpSpPr>
            <a:grpSpLocks/>
          </p:cNvGrpSpPr>
          <p:nvPr/>
        </p:nvGrpSpPr>
        <p:grpSpPr bwMode="auto">
          <a:xfrm>
            <a:off x="7373938" y="2155825"/>
            <a:ext cx="184150" cy="542925"/>
            <a:chOff x="4180" y="783"/>
            <a:chExt cx="150" cy="307"/>
          </a:xfrm>
        </p:grpSpPr>
        <p:sp>
          <p:nvSpPr>
            <p:cNvPr id="175146" name="AutoShape 4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7" name="Rectangle 4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8" name="Rectangle 4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9" name="AutoShape 4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0" name="Line 4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1" name="Line 4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2" name="Rectangle 4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3" name="Rectangle 4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154" name="Text Box 50"/>
          <p:cNvSpPr txBox="1">
            <a:spLocks noChangeArrowheads="1"/>
          </p:cNvSpPr>
          <p:nvPr/>
        </p:nvSpPr>
        <p:spPr bwMode="auto">
          <a:xfrm>
            <a:off x="7616825" y="1208088"/>
            <a:ext cx="1077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5155" name="Line 51"/>
          <p:cNvSpPr>
            <a:spLocks noChangeShapeType="1"/>
          </p:cNvSpPr>
          <p:nvPr/>
        </p:nvSpPr>
        <p:spPr bwMode="auto">
          <a:xfrm>
            <a:off x="5876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6" name="Line 52"/>
          <p:cNvSpPr>
            <a:spLocks noChangeShapeType="1"/>
          </p:cNvSpPr>
          <p:nvPr/>
        </p:nvSpPr>
        <p:spPr bwMode="auto">
          <a:xfrm flipH="1">
            <a:off x="6505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7" name="Line 53"/>
          <p:cNvSpPr>
            <a:spLocks noChangeShapeType="1"/>
          </p:cNvSpPr>
          <p:nvPr/>
        </p:nvSpPr>
        <p:spPr bwMode="auto">
          <a:xfrm flipH="1">
            <a:off x="6962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8" name="Line 54"/>
          <p:cNvSpPr>
            <a:spLocks noChangeShapeType="1"/>
          </p:cNvSpPr>
          <p:nvPr/>
        </p:nvSpPr>
        <p:spPr bwMode="auto">
          <a:xfrm flipH="1" flipV="1">
            <a:off x="7124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9" name="Freeform 55"/>
          <p:cNvSpPr>
            <a:spLocks/>
          </p:cNvSpPr>
          <p:nvPr/>
        </p:nvSpPr>
        <p:spPr bwMode="auto">
          <a:xfrm>
            <a:off x="5162550" y="1689100"/>
            <a:ext cx="2174875" cy="1581150"/>
          </a:xfrm>
          <a:custGeom>
            <a:avLst/>
            <a:gdLst/>
            <a:ahLst/>
            <a:cxnLst>
              <a:cxn ang="0">
                <a:pos x="27" y="652"/>
              </a:cxn>
              <a:cxn ang="0">
                <a:pos x="105" y="76"/>
              </a:cxn>
              <a:cxn ang="0">
                <a:pos x="657" y="196"/>
              </a:cxn>
              <a:cxn ang="0">
                <a:pos x="1209" y="100"/>
              </a:cxn>
              <a:cxn ang="0">
                <a:pos x="2001" y="406"/>
              </a:cxn>
              <a:cxn ang="0">
                <a:pos x="2013" y="1144"/>
              </a:cxn>
              <a:cxn ang="0">
                <a:pos x="1581" y="1600"/>
              </a:cxn>
              <a:cxn ang="0">
                <a:pos x="813" y="1516"/>
              </a:cxn>
              <a:cxn ang="0">
                <a:pos x="501" y="1270"/>
              </a:cxn>
              <a:cxn ang="0">
                <a:pos x="183" y="1066"/>
              </a:cxn>
              <a:cxn ang="0">
                <a:pos x="27" y="652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160" name="Group 56"/>
          <p:cNvGrpSpPr>
            <a:grpSpLocks/>
          </p:cNvGrpSpPr>
          <p:nvPr/>
        </p:nvGrpSpPr>
        <p:grpSpPr bwMode="auto">
          <a:xfrm>
            <a:off x="6145213" y="2890838"/>
            <a:ext cx="501650" cy="233362"/>
            <a:chOff x="3600" y="219"/>
            <a:chExt cx="360" cy="175"/>
          </a:xfrm>
        </p:grpSpPr>
        <p:sp>
          <p:nvSpPr>
            <p:cNvPr id="175161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2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3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4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5165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166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5167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68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69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5170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5171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72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73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5174" name="Text Box 70"/>
          <p:cNvSpPr txBox="1">
            <a:spLocks noChangeArrowheads="1"/>
          </p:cNvSpPr>
          <p:nvPr/>
        </p:nvSpPr>
        <p:spPr bwMode="auto">
          <a:xfrm>
            <a:off x="5595938" y="1998663"/>
            <a:ext cx="1081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Internet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175" name="Freeform 71"/>
          <p:cNvSpPr>
            <a:spLocks/>
          </p:cNvSpPr>
          <p:nvPr/>
        </p:nvSpPr>
        <p:spPr bwMode="auto">
          <a:xfrm>
            <a:off x="4732338" y="4059238"/>
            <a:ext cx="2965450" cy="1390650"/>
          </a:xfrm>
          <a:custGeom>
            <a:avLst/>
            <a:gdLst/>
            <a:ahLst/>
            <a:cxnLst>
              <a:cxn ang="0">
                <a:pos x="31" y="327"/>
              </a:cxn>
              <a:cxn ang="0">
                <a:pos x="103" y="137"/>
              </a:cxn>
              <a:cxn ang="0">
                <a:pos x="649" y="17"/>
              </a:cxn>
              <a:cxn ang="0">
                <a:pos x="1141" y="35"/>
              </a:cxn>
              <a:cxn ang="0">
                <a:pos x="1763" y="121"/>
              </a:cxn>
              <a:cxn ang="0">
                <a:pos x="1774" y="741"/>
              </a:cxn>
              <a:cxn ang="0">
                <a:pos x="1369" y="845"/>
              </a:cxn>
              <a:cxn ang="0">
                <a:pos x="781" y="851"/>
              </a:cxn>
              <a:cxn ang="0">
                <a:pos x="447" y="847"/>
              </a:cxn>
              <a:cxn ang="0">
                <a:pos x="168" y="676"/>
              </a:cxn>
              <a:cxn ang="0">
                <a:pos x="31" y="327"/>
              </a:cxn>
            </a:cxnLst>
            <a:rect l="0" t="0" r="r" b="b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5176" name="Object 72"/>
          <p:cNvGraphicFramePr>
            <a:graphicFrameLocks noChangeAspect="1"/>
          </p:cNvGraphicFramePr>
          <p:nvPr/>
        </p:nvGraphicFramePr>
        <p:xfrm>
          <a:off x="4979988" y="4803775"/>
          <a:ext cx="444500" cy="357188"/>
        </p:xfrm>
        <a:graphic>
          <a:graphicData uri="http://schemas.openxmlformats.org/presentationml/2006/ole">
            <p:oleObj spid="_x0000_s175176" name="Clip" r:id="rId4" imgW="1305000" imgH="1085760" progId="">
              <p:embed/>
            </p:oleObj>
          </a:graphicData>
        </a:graphic>
      </p:graphicFrame>
      <p:graphicFrame>
        <p:nvGraphicFramePr>
          <p:cNvPr id="175177" name="Object 73"/>
          <p:cNvGraphicFramePr>
            <a:graphicFrameLocks noChangeAspect="1"/>
          </p:cNvGraphicFramePr>
          <p:nvPr/>
        </p:nvGraphicFramePr>
        <p:xfrm>
          <a:off x="5484813" y="4803775"/>
          <a:ext cx="444500" cy="357188"/>
        </p:xfrm>
        <a:graphic>
          <a:graphicData uri="http://schemas.openxmlformats.org/presentationml/2006/ole">
            <p:oleObj spid="_x0000_s175177" name="Clip" r:id="rId5" imgW="1305000" imgH="1085760" progId="">
              <p:embed/>
            </p:oleObj>
          </a:graphicData>
        </a:graphic>
      </p:graphicFrame>
      <p:graphicFrame>
        <p:nvGraphicFramePr>
          <p:cNvPr id="175178" name="Object 74"/>
          <p:cNvGraphicFramePr>
            <a:graphicFrameLocks noChangeAspect="1"/>
          </p:cNvGraphicFramePr>
          <p:nvPr/>
        </p:nvGraphicFramePr>
        <p:xfrm>
          <a:off x="6018213" y="4794250"/>
          <a:ext cx="444500" cy="357188"/>
        </p:xfrm>
        <a:graphic>
          <a:graphicData uri="http://schemas.openxmlformats.org/presentationml/2006/ole">
            <p:oleObj spid="_x0000_s175178" name="Clip" r:id="rId6" imgW="1305000" imgH="1085760" progId="">
              <p:embed/>
            </p:oleObj>
          </a:graphicData>
        </a:graphic>
      </p:graphicFrame>
      <p:graphicFrame>
        <p:nvGraphicFramePr>
          <p:cNvPr id="175179" name="Object 75"/>
          <p:cNvGraphicFramePr>
            <a:graphicFrameLocks noChangeAspect="1"/>
          </p:cNvGraphicFramePr>
          <p:nvPr/>
        </p:nvGraphicFramePr>
        <p:xfrm>
          <a:off x="6532563" y="4803775"/>
          <a:ext cx="444500" cy="357188"/>
        </p:xfrm>
        <a:graphic>
          <a:graphicData uri="http://schemas.openxmlformats.org/presentationml/2006/ole">
            <p:oleObj spid="_x0000_s175179" name="Clip" r:id="rId7" imgW="1305000" imgH="1085760" progId="">
              <p:embed/>
            </p:oleObj>
          </a:graphicData>
        </a:graphic>
      </p:graphicFrame>
      <p:sp>
        <p:nvSpPr>
          <p:cNvPr id="175180" name="Line 76"/>
          <p:cNvSpPr>
            <a:spLocks noChangeShapeType="1"/>
          </p:cNvSpPr>
          <p:nvPr/>
        </p:nvSpPr>
        <p:spPr bwMode="auto">
          <a:xfrm>
            <a:off x="5172075" y="4605338"/>
            <a:ext cx="220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1" name="Line 77"/>
          <p:cNvSpPr>
            <a:spLocks noChangeShapeType="1"/>
          </p:cNvSpPr>
          <p:nvPr/>
        </p:nvSpPr>
        <p:spPr bwMode="auto">
          <a:xfrm>
            <a:off x="5181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2" name="Line 78"/>
          <p:cNvSpPr>
            <a:spLocks noChangeShapeType="1"/>
          </p:cNvSpPr>
          <p:nvPr/>
        </p:nvSpPr>
        <p:spPr bwMode="auto">
          <a:xfrm>
            <a:off x="5691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3" name="Line 79"/>
          <p:cNvSpPr>
            <a:spLocks noChangeShapeType="1"/>
          </p:cNvSpPr>
          <p:nvPr/>
        </p:nvSpPr>
        <p:spPr bwMode="auto">
          <a:xfrm>
            <a:off x="6229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4" name="Line 80"/>
          <p:cNvSpPr>
            <a:spLocks noChangeShapeType="1"/>
          </p:cNvSpPr>
          <p:nvPr/>
        </p:nvSpPr>
        <p:spPr bwMode="auto">
          <a:xfrm>
            <a:off x="6729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5" name="Line 81"/>
          <p:cNvSpPr>
            <a:spLocks noChangeShapeType="1"/>
          </p:cNvSpPr>
          <p:nvPr/>
        </p:nvSpPr>
        <p:spPr bwMode="auto">
          <a:xfrm>
            <a:off x="7367588" y="4605338"/>
            <a:ext cx="0" cy="223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186" name="Group 82"/>
          <p:cNvGrpSpPr>
            <a:grpSpLocks/>
          </p:cNvGrpSpPr>
          <p:nvPr/>
        </p:nvGrpSpPr>
        <p:grpSpPr bwMode="auto">
          <a:xfrm>
            <a:off x="7142163" y="4689475"/>
            <a:ext cx="347662" cy="695325"/>
            <a:chOff x="4730" y="2897"/>
            <a:chExt cx="219" cy="438"/>
          </a:xfrm>
        </p:grpSpPr>
        <p:sp>
          <p:nvSpPr>
            <p:cNvPr id="175187" name="Freeform 83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/>
              <a:ahLst/>
              <a:cxnLst>
                <a:cxn ang="0">
                  <a:pos x="16" y="109"/>
                </a:cxn>
                <a:cxn ang="0">
                  <a:pos x="94" y="7"/>
                </a:cxn>
                <a:cxn ang="0">
                  <a:pos x="178" y="67"/>
                </a:cxn>
                <a:cxn ang="0">
                  <a:pos x="196" y="379"/>
                </a:cxn>
                <a:cxn ang="0">
                  <a:pos x="40" y="421"/>
                </a:cxn>
                <a:cxn ang="0">
                  <a:pos x="4" y="313"/>
                </a:cxn>
                <a:cxn ang="0">
                  <a:pos x="16" y="109"/>
                </a:cxn>
              </a:cxnLst>
              <a:rect l="0" t="0" r="r" b="b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188" name="Group 84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175189" name="AutoShape 8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0" name="Rectangle 8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1" name="Rectangle 8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2" name="AutoShape 8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3" name="Line 8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4" name="Line 9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5" name="Rectangle 9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6" name="Rectangle 9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197" name="Group 93"/>
          <p:cNvGrpSpPr>
            <a:grpSpLocks/>
          </p:cNvGrpSpPr>
          <p:nvPr/>
        </p:nvGrpSpPr>
        <p:grpSpPr bwMode="auto">
          <a:xfrm>
            <a:off x="6145213" y="4181475"/>
            <a:ext cx="501650" cy="233363"/>
            <a:chOff x="3600" y="219"/>
            <a:chExt cx="360" cy="175"/>
          </a:xfrm>
        </p:grpSpPr>
        <p:sp>
          <p:nvSpPr>
            <p:cNvPr id="175198" name="Oval 9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99" name="Line 9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00" name="Line 9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01" name="Rectangle 9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5202" name="Oval 9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203" name="Group 9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5204" name="Line 10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05" name="Line 10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06" name="Line 10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5207" name="Group 10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5208" name="Line 10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09" name="Line 10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10" name="Line 10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5211" name="Line 107"/>
          <p:cNvSpPr>
            <a:spLocks noChangeShapeType="1"/>
          </p:cNvSpPr>
          <p:nvPr/>
        </p:nvSpPr>
        <p:spPr bwMode="auto">
          <a:xfrm>
            <a:off x="6391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212" name="Line 108"/>
          <p:cNvSpPr>
            <a:spLocks noChangeShapeType="1"/>
          </p:cNvSpPr>
          <p:nvPr/>
        </p:nvSpPr>
        <p:spPr bwMode="auto">
          <a:xfrm>
            <a:off x="6396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213" name="Text Box 109"/>
          <p:cNvSpPr txBox="1">
            <a:spLocks noChangeArrowheads="1"/>
          </p:cNvSpPr>
          <p:nvPr/>
        </p:nvSpPr>
        <p:spPr bwMode="auto">
          <a:xfrm>
            <a:off x="4695825" y="3946525"/>
            <a:ext cx="1325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network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214" name="Text Box 110"/>
          <p:cNvSpPr txBox="1">
            <a:spLocks noChangeArrowheads="1"/>
          </p:cNvSpPr>
          <p:nvPr/>
        </p:nvSpPr>
        <p:spPr bwMode="auto">
          <a:xfrm>
            <a:off x="6667500" y="4294188"/>
            <a:ext cx="145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10 Mbps LAN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215" name="Text Box 111"/>
          <p:cNvSpPr txBox="1">
            <a:spLocks noChangeArrowheads="1"/>
          </p:cNvSpPr>
          <p:nvPr/>
        </p:nvSpPr>
        <p:spPr bwMode="auto">
          <a:xfrm>
            <a:off x="6392863" y="3322638"/>
            <a:ext cx="1195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1.5 Mbps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access link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216" name="Text Box 112"/>
          <p:cNvSpPr txBox="1">
            <a:spLocks noChangeArrowheads="1"/>
          </p:cNvSpPr>
          <p:nvPr/>
        </p:nvSpPr>
        <p:spPr bwMode="auto">
          <a:xfrm>
            <a:off x="6877050" y="5370513"/>
            <a:ext cx="1468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cache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EE3-FC09-4A68-8616-C830F88CE781}" type="slidenum">
              <a:rPr lang="en-US"/>
              <a:pPr/>
              <a:t>19</a:t>
            </a:fld>
            <a:endParaRPr lang="en-US"/>
          </a:p>
        </p:txBody>
      </p:sp>
      <p:sp>
        <p:nvSpPr>
          <p:cNvPr id="213039" name="AutoShape 47"/>
          <p:cNvSpPr>
            <a:spLocks noChangeArrowheads="1"/>
          </p:cNvSpPr>
          <p:nvPr/>
        </p:nvSpPr>
        <p:spPr bwMode="auto">
          <a:xfrm>
            <a:off x="3228975" y="2582863"/>
            <a:ext cx="465138" cy="536575"/>
          </a:xfrm>
          <a:prstGeom prst="can">
            <a:avLst>
              <a:gd name="adj" fmla="val 28840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38" name="AutoShape 46"/>
          <p:cNvSpPr>
            <a:spLocks noChangeArrowheads="1"/>
          </p:cNvSpPr>
          <p:nvPr/>
        </p:nvSpPr>
        <p:spPr bwMode="auto">
          <a:xfrm>
            <a:off x="6483350" y="2517775"/>
            <a:ext cx="465138" cy="536575"/>
          </a:xfrm>
          <a:prstGeom prst="can">
            <a:avLst>
              <a:gd name="adj" fmla="val 28840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0"/>
            <a:ext cx="7772400" cy="1143000"/>
          </a:xfrm>
        </p:spPr>
        <p:txBody>
          <a:bodyPr/>
          <a:lstStyle/>
          <a:p>
            <a:r>
              <a:rPr lang="en-US" sz="3600"/>
              <a:t>FTP: the file transfer protocol</a:t>
            </a:r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9863" y="3419475"/>
            <a:ext cx="8305800" cy="2543175"/>
          </a:xfrm>
        </p:spPr>
        <p:txBody>
          <a:bodyPr/>
          <a:lstStyle/>
          <a:p>
            <a:r>
              <a:rPr lang="en-US" sz="2000" dirty="0"/>
              <a:t>client/server model</a:t>
            </a:r>
          </a:p>
          <a:p>
            <a:pPr lvl="1"/>
            <a:r>
              <a:rPr lang="en-US" sz="2000" i="1" dirty="0">
                <a:solidFill>
                  <a:srgbClr val="FF3300"/>
                </a:solidFill>
              </a:rPr>
              <a:t>client:</a:t>
            </a:r>
            <a:r>
              <a:rPr lang="en-US" sz="2000" dirty="0"/>
              <a:t> side initiating transfer, </a:t>
            </a:r>
            <a:r>
              <a:rPr lang="en-US" sz="2000" i="1" dirty="0">
                <a:solidFill>
                  <a:srgbClr val="FF3300"/>
                </a:solidFill>
              </a:rPr>
              <a:t>server:</a:t>
            </a:r>
            <a:r>
              <a:rPr lang="en-US" sz="2000" dirty="0"/>
              <a:t> remote host</a:t>
            </a:r>
          </a:p>
          <a:p>
            <a:r>
              <a:rPr lang="en-US" sz="2000" dirty="0"/>
              <a:t>ftp: </a:t>
            </a:r>
            <a:r>
              <a:rPr lang="en-US" sz="2000" dirty="0" err="1"/>
              <a:t>RFC</a:t>
            </a:r>
            <a:r>
              <a:rPr lang="en-US" sz="2000" dirty="0"/>
              <a:t> 959, ftp server: port 21</a:t>
            </a:r>
          </a:p>
          <a:p>
            <a:r>
              <a:rPr lang="en-US" sz="2000" dirty="0"/>
              <a:t>Separate data and control </a:t>
            </a:r>
            <a:r>
              <a:rPr lang="en-US" sz="2000" dirty="0" smtClean="0"/>
              <a:t>connections</a:t>
            </a:r>
          </a:p>
          <a:p>
            <a:pPr lvl="1"/>
            <a:r>
              <a:rPr lang="en-US" sz="1600" dirty="0" smtClean="0"/>
              <a:t>Control connection </a:t>
            </a:r>
            <a:r>
              <a:rPr lang="en-US" sz="1600" dirty="0" smtClean="0">
                <a:solidFill>
                  <a:srgbClr val="FF0000"/>
                </a:solidFill>
              </a:rPr>
              <a:t>“out of band”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800" dirty="0"/>
              <a:t>FTP server maintains “state”: </a:t>
            </a:r>
          </a:p>
          <a:p>
            <a:pPr lvl="1"/>
            <a:r>
              <a:rPr lang="en-US" sz="1600" dirty="0"/>
              <a:t>current directory, earlier authentication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graphicFrame>
        <p:nvGraphicFramePr>
          <p:cNvPr id="212996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12996" name="Clip" r:id="rId4" imgW="0" imgH="0" progId="">
              <p:embed/>
            </p:oleObj>
          </a:graphicData>
        </a:graphic>
      </p:graphicFrame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3117850" y="1174750"/>
          <a:ext cx="776288" cy="623888"/>
        </p:xfrm>
        <a:graphic>
          <a:graphicData uri="http://schemas.openxmlformats.org/presentationml/2006/ole">
            <p:oleObj spid="_x0000_s212997" name="Clip" r:id="rId5" imgW="1305000" imgH="1085760" progId="">
              <p:embed/>
            </p:oleObj>
          </a:graphicData>
        </a:graphic>
      </p:graphicFrame>
      <p:grpSp>
        <p:nvGrpSpPr>
          <p:cNvPr id="212998" name="Group 6"/>
          <p:cNvGrpSpPr>
            <a:grpSpLocks/>
          </p:cNvGrpSpPr>
          <p:nvPr/>
        </p:nvGrpSpPr>
        <p:grpSpPr bwMode="auto">
          <a:xfrm>
            <a:off x="6569075" y="1012825"/>
            <a:ext cx="355600" cy="933450"/>
            <a:chOff x="4180" y="783"/>
            <a:chExt cx="150" cy="307"/>
          </a:xfrm>
        </p:grpSpPr>
        <p:sp>
          <p:nvSpPr>
            <p:cNvPr id="212999" name="AutoShape 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0" name="Rectangle 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1" name="Rectangle 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2" name="AutoShape 1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3" name="Line 1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4" name="Line 1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5" name="Rectangle 1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6" name="Rectangle 1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3007" name="Line 15"/>
          <p:cNvSpPr>
            <a:spLocks noChangeShapeType="1"/>
          </p:cNvSpPr>
          <p:nvPr/>
        </p:nvSpPr>
        <p:spPr bwMode="auto">
          <a:xfrm>
            <a:off x="4157663" y="1790700"/>
            <a:ext cx="22098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08" name="Text Box 16"/>
          <p:cNvSpPr txBox="1">
            <a:spLocks noChangeArrowheads="1"/>
          </p:cNvSpPr>
          <p:nvPr/>
        </p:nvSpPr>
        <p:spPr bwMode="auto">
          <a:xfrm>
            <a:off x="4079875" y="1474788"/>
            <a:ext cx="2409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file transfer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13009" name="Group 17"/>
          <p:cNvGrpSpPr>
            <a:grpSpLocks/>
          </p:cNvGrpSpPr>
          <p:nvPr/>
        </p:nvGrpSpPr>
        <p:grpSpPr bwMode="auto">
          <a:xfrm>
            <a:off x="6316663" y="1466850"/>
            <a:ext cx="800100" cy="828675"/>
            <a:chOff x="3898" y="1386"/>
            <a:chExt cx="504" cy="522"/>
          </a:xfrm>
        </p:grpSpPr>
        <p:sp>
          <p:nvSpPr>
            <p:cNvPr id="213010" name="Rectangle 18"/>
            <p:cNvSpPr>
              <a:spLocks noChangeArrowheads="1"/>
            </p:cNvSpPr>
            <p:nvPr/>
          </p:nvSpPr>
          <p:spPr bwMode="auto">
            <a:xfrm>
              <a:off x="3930" y="138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11" name="Text Box 19"/>
            <p:cNvSpPr txBox="1">
              <a:spLocks noChangeArrowheads="1"/>
            </p:cNvSpPr>
            <p:nvPr/>
          </p:nvSpPr>
          <p:spPr bwMode="auto">
            <a:xfrm>
              <a:off x="3898" y="1463"/>
              <a:ext cx="5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213012" name="Group 20"/>
          <p:cNvGrpSpPr>
            <a:grpSpLocks/>
          </p:cNvGrpSpPr>
          <p:nvPr/>
        </p:nvGrpSpPr>
        <p:grpSpPr bwMode="auto">
          <a:xfrm>
            <a:off x="2387600" y="1457325"/>
            <a:ext cx="1790700" cy="852488"/>
            <a:chOff x="1645" y="1326"/>
            <a:chExt cx="1128" cy="537"/>
          </a:xfrm>
        </p:grpSpPr>
        <p:sp>
          <p:nvSpPr>
            <p:cNvPr id="213013" name="Rectangle 21"/>
            <p:cNvSpPr>
              <a:spLocks noChangeArrowheads="1"/>
            </p:cNvSpPr>
            <p:nvPr/>
          </p:nvSpPr>
          <p:spPr bwMode="auto">
            <a:xfrm>
              <a:off x="2328" y="132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14" name="Rectangle 22"/>
            <p:cNvSpPr>
              <a:spLocks noChangeArrowheads="1"/>
            </p:cNvSpPr>
            <p:nvPr/>
          </p:nvSpPr>
          <p:spPr bwMode="auto">
            <a:xfrm>
              <a:off x="1704" y="1332"/>
              <a:ext cx="606" cy="522"/>
            </a:xfrm>
            <a:prstGeom prst="rect">
              <a:avLst/>
            </a:prstGeom>
            <a:solidFill>
              <a:srgbClr val="33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15" name="Text Box 23"/>
            <p:cNvSpPr txBox="1">
              <a:spLocks noChangeArrowheads="1"/>
            </p:cNvSpPr>
            <p:nvPr/>
          </p:nvSpPr>
          <p:spPr bwMode="auto">
            <a:xfrm>
              <a:off x="1645" y="1343"/>
              <a:ext cx="73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interface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13016" name="Text Box 24"/>
            <p:cNvSpPr txBox="1">
              <a:spLocks noChangeArrowheads="1"/>
            </p:cNvSpPr>
            <p:nvPr/>
          </p:nvSpPr>
          <p:spPr bwMode="auto">
            <a:xfrm>
              <a:off x="2323" y="1403"/>
              <a:ext cx="45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client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13024" name="Text Box 32"/>
          <p:cNvSpPr txBox="1">
            <a:spLocks noChangeArrowheads="1"/>
          </p:cNvSpPr>
          <p:nvPr/>
        </p:nvSpPr>
        <p:spPr bwMode="auto">
          <a:xfrm>
            <a:off x="3686175" y="2578100"/>
            <a:ext cx="1076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local file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system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3025" name="Line 33"/>
          <p:cNvSpPr>
            <a:spLocks noChangeShapeType="1"/>
          </p:cNvSpPr>
          <p:nvPr/>
        </p:nvSpPr>
        <p:spPr bwMode="auto">
          <a:xfrm>
            <a:off x="3024188" y="2295525"/>
            <a:ext cx="32385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26" name="Line 34"/>
          <p:cNvSpPr>
            <a:spLocks noChangeShapeType="1"/>
          </p:cNvSpPr>
          <p:nvPr/>
        </p:nvSpPr>
        <p:spPr bwMode="auto">
          <a:xfrm flipH="1">
            <a:off x="3519488" y="2286000"/>
            <a:ext cx="333375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33" name="Text Box 41"/>
          <p:cNvSpPr txBox="1">
            <a:spLocks noChangeArrowheads="1"/>
          </p:cNvSpPr>
          <p:nvPr/>
        </p:nvSpPr>
        <p:spPr bwMode="auto">
          <a:xfrm>
            <a:off x="6965950" y="2389188"/>
            <a:ext cx="1457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remote file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system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3034" name="Line 42"/>
          <p:cNvSpPr>
            <a:spLocks noChangeShapeType="1"/>
          </p:cNvSpPr>
          <p:nvPr/>
        </p:nvSpPr>
        <p:spPr bwMode="auto">
          <a:xfrm>
            <a:off x="6719888" y="2295525"/>
            <a:ext cx="0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3035" name="Picture 43" descr="Al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1509713"/>
            <a:ext cx="561975" cy="693737"/>
          </a:xfrm>
          <a:prstGeom prst="rect">
            <a:avLst/>
          </a:prstGeom>
          <a:noFill/>
        </p:spPr>
      </p:pic>
      <p:sp>
        <p:nvSpPr>
          <p:cNvPr id="213036" name="Text Box 44"/>
          <p:cNvSpPr txBox="1">
            <a:spLocks noChangeArrowheads="1"/>
          </p:cNvSpPr>
          <p:nvPr/>
        </p:nvSpPr>
        <p:spPr bwMode="auto">
          <a:xfrm>
            <a:off x="1184275" y="2217738"/>
            <a:ext cx="971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user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at host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3037" name="Line 45"/>
          <p:cNvSpPr>
            <a:spLocks noChangeShapeType="1"/>
          </p:cNvSpPr>
          <p:nvPr/>
        </p:nvSpPr>
        <p:spPr bwMode="auto">
          <a:xfrm>
            <a:off x="1833563" y="1905000"/>
            <a:ext cx="581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3040" name="Group 48"/>
          <p:cNvGrpSpPr>
            <a:grpSpLocks/>
          </p:cNvGrpSpPr>
          <p:nvPr/>
        </p:nvGrpSpPr>
        <p:grpSpPr bwMode="auto">
          <a:xfrm>
            <a:off x="5145088" y="4506913"/>
            <a:ext cx="3998912" cy="1882775"/>
            <a:chOff x="3011" y="1511"/>
            <a:chExt cx="2519" cy="1186"/>
          </a:xfrm>
        </p:grpSpPr>
        <p:graphicFrame>
          <p:nvGraphicFramePr>
            <p:cNvPr id="213041" name="Object 49"/>
            <p:cNvGraphicFramePr>
              <a:graphicFrameLocks noChangeAspect="1"/>
            </p:cNvGraphicFramePr>
            <p:nvPr/>
          </p:nvGraphicFramePr>
          <p:xfrm>
            <a:off x="3011" y="1826"/>
            <a:ext cx="489" cy="393"/>
          </p:xfrm>
          <a:graphic>
            <a:graphicData uri="http://schemas.openxmlformats.org/presentationml/2006/ole">
              <p:oleObj spid="_x0000_s213041" name="Clip" r:id="rId7" imgW="1305000" imgH="1085760" progId="">
                <p:embed/>
              </p:oleObj>
            </a:graphicData>
          </a:graphic>
        </p:graphicFrame>
        <p:grpSp>
          <p:nvGrpSpPr>
            <p:cNvPr id="213042" name="Group 50"/>
            <p:cNvGrpSpPr>
              <a:grpSpLocks/>
            </p:cNvGrpSpPr>
            <p:nvPr/>
          </p:nvGrpSpPr>
          <p:grpSpPr bwMode="auto">
            <a:xfrm>
              <a:off x="5161" y="1688"/>
              <a:ext cx="224" cy="588"/>
              <a:chOff x="4180" y="783"/>
              <a:chExt cx="150" cy="307"/>
            </a:xfrm>
          </p:grpSpPr>
          <p:sp>
            <p:nvSpPr>
              <p:cNvPr id="213043" name="AutoShape 5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4" name="Rectangle 5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5" name="Rectangle 5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6" name="AutoShape 5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7" name="Line 5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8" name="Line 5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9" name="Rectangle 5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50" name="Rectangle 5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3051" name="Text Box 59"/>
            <p:cNvSpPr txBox="1">
              <a:spLocks noChangeArrowheads="1"/>
            </p:cNvSpPr>
            <p:nvPr/>
          </p:nvSpPr>
          <p:spPr bwMode="auto">
            <a:xfrm>
              <a:off x="3029" y="2249"/>
              <a:ext cx="53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client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13052" name="Text Box 60"/>
            <p:cNvSpPr txBox="1">
              <a:spLocks noChangeArrowheads="1"/>
            </p:cNvSpPr>
            <p:nvPr/>
          </p:nvSpPr>
          <p:spPr bwMode="auto">
            <a:xfrm>
              <a:off x="4929" y="2255"/>
              <a:ext cx="6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server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13053" name="Line 61"/>
            <p:cNvSpPr>
              <a:spLocks noChangeShapeType="1"/>
            </p:cNvSpPr>
            <p:nvPr/>
          </p:nvSpPr>
          <p:spPr bwMode="auto">
            <a:xfrm>
              <a:off x="3492" y="1920"/>
              <a:ext cx="161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54" name="Line 62"/>
            <p:cNvSpPr>
              <a:spLocks noChangeShapeType="1"/>
            </p:cNvSpPr>
            <p:nvPr/>
          </p:nvSpPr>
          <p:spPr bwMode="auto">
            <a:xfrm flipV="1">
              <a:off x="3504" y="2118"/>
              <a:ext cx="1614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55" name="Text Box 63"/>
            <p:cNvSpPr txBox="1">
              <a:spLocks noChangeArrowheads="1"/>
            </p:cNvSpPr>
            <p:nvPr/>
          </p:nvSpPr>
          <p:spPr bwMode="auto">
            <a:xfrm>
              <a:off x="3551" y="1511"/>
              <a:ext cx="151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TCP control connection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port 21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13056" name="Text Box 64"/>
            <p:cNvSpPr txBox="1">
              <a:spLocks noChangeArrowheads="1"/>
            </p:cNvSpPr>
            <p:nvPr/>
          </p:nvSpPr>
          <p:spPr bwMode="auto">
            <a:xfrm>
              <a:off x="3521" y="2165"/>
              <a:ext cx="151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TCP data connection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port 20</a:t>
              </a:r>
              <a:endParaRPr 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769F-BE92-4394-9190-B7D971CAEEAE}" type="slidenum">
              <a:rPr lang="en-US"/>
              <a:pPr/>
              <a:t>2</a:t>
            </a:fld>
            <a:endParaRPr lang="en-US"/>
          </a:p>
        </p:txBody>
      </p:sp>
      <p:sp>
        <p:nvSpPr>
          <p:cNvPr id="35389" name="Freeform 573"/>
          <p:cNvSpPr>
            <a:spLocks/>
          </p:cNvSpPr>
          <p:nvPr/>
        </p:nvSpPr>
        <p:spPr bwMode="auto">
          <a:xfrm>
            <a:off x="6737350" y="3430588"/>
            <a:ext cx="1314450" cy="674687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90" name="Freeform 574"/>
          <p:cNvSpPr>
            <a:spLocks/>
          </p:cNvSpPr>
          <p:nvPr/>
        </p:nvSpPr>
        <p:spPr bwMode="auto">
          <a:xfrm>
            <a:off x="6756400" y="1905000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91" name="Freeform 575"/>
          <p:cNvSpPr>
            <a:spLocks/>
          </p:cNvSpPr>
          <p:nvPr/>
        </p:nvSpPr>
        <p:spPr bwMode="auto">
          <a:xfrm>
            <a:off x="5016500" y="1612900"/>
            <a:ext cx="1644650" cy="1071563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76"/>
          <p:cNvGrpSpPr>
            <a:grpSpLocks/>
          </p:cNvGrpSpPr>
          <p:nvPr/>
        </p:nvGrpSpPr>
        <p:grpSpPr bwMode="auto">
          <a:xfrm>
            <a:off x="5103813" y="2947988"/>
            <a:ext cx="1458912" cy="933450"/>
            <a:chOff x="2889" y="1631"/>
            <a:chExt cx="980" cy="743"/>
          </a:xfrm>
        </p:grpSpPr>
        <p:sp>
          <p:nvSpPr>
            <p:cNvPr id="35393" name="Rectangle 577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94" name="AutoShape 578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579"/>
          <p:cNvGrpSpPr>
            <a:grpSpLocks/>
          </p:cNvGrpSpPr>
          <p:nvPr/>
        </p:nvGrpSpPr>
        <p:grpSpPr bwMode="auto">
          <a:xfrm>
            <a:off x="5805488" y="1804988"/>
            <a:ext cx="336550" cy="531812"/>
            <a:chOff x="3796" y="1043"/>
            <a:chExt cx="865" cy="1237"/>
          </a:xfrm>
        </p:grpSpPr>
        <p:sp>
          <p:nvSpPr>
            <p:cNvPr id="35396" name="Line 580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397" name="Line 581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398" name="Line 582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399" name="Line 583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0" name="Line 584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1" name="Line 585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2" name="Line 586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3" name="Line 587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4" name="Line 588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5" name="Line 589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6" name="Line 590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7" name="Line 591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8" name="Line 592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9" name="Line 593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10" name="Line 594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595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5412" name="Line 59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3" name="Line 59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4" name="Line 59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5" name="Line 59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600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5417" name="Line 601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8" name="Line 602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9" name="Line 603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0" name="Line 60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" name="Group 605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5422" name="Line 60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3" name="Line 60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4" name="Line 60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5" name="Line 60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5426" name="Oval 610"/>
          <p:cNvSpPr>
            <a:spLocks noChangeArrowheads="1"/>
          </p:cNvSpPr>
          <p:nvPr/>
        </p:nvSpPr>
        <p:spPr bwMode="auto">
          <a:xfrm>
            <a:off x="6862763" y="3625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7" name="Line 611"/>
          <p:cNvSpPr>
            <a:spLocks noChangeShapeType="1"/>
          </p:cNvSpPr>
          <p:nvPr/>
        </p:nvSpPr>
        <p:spPr bwMode="auto">
          <a:xfrm>
            <a:off x="6862763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8" name="Line 612"/>
          <p:cNvSpPr>
            <a:spLocks noChangeShapeType="1"/>
          </p:cNvSpPr>
          <p:nvPr/>
        </p:nvSpPr>
        <p:spPr bwMode="auto">
          <a:xfrm>
            <a:off x="7221538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9" name="Rectangle 613"/>
          <p:cNvSpPr>
            <a:spLocks noChangeArrowheads="1"/>
          </p:cNvSpPr>
          <p:nvPr/>
        </p:nvSpPr>
        <p:spPr bwMode="auto">
          <a:xfrm>
            <a:off x="6862763" y="3617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30" name="Oval 614"/>
          <p:cNvSpPr>
            <a:spLocks noChangeArrowheads="1"/>
          </p:cNvSpPr>
          <p:nvPr/>
        </p:nvSpPr>
        <p:spPr bwMode="auto">
          <a:xfrm>
            <a:off x="6859588" y="3549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15"/>
          <p:cNvGrpSpPr>
            <a:grpSpLocks/>
          </p:cNvGrpSpPr>
          <p:nvPr/>
        </p:nvGrpSpPr>
        <p:grpSpPr bwMode="auto">
          <a:xfrm>
            <a:off x="6945313" y="3573463"/>
            <a:ext cx="179387" cy="65087"/>
            <a:chOff x="2848" y="848"/>
            <a:chExt cx="140" cy="98"/>
          </a:xfrm>
        </p:grpSpPr>
        <p:sp>
          <p:nvSpPr>
            <p:cNvPr id="35432" name="Line 6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3" name="Line 6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4" name="Line 6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19"/>
          <p:cNvGrpSpPr>
            <a:grpSpLocks/>
          </p:cNvGrpSpPr>
          <p:nvPr/>
        </p:nvGrpSpPr>
        <p:grpSpPr bwMode="auto">
          <a:xfrm flipV="1">
            <a:off x="6945313" y="3573463"/>
            <a:ext cx="179387" cy="65087"/>
            <a:chOff x="2848" y="848"/>
            <a:chExt cx="140" cy="98"/>
          </a:xfrm>
        </p:grpSpPr>
        <p:sp>
          <p:nvSpPr>
            <p:cNvPr id="35436" name="Line 6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7" name="Line 6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8" name="Line 6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39" name="Oval 623"/>
          <p:cNvSpPr>
            <a:spLocks noChangeArrowheads="1"/>
          </p:cNvSpPr>
          <p:nvPr/>
        </p:nvSpPr>
        <p:spPr bwMode="auto">
          <a:xfrm>
            <a:off x="7218363" y="39052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40" name="Line 624"/>
          <p:cNvSpPr>
            <a:spLocks noChangeShapeType="1"/>
          </p:cNvSpPr>
          <p:nvPr/>
        </p:nvSpPr>
        <p:spPr bwMode="auto">
          <a:xfrm>
            <a:off x="7218363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41" name="Line 625"/>
          <p:cNvSpPr>
            <a:spLocks noChangeShapeType="1"/>
          </p:cNvSpPr>
          <p:nvPr/>
        </p:nvSpPr>
        <p:spPr bwMode="auto">
          <a:xfrm>
            <a:off x="7577138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42" name="Rectangle 626"/>
          <p:cNvSpPr>
            <a:spLocks noChangeArrowheads="1"/>
          </p:cNvSpPr>
          <p:nvPr/>
        </p:nvSpPr>
        <p:spPr bwMode="auto">
          <a:xfrm>
            <a:off x="7218363" y="38973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43" name="Oval 627"/>
          <p:cNvSpPr>
            <a:spLocks noChangeArrowheads="1"/>
          </p:cNvSpPr>
          <p:nvPr/>
        </p:nvSpPr>
        <p:spPr bwMode="auto">
          <a:xfrm>
            <a:off x="7215188" y="38290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628"/>
          <p:cNvGrpSpPr>
            <a:grpSpLocks/>
          </p:cNvGrpSpPr>
          <p:nvPr/>
        </p:nvGrpSpPr>
        <p:grpSpPr bwMode="auto">
          <a:xfrm>
            <a:off x="7300913" y="3852863"/>
            <a:ext cx="179387" cy="65087"/>
            <a:chOff x="2848" y="848"/>
            <a:chExt cx="140" cy="98"/>
          </a:xfrm>
        </p:grpSpPr>
        <p:sp>
          <p:nvSpPr>
            <p:cNvPr id="35445" name="Line 6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6" name="Line 6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7" name="Line 6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32"/>
          <p:cNvGrpSpPr>
            <a:grpSpLocks/>
          </p:cNvGrpSpPr>
          <p:nvPr/>
        </p:nvGrpSpPr>
        <p:grpSpPr bwMode="auto">
          <a:xfrm flipV="1">
            <a:off x="7300913" y="3852863"/>
            <a:ext cx="179387" cy="65087"/>
            <a:chOff x="2848" y="848"/>
            <a:chExt cx="140" cy="98"/>
          </a:xfrm>
        </p:grpSpPr>
        <p:sp>
          <p:nvSpPr>
            <p:cNvPr id="35449" name="Line 6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0" name="Line 6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1" name="Line 6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52" name="Oval 636"/>
          <p:cNvSpPr>
            <a:spLocks noChangeArrowheads="1"/>
          </p:cNvSpPr>
          <p:nvPr/>
        </p:nvSpPr>
        <p:spPr bwMode="auto">
          <a:xfrm>
            <a:off x="7497763" y="36385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53" name="Line 637"/>
          <p:cNvSpPr>
            <a:spLocks noChangeShapeType="1"/>
          </p:cNvSpPr>
          <p:nvPr/>
        </p:nvSpPr>
        <p:spPr bwMode="auto">
          <a:xfrm>
            <a:off x="7497763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54" name="Line 638"/>
          <p:cNvSpPr>
            <a:spLocks noChangeShapeType="1"/>
          </p:cNvSpPr>
          <p:nvPr/>
        </p:nvSpPr>
        <p:spPr bwMode="auto">
          <a:xfrm>
            <a:off x="7856538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55" name="Rectangle 639"/>
          <p:cNvSpPr>
            <a:spLocks noChangeArrowheads="1"/>
          </p:cNvSpPr>
          <p:nvPr/>
        </p:nvSpPr>
        <p:spPr bwMode="auto">
          <a:xfrm>
            <a:off x="7497763" y="36306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56" name="Oval 640"/>
          <p:cNvSpPr>
            <a:spLocks noChangeArrowheads="1"/>
          </p:cNvSpPr>
          <p:nvPr/>
        </p:nvSpPr>
        <p:spPr bwMode="auto">
          <a:xfrm>
            <a:off x="7494588" y="35623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641"/>
          <p:cNvGrpSpPr>
            <a:grpSpLocks/>
          </p:cNvGrpSpPr>
          <p:nvPr/>
        </p:nvGrpSpPr>
        <p:grpSpPr bwMode="auto">
          <a:xfrm>
            <a:off x="7580313" y="3586163"/>
            <a:ext cx="179387" cy="65087"/>
            <a:chOff x="2848" y="848"/>
            <a:chExt cx="140" cy="98"/>
          </a:xfrm>
        </p:grpSpPr>
        <p:sp>
          <p:nvSpPr>
            <p:cNvPr id="35458" name="Line 6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9" name="Line 6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0" name="Line 6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45"/>
          <p:cNvGrpSpPr>
            <a:grpSpLocks/>
          </p:cNvGrpSpPr>
          <p:nvPr/>
        </p:nvGrpSpPr>
        <p:grpSpPr bwMode="auto">
          <a:xfrm flipV="1">
            <a:off x="7580313" y="3586163"/>
            <a:ext cx="179387" cy="65087"/>
            <a:chOff x="2848" y="848"/>
            <a:chExt cx="140" cy="98"/>
          </a:xfrm>
        </p:grpSpPr>
        <p:sp>
          <p:nvSpPr>
            <p:cNvPr id="35462" name="Line 64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3" name="Line 64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4" name="Line 64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65" name="Oval 649"/>
          <p:cNvSpPr>
            <a:spLocks noChangeArrowheads="1"/>
          </p:cNvSpPr>
          <p:nvPr/>
        </p:nvSpPr>
        <p:spPr bwMode="auto">
          <a:xfrm>
            <a:off x="6962775" y="2476500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66" name="Line 650"/>
          <p:cNvSpPr>
            <a:spLocks noChangeShapeType="1"/>
          </p:cNvSpPr>
          <p:nvPr/>
        </p:nvSpPr>
        <p:spPr bwMode="auto">
          <a:xfrm>
            <a:off x="6962775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67" name="Line 651"/>
          <p:cNvSpPr>
            <a:spLocks noChangeShapeType="1"/>
          </p:cNvSpPr>
          <p:nvPr/>
        </p:nvSpPr>
        <p:spPr bwMode="auto">
          <a:xfrm>
            <a:off x="7310438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68" name="Rectangle 652"/>
          <p:cNvSpPr>
            <a:spLocks noChangeArrowheads="1"/>
          </p:cNvSpPr>
          <p:nvPr/>
        </p:nvSpPr>
        <p:spPr bwMode="auto">
          <a:xfrm>
            <a:off x="6962775" y="2468563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69" name="Oval 653"/>
          <p:cNvSpPr>
            <a:spLocks noChangeArrowheads="1"/>
          </p:cNvSpPr>
          <p:nvPr/>
        </p:nvSpPr>
        <p:spPr bwMode="auto">
          <a:xfrm>
            <a:off x="6959600" y="2405063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654"/>
          <p:cNvGrpSpPr>
            <a:grpSpLocks/>
          </p:cNvGrpSpPr>
          <p:nvPr/>
        </p:nvGrpSpPr>
        <p:grpSpPr bwMode="auto">
          <a:xfrm>
            <a:off x="7043738" y="2427288"/>
            <a:ext cx="171450" cy="61912"/>
            <a:chOff x="2848" y="848"/>
            <a:chExt cx="140" cy="98"/>
          </a:xfrm>
        </p:grpSpPr>
        <p:sp>
          <p:nvSpPr>
            <p:cNvPr id="35471" name="Line 6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2" name="Line 6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3" name="Line 6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658"/>
          <p:cNvGrpSpPr>
            <a:grpSpLocks/>
          </p:cNvGrpSpPr>
          <p:nvPr/>
        </p:nvGrpSpPr>
        <p:grpSpPr bwMode="auto">
          <a:xfrm flipV="1">
            <a:off x="7043738" y="2427288"/>
            <a:ext cx="171450" cy="60325"/>
            <a:chOff x="2848" y="848"/>
            <a:chExt cx="140" cy="98"/>
          </a:xfrm>
        </p:grpSpPr>
        <p:sp>
          <p:nvSpPr>
            <p:cNvPr id="35475" name="Line 6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6" name="Line 6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7" name="Line 6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78" name="Oval 662"/>
          <p:cNvSpPr>
            <a:spLocks noChangeArrowheads="1"/>
          </p:cNvSpPr>
          <p:nvPr/>
        </p:nvSpPr>
        <p:spPr bwMode="auto">
          <a:xfrm>
            <a:off x="6961188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79" name="Line 663"/>
          <p:cNvSpPr>
            <a:spLocks noChangeShapeType="1"/>
          </p:cNvSpPr>
          <p:nvPr/>
        </p:nvSpPr>
        <p:spPr bwMode="auto">
          <a:xfrm>
            <a:off x="696118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0" name="Line 664"/>
          <p:cNvSpPr>
            <a:spLocks noChangeShapeType="1"/>
          </p:cNvSpPr>
          <p:nvPr/>
        </p:nvSpPr>
        <p:spPr bwMode="auto">
          <a:xfrm>
            <a:off x="73199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" name="Rectangle 665"/>
          <p:cNvSpPr>
            <a:spLocks noChangeArrowheads="1"/>
          </p:cNvSpPr>
          <p:nvPr/>
        </p:nvSpPr>
        <p:spPr bwMode="auto">
          <a:xfrm>
            <a:off x="6961188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82" name="Oval 666"/>
          <p:cNvSpPr>
            <a:spLocks noChangeArrowheads="1"/>
          </p:cNvSpPr>
          <p:nvPr/>
        </p:nvSpPr>
        <p:spPr bwMode="auto">
          <a:xfrm>
            <a:off x="6958013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667"/>
          <p:cNvGrpSpPr>
            <a:grpSpLocks/>
          </p:cNvGrpSpPr>
          <p:nvPr/>
        </p:nvGrpSpPr>
        <p:grpSpPr bwMode="auto">
          <a:xfrm>
            <a:off x="7043738" y="2684463"/>
            <a:ext cx="179387" cy="65087"/>
            <a:chOff x="2848" y="848"/>
            <a:chExt cx="140" cy="98"/>
          </a:xfrm>
        </p:grpSpPr>
        <p:sp>
          <p:nvSpPr>
            <p:cNvPr id="35484" name="Line 6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5" name="Line 6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6" name="Line 6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671"/>
          <p:cNvGrpSpPr>
            <a:grpSpLocks/>
          </p:cNvGrpSpPr>
          <p:nvPr/>
        </p:nvGrpSpPr>
        <p:grpSpPr bwMode="auto">
          <a:xfrm flipV="1">
            <a:off x="7043738" y="2684463"/>
            <a:ext cx="179387" cy="65087"/>
            <a:chOff x="2848" y="848"/>
            <a:chExt cx="140" cy="98"/>
          </a:xfrm>
        </p:grpSpPr>
        <p:sp>
          <p:nvSpPr>
            <p:cNvPr id="35488" name="Line 67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9" name="Line 67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0" name="Line 67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91" name="Oval 675"/>
          <p:cNvSpPr>
            <a:spLocks noChangeArrowheads="1"/>
          </p:cNvSpPr>
          <p:nvPr/>
        </p:nvSpPr>
        <p:spPr bwMode="auto">
          <a:xfrm>
            <a:off x="7437438" y="2378075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92" name="Line 676"/>
          <p:cNvSpPr>
            <a:spLocks noChangeShapeType="1"/>
          </p:cNvSpPr>
          <p:nvPr/>
        </p:nvSpPr>
        <p:spPr bwMode="auto">
          <a:xfrm>
            <a:off x="74374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93" name="Line 677"/>
          <p:cNvSpPr>
            <a:spLocks noChangeShapeType="1"/>
          </p:cNvSpPr>
          <p:nvPr/>
        </p:nvSpPr>
        <p:spPr bwMode="auto">
          <a:xfrm>
            <a:off x="77676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94" name="Rectangle 678"/>
          <p:cNvSpPr>
            <a:spLocks noChangeArrowheads="1"/>
          </p:cNvSpPr>
          <p:nvPr/>
        </p:nvSpPr>
        <p:spPr bwMode="auto">
          <a:xfrm>
            <a:off x="7437438" y="2371725"/>
            <a:ext cx="327025" cy="5238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5495" name="Oval 679"/>
          <p:cNvSpPr>
            <a:spLocks noChangeArrowheads="1"/>
          </p:cNvSpPr>
          <p:nvPr/>
        </p:nvSpPr>
        <p:spPr bwMode="auto">
          <a:xfrm>
            <a:off x="7434263" y="2309813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680"/>
          <p:cNvGrpSpPr>
            <a:grpSpLocks/>
          </p:cNvGrpSpPr>
          <p:nvPr/>
        </p:nvGrpSpPr>
        <p:grpSpPr bwMode="auto">
          <a:xfrm>
            <a:off x="7513638" y="2332038"/>
            <a:ext cx="163512" cy="57150"/>
            <a:chOff x="2848" y="848"/>
            <a:chExt cx="140" cy="98"/>
          </a:xfrm>
        </p:grpSpPr>
        <p:sp>
          <p:nvSpPr>
            <p:cNvPr id="35497" name="Line 6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8" name="Line 6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9" name="Line 6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684"/>
          <p:cNvGrpSpPr>
            <a:grpSpLocks/>
          </p:cNvGrpSpPr>
          <p:nvPr/>
        </p:nvGrpSpPr>
        <p:grpSpPr bwMode="auto">
          <a:xfrm flipV="1">
            <a:off x="7513638" y="2330450"/>
            <a:ext cx="163512" cy="58738"/>
            <a:chOff x="2848" y="848"/>
            <a:chExt cx="140" cy="98"/>
          </a:xfrm>
        </p:grpSpPr>
        <p:sp>
          <p:nvSpPr>
            <p:cNvPr id="35501" name="Line 6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2" name="Line 6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3" name="Line 6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04" name="Oval 688"/>
          <p:cNvSpPr>
            <a:spLocks noChangeArrowheads="1"/>
          </p:cNvSpPr>
          <p:nvPr/>
        </p:nvSpPr>
        <p:spPr bwMode="auto">
          <a:xfrm>
            <a:off x="7523163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05" name="Line 689"/>
          <p:cNvSpPr>
            <a:spLocks noChangeShapeType="1"/>
          </p:cNvSpPr>
          <p:nvPr/>
        </p:nvSpPr>
        <p:spPr bwMode="auto">
          <a:xfrm>
            <a:off x="75231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06" name="Line 690"/>
          <p:cNvSpPr>
            <a:spLocks noChangeShapeType="1"/>
          </p:cNvSpPr>
          <p:nvPr/>
        </p:nvSpPr>
        <p:spPr bwMode="auto">
          <a:xfrm>
            <a:off x="788193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07" name="Rectangle 691"/>
          <p:cNvSpPr>
            <a:spLocks noChangeArrowheads="1"/>
          </p:cNvSpPr>
          <p:nvPr/>
        </p:nvSpPr>
        <p:spPr bwMode="auto">
          <a:xfrm>
            <a:off x="7523163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508" name="Oval 692"/>
          <p:cNvSpPr>
            <a:spLocks noChangeArrowheads="1"/>
          </p:cNvSpPr>
          <p:nvPr/>
        </p:nvSpPr>
        <p:spPr bwMode="auto">
          <a:xfrm>
            <a:off x="7519988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693"/>
          <p:cNvGrpSpPr>
            <a:grpSpLocks/>
          </p:cNvGrpSpPr>
          <p:nvPr/>
        </p:nvGrpSpPr>
        <p:grpSpPr bwMode="auto">
          <a:xfrm>
            <a:off x="7605713" y="2684463"/>
            <a:ext cx="179387" cy="65087"/>
            <a:chOff x="2848" y="848"/>
            <a:chExt cx="140" cy="98"/>
          </a:xfrm>
        </p:grpSpPr>
        <p:sp>
          <p:nvSpPr>
            <p:cNvPr id="35510" name="Line 6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1" name="Line 6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2" name="Line 6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697"/>
          <p:cNvGrpSpPr>
            <a:grpSpLocks/>
          </p:cNvGrpSpPr>
          <p:nvPr/>
        </p:nvGrpSpPr>
        <p:grpSpPr bwMode="auto">
          <a:xfrm flipV="1">
            <a:off x="7605713" y="2684463"/>
            <a:ext cx="179387" cy="65087"/>
            <a:chOff x="2848" y="848"/>
            <a:chExt cx="140" cy="98"/>
          </a:xfrm>
        </p:grpSpPr>
        <p:sp>
          <p:nvSpPr>
            <p:cNvPr id="35514" name="Line 69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5" name="Line 69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6" name="Line 70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17" name="Oval 701"/>
          <p:cNvSpPr>
            <a:spLocks noChangeArrowheads="1"/>
          </p:cNvSpPr>
          <p:nvPr/>
        </p:nvSpPr>
        <p:spPr bwMode="auto">
          <a:xfrm>
            <a:off x="6113463" y="247173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18" name="Line 702"/>
          <p:cNvSpPr>
            <a:spLocks noChangeShapeType="1"/>
          </p:cNvSpPr>
          <p:nvPr/>
        </p:nvSpPr>
        <p:spPr bwMode="auto">
          <a:xfrm>
            <a:off x="6113463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19" name="Line 703"/>
          <p:cNvSpPr>
            <a:spLocks noChangeShapeType="1"/>
          </p:cNvSpPr>
          <p:nvPr/>
        </p:nvSpPr>
        <p:spPr bwMode="auto">
          <a:xfrm>
            <a:off x="6459538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0" name="Rectangle 704"/>
          <p:cNvSpPr>
            <a:spLocks noChangeArrowheads="1"/>
          </p:cNvSpPr>
          <p:nvPr/>
        </p:nvSpPr>
        <p:spPr bwMode="auto">
          <a:xfrm>
            <a:off x="6113463" y="246380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521" name="Oval 705"/>
          <p:cNvSpPr>
            <a:spLocks noChangeArrowheads="1"/>
          </p:cNvSpPr>
          <p:nvPr/>
        </p:nvSpPr>
        <p:spPr bwMode="auto">
          <a:xfrm>
            <a:off x="6110288" y="240030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706"/>
          <p:cNvGrpSpPr>
            <a:grpSpLocks/>
          </p:cNvGrpSpPr>
          <p:nvPr/>
        </p:nvGrpSpPr>
        <p:grpSpPr bwMode="auto">
          <a:xfrm>
            <a:off x="6194425" y="2422525"/>
            <a:ext cx="171450" cy="60325"/>
            <a:chOff x="2848" y="848"/>
            <a:chExt cx="140" cy="98"/>
          </a:xfrm>
        </p:grpSpPr>
        <p:sp>
          <p:nvSpPr>
            <p:cNvPr id="35523" name="Line 7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4" name="Line 7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5" name="Line 7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710"/>
          <p:cNvGrpSpPr>
            <a:grpSpLocks/>
          </p:cNvGrpSpPr>
          <p:nvPr/>
        </p:nvGrpSpPr>
        <p:grpSpPr bwMode="auto">
          <a:xfrm flipV="1">
            <a:off x="6194425" y="2422525"/>
            <a:ext cx="171450" cy="58738"/>
            <a:chOff x="2848" y="848"/>
            <a:chExt cx="140" cy="98"/>
          </a:xfrm>
        </p:grpSpPr>
        <p:sp>
          <p:nvSpPr>
            <p:cNvPr id="35527" name="Line 7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8" name="Line 7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9" name="Line 7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30" name="Oval 714"/>
          <p:cNvSpPr>
            <a:spLocks noChangeArrowheads="1"/>
          </p:cNvSpPr>
          <p:nvPr/>
        </p:nvSpPr>
        <p:spPr bwMode="auto">
          <a:xfrm>
            <a:off x="5807075" y="362108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1" name="Line 715"/>
          <p:cNvSpPr>
            <a:spLocks noChangeShapeType="1"/>
          </p:cNvSpPr>
          <p:nvPr/>
        </p:nvSpPr>
        <p:spPr bwMode="auto">
          <a:xfrm>
            <a:off x="5807075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2" name="Line 716"/>
          <p:cNvSpPr>
            <a:spLocks noChangeShapeType="1"/>
          </p:cNvSpPr>
          <p:nvPr/>
        </p:nvSpPr>
        <p:spPr bwMode="auto">
          <a:xfrm>
            <a:off x="6153150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" name="Rectangle 717"/>
          <p:cNvSpPr>
            <a:spLocks noChangeArrowheads="1"/>
          </p:cNvSpPr>
          <p:nvPr/>
        </p:nvSpPr>
        <p:spPr bwMode="auto">
          <a:xfrm>
            <a:off x="5807075" y="361315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534" name="Oval 718"/>
          <p:cNvSpPr>
            <a:spLocks noChangeArrowheads="1"/>
          </p:cNvSpPr>
          <p:nvPr/>
        </p:nvSpPr>
        <p:spPr bwMode="auto">
          <a:xfrm>
            <a:off x="5803900" y="354965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719"/>
          <p:cNvGrpSpPr>
            <a:grpSpLocks/>
          </p:cNvGrpSpPr>
          <p:nvPr/>
        </p:nvGrpSpPr>
        <p:grpSpPr bwMode="auto">
          <a:xfrm>
            <a:off x="5888038" y="3571875"/>
            <a:ext cx="171450" cy="60325"/>
            <a:chOff x="2848" y="848"/>
            <a:chExt cx="140" cy="98"/>
          </a:xfrm>
        </p:grpSpPr>
        <p:sp>
          <p:nvSpPr>
            <p:cNvPr id="35536" name="Line 7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7" name="Line 7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8" name="Line 7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723"/>
          <p:cNvGrpSpPr>
            <a:grpSpLocks/>
          </p:cNvGrpSpPr>
          <p:nvPr/>
        </p:nvGrpSpPr>
        <p:grpSpPr bwMode="auto">
          <a:xfrm flipV="1">
            <a:off x="5888038" y="3571875"/>
            <a:ext cx="171450" cy="58738"/>
            <a:chOff x="2848" y="848"/>
            <a:chExt cx="140" cy="98"/>
          </a:xfrm>
        </p:grpSpPr>
        <p:sp>
          <p:nvSpPr>
            <p:cNvPr id="35540" name="Line 72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1" name="Line 72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2" name="Line 72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43" name="Line 727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4" name="Line 728"/>
          <p:cNvSpPr>
            <a:spLocks noChangeShapeType="1"/>
          </p:cNvSpPr>
          <p:nvPr/>
        </p:nvSpPr>
        <p:spPr bwMode="auto">
          <a:xfrm>
            <a:off x="7129463" y="3716338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5" name="Line 729"/>
          <p:cNvSpPr>
            <a:spLocks noChangeShapeType="1"/>
          </p:cNvSpPr>
          <p:nvPr/>
        </p:nvSpPr>
        <p:spPr bwMode="auto">
          <a:xfrm>
            <a:off x="7226300" y="3636963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6" name="Line 730"/>
          <p:cNvSpPr>
            <a:spLocks noChangeShapeType="1"/>
          </p:cNvSpPr>
          <p:nvPr/>
        </p:nvSpPr>
        <p:spPr bwMode="auto">
          <a:xfrm flipV="1">
            <a:off x="7462838" y="3722688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7" name="Line 731"/>
          <p:cNvSpPr>
            <a:spLocks noChangeShapeType="1"/>
          </p:cNvSpPr>
          <p:nvPr/>
        </p:nvSpPr>
        <p:spPr bwMode="auto">
          <a:xfrm>
            <a:off x="6161088" y="3643313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8" name="Line 732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9" name="Line 733"/>
          <p:cNvSpPr>
            <a:spLocks noChangeShapeType="1"/>
          </p:cNvSpPr>
          <p:nvPr/>
        </p:nvSpPr>
        <p:spPr bwMode="auto">
          <a:xfrm>
            <a:off x="6022975" y="2319338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50" name="Freeform 734"/>
          <p:cNvSpPr>
            <a:spLocks/>
          </p:cNvSpPr>
          <p:nvPr/>
        </p:nvSpPr>
        <p:spPr bwMode="auto">
          <a:xfrm>
            <a:off x="5343525" y="4325938"/>
            <a:ext cx="2979738" cy="1455737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51" name="Line 735"/>
          <p:cNvSpPr>
            <a:spLocks noChangeShapeType="1"/>
          </p:cNvSpPr>
          <p:nvPr/>
        </p:nvSpPr>
        <p:spPr bwMode="auto">
          <a:xfrm rot="-5400000">
            <a:off x="7578725" y="5062538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52" name="Line 736"/>
          <p:cNvSpPr>
            <a:spLocks noChangeShapeType="1"/>
          </p:cNvSpPr>
          <p:nvPr/>
        </p:nvSpPr>
        <p:spPr bwMode="auto">
          <a:xfrm rot="5400000" flipV="1">
            <a:off x="7724775" y="5343525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53" name="Line 737"/>
          <p:cNvSpPr>
            <a:spLocks noChangeShapeType="1"/>
          </p:cNvSpPr>
          <p:nvPr/>
        </p:nvSpPr>
        <p:spPr bwMode="auto">
          <a:xfrm rot="-5400000">
            <a:off x="7910513" y="5019675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738"/>
          <p:cNvGrpSpPr>
            <a:grpSpLocks/>
          </p:cNvGrpSpPr>
          <p:nvPr/>
        </p:nvGrpSpPr>
        <p:grpSpPr bwMode="auto">
          <a:xfrm>
            <a:off x="7489825" y="4729163"/>
            <a:ext cx="501650" cy="234950"/>
            <a:chOff x="4701" y="2996"/>
            <a:chExt cx="316" cy="148"/>
          </a:xfrm>
        </p:grpSpPr>
        <p:sp>
          <p:nvSpPr>
            <p:cNvPr id="35555" name="Oval 739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6" name="Line 740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7" name="Line 741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8" name="Rectangle 742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559" name="Oval 743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744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561" name="Line 7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2" name="Line 7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3" name="Line 7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748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565" name="Line 7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6" name="Line 7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7" name="Line 7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752"/>
          <p:cNvGrpSpPr>
            <a:grpSpLocks/>
          </p:cNvGrpSpPr>
          <p:nvPr/>
        </p:nvGrpSpPr>
        <p:grpSpPr bwMode="auto">
          <a:xfrm>
            <a:off x="6673850" y="4452938"/>
            <a:ext cx="501650" cy="234950"/>
            <a:chOff x="3600" y="219"/>
            <a:chExt cx="360" cy="175"/>
          </a:xfrm>
        </p:grpSpPr>
        <p:sp>
          <p:nvSpPr>
            <p:cNvPr id="35569" name="Oval 75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0" name="Line 75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1" name="Line 75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2" name="Rectangle 75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573" name="Oval 75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75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575" name="Line 7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76" name="Line 7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77" name="Line 7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76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579" name="Line 7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80" name="Line 7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81" name="Line 7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" name="Group 766"/>
          <p:cNvGrpSpPr>
            <a:grpSpLocks/>
          </p:cNvGrpSpPr>
          <p:nvPr/>
        </p:nvGrpSpPr>
        <p:grpSpPr bwMode="auto">
          <a:xfrm>
            <a:off x="6008688" y="4757738"/>
            <a:ext cx="501650" cy="234950"/>
            <a:chOff x="3600" y="219"/>
            <a:chExt cx="360" cy="175"/>
          </a:xfrm>
        </p:grpSpPr>
        <p:sp>
          <p:nvSpPr>
            <p:cNvPr id="35583" name="Oval 76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4" name="Line 76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5" name="Line 76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6" name="Rectangle 77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587" name="Oval 77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360" name="Group 77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589" name="Line 7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0" name="Line 7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1" name="Line 7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361" name="Group 77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593" name="Line 7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4" name="Line 7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5" name="Line 7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596" name="Line 780"/>
          <p:cNvSpPr>
            <a:spLocks noChangeShapeType="1"/>
          </p:cNvSpPr>
          <p:nvPr/>
        </p:nvSpPr>
        <p:spPr bwMode="auto">
          <a:xfrm>
            <a:off x="7123113" y="4664075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97" name="Line 781"/>
          <p:cNvSpPr>
            <a:spLocks noChangeShapeType="1"/>
          </p:cNvSpPr>
          <p:nvPr/>
        </p:nvSpPr>
        <p:spPr bwMode="auto">
          <a:xfrm flipV="1">
            <a:off x="6470650" y="4676775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98" name="Line 782"/>
          <p:cNvSpPr>
            <a:spLocks noChangeShapeType="1"/>
          </p:cNvSpPr>
          <p:nvPr/>
        </p:nvSpPr>
        <p:spPr bwMode="auto">
          <a:xfrm flipV="1">
            <a:off x="6513513" y="4879975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99" name="Line 783"/>
          <p:cNvSpPr>
            <a:spLocks noChangeShapeType="1"/>
          </p:cNvSpPr>
          <p:nvPr/>
        </p:nvSpPr>
        <p:spPr bwMode="auto">
          <a:xfrm flipH="1">
            <a:off x="5808663" y="4625975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0" name="Line 784"/>
          <p:cNvSpPr>
            <a:spLocks noChangeShapeType="1"/>
          </p:cNvSpPr>
          <p:nvPr/>
        </p:nvSpPr>
        <p:spPr bwMode="auto">
          <a:xfrm>
            <a:off x="5834063" y="4676775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1" name="Line 785"/>
          <p:cNvSpPr>
            <a:spLocks noChangeShapeType="1"/>
          </p:cNvSpPr>
          <p:nvPr/>
        </p:nvSpPr>
        <p:spPr bwMode="auto">
          <a:xfrm>
            <a:off x="5694363" y="5013325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2" name="Line 786"/>
          <p:cNvSpPr>
            <a:spLocks noChangeShapeType="1"/>
          </p:cNvSpPr>
          <p:nvPr/>
        </p:nvSpPr>
        <p:spPr bwMode="auto">
          <a:xfrm>
            <a:off x="5946775" y="5092700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3" name="Line 787"/>
          <p:cNvSpPr>
            <a:spLocks noChangeShapeType="1"/>
          </p:cNvSpPr>
          <p:nvPr/>
        </p:nvSpPr>
        <p:spPr bwMode="auto">
          <a:xfrm flipH="1">
            <a:off x="6186488" y="5000625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4" name="Line 788"/>
          <p:cNvSpPr>
            <a:spLocks noChangeShapeType="1"/>
          </p:cNvSpPr>
          <p:nvPr/>
        </p:nvSpPr>
        <p:spPr bwMode="auto">
          <a:xfrm>
            <a:off x="5999163" y="5089525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5" name="Line 789"/>
          <p:cNvSpPr>
            <a:spLocks noChangeShapeType="1"/>
          </p:cNvSpPr>
          <p:nvPr/>
        </p:nvSpPr>
        <p:spPr bwMode="auto">
          <a:xfrm flipH="1" flipV="1">
            <a:off x="6396038" y="5097463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6" name="Line 790"/>
          <p:cNvSpPr>
            <a:spLocks noChangeShapeType="1"/>
          </p:cNvSpPr>
          <p:nvPr/>
        </p:nvSpPr>
        <p:spPr bwMode="auto">
          <a:xfrm>
            <a:off x="6477000" y="4956175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7" name="Line 791"/>
          <p:cNvSpPr>
            <a:spLocks noChangeShapeType="1"/>
          </p:cNvSpPr>
          <p:nvPr/>
        </p:nvSpPr>
        <p:spPr bwMode="auto">
          <a:xfrm>
            <a:off x="5926138" y="4891088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5362" name="Group 792"/>
          <p:cNvGrpSpPr>
            <a:grpSpLocks/>
          </p:cNvGrpSpPr>
          <p:nvPr/>
        </p:nvGrpSpPr>
        <p:grpSpPr bwMode="auto">
          <a:xfrm>
            <a:off x="5111750" y="1651000"/>
            <a:ext cx="3021013" cy="3981450"/>
            <a:chOff x="-1203" y="1352"/>
            <a:chExt cx="1903" cy="2508"/>
          </a:xfrm>
        </p:grpSpPr>
        <p:grpSp>
          <p:nvGrpSpPr>
            <p:cNvPr id="35363" name="Group 793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35610" name="Picture 794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35611" name="Line 795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12" name="Line 796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5613" name="Picture 797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35364" name="Group 798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35615" name="Object 79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653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35616" name="Object 80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654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35365" name="Group 801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35618" name="Object 80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651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35619" name="Object 80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652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35620" name="Object 804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368642" name="Clip" r:id="rId10" imgW="1305000" imgH="1085760" progId="">
                <p:embed/>
              </p:oleObj>
            </a:graphicData>
          </a:graphic>
        </p:graphicFrame>
        <p:grpSp>
          <p:nvGrpSpPr>
            <p:cNvPr id="35366" name="Group 805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35622" name="AutoShape 80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3" name="Rectangle 80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4" name="Rectangle 80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5" name="AutoShape 80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6" name="Line 81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7" name="Line 81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8" name="Rectangle 81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9" name="Rectangle 81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35630" name="Object 814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368643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35631" name="Object 815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368644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35632" name="Object 816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368645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35633" name="Object 817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368646" name="Clip" r:id="rId14" imgW="1305000" imgH="1085760" progId="">
                <p:embed/>
              </p:oleObj>
            </a:graphicData>
          </a:graphic>
        </p:graphicFrame>
        <p:grpSp>
          <p:nvGrpSpPr>
            <p:cNvPr id="35367" name="Group 81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35635" name="Object 81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649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35636" name="Object 82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650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35368" name="Group 82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35638" name="Object 82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647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35639" name="Object 82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648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35369" name="Group 8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35641" name="AutoShape 8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2" name="Rectangle 8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3" name="Rectangle 8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4" name="AutoShape 8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5" name="Line 8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6" name="Line 8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7" name="Rectangle 8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8" name="Rectangle 8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649" name="Line 833"/>
          <p:cNvSpPr>
            <a:spLocks noChangeShapeType="1"/>
          </p:cNvSpPr>
          <p:nvPr/>
        </p:nvSpPr>
        <p:spPr bwMode="auto">
          <a:xfrm flipH="1">
            <a:off x="6015038" y="3413125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0" name="Line 834"/>
          <p:cNvSpPr>
            <a:spLocks noChangeShapeType="1"/>
          </p:cNvSpPr>
          <p:nvPr/>
        </p:nvSpPr>
        <p:spPr bwMode="auto">
          <a:xfrm flipV="1">
            <a:off x="7312025" y="2395538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1" name="Line 835"/>
          <p:cNvSpPr>
            <a:spLocks noChangeShapeType="1"/>
          </p:cNvSpPr>
          <p:nvPr/>
        </p:nvSpPr>
        <p:spPr bwMode="auto">
          <a:xfrm>
            <a:off x="7138988" y="2568575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2" name="Line 836"/>
          <p:cNvSpPr>
            <a:spLocks noChangeShapeType="1"/>
          </p:cNvSpPr>
          <p:nvPr/>
        </p:nvSpPr>
        <p:spPr bwMode="auto">
          <a:xfrm flipV="1">
            <a:off x="7310438" y="2465388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3" name="Line 837"/>
          <p:cNvSpPr>
            <a:spLocks noChangeShapeType="1"/>
          </p:cNvSpPr>
          <p:nvPr/>
        </p:nvSpPr>
        <p:spPr bwMode="auto">
          <a:xfrm>
            <a:off x="7675563" y="2463800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4" name="Line 838"/>
          <p:cNvSpPr>
            <a:spLocks noChangeShapeType="1"/>
          </p:cNvSpPr>
          <p:nvPr/>
        </p:nvSpPr>
        <p:spPr bwMode="auto">
          <a:xfrm>
            <a:off x="7329488" y="2770188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5" name="Line 839"/>
          <p:cNvSpPr>
            <a:spLocks noChangeShapeType="1"/>
          </p:cNvSpPr>
          <p:nvPr/>
        </p:nvSpPr>
        <p:spPr bwMode="auto">
          <a:xfrm flipV="1">
            <a:off x="5624513" y="3636963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6" name="Line 840"/>
          <p:cNvSpPr>
            <a:spLocks noChangeShapeType="1"/>
          </p:cNvSpPr>
          <p:nvPr/>
        </p:nvSpPr>
        <p:spPr bwMode="auto">
          <a:xfrm flipV="1">
            <a:off x="7743825" y="2163763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7" name="Line 841"/>
          <p:cNvSpPr>
            <a:spLocks noChangeShapeType="1"/>
          </p:cNvSpPr>
          <p:nvPr/>
        </p:nvSpPr>
        <p:spPr bwMode="auto">
          <a:xfrm>
            <a:off x="7883525" y="2760663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8" name="Line 842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9" name="Line 843"/>
          <p:cNvSpPr>
            <a:spLocks noChangeShapeType="1"/>
          </p:cNvSpPr>
          <p:nvPr/>
        </p:nvSpPr>
        <p:spPr bwMode="auto">
          <a:xfrm flipH="1">
            <a:off x="7620000" y="2836863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5370" name="Group 844"/>
          <p:cNvGrpSpPr>
            <a:grpSpLocks/>
          </p:cNvGrpSpPr>
          <p:nvPr/>
        </p:nvGrpSpPr>
        <p:grpSpPr bwMode="auto">
          <a:xfrm>
            <a:off x="6672263" y="4454525"/>
            <a:ext cx="501650" cy="234950"/>
            <a:chOff x="4701" y="2996"/>
            <a:chExt cx="316" cy="148"/>
          </a:xfrm>
        </p:grpSpPr>
        <p:sp>
          <p:nvSpPr>
            <p:cNvPr id="35661" name="Oval 845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2" name="Line 846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3" name="Line 847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4" name="Rectangle 848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665" name="Oval 849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371" name="Group 850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667" name="Line 8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68" name="Line 8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69" name="Line 8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372" name="Group 854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671" name="Line 8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2" name="Line 8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3" name="Line 8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373" name="Group 858"/>
          <p:cNvGrpSpPr>
            <a:grpSpLocks/>
          </p:cNvGrpSpPr>
          <p:nvPr/>
        </p:nvGrpSpPr>
        <p:grpSpPr bwMode="auto">
          <a:xfrm>
            <a:off x="6007100" y="4756150"/>
            <a:ext cx="501650" cy="234950"/>
            <a:chOff x="4701" y="2996"/>
            <a:chExt cx="316" cy="148"/>
          </a:xfrm>
        </p:grpSpPr>
        <p:sp>
          <p:nvSpPr>
            <p:cNvPr id="35675" name="Oval 859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6" name="Line 860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7" name="Line 861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8" name="Rectangle 862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679" name="Oval 863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374" name="Group 864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681" name="Line 8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2" name="Line 8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3" name="Line 8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375" name="Group 868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685" name="Line 8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6" name="Line 8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7" name="Line 8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376" name="Group 872"/>
          <p:cNvGrpSpPr>
            <a:grpSpLocks/>
          </p:cNvGrpSpPr>
          <p:nvPr/>
        </p:nvGrpSpPr>
        <p:grpSpPr bwMode="auto">
          <a:xfrm>
            <a:off x="6837363" y="4941888"/>
            <a:ext cx="290512" cy="404812"/>
            <a:chOff x="4290" y="3130"/>
            <a:chExt cx="183" cy="255"/>
          </a:xfrm>
        </p:grpSpPr>
        <p:pic>
          <p:nvPicPr>
            <p:cNvPr id="35689" name="Picture 873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5690" name="Freeform 874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1" name="Freeform 875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2" name="Freeform 876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3" name="Freeform 877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4" name="Freeform 878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5" name="Freeform 879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6" name="Freeform 880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7" name="Freeform 881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8" name="Freeform 882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9" name="Freeform 883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0" name="Freeform 884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1" name="Freeform 885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2" name="Freeform 886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3" name="Freeform 887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4" name="Freeform 888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5" name="Freeform 889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6" name="Freeform 890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377" name="Group 891"/>
          <p:cNvGrpSpPr>
            <a:grpSpLocks/>
          </p:cNvGrpSpPr>
          <p:nvPr/>
        </p:nvGrpSpPr>
        <p:grpSpPr bwMode="auto">
          <a:xfrm>
            <a:off x="5394325" y="3403600"/>
            <a:ext cx="290513" cy="404813"/>
            <a:chOff x="4290" y="3130"/>
            <a:chExt cx="183" cy="255"/>
          </a:xfrm>
        </p:grpSpPr>
        <p:pic>
          <p:nvPicPr>
            <p:cNvPr id="35708" name="Picture 892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5709" name="Freeform 893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0" name="Freeform 894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1" name="Freeform 895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2" name="Freeform 896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3" name="Freeform 897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4" name="Freeform 898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5" name="Freeform 899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6" name="Freeform 900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7" name="Freeform 901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8" name="Freeform 902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9" name="Freeform 903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0" name="Freeform 904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1" name="Freeform 905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2" name="Freeform 906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3" name="Freeform 907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4" name="Freeform 908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5" name="Freeform 909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727" name="Line 911"/>
          <p:cNvSpPr>
            <a:spLocks noChangeShapeType="1"/>
          </p:cNvSpPr>
          <p:nvPr/>
        </p:nvSpPr>
        <p:spPr bwMode="auto">
          <a:xfrm>
            <a:off x="7491413" y="1111250"/>
            <a:ext cx="893762" cy="31289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29" name="Line 913"/>
          <p:cNvSpPr>
            <a:spLocks noChangeShapeType="1"/>
          </p:cNvSpPr>
          <p:nvPr/>
        </p:nvSpPr>
        <p:spPr bwMode="auto">
          <a:xfrm>
            <a:off x="6938963" y="3786188"/>
            <a:ext cx="958850" cy="508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600"/>
              <a:t>Creating a network app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4191000" cy="51149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write programs that</a:t>
            </a:r>
          </a:p>
          <a:p>
            <a:pPr lvl="1"/>
            <a:r>
              <a:rPr lang="en-US" sz="2000" dirty="0"/>
              <a:t>run on (different) </a:t>
            </a:r>
            <a:r>
              <a:rPr lang="en-US" sz="2000" i="1" dirty="0"/>
              <a:t>end systems</a:t>
            </a:r>
          </a:p>
          <a:p>
            <a:pPr lvl="1"/>
            <a:r>
              <a:rPr lang="en-US" sz="2000" dirty="0"/>
              <a:t>communicate over network</a:t>
            </a:r>
          </a:p>
          <a:p>
            <a:pPr lvl="1"/>
            <a:r>
              <a:rPr lang="en-US" sz="2000" dirty="0"/>
              <a:t>e.g., web server software communicates with browser software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No need to write software for network-core devices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network core devices do not run user applications </a:t>
            </a:r>
          </a:p>
          <a:p>
            <a:pPr lvl="1"/>
            <a:r>
              <a:rPr lang="en-US" sz="2000" dirty="0"/>
              <a:t>applications on end systems  allows for rapid app development, propagation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35378" name="Group 918"/>
          <p:cNvGrpSpPr>
            <a:grpSpLocks/>
          </p:cNvGrpSpPr>
          <p:nvPr/>
        </p:nvGrpSpPr>
        <p:grpSpPr bwMode="auto">
          <a:xfrm>
            <a:off x="6470650" y="822325"/>
            <a:ext cx="1063625" cy="965200"/>
            <a:chOff x="4076" y="518"/>
            <a:chExt cx="670" cy="608"/>
          </a:xfrm>
        </p:grpSpPr>
        <p:grpSp>
          <p:nvGrpSpPr>
            <p:cNvPr id="35379" name="Group 226"/>
            <p:cNvGrpSpPr>
              <a:grpSpLocks/>
            </p:cNvGrpSpPr>
            <p:nvPr/>
          </p:nvGrpSpPr>
          <p:grpSpPr bwMode="auto">
            <a:xfrm>
              <a:off x="4233" y="518"/>
              <a:ext cx="513" cy="541"/>
              <a:chOff x="2938" y="2925"/>
              <a:chExt cx="513" cy="541"/>
            </a:xfrm>
          </p:grpSpPr>
          <p:sp>
            <p:nvSpPr>
              <p:cNvPr id="35043" name="Rectangle 227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4" name="Rectangle 228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5" name="Rectangle 229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6" name="Text Box 230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chemeClr val="bg1"/>
                    </a:solidFill>
                  </a:rPr>
                  <a:t>application</a:t>
                </a:r>
                <a:endParaRPr lang="en-US" sz="100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physical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047" name="Line 231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8" name="Line 232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9" name="Line 233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733" name="Freeform 917"/>
            <p:cNvSpPr>
              <a:spLocks/>
            </p:cNvSpPr>
            <p:nvPr/>
          </p:nvSpPr>
          <p:spPr bwMode="auto">
            <a:xfrm>
              <a:off x="4076" y="532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380" name="Group 919"/>
          <p:cNvGrpSpPr>
            <a:grpSpLocks/>
          </p:cNvGrpSpPr>
          <p:nvPr/>
        </p:nvGrpSpPr>
        <p:grpSpPr bwMode="auto">
          <a:xfrm>
            <a:off x="7646988" y="4217988"/>
            <a:ext cx="1063625" cy="965200"/>
            <a:chOff x="4076" y="518"/>
            <a:chExt cx="670" cy="608"/>
          </a:xfrm>
        </p:grpSpPr>
        <p:grpSp>
          <p:nvGrpSpPr>
            <p:cNvPr id="35381" name="Group 920"/>
            <p:cNvGrpSpPr>
              <a:grpSpLocks/>
            </p:cNvGrpSpPr>
            <p:nvPr/>
          </p:nvGrpSpPr>
          <p:grpSpPr bwMode="auto">
            <a:xfrm>
              <a:off x="4233" y="518"/>
              <a:ext cx="513" cy="541"/>
              <a:chOff x="2938" y="2925"/>
              <a:chExt cx="513" cy="541"/>
            </a:xfrm>
          </p:grpSpPr>
          <p:sp>
            <p:nvSpPr>
              <p:cNvPr id="35737" name="Rectangle 921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8" name="Rectangle 922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" name="Rectangle 923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" name="Text Box 924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chemeClr val="bg1"/>
                    </a:solidFill>
                  </a:rPr>
                  <a:t>application</a:t>
                </a:r>
                <a:endParaRPr lang="en-US" sz="100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physical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741" name="Line 925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2" name="Line 926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3" name="Line 927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744" name="Freeform 928"/>
            <p:cNvSpPr>
              <a:spLocks/>
            </p:cNvSpPr>
            <p:nvPr/>
          </p:nvSpPr>
          <p:spPr bwMode="auto">
            <a:xfrm>
              <a:off x="4076" y="532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382" name="Group 929"/>
          <p:cNvGrpSpPr>
            <a:grpSpLocks/>
          </p:cNvGrpSpPr>
          <p:nvPr/>
        </p:nvGrpSpPr>
        <p:grpSpPr bwMode="auto">
          <a:xfrm>
            <a:off x="5900738" y="3678238"/>
            <a:ext cx="1063625" cy="965200"/>
            <a:chOff x="4076" y="518"/>
            <a:chExt cx="670" cy="608"/>
          </a:xfrm>
        </p:grpSpPr>
        <p:grpSp>
          <p:nvGrpSpPr>
            <p:cNvPr id="35383" name="Group 930"/>
            <p:cNvGrpSpPr>
              <a:grpSpLocks/>
            </p:cNvGrpSpPr>
            <p:nvPr/>
          </p:nvGrpSpPr>
          <p:grpSpPr bwMode="auto">
            <a:xfrm>
              <a:off x="4233" y="518"/>
              <a:ext cx="513" cy="541"/>
              <a:chOff x="2938" y="2925"/>
              <a:chExt cx="513" cy="541"/>
            </a:xfrm>
          </p:grpSpPr>
          <p:sp>
            <p:nvSpPr>
              <p:cNvPr id="35747" name="Rectangle 931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8" name="Rectangle 932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9" name="Rectangle 933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0" name="Text Box 934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chemeClr val="bg1"/>
                    </a:solidFill>
                  </a:rPr>
                  <a:t>application</a:t>
                </a:r>
                <a:endParaRPr lang="en-US" sz="100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physical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751" name="Line 935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2" name="Line 936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3" name="Line 937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754" name="Freeform 938"/>
            <p:cNvSpPr>
              <a:spLocks/>
            </p:cNvSpPr>
            <p:nvPr/>
          </p:nvSpPr>
          <p:spPr bwMode="auto">
            <a:xfrm>
              <a:off x="4076" y="532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27" grpId="0" animBg="1"/>
      <p:bldP spid="357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5BB2-2DD2-40A9-8902-90B7A077E4DF}" type="slidenum">
              <a:rPr lang="en-US"/>
              <a:pPr/>
              <a:t>20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Electronic </a:t>
            </a:r>
            <a:r>
              <a:rPr lang="en-US" sz="3600" dirty="0" smtClean="0"/>
              <a:t>Mail -SMTP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4788" y="1109663"/>
            <a:ext cx="4962525" cy="30797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Three components:</a:t>
            </a:r>
            <a:r>
              <a:rPr lang="en-US" sz="2400"/>
              <a:t> </a:t>
            </a:r>
          </a:p>
          <a:p>
            <a:r>
              <a:rPr lang="en-US" sz="2000"/>
              <a:t>1. user agents, 2. mail servers </a:t>
            </a:r>
          </a:p>
          <a:p>
            <a:pPr>
              <a:spcAft>
                <a:spcPct val="75000"/>
              </a:spcAft>
            </a:pPr>
            <a:r>
              <a:rPr lang="en-US" sz="2000"/>
              <a:t>3. SMTP </a:t>
            </a:r>
            <a:r>
              <a:rPr lang="en-US" sz="1800"/>
              <a:t>(simple mail transfer protocol)</a:t>
            </a:r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User Agent</a:t>
            </a:r>
          </a:p>
          <a:p>
            <a:r>
              <a:rPr lang="en-US" sz="2000"/>
              <a:t>“mail reader”: editing, reading mail</a:t>
            </a:r>
          </a:p>
          <a:p>
            <a:r>
              <a:rPr lang="en-US" sz="2000"/>
              <a:t>e.g., Outlook, Mozilla Thunderbird</a:t>
            </a:r>
          </a:p>
          <a:p>
            <a:r>
              <a:rPr lang="en-US" sz="2000"/>
              <a:t>Out/incoming msgs stored on server</a:t>
            </a:r>
          </a:p>
        </p:txBody>
      </p:sp>
      <p:sp>
        <p:nvSpPr>
          <p:cNvPr id="58648" name="Rectangle 280"/>
          <p:cNvSpPr>
            <a:spLocks noChangeArrowheads="1"/>
          </p:cNvSpPr>
          <p:nvPr/>
        </p:nvSpPr>
        <p:spPr bwMode="auto">
          <a:xfrm>
            <a:off x="7059613" y="450850"/>
            <a:ext cx="1828800" cy="98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647" name="Group 279"/>
          <p:cNvGrpSpPr>
            <a:grpSpLocks/>
          </p:cNvGrpSpPr>
          <p:nvPr/>
        </p:nvGrpSpPr>
        <p:grpSpPr bwMode="auto">
          <a:xfrm>
            <a:off x="7135813" y="420688"/>
            <a:ext cx="1747837" cy="955675"/>
            <a:chOff x="4458" y="3335"/>
            <a:chExt cx="1101" cy="602"/>
          </a:xfrm>
        </p:grpSpPr>
        <p:sp>
          <p:nvSpPr>
            <p:cNvPr id="58631" name="Text Box 263"/>
            <p:cNvSpPr txBox="1">
              <a:spLocks noChangeArrowheads="1"/>
            </p:cNvSpPr>
            <p:nvPr/>
          </p:nvSpPr>
          <p:spPr bwMode="auto">
            <a:xfrm>
              <a:off x="4667" y="3725"/>
              <a:ext cx="86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 mailbox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8646" name="Group 278"/>
            <p:cNvGrpSpPr>
              <a:grpSpLocks/>
            </p:cNvGrpSpPr>
            <p:nvPr/>
          </p:nvGrpSpPr>
          <p:grpSpPr bwMode="auto"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58632" name="Rectangle 264"/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3" name="Line 265"/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4" name="Line 266"/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5" name="Line 267"/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6" name="Line 268"/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7" name="Line 269"/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8" name="Line 270"/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9" name="Line 271"/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640" name="Rectangle 272"/>
            <p:cNvSpPr>
              <a:spLocks noChangeArrowheads="1"/>
            </p:cNvSpPr>
            <p:nvPr/>
          </p:nvSpPr>
          <p:spPr bwMode="auto"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45" name="Text Box 277"/>
            <p:cNvSpPr txBox="1">
              <a:spLocks noChangeArrowheads="1"/>
            </p:cNvSpPr>
            <p:nvPr/>
          </p:nvSpPr>
          <p:spPr bwMode="auto">
            <a:xfrm>
              <a:off x="4567" y="3335"/>
              <a:ext cx="99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outgoing 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message queue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58785" name="Line 417"/>
          <p:cNvSpPr>
            <a:spLocks noChangeShapeType="1"/>
          </p:cNvSpPr>
          <p:nvPr/>
        </p:nvSpPr>
        <p:spPr bwMode="auto">
          <a:xfrm>
            <a:off x="6330950" y="2655888"/>
            <a:ext cx="1123950" cy="790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786" name="Group 418"/>
          <p:cNvGrpSpPr>
            <a:grpSpLocks/>
          </p:cNvGrpSpPr>
          <p:nvPr/>
        </p:nvGrpSpPr>
        <p:grpSpPr bwMode="auto">
          <a:xfrm>
            <a:off x="7723188" y="2582863"/>
            <a:ext cx="355600" cy="933450"/>
            <a:chOff x="4180" y="783"/>
            <a:chExt cx="150" cy="307"/>
          </a:xfrm>
        </p:grpSpPr>
        <p:sp>
          <p:nvSpPr>
            <p:cNvPr id="58787" name="AutoShape 41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8" name="Rectangle 42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9" name="Rectangle 42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0" name="AutoShape 42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1" name="Line 42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2" name="Line 42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3" name="Rectangle 42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4" name="Rectangle 42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795" name="Group 427"/>
          <p:cNvGrpSpPr>
            <a:grpSpLocks/>
          </p:cNvGrpSpPr>
          <p:nvPr/>
        </p:nvGrpSpPr>
        <p:grpSpPr bwMode="auto">
          <a:xfrm>
            <a:off x="7480300" y="3035300"/>
            <a:ext cx="822325" cy="1049338"/>
            <a:chOff x="4288" y="2627"/>
            <a:chExt cx="518" cy="661"/>
          </a:xfrm>
        </p:grpSpPr>
        <p:sp>
          <p:nvSpPr>
            <p:cNvPr id="58796" name="Rectangle 428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7" name="Text Box 429"/>
            <p:cNvSpPr txBox="1">
              <a:spLocks noChangeArrowheads="1"/>
            </p:cNvSpPr>
            <p:nvPr/>
          </p:nvSpPr>
          <p:spPr bwMode="auto">
            <a:xfrm>
              <a:off x="4288" y="2627"/>
              <a:ext cx="5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mail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8798" name="Rectangle 430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9" name="Line 431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0" name="Line 432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1" name="Line 433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2" name="Line 434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3" name="Line 435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4" name="Line 436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5" name="Line 437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6" name="Rectangle 438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7" name="Rectangle 439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8" name="Rectangle 440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9" name="Rectangle 441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10" name="Rectangle 442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811" name="Group 443"/>
          <p:cNvGrpSpPr>
            <a:grpSpLocks/>
          </p:cNvGrpSpPr>
          <p:nvPr/>
        </p:nvGrpSpPr>
        <p:grpSpPr bwMode="auto">
          <a:xfrm>
            <a:off x="8205788" y="2173288"/>
            <a:ext cx="709612" cy="703262"/>
            <a:chOff x="4337" y="290"/>
            <a:chExt cx="447" cy="443"/>
          </a:xfrm>
        </p:grpSpPr>
        <p:graphicFrame>
          <p:nvGraphicFramePr>
            <p:cNvPr id="58812" name="Object 444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12" name="Clip" r:id="rId4" imgW="1305000" imgH="1085760" progId="">
                <p:embed/>
              </p:oleObj>
            </a:graphicData>
          </a:graphic>
        </p:graphicFrame>
        <p:grpSp>
          <p:nvGrpSpPr>
            <p:cNvPr id="58813" name="Group 445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14" name="Rectangle 446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15" name="Text Box 447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16" name="Group 448"/>
          <p:cNvGrpSpPr>
            <a:grpSpLocks/>
          </p:cNvGrpSpPr>
          <p:nvPr/>
        </p:nvGrpSpPr>
        <p:grpSpPr bwMode="auto">
          <a:xfrm>
            <a:off x="8434388" y="3182938"/>
            <a:ext cx="709612" cy="703262"/>
            <a:chOff x="4337" y="290"/>
            <a:chExt cx="447" cy="443"/>
          </a:xfrm>
        </p:grpSpPr>
        <p:graphicFrame>
          <p:nvGraphicFramePr>
            <p:cNvPr id="58817" name="Object 449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17" name="Clip" r:id="rId5" imgW="1305000" imgH="1085760" progId="">
                <p:embed/>
              </p:oleObj>
            </a:graphicData>
          </a:graphic>
        </p:graphicFrame>
        <p:grpSp>
          <p:nvGrpSpPr>
            <p:cNvPr id="58818" name="Group 450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19" name="Rectangle 451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20" name="Text Box 452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21" name="Group 453"/>
          <p:cNvGrpSpPr>
            <a:grpSpLocks/>
          </p:cNvGrpSpPr>
          <p:nvPr/>
        </p:nvGrpSpPr>
        <p:grpSpPr bwMode="auto">
          <a:xfrm>
            <a:off x="8205788" y="4230688"/>
            <a:ext cx="709612" cy="703262"/>
            <a:chOff x="4337" y="290"/>
            <a:chExt cx="447" cy="443"/>
          </a:xfrm>
        </p:grpSpPr>
        <p:graphicFrame>
          <p:nvGraphicFramePr>
            <p:cNvPr id="58822" name="Object 454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22" name="Clip" r:id="rId6" imgW="1305000" imgH="1085760" progId="">
                <p:embed/>
              </p:oleObj>
            </a:graphicData>
          </a:graphic>
        </p:graphicFrame>
        <p:grpSp>
          <p:nvGrpSpPr>
            <p:cNvPr id="58823" name="Group 455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24" name="Rectangle 456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25" name="Text Box 457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26" name="Group 458"/>
          <p:cNvGrpSpPr>
            <a:grpSpLocks/>
          </p:cNvGrpSpPr>
          <p:nvPr/>
        </p:nvGrpSpPr>
        <p:grpSpPr bwMode="auto">
          <a:xfrm>
            <a:off x="5480050" y="3992563"/>
            <a:ext cx="822325" cy="1501775"/>
            <a:chOff x="3484" y="2522"/>
            <a:chExt cx="518" cy="946"/>
          </a:xfrm>
        </p:grpSpPr>
        <p:grpSp>
          <p:nvGrpSpPr>
            <p:cNvPr id="58827" name="Group 459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58828" name="AutoShape 46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29" name="Rectangle 46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0" name="Rectangle 46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1" name="AutoShape 46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2" name="Line 46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3" name="Line 46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4" name="Rectangle 46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5" name="Rectangle 46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836" name="Group 468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58837" name="Rectangle 469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8" name="Text Box 470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server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8839" name="Rectangle 471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0" name="Line 472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1" name="Line 473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2" name="Line 474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3" name="Line 475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4" name="Line 476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5" name="Line 477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6" name="Line 478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7" name="Rectangle 479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8" name="Rectangle 480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9" name="Rectangle 481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50" name="Rectangle 482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51" name="Rectangle 483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852" name="Group 484"/>
          <p:cNvGrpSpPr>
            <a:grpSpLocks/>
          </p:cNvGrpSpPr>
          <p:nvPr/>
        </p:nvGrpSpPr>
        <p:grpSpPr bwMode="auto">
          <a:xfrm>
            <a:off x="6434138" y="5097463"/>
            <a:ext cx="709612" cy="703262"/>
            <a:chOff x="4337" y="290"/>
            <a:chExt cx="447" cy="443"/>
          </a:xfrm>
        </p:grpSpPr>
        <p:graphicFrame>
          <p:nvGraphicFramePr>
            <p:cNvPr id="58853" name="Object 485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53" name="Clip" r:id="rId7" imgW="1305000" imgH="1085760" progId="">
                <p:embed/>
              </p:oleObj>
            </a:graphicData>
          </a:graphic>
        </p:graphicFrame>
        <p:grpSp>
          <p:nvGrpSpPr>
            <p:cNvPr id="58854" name="Group 486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55" name="Rectangle 487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56" name="Text Box 488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57" name="Group 489"/>
          <p:cNvGrpSpPr>
            <a:grpSpLocks/>
          </p:cNvGrpSpPr>
          <p:nvPr/>
        </p:nvGrpSpPr>
        <p:grpSpPr bwMode="auto">
          <a:xfrm>
            <a:off x="5595938" y="5602288"/>
            <a:ext cx="709612" cy="703262"/>
            <a:chOff x="4337" y="290"/>
            <a:chExt cx="447" cy="443"/>
          </a:xfrm>
        </p:grpSpPr>
        <p:graphicFrame>
          <p:nvGraphicFramePr>
            <p:cNvPr id="58858" name="Object 490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58" name="Clip" r:id="rId8" imgW="1305000" imgH="1085760" progId="">
                <p:embed/>
              </p:oleObj>
            </a:graphicData>
          </a:graphic>
        </p:graphicFrame>
        <p:grpSp>
          <p:nvGrpSpPr>
            <p:cNvPr id="58859" name="Group 491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60" name="Rectangle 492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1" name="Text Box 493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62" name="Group 494"/>
          <p:cNvGrpSpPr>
            <a:grpSpLocks/>
          </p:cNvGrpSpPr>
          <p:nvPr/>
        </p:nvGrpSpPr>
        <p:grpSpPr bwMode="auto">
          <a:xfrm>
            <a:off x="5480050" y="1735138"/>
            <a:ext cx="822325" cy="1501775"/>
            <a:chOff x="3484" y="2522"/>
            <a:chExt cx="518" cy="946"/>
          </a:xfrm>
        </p:grpSpPr>
        <p:grpSp>
          <p:nvGrpSpPr>
            <p:cNvPr id="58863" name="Group 495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58864" name="AutoShape 49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5" name="Rectangle 49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6" name="Rectangle 49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7" name="AutoShape 49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8" name="Line 50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9" name="Line 50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0" name="Rectangle 50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1" name="Rectangle 50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872" name="Group 504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58873" name="Rectangle 505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4" name="Text Box 506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server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8875" name="Rectangle 507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6" name="Line 508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7" name="Line 509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8" name="Line 510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9" name="Line 511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0" name="Line 512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1" name="Line 513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2" name="Line 514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3" name="Rectangle 515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4" name="Rectangle 516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5" name="Rectangle 517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6" name="Rectangle 518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7" name="Rectangle 519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888" name="Group 520"/>
          <p:cNvGrpSpPr>
            <a:grpSpLocks/>
          </p:cNvGrpSpPr>
          <p:nvPr/>
        </p:nvGrpSpPr>
        <p:grpSpPr bwMode="auto">
          <a:xfrm>
            <a:off x="6224588" y="1477963"/>
            <a:ext cx="709612" cy="703262"/>
            <a:chOff x="4337" y="290"/>
            <a:chExt cx="447" cy="443"/>
          </a:xfrm>
        </p:grpSpPr>
        <p:graphicFrame>
          <p:nvGraphicFramePr>
            <p:cNvPr id="58889" name="Object 521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89" name="Clip" r:id="rId9" imgW="1305000" imgH="1085760" progId="">
                <p:embed/>
              </p:oleObj>
            </a:graphicData>
          </a:graphic>
        </p:graphicFrame>
        <p:grpSp>
          <p:nvGrpSpPr>
            <p:cNvPr id="58890" name="Group 522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91" name="Rectangle 523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92" name="Text Box 524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8893" name="Line 525"/>
          <p:cNvSpPr>
            <a:spLocks noChangeShapeType="1"/>
          </p:cNvSpPr>
          <p:nvPr/>
        </p:nvSpPr>
        <p:spPr bwMode="auto">
          <a:xfrm flipV="1">
            <a:off x="6330950" y="3779838"/>
            <a:ext cx="1123950" cy="1085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94" name="Line 526"/>
          <p:cNvSpPr>
            <a:spLocks noChangeShapeType="1"/>
          </p:cNvSpPr>
          <p:nvPr/>
        </p:nvSpPr>
        <p:spPr bwMode="auto">
          <a:xfrm flipH="1" flipV="1">
            <a:off x="5588000" y="3255963"/>
            <a:ext cx="0" cy="1247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895" name="Group 527"/>
          <p:cNvGrpSpPr>
            <a:grpSpLocks/>
          </p:cNvGrpSpPr>
          <p:nvPr/>
        </p:nvGrpSpPr>
        <p:grpSpPr bwMode="auto">
          <a:xfrm>
            <a:off x="6429375" y="4073525"/>
            <a:ext cx="1030288" cy="457200"/>
            <a:chOff x="3746" y="2537"/>
            <a:chExt cx="649" cy="288"/>
          </a:xfrm>
        </p:grpSpPr>
        <p:sp>
          <p:nvSpPr>
            <p:cNvPr id="58896" name="Rectangle 528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7" name="Text Box 529"/>
            <p:cNvSpPr txBox="1">
              <a:spLocks noChangeArrowheads="1"/>
            </p:cNvSpPr>
            <p:nvPr/>
          </p:nvSpPr>
          <p:spPr bwMode="auto">
            <a:xfrm>
              <a:off x="3746" y="2537"/>
              <a:ext cx="6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SMTP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58898" name="Group 530"/>
          <p:cNvGrpSpPr>
            <a:grpSpLocks/>
          </p:cNvGrpSpPr>
          <p:nvPr/>
        </p:nvGrpSpPr>
        <p:grpSpPr bwMode="auto">
          <a:xfrm>
            <a:off x="6391275" y="2816225"/>
            <a:ext cx="1030288" cy="457200"/>
            <a:chOff x="3746" y="2537"/>
            <a:chExt cx="649" cy="288"/>
          </a:xfrm>
        </p:grpSpPr>
        <p:sp>
          <p:nvSpPr>
            <p:cNvPr id="58899" name="Rectangle 531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0" name="Text Box 532"/>
            <p:cNvSpPr txBox="1">
              <a:spLocks noChangeArrowheads="1"/>
            </p:cNvSpPr>
            <p:nvPr/>
          </p:nvSpPr>
          <p:spPr bwMode="auto">
            <a:xfrm>
              <a:off x="3746" y="2537"/>
              <a:ext cx="6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SMTP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58901" name="Group 533"/>
          <p:cNvGrpSpPr>
            <a:grpSpLocks/>
          </p:cNvGrpSpPr>
          <p:nvPr/>
        </p:nvGrpSpPr>
        <p:grpSpPr bwMode="auto">
          <a:xfrm>
            <a:off x="5067300" y="3530600"/>
            <a:ext cx="1030288" cy="457200"/>
            <a:chOff x="3746" y="2537"/>
            <a:chExt cx="649" cy="288"/>
          </a:xfrm>
        </p:grpSpPr>
        <p:sp>
          <p:nvSpPr>
            <p:cNvPr id="58902" name="Rectangle 534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3" name="Text Box 535"/>
            <p:cNvSpPr txBox="1">
              <a:spLocks noChangeArrowheads="1"/>
            </p:cNvSpPr>
            <p:nvPr/>
          </p:nvSpPr>
          <p:spPr bwMode="auto">
            <a:xfrm>
              <a:off x="3746" y="2537"/>
              <a:ext cx="6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SMTP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58904" name="Rectangle 536"/>
          <p:cNvSpPr>
            <a:spLocks noChangeArrowheads="1"/>
          </p:cNvSpPr>
          <p:nvPr/>
        </p:nvSpPr>
        <p:spPr bwMode="auto">
          <a:xfrm>
            <a:off x="280988" y="4071938"/>
            <a:ext cx="4643437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Mail Servers</a:t>
            </a:r>
            <a:r>
              <a:rPr lang="en-US" sz="2000"/>
              <a:t> 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1800">
                <a:solidFill>
                  <a:srgbClr val="FF0000"/>
                </a:solidFill>
              </a:rPr>
              <a:t>Mailbox: </a:t>
            </a:r>
            <a:r>
              <a:rPr lang="en-US" sz="1800"/>
              <a:t>incoming messages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1800">
                <a:solidFill>
                  <a:srgbClr val="FF0000"/>
                </a:solidFill>
              </a:rPr>
              <a:t>message</a:t>
            </a:r>
            <a:r>
              <a:rPr lang="en-US" sz="1800"/>
              <a:t> </a:t>
            </a:r>
            <a:r>
              <a:rPr lang="en-US" sz="1800">
                <a:solidFill>
                  <a:srgbClr val="FF0000"/>
                </a:solidFill>
              </a:rPr>
              <a:t>queue</a:t>
            </a:r>
            <a:r>
              <a:rPr lang="en-US" sz="1800"/>
              <a:t> outgoing msgs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1800">
                <a:solidFill>
                  <a:srgbClr val="FF0000"/>
                </a:solidFill>
              </a:rPr>
              <a:t>SMTP protocol</a:t>
            </a:r>
            <a:r>
              <a:rPr lang="en-US" sz="1800"/>
              <a:t> between mail servers to send email messages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1800"/>
              <a:t>client: sending mail server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1800"/>
              <a:t>“server”: receiving mail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5173-C270-4F3A-AAE6-8E170D2B1940}" type="slidenum">
              <a:rPr lang="en-US"/>
              <a:pPr/>
              <a:t>21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Electronic Mail: SMTP </a:t>
            </a:r>
            <a:r>
              <a:rPr lang="en-US" sz="3200"/>
              <a:t>[RFC 2821]</a:t>
            </a: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36650"/>
            <a:ext cx="7491413" cy="3579813"/>
          </a:xfrm>
        </p:spPr>
        <p:txBody>
          <a:bodyPr/>
          <a:lstStyle/>
          <a:p>
            <a:r>
              <a:rPr lang="en-US" sz="2000" dirty="0"/>
              <a:t>uses TCP to reliably transfer email message from client to server, port 25</a:t>
            </a:r>
          </a:p>
          <a:p>
            <a:r>
              <a:rPr lang="en-US" sz="2000" dirty="0"/>
              <a:t>direct transfer: sending server to receiving server</a:t>
            </a:r>
          </a:p>
          <a:p>
            <a:r>
              <a:rPr lang="en-US" sz="2000" dirty="0"/>
              <a:t>three phases of transfer</a:t>
            </a:r>
          </a:p>
          <a:p>
            <a:pPr lvl="1"/>
            <a:r>
              <a:rPr lang="en-US" sz="2000" dirty="0"/>
              <a:t>1. handshake, 2. transfer of messages, 3. closure</a:t>
            </a:r>
          </a:p>
          <a:p>
            <a:r>
              <a:rPr lang="en-US" sz="2000" dirty="0"/>
              <a:t>SMTP uses persistent connections: sending mail server sends all its messages to the receiving mail server over one TCP connection</a:t>
            </a:r>
          </a:p>
          <a:p>
            <a:r>
              <a:rPr lang="en-US" sz="2400" dirty="0"/>
              <a:t>Email Scenario:</a:t>
            </a:r>
          </a:p>
          <a:p>
            <a:pPr lvl="1">
              <a:buFont typeface="Wingdings" pitchFamily="2" charset="2"/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grpSp>
        <p:nvGrpSpPr>
          <p:cNvPr id="230" name="Group 229"/>
          <p:cNvGrpSpPr/>
          <p:nvPr/>
        </p:nvGrpSpPr>
        <p:grpSpPr>
          <a:xfrm>
            <a:off x="403225" y="4785043"/>
            <a:ext cx="8066088" cy="1739900"/>
            <a:chOff x="403225" y="4449763"/>
            <a:chExt cx="8066088" cy="1739900"/>
          </a:xfrm>
        </p:grpSpPr>
        <p:grpSp>
          <p:nvGrpSpPr>
            <p:cNvPr id="60422" name="Group 6"/>
            <p:cNvGrpSpPr>
              <a:grpSpLocks/>
            </p:cNvGrpSpPr>
            <p:nvPr/>
          </p:nvGrpSpPr>
          <p:grpSpPr bwMode="auto">
            <a:xfrm>
              <a:off x="1270000" y="5062538"/>
              <a:ext cx="709613" cy="703262"/>
              <a:chOff x="4337" y="290"/>
              <a:chExt cx="447" cy="443"/>
            </a:xfrm>
          </p:grpSpPr>
          <p:graphicFrame>
            <p:nvGraphicFramePr>
              <p:cNvPr id="60423" name="Object 7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p:oleObj spid="_x0000_s60423" name="Clip" r:id="rId4" imgW="1305000" imgH="1085760" progId="">
                  <p:embed/>
                </p:oleObj>
              </a:graphicData>
            </a:graphic>
          </p:graphicFrame>
          <p:grpSp>
            <p:nvGrpSpPr>
              <p:cNvPr id="60424" name="Group 8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60425" name="Rectangle 9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2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agent</a:t>
                  </a:r>
                  <a:endParaRPr lang="en-US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60427" name="Group 11"/>
            <p:cNvGrpSpPr>
              <a:grpSpLocks/>
            </p:cNvGrpSpPr>
            <p:nvPr/>
          </p:nvGrpSpPr>
          <p:grpSpPr bwMode="auto">
            <a:xfrm>
              <a:off x="2795588" y="4503738"/>
              <a:ext cx="822325" cy="1501775"/>
              <a:chOff x="3484" y="2522"/>
              <a:chExt cx="518" cy="946"/>
            </a:xfrm>
          </p:grpSpPr>
          <p:grpSp>
            <p:nvGrpSpPr>
              <p:cNvPr id="60428" name="Group 12"/>
              <p:cNvGrpSpPr>
                <a:grpSpLocks/>
              </p:cNvGrpSpPr>
              <p:nvPr/>
            </p:nvGrpSpPr>
            <p:grpSpPr bwMode="auto">
              <a:xfrm>
                <a:off x="3631" y="2522"/>
                <a:ext cx="224" cy="588"/>
                <a:chOff x="4180" y="783"/>
                <a:chExt cx="150" cy="307"/>
              </a:xfrm>
            </p:grpSpPr>
            <p:sp>
              <p:nvSpPr>
                <p:cNvPr id="60429" name="AutoShape 13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0" name="Rectangle 14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69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1" name="Rectangle 15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2" name="AutoShape 16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3" name="Line 17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4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5" name="Rectangle 19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6" name="Rectangle 20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0437" name="Group 21"/>
              <p:cNvGrpSpPr>
                <a:grpSpLocks/>
              </p:cNvGrpSpPr>
              <p:nvPr/>
            </p:nvGrpSpPr>
            <p:grpSpPr bwMode="auto">
              <a:xfrm>
                <a:off x="3484" y="2807"/>
                <a:ext cx="518" cy="661"/>
                <a:chOff x="4288" y="2627"/>
                <a:chExt cx="518" cy="661"/>
              </a:xfrm>
            </p:grpSpPr>
            <p:sp>
              <p:nvSpPr>
                <p:cNvPr id="60438" name="Rectangle 22"/>
                <p:cNvSpPr>
                  <a:spLocks noChangeArrowheads="1"/>
                </p:cNvSpPr>
                <p:nvPr/>
              </p:nvSpPr>
              <p:spPr bwMode="auto">
                <a:xfrm>
                  <a:off x="4296" y="2652"/>
                  <a:ext cx="510" cy="63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288" y="2627"/>
                  <a:ext cx="504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mail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server</a:t>
                  </a: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0440" name="Rectangle 24"/>
                <p:cNvSpPr>
                  <a:spLocks noChangeArrowheads="1"/>
                </p:cNvSpPr>
                <p:nvPr/>
              </p:nvSpPr>
              <p:spPr bwMode="auto">
                <a:xfrm>
                  <a:off x="4320" y="300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1" name="Line 25"/>
                <p:cNvSpPr>
                  <a:spLocks noChangeShapeType="1"/>
                </p:cNvSpPr>
                <p:nvPr/>
              </p:nvSpPr>
              <p:spPr bwMode="auto">
                <a:xfrm>
                  <a:off x="4369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2" name="Line 26"/>
                <p:cNvSpPr>
                  <a:spLocks noChangeShapeType="1"/>
                </p:cNvSpPr>
                <p:nvPr/>
              </p:nvSpPr>
              <p:spPr bwMode="auto">
                <a:xfrm>
                  <a:off x="4478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3" name="Line 27"/>
                <p:cNvSpPr>
                  <a:spLocks noChangeShapeType="1"/>
                </p:cNvSpPr>
                <p:nvPr/>
              </p:nvSpPr>
              <p:spPr bwMode="auto">
                <a:xfrm>
                  <a:off x="4533" y="303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4" name="Line 28"/>
                <p:cNvSpPr>
                  <a:spLocks noChangeShapeType="1"/>
                </p:cNvSpPr>
                <p:nvPr/>
              </p:nvSpPr>
              <p:spPr bwMode="auto">
                <a:xfrm>
                  <a:off x="4590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5" name="Line 29"/>
                <p:cNvSpPr>
                  <a:spLocks noChangeShapeType="1"/>
                </p:cNvSpPr>
                <p:nvPr/>
              </p:nvSpPr>
              <p:spPr bwMode="auto">
                <a:xfrm>
                  <a:off x="4651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6" name="Line 30"/>
                <p:cNvSpPr>
                  <a:spLocks noChangeShapeType="1"/>
                </p:cNvSpPr>
                <p:nvPr/>
              </p:nvSpPr>
              <p:spPr bwMode="auto">
                <a:xfrm>
                  <a:off x="4707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7" name="Line 31"/>
                <p:cNvSpPr>
                  <a:spLocks noChangeShapeType="1"/>
                </p:cNvSpPr>
                <p:nvPr/>
              </p:nvSpPr>
              <p:spPr bwMode="auto">
                <a:xfrm>
                  <a:off x="4422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8" name="Rectangle 32"/>
                <p:cNvSpPr>
                  <a:spLocks noChangeArrowheads="1"/>
                </p:cNvSpPr>
                <p:nvPr/>
              </p:nvSpPr>
              <p:spPr bwMode="auto">
                <a:xfrm>
                  <a:off x="4328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9" name="Rectangle 33"/>
                <p:cNvSpPr>
                  <a:spLocks noChangeArrowheads="1"/>
                </p:cNvSpPr>
                <p:nvPr/>
              </p:nvSpPr>
              <p:spPr bwMode="auto">
                <a:xfrm>
                  <a:off x="4414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0" name="Rectangle 34"/>
                <p:cNvSpPr>
                  <a:spLocks noChangeArrowheads="1"/>
                </p:cNvSpPr>
                <p:nvPr/>
              </p:nvSpPr>
              <p:spPr bwMode="auto">
                <a:xfrm>
                  <a:off x="4500" y="317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1" name="Rectangle 35"/>
                <p:cNvSpPr>
                  <a:spLocks noChangeArrowheads="1"/>
                </p:cNvSpPr>
                <p:nvPr/>
              </p:nvSpPr>
              <p:spPr bwMode="auto">
                <a:xfrm>
                  <a:off x="4597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2" name="Rectangle 36"/>
                <p:cNvSpPr>
                  <a:spLocks noChangeArrowheads="1"/>
                </p:cNvSpPr>
                <p:nvPr/>
              </p:nvSpPr>
              <p:spPr bwMode="auto">
                <a:xfrm>
                  <a:off x="4693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60453" name="Picture 37" descr="Alic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225" y="5121275"/>
              <a:ext cx="561975" cy="693738"/>
            </a:xfrm>
            <a:prstGeom prst="rect">
              <a:avLst/>
            </a:prstGeom>
            <a:noFill/>
          </p:spPr>
        </p:pic>
        <p:pic>
          <p:nvPicPr>
            <p:cNvPr id="60454" name="Picture 38" descr="Bo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93038" y="5026025"/>
              <a:ext cx="676275" cy="690563"/>
            </a:xfrm>
            <a:prstGeom prst="rect">
              <a:avLst/>
            </a:prstGeom>
            <a:noFill/>
          </p:spPr>
        </p:pic>
        <p:grpSp>
          <p:nvGrpSpPr>
            <p:cNvPr id="60455" name="Group 39"/>
            <p:cNvGrpSpPr>
              <a:grpSpLocks/>
            </p:cNvGrpSpPr>
            <p:nvPr/>
          </p:nvGrpSpPr>
          <p:grpSpPr bwMode="auto">
            <a:xfrm>
              <a:off x="4986338" y="4449763"/>
              <a:ext cx="822325" cy="1501775"/>
              <a:chOff x="3484" y="2522"/>
              <a:chExt cx="518" cy="946"/>
            </a:xfrm>
          </p:grpSpPr>
          <p:grpSp>
            <p:nvGrpSpPr>
              <p:cNvPr id="60456" name="Group 40"/>
              <p:cNvGrpSpPr>
                <a:grpSpLocks/>
              </p:cNvGrpSpPr>
              <p:nvPr/>
            </p:nvGrpSpPr>
            <p:grpSpPr bwMode="auto">
              <a:xfrm>
                <a:off x="3631" y="2522"/>
                <a:ext cx="224" cy="588"/>
                <a:chOff x="4180" y="783"/>
                <a:chExt cx="150" cy="307"/>
              </a:xfrm>
            </p:grpSpPr>
            <p:sp>
              <p:nvSpPr>
                <p:cNvPr id="60457" name="AutoShape 41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8" name="Rectangle 42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69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9" name="Rectangle 43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0" name="AutoShape 44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1" name="Line 45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2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3" name="Rectangle 47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4" name="Rectangle 48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0465" name="Group 49"/>
              <p:cNvGrpSpPr>
                <a:grpSpLocks/>
              </p:cNvGrpSpPr>
              <p:nvPr/>
            </p:nvGrpSpPr>
            <p:grpSpPr bwMode="auto">
              <a:xfrm>
                <a:off x="3484" y="2807"/>
                <a:ext cx="518" cy="661"/>
                <a:chOff x="4288" y="2627"/>
                <a:chExt cx="518" cy="661"/>
              </a:xfrm>
            </p:grpSpPr>
            <p:sp>
              <p:nvSpPr>
                <p:cNvPr id="60466" name="Rectangle 50"/>
                <p:cNvSpPr>
                  <a:spLocks noChangeArrowheads="1"/>
                </p:cNvSpPr>
                <p:nvPr/>
              </p:nvSpPr>
              <p:spPr bwMode="auto">
                <a:xfrm>
                  <a:off x="4296" y="2652"/>
                  <a:ext cx="510" cy="63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7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288" y="2627"/>
                  <a:ext cx="504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mail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server</a:t>
                  </a: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0468" name="Rectangle 52"/>
                <p:cNvSpPr>
                  <a:spLocks noChangeArrowheads="1"/>
                </p:cNvSpPr>
                <p:nvPr/>
              </p:nvSpPr>
              <p:spPr bwMode="auto">
                <a:xfrm>
                  <a:off x="4320" y="300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9" name="Line 53"/>
                <p:cNvSpPr>
                  <a:spLocks noChangeShapeType="1"/>
                </p:cNvSpPr>
                <p:nvPr/>
              </p:nvSpPr>
              <p:spPr bwMode="auto">
                <a:xfrm>
                  <a:off x="4369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0" name="Line 54"/>
                <p:cNvSpPr>
                  <a:spLocks noChangeShapeType="1"/>
                </p:cNvSpPr>
                <p:nvPr/>
              </p:nvSpPr>
              <p:spPr bwMode="auto">
                <a:xfrm>
                  <a:off x="4478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1" name="Line 55"/>
                <p:cNvSpPr>
                  <a:spLocks noChangeShapeType="1"/>
                </p:cNvSpPr>
                <p:nvPr/>
              </p:nvSpPr>
              <p:spPr bwMode="auto">
                <a:xfrm>
                  <a:off x="4533" y="303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2" name="Line 56"/>
                <p:cNvSpPr>
                  <a:spLocks noChangeShapeType="1"/>
                </p:cNvSpPr>
                <p:nvPr/>
              </p:nvSpPr>
              <p:spPr bwMode="auto">
                <a:xfrm>
                  <a:off x="4590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3" name="Line 57"/>
                <p:cNvSpPr>
                  <a:spLocks noChangeShapeType="1"/>
                </p:cNvSpPr>
                <p:nvPr/>
              </p:nvSpPr>
              <p:spPr bwMode="auto">
                <a:xfrm>
                  <a:off x="4651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4" name="Line 58"/>
                <p:cNvSpPr>
                  <a:spLocks noChangeShapeType="1"/>
                </p:cNvSpPr>
                <p:nvPr/>
              </p:nvSpPr>
              <p:spPr bwMode="auto">
                <a:xfrm>
                  <a:off x="4707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5" name="Line 59"/>
                <p:cNvSpPr>
                  <a:spLocks noChangeShapeType="1"/>
                </p:cNvSpPr>
                <p:nvPr/>
              </p:nvSpPr>
              <p:spPr bwMode="auto">
                <a:xfrm>
                  <a:off x="4422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6" name="Rectangle 60"/>
                <p:cNvSpPr>
                  <a:spLocks noChangeArrowheads="1"/>
                </p:cNvSpPr>
                <p:nvPr/>
              </p:nvSpPr>
              <p:spPr bwMode="auto">
                <a:xfrm>
                  <a:off x="4328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7" name="Rectangle 61"/>
                <p:cNvSpPr>
                  <a:spLocks noChangeArrowheads="1"/>
                </p:cNvSpPr>
                <p:nvPr/>
              </p:nvSpPr>
              <p:spPr bwMode="auto">
                <a:xfrm>
                  <a:off x="4414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8" name="Rectangle 62"/>
                <p:cNvSpPr>
                  <a:spLocks noChangeArrowheads="1"/>
                </p:cNvSpPr>
                <p:nvPr/>
              </p:nvSpPr>
              <p:spPr bwMode="auto">
                <a:xfrm>
                  <a:off x="4500" y="317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9" name="Rectangle 63"/>
                <p:cNvSpPr>
                  <a:spLocks noChangeArrowheads="1"/>
                </p:cNvSpPr>
                <p:nvPr/>
              </p:nvSpPr>
              <p:spPr bwMode="auto">
                <a:xfrm>
                  <a:off x="4597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80" name="Rectangle 64"/>
                <p:cNvSpPr>
                  <a:spLocks noChangeArrowheads="1"/>
                </p:cNvSpPr>
                <p:nvPr/>
              </p:nvSpPr>
              <p:spPr bwMode="auto">
                <a:xfrm>
                  <a:off x="4693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481" name="Group 65"/>
            <p:cNvGrpSpPr>
              <a:grpSpLocks/>
            </p:cNvGrpSpPr>
            <p:nvPr/>
          </p:nvGrpSpPr>
          <p:grpSpPr bwMode="auto">
            <a:xfrm>
              <a:off x="6819900" y="4946650"/>
              <a:ext cx="709613" cy="703263"/>
              <a:chOff x="4337" y="290"/>
              <a:chExt cx="447" cy="443"/>
            </a:xfrm>
          </p:grpSpPr>
          <p:graphicFrame>
            <p:nvGraphicFramePr>
              <p:cNvPr id="60482" name="Object 66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p:oleObj spid="_x0000_s60482" name="Clip" r:id="rId7" imgW="1305000" imgH="1085760" progId="">
                  <p:embed/>
                </p:oleObj>
              </a:graphicData>
            </a:graphic>
          </p:graphicFrame>
          <p:grpSp>
            <p:nvGrpSpPr>
              <p:cNvPr id="60483" name="Group 67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60484" name="Rectangle 68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8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 dirty="0"/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 dirty="0"/>
                    <a:t>agent</a:t>
                  </a:r>
                  <a:endParaRPr lang="en-US" dirty="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60486" name="Line 70"/>
            <p:cNvSpPr>
              <a:spLocks noChangeShapeType="1"/>
            </p:cNvSpPr>
            <p:nvPr/>
          </p:nvSpPr>
          <p:spPr bwMode="auto">
            <a:xfrm>
              <a:off x="1928813" y="5494338"/>
              <a:ext cx="892175" cy="14605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7" name="Line 71"/>
            <p:cNvSpPr>
              <a:spLocks noChangeShapeType="1"/>
            </p:cNvSpPr>
            <p:nvPr/>
          </p:nvSpPr>
          <p:spPr bwMode="auto">
            <a:xfrm>
              <a:off x="3614738" y="5629275"/>
              <a:ext cx="1379537" cy="21907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8" name="Line 72"/>
            <p:cNvSpPr>
              <a:spLocks noChangeShapeType="1"/>
            </p:cNvSpPr>
            <p:nvPr/>
          </p:nvSpPr>
          <p:spPr bwMode="auto">
            <a:xfrm flipV="1">
              <a:off x="5811838" y="5408613"/>
              <a:ext cx="1027112" cy="42703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9" name="Oval 73"/>
            <p:cNvSpPr>
              <a:spLocks noChangeArrowheads="1"/>
            </p:cNvSpPr>
            <p:nvPr/>
          </p:nvSpPr>
          <p:spPr bwMode="auto">
            <a:xfrm>
              <a:off x="1441450" y="4870450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1</a:t>
              </a:r>
              <a:endParaRPr lang="en-US"/>
            </a:p>
          </p:txBody>
        </p:sp>
        <p:sp>
          <p:nvSpPr>
            <p:cNvPr id="60490" name="Oval 74"/>
            <p:cNvSpPr>
              <a:spLocks noChangeArrowheads="1"/>
            </p:cNvSpPr>
            <p:nvPr/>
          </p:nvSpPr>
          <p:spPr bwMode="auto">
            <a:xfrm>
              <a:off x="2168525" y="5438775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2</a:t>
              </a:r>
              <a:endParaRPr lang="en-US"/>
            </a:p>
          </p:txBody>
        </p:sp>
        <p:sp>
          <p:nvSpPr>
            <p:cNvPr id="60491" name="Oval 75"/>
            <p:cNvSpPr>
              <a:spLocks noChangeArrowheads="1"/>
            </p:cNvSpPr>
            <p:nvPr/>
          </p:nvSpPr>
          <p:spPr bwMode="auto">
            <a:xfrm>
              <a:off x="3040063" y="5518150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3</a:t>
              </a:r>
              <a:endParaRPr lang="en-US"/>
            </a:p>
          </p:txBody>
        </p:sp>
        <p:sp>
          <p:nvSpPr>
            <p:cNvPr id="60492" name="Oval 76"/>
            <p:cNvSpPr>
              <a:spLocks noChangeArrowheads="1"/>
            </p:cNvSpPr>
            <p:nvPr/>
          </p:nvSpPr>
          <p:spPr bwMode="auto">
            <a:xfrm>
              <a:off x="4151313" y="5603875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4</a:t>
              </a:r>
              <a:endParaRPr lang="en-US"/>
            </a:p>
          </p:txBody>
        </p:sp>
        <p:sp>
          <p:nvSpPr>
            <p:cNvPr id="60493" name="Oval 77"/>
            <p:cNvSpPr>
              <a:spLocks noChangeArrowheads="1"/>
            </p:cNvSpPr>
            <p:nvPr/>
          </p:nvSpPr>
          <p:spPr bwMode="auto">
            <a:xfrm>
              <a:off x="5300663" y="5702300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5</a:t>
              </a:r>
              <a:endParaRPr lang="en-US"/>
            </a:p>
          </p:txBody>
        </p:sp>
        <p:sp>
          <p:nvSpPr>
            <p:cNvPr id="60494" name="Oval 78"/>
            <p:cNvSpPr>
              <a:spLocks noChangeArrowheads="1"/>
            </p:cNvSpPr>
            <p:nvPr/>
          </p:nvSpPr>
          <p:spPr bwMode="auto">
            <a:xfrm>
              <a:off x="6178550" y="5505450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6</a:t>
              </a:r>
              <a:endParaRPr lang="en-US"/>
            </a:p>
          </p:txBody>
        </p:sp>
        <p:sp>
          <p:nvSpPr>
            <p:cNvPr id="60495" name="Line 79"/>
            <p:cNvSpPr>
              <a:spLocks noChangeShapeType="1"/>
            </p:cNvSpPr>
            <p:nvPr/>
          </p:nvSpPr>
          <p:spPr bwMode="auto">
            <a:xfrm>
              <a:off x="1947863" y="5724525"/>
              <a:ext cx="854075" cy="130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496" name="Text Box 80"/>
            <p:cNvSpPr txBox="1">
              <a:spLocks noChangeArrowheads="1"/>
            </p:cNvSpPr>
            <p:nvPr/>
          </p:nvSpPr>
          <p:spPr bwMode="auto">
            <a:xfrm>
              <a:off x="1606550" y="5853113"/>
              <a:ext cx="109696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Send mail</a:t>
              </a:r>
            </a:p>
          </p:txBody>
        </p:sp>
        <p:sp>
          <p:nvSpPr>
            <p:cNvPr id="60497" name="Text Box 81"/>
            <p:cNvSpPr txBox="1">
              <a:spLocks noChangeArrowheads="1"/>
            </p:cNvSpPr>
            <p:nvPr/>
          </p:nvSpPr>
          <p:spPr bwMode="auto">
            <a:xfrm>
              <a:off x="6010275" y="5803900"/>
              <a:ext cx="94932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Rcv mail</a:t>
              </a:r>
            </a:p>
          </p:txBody>
        </p:sp>
        <p:sp>
          <p:nvSpPr>
            <p:cNvPr id="60498" name="Line 82"/>
            <p:cNvSpPr>
              <a:spLocks noChangeShapeType="1"/>
            </p:cNvSpPr>
            <p:nvPr/>
          </p:nvSpPr>
          <p:spPr bwMode="auto">
            <a:xfrm flipH="1">
              <a:off x="5865813" y="5581650"/>
              <a:ext cx="996950" cy="357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3915728" y="3534169"/>
            <a:ext cx="4466272" cy="1077943"/>
            <a:chOff x="3915728" y="3534169"/>
            <a:chExt cx="4466272" cy="1077943"/>
          </a:xfrm>
        </p:grpSpPr>
        <p:sp>
          <p:nvSpPr>
            <p:cNvPr id="157" name="Line 6"/>
            <p:cNvSpPr>
              <a:spLocks noChangeShapeType="1"/>
            </p:cNvSpPr>
            <p:nvPr/>
          </p:nvSpPr>
          <p:spPr bwMode="auto">
            <a:xfrm>
              <a:off x="4753836" y="3777843"/>
              <a:ext cx="485939" cy="466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8" name="Group 32"/>
            <p:cNvGrpSpPr>
              <a:grpSpLocks/>
            </p:cNvGrpSpPr>
            <p:nvPr/>
          </p:nvGrpSpPr>
          <p:grpSpPr bwMode="auto">
            <a:xfrm>
              <a:off x="7406485" y="3625451"/>
              <a:ext cx="582399" cy="521709"/>
              <a:chOff x="4241" y="290"/>
              <a:chExt cx="640" cy="671"/>
            </a:xfrm>
          </p:grpSpPr>
          <p:graphicFrame>
            <p:nvGraphicFramePr>
              <p:cNvPr id="225" name="Object 33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p:oleObj spid="_x0000_s60501" name="Clip" r:id="rId8" imgW="1305000" imgH="1085760" progId="">
                  <p:embed/>
                </p:oleObj>
              </a:graphicData>
            </a:graphic>
          </p:graphicFrame>
          <p:grpSp>
            <p:nvGrpSpPr>
              <p:cNvPr id="226" name="Group 34"/>
              <p:cNvGrpSpPr>
                <a:grpSpLocks/>
              </p:cNvGrpSpPr>
              <p:nvPr/>
            </p:nvGrpSpPr>
            <p:grpSpPr bwMode="auto">
              <a:xfrm>
                <a:off x="4241" y="367"/>
                <a:ext cx="640" cy="594"/>
                <a:chOff x="4077" y="817"/>
                <a:chExt cx="746" cy="594"/>
              </a:xfrm>
            </p:grpSpPr>
            <p:sp>
              <p:nvSpPr>
                <p:cNvPr id="227" name="Rectangle 35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077" y="817"/>
                  <a:ext cx="746" cy="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/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/>
                    <a:t>agent</a:t>
                  </a:r>
                  <a:endParaRPr lang="en-US" sz="1200" dirty="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59" name="Group 84"/>
            <p:cNvGrpSpPr>
              <a:grpSpLocks/>
            </p:cNvGrpSpPr>
            <p:nvPr/>
          </p:nvGrpSpPr>
          <p:grpSpPr bwMode="auto">
            <a:xfrm>
              <a:off x="5267986" y="3672102"/>
              <a:ext cx="203840" cy="457176"/>
              <a:chOff x="4180" y="783"/>
              <a:chExt cx="150" cy="307"/>
            </a:xfrm>
          </p:grpSpPr>
          <p:sp>
            <p:nvSpPr>
              <p:cNvPr id="217" name="AutoShape 8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Rectangle 8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Rectangle 8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AutoShape 8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Line 8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Line 9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Rectangle 9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Rectangle 9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0" name="Group 158"/>
            <p:cNvGrpSpPr>
              <a:grpSpLocks/>
            </p:cNvGrpSpPr>
            <p:nvPr/>
          </p:nvGrpSpPr>
          <p:grpSpPr bwMode="auto">
            <a:xfrm>
              <a:off x="4782046" y="3857149"/>
              <a:ext cx="1152968" cy="754963"/>
              <a:chOff x="1615" y="1206"/>
              <a:chExt cx="1267" cy="971"/>
            </a:xfrm>
          </p:grpSpPr>
          <p:sp>
            <p:nvSpPr>
              <p:cNvPr id="201" name="Text Box 95"/>
              <p:cNvSpPr txBox="1">
                <a:spLocks noChangeArrowheads="1"/>
              </p:cNvSpPr>
              <p:nvPr/>
            </p:nvSpPr>
            <p:spPr bwMode="auto">
              <a:xfrm>
                <a:off x="1615" y="1583"/>
                <a:ext cx="1267" cy="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 dirty="0"/>
                  <a:t>sender’s mail 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 dirty="0"/>
                  <a:t>server</a:t>
                </a:r>
                <a:endParaRPr lang="en-US" sz="1200" dirty="0">
                  <a:latin typeface="Times New Roman" pitchFamily="18" charset="0"/>
                </a:endParaRPr>
              </a:p>
            </p:txBody>
          </p:sp>
          <p:grpSp>
            <p:nvGrpSpPr>
              <p:cNvPr id="202" name="Group 157"/>
              <p:cNvGrpSpPr>
                <a:grpSpLocks/>
              </p:cNvGrpSpPr>
              <p:nvPr/>
            </p:nvGrpSpPr>
            <p:grpSpPr bwMode="auto">
              <a:xfrm>
                <a:off x="1992" y="1206"/>
                <a:ext cx="510" cy="354"/>
                <a:chOff x="2070" y="2004"/>
                <a:chExt cx="510" cy="354"/>
              </a:xfrm>
            </p:grpSpPr>
            <p:sp>
              <p:nvSpPr>
                <p:cNvPr id="203" name="Rectangle 94"/>
                <p:cNvSpPr>
                  <a:spLocks noChangeArrowheads="1"/>
                </p:cNvSpPr>
                <p:nvPr/>
              </p:nvSpPr>
              <p:spPr bwMode="auto">
                <a:xfrm>
                  <a:off x="2070" y="2004"/>
                  <a:ext cx="510" cy="354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" name="Rectangle 96"/>
                <p:cNvSpPr>
                  <a:spLocks noChangeArrowheads="1"/>
                </p:cNvSpPr>
                <p:nvPr/>
              </p:nvSpPr>
              <p:spPr bwMode="auto">
                <a:xfrm>
                  <a:off x="2094" y="207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Line 97"/>
                <p:cNvSpPr>
                  <a:spLocks noChangeShapeType="1"/>
                </p:cNvSpPr>
                <p:nvPr/>
              </p:nvSpPr>
              <p:spPr bwMode="auto">
                <a:xfrm>
                  <a:off x="2143" y="210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Line 98"/>
                <p:cNvSpPr>
                  <a:spLocks noChangeShapeType="1"/>
                </p:cNvSpPr>
                <p:nvPr/>
              </p:nvSpPr>
              <p:spPr bwMode="auto">
                <a:xfrm>
                  <a:off x="2252" y="210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Line 99"/>
                <p:cNvSpPr>
                  <a:spLocks noChangeShapeType="1"/>
                </p:cNvSpPr>
                <p:nvPr/>
              </p:nvSpPr>
              <p:spPr bwMode="auto">
                <a:xfrm>
                  <a:off x="2307" y="210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Line 100"/>
                <p:cNvSpPr>
                  <a:spLocks noChangeShapeType="1"/>
                </p:cNvSpPr>
                <p:nvPr/>
              </p:nvSpPr>
              <p:spPr bwMode="auto">
                <a:xfrm>
                  <a:off x="2364" y="210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Line 101"/>
                <p:cNvSpPr>
                  <a:spLocks noChangeShapeType="1"/>
                </p:cNvSpPr>
                <p:nvPr/>
              </p:nvSpPr>
              <p:spPr bwMode="auto">
                <a:xfrm>
                  <a:off x="2425" y="210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Line 102"/>
                <p:cNvSpPr>
                  <a:spLocks noChangeShapeType="1"/>
                </p:cNvSpPr>
                <p:nvPr/>
              </p:nvSpPr>
              <p:spPr bwMode="auto">
                <a:xfrm>
                  <a:off x="2481" y="210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Line 103"/>
                <p:cNvSpPr>
                  <a:spLocks noChangeShapeType="1"/>
                </p:cNvSpPr>
                <p:nvPr/>
              </p:nvSpPr>
              <p:spPr bwMode="auto">
                <a:xfrm>
                  <a:off x="2196" y="210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Rectangle 104"/>
                <p:cNvSpPr>
                  <a:spLocks noChangeArrowheads="1"/>
                </p:cNvSpPr>
                <p:nvPr/>
              </p:nvSpPr>
              <p:spPr bwMode="auto">
                <a:xfrm>
                  <a:off x="2102" y="224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Rectangle 105"/>
                <p:cNvSpPr>
                  <a:spLocks noChangeArrowheads="1"/>
                </p:cNvSpPr>
                <p:nvPr/>
              </p:nvSpPr>
              <p:spPr bwMode="auto">
                <a:xfrm>
                  <a:off x="2188" y="224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Rectangle 106"/>
                <p:cNvSpPr>
                  <a:spLocks noChangeArrowheads="1"/>
                </p:cNvSpPr>
                <p:nvPr/>
              </p:nvSpPr>
              <p:spPr bwMode="auto">
                <a:xfrm>
                  <a:off x="2274" y="224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" name="Rectangle 107"/>
                <p:cNvSpPr>
                  <a:spLocks noChangeArrowheads="1"/>
                </p:cNvSpPr>
                <p:nvPr/>
              </p:nvSpPr>
              <p:spPr bwMode="auto">
                <a:xfrm>
                  <a:off x="2371" y="224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" name="Rectangle 108"/>
                <p:cNvSpPr>
                  <a:spLocks noChangeArrowheads="1"/>
                </p:cNvSpPr>
                <p:nvPr/>
              </p:nvSpPr>
              <p:spPr bwMode="auto">
                <a:xfrm>
                  <a:off x="2467" y="224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1" name="Group 109"/>
            <p:cNvGrpSpPr>
              <a:grpSpLocks/>
            </p:cNvGrpSpPr>
            <p:nvPr/>
          </p:nvGrpSpPr>
          <p:grpSpPr bwMode="auto">
            <a:xfrm>
              <a:off x="4283370" y="3676767"/>
              <a:ext cx="582399" cy="521709"/>
              <a:chOff x="4241" y="290"/>
              <a:chExt cx="640" cy="671"/>
            </a:xfrm>
          </p:grpSpPr>
          <p:graphicFrame>
            <p:nvGraphicFramePr>
              <p:cNvPr id="197" name="Object 110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p:oleObj spid="_x0000_s60502" name="Clip" r:id="rId9" imgW="1305000" imgH="1085760" progId="">
                  <p:embed/>
                </p:oleObj>
              </a:graphicData>
            </a:graphic>
          </p:graphicFrame>
          <p:grpSp>
            <p:nvGrpSpPr>
              <p:cNvPr id="198" name="Group 111"/>
              <p:cNvGrpSpPr>
                <a:grpSpLocks/>
              </p:cNvGrpSpPr>
              <p:nvPr/>
            </p:nvGrpSpPr>
            <p:grpSpPr bwMode="auto">
              <a:xfrm>
                <a:off x="4241" y="367"/>
                <a:ext cx="640" cy="594"/>
                <a:chOff x="4077" y="817"/>
                <a:chExt cx="746" cy="594"/>
              </a:xfrm>
            </p:grpSpPr>
            <p:sp>
              <p:nvSpPr>
                <p:cNvPr id="199" name="Rectangle 112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0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4077" y="817"/>
                  <a:ext cx="746" cy="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/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/>
                    <a:t>agent</a:t>
                  </a:r>
                  <a:endParaRPr lang="en-US" sz="1200" dirty="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62" name="Group 119"/>
            <p:cNvGrpSpPr>
              <a:grpSpLocks/>
            </p:cNvGrpSpPr>
            <p:nvPr/>
          </p:nvGrpSpPr>
          <p:grpSpPr bwMode="auto">
            <a:xfrm>
              <a:off x="4634627" y="3553144"/>
              <a:ext cx="755299" cy="338217"/>
              <a:chOff x="3655" y="2537"/>
              <a:chExt cx="830" cy="435"/>
            </a:xfrm>
          </p:grpSpPr>
          <p:sp>
            <p:nvSpPr>
              <p:cNvPr id="195" name="Rectangle 120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Text Box 121"/>
              <p:cNvSpPr txBox="1">
                <a:spLocks noChangeArrowheads="1"/>
              </p:cNvSpPr>
              <p:nvPr/>
            </p:nvSpPr>
            <p:spPr bwMode="auto">
              <a:xfrm>
                <a:off x="3655" y="2537"/>
                <a:ext cx="830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FF0000"/>
                    </a:solidFill>
                  </a:rPr>
                  <a:t>SMTP</a:t>
                </a:r>
                <a:endParaRPr lang="en-US" sz="160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163" name="Group 126"/>
            <p:cNvGrpSpPr>
              <a:grpSpLocks/>
            </p:cNvGrpSpPr>
            <p:nvPr/>
          </p:nvGrpSpPr>
          <p:grpSpPr bwMode="auto">
            <a:xfrm>
              <a:off x="6338144" y="3672102"/>
              <a:ext cx="203840" cy="457176"/>
              <a:chOff x="4180" y="783"/>
              <a:chExt cx="150" cy="307"/>
            </a:xfrm>
          </p:grpSpPr>
          <p:sp>
            <p:nvSpPr>
              <p:cNvPr id="187" name="AutoShape 12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Rectangle 12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Rectangle 12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AutoShape 13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Line 13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Line 13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Rectangle 13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Rectangle 13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" name="Line 151"/>
            <p:cNvSpPr>
              <a:spLocks noChangeShapeType="1"/>
            </p:cNvSpPr>
            <p:nvPr/>
          </p:nvSpPr>
          <p:spPr bwMode="auto">
            <a:xfrm>
              <a:off x="5490935" y="3787173"/>
              <a:ext cx="797159" cy="466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Rectangle 153"/>
            <p:cNvSpPr>
              <a:spLocks noChangeArrowheads="1"/>
            </p:cNvSpPr>
            <p:nvPr/>
          </p:nvSpPr>
          <p:spPr bwMode="auto">
            <a:xfrm>
              <a:off x="5638355" y="3586576"/>
              <a:ext cx="491399" cy="1492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Text Box 154"/>
            <p:cNvSpPr txBox="1">
              <a:spLocks noChangeArrowheads="1"/>
            </p:cNvSpPr>
            <p:nvPr/>
          </p:nvSpPr>
          <p:spPr bwMode="auto">
            <a:xfrm>
              <a:off x="5508207" y="3553143"/>
              <a:ext cx="7553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FF0000"/>
                  </a:solidFill>
                </a:rPr>
                <a:t>SMTP</a:t>
              </a: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67" name="Line 155"/>
            <p:cNvSpPr>
              <a:spLocks noChangeShapeType="1"/>
            </p:cNvSpPr>
            <p:nvPr/>
          </p:nvSpPr>
          <p:spPr bwMode="auto">
            <a:xfrm>
              <a:off x="6566553" y="3782508"/>
              <a:ext cx="94457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Text Box 156"/>
            <p:cNvSpPr txBox="1">
              <a:spLocks noChangeArrowheads="1"/>
            </p:cNvSpPr>
            <p:nvPr/>
          </p:nvSpPr>
          <p:spPr bwMode="auto">
            <a:xfrm>
              <a:off x="6589481" y="3534169"/>
              <a:ext cx="97334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FF0000"/>
                  </a:solidFill>
                </a:rPr>
                <a:t>access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FF0000"/>
                  </a:solidFill>
                </a:rPr>
                <a:t>protocol</a:t>
              </a: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69" name="Text Box 160"/>
            <p:cNvSpPr txBox="1">
              <a:spLocks noChangeArrowheads="1"/>
            </p:cNvSpPr>
            <p:nvPr/>
          </p:nvSpPr>
          <p:spPr bwMode="auto">
            <a:xfrm>
              <a:off x="5786025" y="4145606"/>
              <a:ext cx="12634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/>
                <a:t>receiver’s mail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/>
                <a:t>server</a:t>
              </a:r>
              <a:endParaRPr lang="en-US" sz="1200" dirty="0">
                <a:latin typeface="Times New Roman" pitchFamily="18" charset="0"/>
              </a:endParaRPr>
            </a:p>
          </p:txBody>
        </p:sp>
        <p:grpSp>
          <p:nvGrpSpPr>
            <p:cNvPr id="170" name="Group 161"/>
            <p:cNvGrpSpPr>
              <a:grpSpLocks/>
            </p:cNvGrpSpPr>
            <p:nvPr/>
          </p:nvGrpSpPr>
          <p:grpSpPr bwMode="auto">
            <a:xfrm>
              <a:off x="6184354" y="3852484"/>
              <a:ext cx="464099" cy="275239"/>
              <a:chOff x="2070" y="2004"/>
              <a:chExt cx="510" cy="354"/>
            </a:xfrm>
          </p:grpSpPr>
          <p:sp>
            <p:nvSpPr>
              <p:cNvPr id="173" name="Rectangle 162"/>
              <p:cNvSpPr>
                <a:spLocks noChangeArrowheads="1"/>
              </p:cNvSpPr>
              <p:nvPr/>
            </p:nvSpPr>
            <p:spPr bwMode="auto">
              <a:xfrm>
                <a:off x="2070" y="2004"/>
                <a:ext cx="510" cy="35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Rectangle 163"/>
              <p:cNvSpPr>
                <a:spLocks noChangeArrowheads="1"/>
              </p:cNvSpPr>
              <p:nvPr/>
            </p:nvSpPr>
            <p:spPr bwMode="auto">
              <a:xfrm>
                <a:off x="2094" y="207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164"/>
              <p:cNvSpPr>
                <a:spLocks noChangeShapeType="1"/>
              </p:cNvSpPr>
              <p:nvPr/>
            </p:nvSpPr>
            <p:spPr bwMode="auto">
              <a:xfrm>
                <a:off x="2143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Line 165"/>
              <p:cNvSpPr>
                <a:spLocks noChangeShapeType="1"/>
              </p:cNvSpPr>
              <p:nvPr/>
            </p:nvSpPr>
            <p:spPr bwMode="auto">
              <a:xfrm>
                <a:off x="2252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Line 166"/>
              <p:cNvSpPr>
                <a:spLocks noChangeShapeType="1"/>
              </p:cNvSpPr>
              <p:nvPr/>
            </p:nvSpPr>
            <p:spPr bwMode="auto">
              <a:xfrm>
                <a:off x="2307" y="210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Line 167"/>
              <p:cNvSpPr>
                <a:spLocks noChangeShapeType="1"/>
              </p:cNvSpPr>
              <p:nvPr/>
            </p:nvSpPr>
            <p:spPr bwMode="auto">
              <a:xfrm>
                <a:off x="2364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Line 168"/>
              <p:cNvSpPr>
                <a:spLocks noChangeShapeType="1"/>
              </p:cNvSpPr>
              <p:nvPr/>
            </p:nvSpPr>
            <p:spPr bwMode="auto">
              <a:xfrm>
                <a:off x="2425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Line 169"/>
              <p:cNvSpPr>
                <a:spLocks noChangeShapeType="1"/>
              </p:cNvSpPr>
              <p:nvPr/>
            </p:nvSpPr>
            <p:spPr bwMode="auto">
              <a:xfrm>
                <a:off x="2481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Line 170"/>
              <p:cNvSpPr>
                <a:spLocks noChangeShapeType="1"/>
              </p:cNvSpPr>
              <p:nvPr/>
            </p:nvSpPr>
            <p:spPr bwMode="auto">
              <a:xfrm>
                <a:off x="2196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Rectangle 171"/>
              <p:cNvSpPr>
                <a:spLocks noChangeArrowheads="1"/>
              </p:cNvSpPr>
              <p:nvPr/>
            </p:nvSpPr>
            <p:spPr bwMode="auto">
              <a:xfrm>
                <a:off x="2102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Rectangle 172"/>
              <p:cNvSpPr>
                <a:spLocks noChangeArrowheads="1"/>
              </p:cNvSpPr>
              <p:nvPr/>
            </p:nvSpPr>
            <p:spPr bwMode="auto">
              <a:xfrm>
                <a:off x="2188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Rectangle 173"/>
              <p:cNvSpPr>
                <a:spLocks noChangeArrowheads="1"/>
              </p:cNvSpPr>
              <p:nvPr/>
            </p:nvSpPr>
            <p:spPr bwMode="auto">
              <a:xfrm>
                <a:off x="2274" y="224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Rectangle 174"/>
              <p:cNvSpPr>
                <a:spLocks noChangeArrowheads="1"/>
              </p:cNvSpPr>
              <p:nvPr/>
            </p:nvSpPr>
            <p:spPr bwMode="auto">
              <a:xfrm>
                <a:off x="2371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Rectangle 175"/>
              <p:cNvSpPr>
                <a:spLocks noChangeArrowheads="1"/>
              </p:cNvSpPr>
              <p:nvPr/>
            </p:nvSpPr>
            <p:spPr bwMode="auto">
              <a:xfrm>
                <a:off x="2467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71" name="Picture 176" descr="Alic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15728" y="3672880"/>
              <a:ext cx="322139" cy="339772"/>
            </a:xfrm>
            <a:prstGeom prst="rect">
              <a:avLst/>
            </a:prstGeom>
            <a:noFill/>
          </p:spPr>
        </p:pic>
        <p:pic>
          <p:nvPicPr>
            <p:cNvPr id="172" name="Picture 179" descr="Bo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94341" y="3642556"/>
              <a:ext cx="387659" cy="33821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EF99-A43F-4E6D-8E66-6CAFB6FF9D87}" type="slidenum">
              <a:rPr lang="en-US"/>
              <a:pPr/>
              <a:t>22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SMTP: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1196975"/>
            <a:ext cx="7872413" cy="3294063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Comparison with HTTP:</a:t>
            </a:r>
          </a:p>
          <a:p>
            <a:pPr>
              <a:spcBef>
                <a:spcPct val="50000"/>
              </a:spcBef>
            </a:pPr>
            <a:r>
              <a:rPr lang="en-US" sz="2000"/>
              <a:t>HTTP: pull</a:t>
            </a:r>
          </a:p>
          <a:p>
            <a:pPr>
              <a:spcAft>
                <a:spcPct val="50000"/>
              </a:spcAft>
            </a:pPr>
            <a:r>
              <a:rPr lang="en-US" sz="2000"/>
              <a:t>SMTP: push</a:t>
            </a:r>
          </a:p>
          <a:p>
            <a:pPr>
              <a:spcAft>
                <a:spcPct val="50000"/>
              </a:spcAft>
            </a:pPr>
            <a:r>
              <a:rPr lang="en-US" sz="2000"/>
              <a:t>both have ASCII command/response interaction, status codes</a:t>
            </a:r>
          </a:p>
          <a:p>
            <a:r>
              <a:rPr lang="en-US" sz="2000"/>
              <a:t>HTTP: each object encapsulated in its own response msg</a:t>
            </a:r>
          </a:p>
          <a:p>
            <a:r>
              <a:rPr lang="en-US" sz="2000"/>
              <a:t>SMTP: multiple objects sent in multipart msg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68338" y="4213225"/>
            <a:ext cx="6815137" cy="221932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accent2"/>
                </a:solidFill>
              </a:rPr>
              <a:t>Protocol Design Issue:</a:t>
            </a:r>
          </a:p>
          <a:p>
            <a:pPr marL="342900" indent="-342900">
              <a:buFontTx/>
              <a:buChar char="-"/>
            </a:pPr>
            <a:r>
              <a:rPr lang="en-US">
                <a:solidFill>
                  <a:schemeClr val="accent2"/>
                </a:solidFill>
              </a:rPr>
              <a:t>Pull vs. Push vs. Hybrid (spectrum)</a:t>
            </a:r>
          </a:p>
          <a:p>
            <a:pPr lvl="1">
              <a:buFontTx/>
              <a:buChar char="-"/>
            </a:pPr>
            <a:r>
              <a:rPr lang="en-US">
                <a:solidFill>
                  <a:schemeClr val="accent2"/>
                </a:solidFill>
              </a:rPr>
              <a:t> how far do we push/pull</a:t>
            </a:r>
          </a:p>
          <a:p>
            <a:pPr marL="342900" indent="-342900">
              <a:buFontTx/>
              <a:buChar char="-"/>
            </a:pPr>
            <a:r>
              <a:rPr lang="en-US">
                <a:solidFill>
                  <a:schemeClr val="accent2"/>
                </a:solidFill>
              </a:rPr>
              <a:t>Issues &amp; factors to analyze: </a:t>
            </a:r>
          </a:p>
          <a:p>
            <a:pPr lvl="1">
              <a:buFontTx/>
              <a:buChar char="-"/>
            </a:pPr>
            <a:r>
              <a:rPr lang="en-US">
                <a:solidFill>
                  <a:schemeClr val="accent2"/>
                </a:solidFill>
              </a:rPr>
              <a:t> access pattern, delay, object dynamics,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4F0F-46C5-4469-B980-E1968AF8B675}" type="slidenum">
              <a:rPr lang="en-US"/>
              <a:pPr/>
              <a:t>23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DNS: Domain Name System</a:t>
            </a: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647825"/>
            <a:ext cx="4106863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Internet identifiers for hosts, routers:</a:t>
            </a:r>
            <a:endParaRPr lang="en-US" sz="2400" dirty="0"/>
          </a:p>
          <a:p>
            <a:pPr lvl="1"/>
            <a:r>
              <a:rPr lang="en-US" sz="2000" dirty="0"/>
              <a:t>IP address used for addressing </a:t>
            </a:r>
            <a:r>
              <a:rPr lang="en-US" sz="2000" dirty="0" err="1"/>
              <a:t>datagrams</a:t>
            </a:r>
            <a:endParaRPr lang="en-US" sz="2000" dirty="0"/>
          </a:p>
          <a:p>
            <a:pPr lvl="1"/>
            <a:r>
              <a:rPr lang="en-US" sz="2000" dirty="0"/>
              <a:t>“name”, e.g., ww.yahoo.com - used by humans</a:t>
            </a:r>
          </a:p>
          <a:p>
            <a:pPr>
              <a:buNone/>
            </a:pPr>
            <a:r>
              <a:rPr lang="en-US" sz="2400" u="sng" dirty="0">
                <a:solidFill>
                  <a:srgbClr val="FF0000"/>
                </a:solidFill>
              </a:rPr>
              <a:t>Q:</a:t>
            </a:r>
            <a:r>
              <a:rPr lang="en-US" sz="2400" dirty="0"/>
              <a:t> map between IP addresses and </a:t>
            </a:r>
            <a:r>
              <a:rPr lang="en-US" sz="2400" dirty="0" smtClean="0"/>
              <a:t>name, and vice versa </a:t>
            </a:r>
            <a:r>
              <a:rPr lang="en-US" sz="2400" dirty="0"/>
              <a:t>?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529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Domain Name System:</a:t>
            </a:r>
            <a:endParaRPr lang="en-US" sz="2400"/>
          </a:p>
          <a:p>
            <a:r>
              <a:rPr lang="en-US" sz="2000" i="1">
                <a:solidFill>
                  <a:srgbClr val="FF3300"/>
                </a:solidFill>
              </a:rPr>
              <a:t>distributed database</a:t>
            </a:r>
            <a:r>
              <a:rPr lang="en-US" sz="2000"/>
              <a:t> implemented in hierarchy of many </a:t>
            </a:r>
            <a:r>
              <a:rPr lang="en-US" sz="2000" i="1">
                <a:solidFill>
                  <a:srgbClr val="FF3300"/>
                </a:solidFill>
              </a:rPr>
              <a:t>name servers</a:t>
            </a:r>
            <a:endParaRPr lang="en-US" sz="2000">
              <a:solidFill>
                <a:srgbClr val="FF3300"/>
              </a:solidFill>
            </a:endParaRPr>
          </a:p>
          <a:p>
            <a:r>
              <a:rPr lang="en-US" sz="2000" i="1">
                <a:solidFill>
                  <a:srgbClr val="FF3300"/>
                </a:solidFill>
              </a:rPr>
              <a:t>application-layer protocol</a:t>
            </a:r>
            <a:r>
              <a:rPr lang="en-US" sz="2000"/>
              <a:t> host, routers, name servers to communicate to </a:t>
            </a:r>
            <a:r>
              <a:rPr lang="en-US" sz="2000" i="1">
                <a:solidFill>
                  <a:srgbClr val="FF3300"/>
                </a:solidFill>
              </a:rPr>
              <a:t>resolve</a:t>
            </a:r>
            <a:r>
              <a:rPr lang="en-US" sz="2000">
                <a:solidFill>
                  <a:srgbClr val="FF3300"/>
                </a:solidFill>
              </a:rPr>
              <a:t> </a:t>
            </a:r>
            <a:r>
              <a:rPr lang="en-US" sz="2000"/>
              <a:t>names (address/name translation)</a:t>
            </a:r>
          </a:p>
          <a:p>
            <a:pPr lvl="1"/>
            <a:r>
              <a:rPr lang="en-US" sz="2000"/>
              <a:t>note: core Internet function, implemented as application-layer protocol</a:t>
            </a:r>
          </a:p>
          <a:p>
            <a:pPr lvl="1"/>
            <a:r>
              <a:rPr lang="en-US" sz="2000">
                <a:solidFill>
                  <a:schemeClr val="accent2"/>
                </a:solidFill>
              </a:rPr>
              <a:t>complexity at network’s “edge”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C225-B146-480B-AEA8-3F231A63CC47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201751" name="Group 23"/>
          <p:cNvGrpSpPr>
            <a:grpSpLocks/>
          </p:cNvGrpSpPr>
          <p:nvPr/>
        </p:nvGrpSpPr>
        <p:grpSpPr bwMode="auto">
          <a:xfrm>
            <a:off x="438150" y="1093788"/>
            <a:ext cx="8205788" cy="2444750"/>
            <a:chOff x="230" y="576"/>
            <a:chExt cx="5504" cy="1757"/>
          </a:xfrm>
        </p:grpSpPr>
        <p:sp>
          <p:nvSpPr>
            <p:cNvPr id="201730" name="Text Box 2"/>
            <p:cNvSpPr txBox="1">
              <a:spLocks noChangeArrowheads="1"/>
            </p:cNvSpPr>
            <p:nvPr/>
          </p:nvSpPr>
          <p:spPr bwMode="auto">
            <a:xfrm>
              <a:off x="2256" y="576"/>
              <a:ext cx="1385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Root DNS Servers</a:t>
              </a:r>
            </a:p>
          </p:txBody>
        </p:sp>
        <p:sp>
          <p:nvSpPr>
            <p:cNvPr id="201732" name="Text Box 4"/>
            <p:cNvSpPr txBox="1">
              <a:spLocks noChangeArrowheads="1"/>
            </p:cNvSpPr>
            <p:nvPr/>
          </p:nvSpPr>
          <p:spPr bwMode="auto">
            <a:xfrm>
              <a:off x="528" y="1344"/>
              <a:ext cx="1325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com DNS servers</a:t>
              </a:r>
            </a:p>
          </p:txBody>
        </p:sp>
        <p:sp>
          <p:nvSpPr>
            <p:cNvPr id="201733" name="Text Box 5"/>
            <p:cNvSpPr txBox="1">
              <a:spLocks noChangeArrowheads="1"/>
            </p:cNvSpPr>
            <p:nvPr/>
          </p:nvSpPr>
          <p:spPr bwMode="auto">
            <a:xfrm>
              <a:off x="2304" y="1296"/>
              <a:ext cx="1257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org DNS servers</a:t>
              </a:r>
            </a:p>
          </p:txBody>
        </p:sp>
        <p:sp>
          <p:nvSpPr>
            <p:cNvPr id="201734" name="Text Box 6"/>
            <p:cNvSpPr txBox="1">
              <a:spLocks noChangeArrowheads="1"/>
            </p:cNvSpPr>
            <p:nvPr/>
          </p:nvSpPr>
          <p:spPr bwMode="auto">
            <a:xfrm>
              <a:off x="4032" y="1296"/>
              <a:ext cx="1291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edu DNS servers</a:t>
              </a:r>
            </a:p>
          </p:txBody>
        </p:sp>
        <p:sp>
          <p:nvSpPr>
            <p:cNvPr id="201735" name="Line 7"/>
            <p:cNvSpPr>
              <a:spLocks noChangeShapeType="1"/>
            </p:cNvSpPr>
            <p:nvPr/>
          </p:nvSpPr>
          <p:spPr bwMode="auto">
            <a:xfrm flipH="1">
              <a:off x="1344" y="864"/>
              <a:ext cx="1392" cy="43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36" name="Line 8"/>
            <p:cNvSpPr>
              <a:spLocks noChangeShapeType="1"/>
            </p:cNvSpPr>
            <p:nvPr/>
          </p:nvSpPr>
          <p:spPr bwMode="auto">
            <a:xfrm>
              <a:off x="2928" y="8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37" name="Line 9"/>
            <p:cNvSpPr>
              <a:spLocks noChangeShapeType="1"/>
            </p:cNvSpPr>
            <p:nvPr/>
          </p:nvSpPr>
          <p:spPr bwMode="auto">
            <a:xfrm>
              <a:off x="3168" y="864"/>
              <a:ext cx="144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38" name="Text Box 10"/>
            <p:cNvSpPr txBox="1">
              <a:spLocks noChangeArrowheads="1"/>
            </p:cNvSpPr>
            <p:nvPr/>
          </p:nvSpPr>
          <p:spPr bwMode="auto">
            <a:xfrm>
              <a:off x="3878" y="1752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poly.edu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39" name="Text Box 11"/>
            <p:cNvSpPr txBox="1">
              <a:spLocks noChangeArrowheads="1"/>
            </p:cNvSpPr>
            <p:nvPr/>
          </p:nvSpPr>
          <p:spPr bwMode="auto">
            <a:xfrm>
              <a:off x="4742" y="1752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umass.edu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0" name="Line 12"/>
            <p:cNvSpPr>
              <a:spLocks noChangeShapeType="1"/>
            </p:cNvSpPr>
            <p:nvPr/>
          </p:nvSpPr>
          <p:spPr bwMode="auto">
            <a:xfrm flipH="1">
              <a:off x="4224" y="1536"/>
              <a:ext cx="33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1" name="Line 13"/>
            <p:cNvSpPr>
              <a:spLocks noChangeShapeType="1"/>
            </p:cNvSpPr>
            <p:nvPr/>
          </p:nvSpPr>
          <p:spPr bwMode="auto">
            <a:xfrm>
              <a:off x="4848" y="1536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2" name="Text Box 14"/>
            <p:cNvSpPr txBox="1">
              <a:spLocks noChangeArrowheads="1"/>
            </p:cNvSpPr>
            <p:nvPr/>
          </p:nvSpPr>
          <p:spPr bwMode="auto">
            <a:xfrm>
              <a:off x="230" y="1848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yahoo.com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3" name="Text Box 15"/>
            <p:cNvSpPr txBox="1">
              <a:spLocks noChangeArrowheads="1"/>
            </p:cNvSpPr>
            <p:nvPr/>
          </p:nvSpPr>
          <p:spPr bwMode="auto">
            <a:xfrm>
              <a:off x="1248" y="1872"/>
              <a:ext cx="100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amazon.com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4" name="Line 16"/>
            <p:cNvSpPr>
              <a:spLocks noChangeShapeType="1"/>
            </p:cNvSpPr>
            <p:nvPr/>
          </p:nvSpPr>
          <p:spPr bwMode="auto">
            <a:xfrm flipH="1">
              <a:off x="768" y="1584"/>
              <a:ext cx="19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5" name="Line 17"/>
            <p:cNvSpPr>
              <a:spLocks noChangeShapeType="1"/>
            </p:cNvSpPr>
            <p:nvPr/>
          </p:nvSpPr>
          <p:spPr bwMode="auto">
            <a:xfrm>
              <a:off x="1392" y="1584"/>
              <a:ext cx="24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6" name="Text Box 18"/>
            <p:cNvSpPr txBox="1">
              <a:spLocks noChangeArrowheads="1"/>
            </p:cNvSpPr>
            <p:nvPr/>
          </p:nvSpPr>
          <p:spPr bwMode="auto">
            <a:xfrm>
              <a:off x="2534" y="1799"/>
              <a:ext cx="993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pbs.org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7" name="Line 19"/>
            <p:cNvSpPr>
              <a:spLocks noChangeShapeType="1"/>
            </p:cNvSpPr>
            <p:nvPr/>
          </p:nvSpPr>
          <p:spPr bwMode="auto">
            <a:xfrm>
              <a:off x="2928" y="1536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1748" name="Rectangle 20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1143000"/>
          </a:xfrm>
        </p:spPr>
        <p:txBody>
          <a:bodyPr/>
          <a:lstStyle/>
          <a:p>
            <a:r>
              <a:rPr lang="en-US" sz="3600"/>
              <a:t>Distributed, Hierarchical Database</a:t>
            </a:r>
          </a:p>
        </p:txBody>
      </p:sp>
      <p:sp>
        <p:nvSpPr>
          <p:cNvPr id="201750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520700" y="3705225"/>
            <a:ext cx="8172450" cy="28130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Client wants IP for www.amazon.com; 1</a:t>
            </a:r>
            <a:r>
              <a:rPr lang="en-US" sz="2400" u="sng" baseline="30000">
                <a:solidFill>
                  <a:srgbClr val="FF0000"/>
                </a:solidFill>
              </a:rPr>
              <a:t>st</a:t>
            </a:r>
            <a:r>
              <a:rPr lang="en-US" sz="2400" u="sng">
                <a:solidFill>
                  <a:srgbClr val="FF0000"/>
                </a:solidFill>
              </a:rPr>
              <a:t> approx:</a:t>
            </a:r>
          </a:p>
          <a:p>
            <a:r>
              <a:rPr lang="en-US" sz="2400"/>
              <a:t>client queries a root server to find com DNS server</a:t>
            </a:r>
          </a:p>
          <a:p>
            <a:r>
              <a:rPr lang="en-US" sz="2400"/>
              <a:t>client queries com DNS server to get amazon.com DNS server</a:t>
            </a:r>
          </a:p>
          <a:p>
            <a:r>
              <a:rPr lang="en-US" sz="2400"/>
              <a:t>client queries amazon.com DNS server to get  IP address for www.amazon.com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24BD-D914-43D4-B54E-4992DBD77674}" type="slidenum">
              <a:rPr lang="en-US"/>
              <a:pPr/>
              <a:t>25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DNS: Root name servers</a:t>
            </a: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188" y="1362075"/>
            <a:ext cx="8478837" cy="4648200"/>
          </a:xfrm>
        </p:spPr>
        <p:txBody>
          <a:bodyPr/>
          <a:lstStyle/>
          <a:p>
            <a:r>
              <a:rPr lang="en-US" sz="2000"/>
              <a:t>contacted by local name server that can not resolve name</a:t>
            </a:r>
          </a:p>
          <a:p>
            <a:r>
              <a:rPr lang="en-US" sz="2000"/>
              <a:t>root name server:</a:t>
            </a:r>
          </a:p>
          <a:p>
            <a:pPr lvl="1"/>
            <a:r>
              <a:rPr lang="en-US" sz="2000"/>
              <a:t>contacts authoritative name server if name mapping not known</a:t>
            </a:r>
          </a:p>
          <a:p>
            <a:pPr lvl="1"/>
            <a:r>
              <a:rPr lang="en-US" sz="2000"/>
              <a:t>gets mapping</a:t>
            </a:r>
          </a:p>
          <a:p>
            <a:pPr lvl="1"/>
            <a:r>
              <a:rPr lang="en-US" sz="2000"/>
              <a:t>returns mapping to local name server</a:t>
            </a:r>
          </a:p>
        </p:txBody>
      </p:sp>
      <p:sp>
        <p:nvSpPr>
          <p:cNvPr id="78868" name="Rectangle 20"/>
          <p:cNvSpPr>
            <a:spLocks noChangeArrowheads="1"/>
          </p:cNvSpPr>
          <p:nvPr/>
        </p:nvSpPr>
        <p:spPr bwMode="auto">
          <a:xfrm>
            <a:off x="6186488" y="5022850"/>
            <a:ext cx="268128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/>
              <a:t>    13 root name servers worldwide</a:t>
            </a:r>
            <a:endParaRPr lang="en-US"/>
          </a:p>
        </p:txBody>
      </p:sp>
      <p:sp>
        <p:nvSpPr>
          <p:cNvPr id="78870" name="AutoShape 22"/>
          <p:cNvSpPr>
            <a:spLocks noChangeAspect="1" noChangeArrowheads="1"/>
          </p:cNvSpPr>
          <p:nvPr/>
        </p:nvSpPr>
        <p:spPr bwMode="auto">
          <a:xfrm>
            <a:off x="481013" y="3581400"/>
            <a:ext cx="57848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8871" name="Picture 23" descr="worl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1813" y="4378325"/>
            <a:ext cx="4319587" cy="2178050"/>
          </a:xfrm>
          <a:prstGeom prst="rect">
            <a:avLst/>
          </a:prstGeom>
          <a:noFill/>
        </p:spPr>
      </p:pic>
      <p:sp>
        <p:nvSpPr>
          <p:cNvPr id="78872" name="Freeform 24"/>
          <p:cNvSpPr>
            <a:spLocks/>
          </p:cNvSpPr>
          <p:nvPr/>
        </p:nvSpPr>
        <p:spPr bwMode="auto">
          <a:xfrm>
            <a:off x="2179638" y="3725863"/>
            <a:ext cx="642937" cy="1235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30"/>
              </a:cxn>
              <a:cxn ang="0">
                <a:pos x="963" y="1893"/>
              </a:cxn>
            </a:cxnLst>
            <a:rect l="0" t="0" r="r" b="b"/>
            <a:pathLst>
              <a:path w="963" h="1893">
                <a:moveTo>
                  <a:pt x="0" y="0"/>
                </a:moveTo>
                <a:lnTo>
                  <a:pt x="0" y="930"/>
                </a:lnTo>
                <a:lnTo>
                  <a:pt x="963" y="1893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3" name="Text Box 25"/>
          <p:cNvSpPr txBox="1">
            <a:spLocks noChangeArrowheads="1"/>
          </p:cNvSpPr>
          <p:nvPr/>
        </p:nvSpPr>
        <p:spPr bwMode="auto">
          <a:xfrm>
            <a:off x="701675" y="5654675"/>
            <a:ext cx="2024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b USC-ISI Marina del Rey,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l  ICANN Los Angeles, CA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8874" name="Freeform 26"/>
          <p:cNvSpPr>
            <a:spLocks/>
          </p:cNvSpPr>
          <p:nvPr/>
        </p:nvSpPr>
        <p:spPr bwMode="auto">
          <a:xfrm>
            <a:off x="1527175" y="5113338"/>
            <a:ext cx="762000" cy="546100"/>
          </a:xfrm>
          <a:custGeom>
            <a:avLst/>
            <a:gdLst/>
            <a:ahLst/>
            <a:cxnLst>
              <a:cxn ang="0">
                <a:pos x="0" y="426"/>
              </a:cxn>
              <a:cxn ang="0">
                <a:pos x="582" y="0"/>
              </a:cxn>
            </a:cxnLst>
            <a:rect l="0" t="0" r="r" b="b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5" name="Text Box 27"/>
          <p:cNvSpPr txBox="1">
            <a:spLocks noChangeArrowheads="1"/>
          </p:cNvSpPr>
          <p:nvPr/>
        </p:nvSpPr>
        <p:spPr bwMode="auto">
          <a:xfrm>
            <a:off x="204788" y="4333875"/>
            <a:ext cx="1949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e NASA Mt View,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f  Internet Software C. Palo</a:t>
            </a:r>
            <a:r>
              <a:rPr lang="en-US" sz="900">
                <a:solidFill>
                  <a:srgbClr val="000000"/>
                </a:solidFill>
                <a:latin typeface="Arial" charset="0"/>
              </a:rPr>
              <a:t> Alto, CA (and 36 other locations)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8876" name="Freeform 28"/>
          <p:cNvSpPr>
            <a:spLocks/>
          </p:cNvSpPr>
          <p:nvPr/>
        </p:nvSpPr>
        <p:spPr bwMode="auto">
          <a:xfrm flipV="1">
            <a:off x="1423988" y="4868863"/>
            <a:ext cx="817562" cy="184150"/>
          </a:xfrm>
          <a:custGeom>
            <a:avLst/>
            <a:gdLst/>
            <a:ahLst/>
            <a:cxnLst>
              <a:cxn ang="0">
                <a:pos x="0" y="426"/>
              </a:cxn>
              <a:cxn ang="0">
                <a:pos x="582" y="0"/>
              </a:cxn>
            </a:cxnLst>
            <a:rect l="0" t="0" r="r" b="b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7" name="Text Box 29"/>
          <p:cNvSpPr txBox="1">
            <a:spLocks noChangeArrowheads="1"/>
          </p:cNvSpPr>
          <p:nvPr/>
        </p:nvSpPr>
        <p:spPr bwMode="auto">
          <a:xfrm>
            <a:off x="4297363" y="3973513"/>
            <a:ext cx="19970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i </a:t>
            </a:r>
            <a:r>
              <a:rPr lang="en-US" sz="1000">
                <a:latin typeface="Arial" charset="0"/>
              </a:rPr>
              <a:t>Autonomica,</a:t>
            </a:r>
            <a:r>
              <a:rPr lang="en-US" sz="1000">
                <a:solidFill>
                  <a:srgbClr val="000000"/>
                </a:solidFill>
                <a:latin typeface="Arial" charset="0"/>
              </a:rPr>
              <a:t> Stockholm (plus     28 other locations)</a:t>
            </a:r>
          </a:p>
        </p:txBody>
      </p:sp>
      <p:sp>
        <p:nvSpPr>
          <p:cNvPr id="78878" name="Freeform 30"/>
          <p:cNvSpPr>
            <a:spLocks/>
          </p:cNvSpPr>
          <p:nvPr/>
        </p:nvSpPr>
        <p:spPr bwMode="auto">
          <a:xfrm>
            <a:off x="3932238" y="4068763"/>
            <a:ext cx="446087" cy="654050"/>
          </a:xfrm>
          <a:custGeom>
            <a:avLst/>
            <a:gdLst/>
            <a:ahLst/>
            <a:cxnLst>
              <a:cxn ang="0">
                <a:pos x="666" y="0"/>
              </a:cxn>
              <a:cxn ang="0">
                <a:pos x="0" y="1005"/>
              </a:cxn>
            </a:cxnLst>
            <a:rect l="0" t="0" r="r" b="b"/>
            <a:pathLst>
              <a:path w="666" h="1005">
                <a:moveTo>
                  <a:pt x="666" y="0"/>
                </a:moveTo>
                <a:lnTo>
                  <a:pt x="0" y="1005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9" name="Text Box 31"/>
          <p:cNvSpPr txBox="1">
            <a:spLocks noChangeArrowheads="1"/>
          </p:cNvSpPr>
          <p:nvPr/>
        </p:nvSpPr>
        <p:spPr bwMode="auto">
          <a:xfrm>
            <a:off x="4333875" y="3684588"/>
            <a:ext cx="2519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k RIPE London (also 16 other locations)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80" name="Freeform 32"/>
          <p:cNvSpPr>
            <a:spLocks/>
          </p:cNvSpPr>
          <p:nvPr/>
        </p:nvSpPr>
        <p:spPr bwMode="auto">
          <a:xfrm>
            <a:off x="3751263" y="3862388"/>
            <a:ext cx="615950" cy="946150"/>
          </a:xfrm>
          <a:custGeom>
            <a:avLst/>
            <a:gdLst/>
            <a:ahLst/>
            <a:cxnLst>
              <a:cxn ang="0">
                <a:pos x="922" y="0"/>
              </a:cxn>
              <a:cxn ang="0">
                <a:pos x="0" y="1448"/>
              </a:cxn>
            </a:cxnLst>
            <a:rect l="0" t="0" r="r" b="b"/>
            <a:pathLst>
              <a:path w="922" h="1448">
                <a:moveTo>
                  <a:pt x="922" y="0"/>
                </a:moveTo>
                <a:lnTo>
                  <a:pt x="0" y="1448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81" name="Text Box 33"/>
          <p:cNvSpPr txBox="1">
            <a:spLocks noChangeArrowheads="1"/>
          </p:cNvSpPr>
          <p:nvPr/>
        </p:nvSpPr>
        <p:spPr bwMode="auto">
          <a:xfrm>
            <a:off x="5737225" y="4279900"/>
            <a:ext cx="176688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m WIDE Tokyo (also Seoul, Paris, SF)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82" name="Freeform 34"/>
          <p:cNvSpPr>
            <a:spLocks/>
          </p:cNvSpPr>
          <p:nvPr/>
        </p:nvSpPr>
        <p:spPr bwMode="auto">
          <a:xfrm>
            <a:off x="5575300" y="4598988"/>
            <a:ext cx="400050" cy="431800"/>
          </a:xfrm>
          <a:custGeom>
            <a:avLst/>
            <a:gdLst/>
            <a:ahLst/>
            <a:cxnLst>
              <a:cxn ang="0">
                <a:pos x="252" y="0"/>
              </a:cxn>
              <a:cxn ang="0">
                <a:pos x="0" y="462"/>
              </a:cxn>
            </a:cxnLst>
            <a:rect l="0" t="0" r="r" b="b"/>
            <a:pathLst>
              <a:path w="252" h="462">
                <a:moveTo>
                  <a:pt x="252" y="0"/>
                </a:moveTo>
                <a:lnTo>
                  <a:pt x="0" y="462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83" name="Text Box 35"/>
          <p:cNvSpPr txBox="1">
            <a:spLocks noChangeArrowheads="1"/>
          </p:cNvSpPr>
          <p:nvPr/>
        </p:nvSpPr>
        <p:spPr bwMode="auto">
          <a:xfrm>
            <a:off x="2162175" y="3367088"/>
            <a:ext cx="25987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a Verisign, Dulles, VA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c Cogent, Herndon, VA (also LA)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d U Maryland College Park, MD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g US DoD Vienna, VA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h ARL Aberdeen, MD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900">
                <a:solidFill>
                  <a:srgbClr val="000000"/>
                </a:solidFill>
                <a:latin typeface="Arial" charset="0"/>
              </a:rPr>
              <a:t>j  Verisign, ( 21 locations)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89F6-0586-4B82-B620-2CCBAB74AB4D}" type="slidenum">
              <a:rPr lang="en-US"/>
              <a:pPr/>
              <a:t>26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TLD and Authoritative Servers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975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I. Top-level domain (TLD) servers:</a:t>
            </a:r>
          </a:p>
          <a:p>
            <a:pPr lvl="1">
              <a:lnSpc>
                <a:spcPct val="90000"/>
              </a:lnSpc>
            </a:pPr>
            <a:r>
              <a:rPr lang="en-US"/>
              <a:t> responsible for com, org, net, edu, etc, and all top-level country domains uk, fr, ca, jp.</a:t>
            </a:r>
          </a:p>
          <a:p>
            <a:pPr lvl="1">
              <a:lnSpc>
                <a:spcPct val="90000"/>
              </a:lnSpc>
            </a:pPr>
            <a:r>
              <a:rPr lang="en-US"/>
              <a:t>Network Solutions maintains servers for com TLD</a:t>
            </a:r>
          </a:p>
          <a:p>
            <a:pPr lvl="1">
              <a:lnSpc>
                <a:spcPct val="90000"/>
              </a:lnSpc>
            </a:pPr>
            <a:r>
              <a:rPr lang="en-US"/>
              <a:t>Educause for edu TLD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II. Authoritative DNS servers:</a:t>
            </a: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organization’s DNS servers, providing authoritative hostname to IP mappings for organization’s servers (e.g., Web, mail).</a:t>
            </a:r>
          </a:p>
          <a:p>
            <a:pPr lvl="1">
              <a:lnSpc>
                <a:spcPct val="90000"/>
              </a:lnSpc>
            </a:pPr>
            <a:r>
              <a:rPr lang="en-US"/>
              <a:t>can be maintained by organization or service provider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8DDD-8DEA-41DB-8EEB-4374659FEBB3}" type="slidenum">
              <a:rPr lang="en-US"/>
              <a:pPr/>
              <a:t>27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III. Local Name Server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does not strictly belong to hierarchy</a:t>
            </a:r>
          </a:p>
          <a:p>
            <a:r>
              <a:rPr lang="en-US"/>
              <a:t>each ISP (residential ISP, company, university) has one.</a:t>
            </a:r>
          </a:p>
          <a:p>
            <a:pPr lvl="1"/>
            <a:r>
              <a:rPr lang="en-US"/>
              <a:t>also called “default name server”</a:t>
            </a:r>
          </a:p>
          <a:p>
            <a:r>
              <a:rPr lang="en-US"/>
              <a:t>when host makes DNS query, query is sent to its local DNS server</a:t>
            </a:r>
          </a:p>
          <a:p>
            <a:pPr lvl="1"/>
            <a:r>
              <a:rPr lang="en-US"/>
              <a:t>acts as proxy, forwards query into hierarchy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23CE-8B34-431E-BA21-4BFA24687B5E}" type="slidenum">
              <a:rPr lang="en-US"/>
              <a:pPr/>
              <a:t>28</a:t>
            </a:fld>
            <a:endParaRPr lang="en-US"/>
          </a:p>
        </p:txBody>
      </p:sp>
      <p:graphicFrame>
        <p:nvGraphicFramePr>
          <p:cNvPr id="202756" name="Object 4"/>
          <p:cNvGraphicFramePr>
            <a:graphicFrameLocks noChangeAspect="1"/>
          </p:cNvGraphicFramePr>
          <p:nvPr/>
        </p:nvGraphicFramePr>
        <p:xfrm>
          <a:off x="4989513" y="4303713"/>
          <a:ext cx="833437" cy="638175"/>
        </p:xfrm>
        <a:graphic>
          <a:graphicData uri="http://schemas.openxmlformats.org/presentationml/2006/ole">
            <p:oleObj spid="_x0000_s202756" name="Clip" r:id="rId4" imgW="1305000" imgH="1085760" progId="">
              <p:embed/>
            </p:oleObj>
          </a:graphicData>
        </a:graphic>
      </p:graphicFrame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4157663" y="4881563"/>
            <a:ext cx="1844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requesting host</a:t>
            </a:r>
            <a:endParaRPr lang="en-US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</a:rPr>
              <a:t>cis.poly.edu</a:t>
            </a:r>
            <a:endParaRPr lang="en-US" sz="1600">
              <a:latin typeface="Arial" charset="0"/>
            </a:endParaRP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6618288" y="5656263"/>
            <a:ext cx="199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</a:rPr>
              <a:t>gaia.cs.umass.edu</a:t>
            </a:r>
            <a:endParaRPr lang="en-US" sz="1600">
              <a:latin typeface="Arial" charset="0"/>
            </a:endParaRPr>
          </a:p>
        </p:txBody>
      </p:sp>
      <p:graphicFrame>
        <p:nvGraphicFramePr>
          <p:cNvPr id="202759" name="Object 7"/>
          <p:cNvGraphicFramePr>
            <a:graphicFrameLocks noChangeAspect="1"/>
          </p:cNvGraphicFramePr>
          <p:nvPr/>
        </p:nvGraphicFramePr>
        <p:xfrm>
          <a:off x="7113588" y="5103813"/>
          <a:ext cx="833437" cy="638175"/>
        </p:xfrm>
        <a:graphic>
          <a:graphicData uri="http://schemas.openxmlformats.org/presentationml/2006/ole">
            <p:oleObj spid="_x0000_s202759" name="Clip" r:id="rId5" imgW="1305000" imgH="1085760" progId="">
              <p:embed/>
            </p:oleObj>
          </a:graphicData>
        </a:graphic>
      </p:graphicFrame>
      <p:grpSp>
        <p:nvGrpSpPr>
          <p:cNvPr id="202760" name="Group 8"/>
          <p:cNvGrpSpPr>
            <a:grpSpLocks/>
          </p:cNvGrpSpPr>
          <p:nvPr/>
        </p:nvGrpSpPr>
        <p:grpSpPr bwMode="auto">
          <a:xfrm>
            <a:off x="5237163" y="2228850"/>
            <a:ext cx="369887" cy="657225"/>
            <a:chOff x="4180" y="783"/>
            <a:chExt cx="150" cy="307"/>
          </a:xfrm>
        </p:grpSpPr>
        <p:sp>
          <p:nvSpPr>
            <p:cNvPr id="202761" name="AutoShape 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2" name="Rectangle 1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3" name="Rectangle 1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4" name="AutoShape 1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5" name="Line 1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6" name="Line 1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7" name="Rectangle 1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8" name="Rectangle 1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2769" name="Text Box 17"/>
          <p:cNvSpPr txBox="1">
            <a:spLocks noChangeArrowheads="1"/>
          </p:cNvSpPr>
          <p:nvPr/>
        </p:nvSpPr>
        <p:spPr bwMode="auto">
          <a:xfrm>
            <a:off x="5791200" y="481013"/>
            <a:ext cx="2011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root DNS server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 flipH="1" flipV="1">
            <a:off x="5286375" y="2916238"/>
            <a:ext cx="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 flipV="1">
            <a:off x="5400675" y="1220788"/>
            <a:ext cx="914400" cy="971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V="1">
            <a:off x="5686425" y="2382838"/>
            <a:ext cx="14859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3" name="Line 21"/>
          <p:cNvSpPr>
            <a:spLocks noChangeShapeType="1"/>
          </p:cNvSpPr>
          <p:nvPr/>
        </p:nvSpPr>
        <p:spPr bwMode="auto">
          <a:xfrm flipH="1" flipV="1">
            <a:off x="5686425" y="2554288"/>
            <a:ext cx="1419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 flipH="1">
            <a:off x="5610225" y="1449388"/>
            <a:ext cx="733425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>
            <a:off x="5476875" y="2944813"/>
            <a:ext cx="9525" cy="132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2776" name="Group 24"/>
          <p:cNvGrpSpPr>
            <a:grpSpLocks/>
          </p:cNvGrpSpPr>
          <p:nvPr/>
        </p:nvGrpSpPr>
        <p:grpSpPr bwMode="auto">
          <a:xfrm>
            <a:off x="4130675" y="3062288"/>
            <a:ext cx="1998663" cy="611187"/>
            <a:chOff x="2800" y="2132"/>
            <a:chExt cx="1259" cy="385"/>
          </a:xfrm>
        </p:grpSpPr>
        <p:sp>
          <p:nvSpPr>
            <p:cNvPr id="202777" name="Rectangle 25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8" name="Text Box 26"/>
            <p:cNvSpPr txBox="1">
              <a:spLocks noChangeArrowheads="1"/>
            </p:cNvSpPr>
            <p:nvPr/>
          </p:nvSpPr>
          <p:spPr bwMode="auto">
            <a:xfrm>
              <a:off x="2800" y="2132"/>
              <a:ext cx="1259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local DNS server</a:t>
              </a:r>
              <a:endParaRPr lang="en-US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dns.poly.edu</a:t>
              </a:r>
              <a:endParaRPr lang="en-US" sz="1600">
                <a:latin typeface="Arial" charset="0"/>
              </a:endParaRPr>
            </a:p>
          </p:txBody>
        </p:sp>
      </p:grpSp>
      <p:sp>
        <p:nvSpPr>
          <p:cNvPr id="202779" name="Text Box 27"/>
          <p:cNvSpPr txBox="1">
            <a:spLocks noChangeArrowheads="1"/>
          </p:cNvSpPr>
          <p:nvPr/>
        </p:nvSpPr>
        <p:spPr bwMode="auto">
          <a:xfrm>
            <a:off x="4997450" y="3771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1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0" name="Text Box 28"/>
          <p:cNvSpPr txBox="1">
            <a:spLocks noChangeArrowheads="1"/>
          </p:cNvSpPr>
          <p:nvPr/>
        </p:nvSpPr>
        <p:spPr bwMode="auto">
          <a:xfrm>
            <a:off x="5540375" y="14382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1" name="Text Box 29"/>
          <p:cNvSpPr txBox="1">
            <a:spLocks noChangeArrowheads="1"/>
          </p:cNvSpPr>
          <p:nvPr/>
        </p:nvSpPr>
        <p:spPr bwMode="auto">
          <a:xfrm>
            <a:off x="5978525" y="1676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3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2" name="Text Box 30"/>
          <p:cNvSpPr txBox="1">
            <a:spLocks noChangeArrowheads="1"/>
          </p:cNvSpPr>
          <p:nvPr/>
        </p:nvSpPr>
        <p:spPr bwMode="auto">
          <a:xfrm>
            <a:off x="6292850" y="20859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4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6323013" y="2573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5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6919913" y="36131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6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02785" name="Group 33"/>
          <p:cNvGrpSpPr>
            <a:grpSpLocks/>
          </p:cNvGrpSpPr>
          <p:nvPr/>
        </p:nvGrpSpPr>
        <p:grpSpPr bwMode="auto">
          <a:xfrm>
            <a:off x="6351588" y="809625"/>
            <a:ext cx="369887" cy="657225"/>
            <a:chOff x="4180" y="783"/>
            <a:chExt cx="150" cy="307"/>
          </a:xfrm>
        </p:grpSpPr>
        <p:sp>
          <p:nvSpPr>
            <p:cNvPr id="202786" name="AutoShape 3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7" name="Rectangle 3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8" name="Rectangle 3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9" name="AutoShape 3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0" name="Line 3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1" name="Line 3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2" name="Rectangle 4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3" name="Rectangle 4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2794" name="Group 42"/>
          <p:cNvGrpSpPr>
            <a:grpSpLocks/>
          </p:cNvGrpSpPr>
          <p:nvPr/>
        </p:nvGrpSpPr>
        <p:grpSpPr bwMode="auto">
          <a:xfrm>
            <a:off x="7180263" y="2238375"/>
            <a:ext cx="369887" cy="657225"/>
            <a:chOff x="4180" y="783"/>
            <a:chExt cx="150" cy="307"/>
          </a:xfrm>
        </p:grpSpPr>
        <p:sp>
          <p:nvSpPr>
            <p:cNvPr id="202795" name="AutoShape 4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6" name="Rectangle 4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7" name="Rectangle 4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8" name="AutoShape 4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9" name="Line 4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0" name="Line 4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1" name="Rectangle 4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2" name="Rectangle 5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2803" name="Group 51"/>
          <p:cNvGrpSpPr>
            <a:grpSpLocks/>
          </p:cNvGrpSpPr>
          <p:nvPr/>
        </p:nvGrpSpPr>
        <p:grpSpPr bwMode="auto">
          <a:xfrm>
            <a:off x="7161213" y="3857625"/>
            <a:ext cx="369887" cy="657225"/>
            <a:chOff x="4180" y="783"/>
            <a:chExt cx="150" cy="307"/>
          </a:xfrm>
        </p:grpSpPr>
        <p:sp>
          <p:nvSpPr>
            <p:cNvPr id="202804" name="AutoShape 5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5" name="Rectangle 5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6" name="Rectangle 5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7" name="AutoShape 5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8" name="Line 5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9" name="Line 5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10" name="Rectangle 5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11" name="Rectangle 5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2812" name="Text Box 60"/>
          <p:cNvSpPr txBox="1">
            <a:spLocks noChangeArrowheads="1"/>
          </p:cNvSpPr>
          <p:nvPr/>
        </p:nvSpPr>
        <p:spPr bwMode="auto">
          <a:xfrm>
            <a:off x="6243638" y="4429125"/>
            <a:ext cx="2617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authoritative DNS server</a:t>
            </a:r>
            <a:endParaRPr lang="en-US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</a:rPr>
              <a:t>dns.cs.umass.edu</a:t>
            </a:r>
            <a:endParaRPr lang="en-US" sz="1600">
              <a:latin typeface="Arial" charset="0"/>
            </a:endParaRPr>
          </a:p>
        </p:txBody>
      </p:sp>
      <p:sp>
        <p:nvSpPr>
          <p:cNvPr id="202813" name="Text Box 61"/>
          <p:cNvSpPr txBox="1">
            <a:spLocks noChangeArrowheads="1"/>
          </p:cNvSpPr>
          <p:nvPr/>
        </p:nvSpPr>
        <p:spPr bwMode="auto">
          <a:xfrm>
            <a:off x="6292850" y="3643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7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814" name="Text Box 62"/>
          <p:cNvSpPr txBox="1">
            <a:spLocks noChangeArrowheads="1"/>
          </p:cNvSpPr>
          <p:nvPr/>
        </p:nvSpPr>
        <p:spPr bwMode="auto">
          <a:xfrm>
            <a:off x="5549900" y="37909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8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815" name="Line 63"/>
          <p:cNvSpPr>
            <a:spLocks noChangeShapeType="1"/>
          </p:cNvSpPr>
          <p:nvPr/>
        </p:nvSpPr>
        <p:spPr bwMode="auto">
          <a:xfrm>
            <a:off x="5619750" y="2714625"/>
            <a:ext cx="1493838" cy="1314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16" name="Line 64"/>
          <p:cNvSpPr>
            <a:spLocks noChangeShapeType="1"/>
          </p:cNvSpPr>
          <p:nvPr/>
        </p:nvSpPr>
        <p:spPr bwMode="auto">
          <a:xfrm flipH="1" flipV="1">
            <a:off x="5580063" y="2830513"/>
            <a:ext cx="1493837" cy="1301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17" name="Text Box 65"/>
          <p:cNvSpPr txBox="1">
            <a:spLocks noChangeArrowheads="1"/>
          </p:cNvSpPr>
          <p:nvPr/>
        </p:nvSpPr>
        <p:spPr bwMode="auto">
          <a:xfrm>
            <a:off x="6551613" y="1852613"/>
            <a:ext cx="2011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TLD DNS server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02818" name="Rectangle 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 name </a:t>
            </a:r>
            <a:br>
              <a:rPr lang="en-US" sz="3600"/>
            </a:br>
            <a:r>
              <a:rPr lang="en-US" sz="3600"/>
              <a:t>resolution example</a:t>
            </a:r>
          </a:p>
        </p:txBody>
      </p:sp>
      <p:sp>
        <p:nvSpPr>
          <p:cNvPr id="202819" name="Rectangle 67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725613"/>
            <a:ext cx="3565525" cy="4648200"/>
          </a:xfrm>
        </p:spPr>
        <p:txBody>
          <a:bodyPr/>
          <a:lstStyle/>
          <a:p>
            <a:r>
              <a:rPr lang="en-US" sz="2400"/>
              <a:t>Host at cis.poly.edu wants IP address for gaia.cs.umass.edu</a:t>
            </a:r>
          </a:p>
        </p:txBody>
      </p:sp>
      <p:sp>
        <p:nvSpPr>
          <p:cNvPr id="202821" name="Rectangle 69"/>
          <p:cNvSpPr>
            <a:spLocks noChangeArrowheads="1"/>
          </p:cNvSpPr>
          <p:nvPr/>
        </p:nvSpPr>
        <p:spPr bwMode="auto">
          <a:xfrm>
            <a:off x="582613" y="3094038"/>
            <a:ext cx="3162300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A. iterative query:</a:t>
            </a:r>
            <a:endParaRPr lang="en-US" sz="2000">
              <a:solidFill>
                <a:srgbClr val="FF0000"/>
              </a:solidFill>
            </a:endParaRP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contacted server replies with name of server to contact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“I don’t know this name, but ask this server”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0" grpId="0" animBg="1"/>
      <p:bldP spid="202771" grpId="0" animBg="1"/>
      <p:bldP spid="202772" grpId="0" animBg="1"/>
      <p:bldP spid="202773" grpId="0" animBg="1"/>
      <p:bldP spid="202774" grpId="0" animBg="1"/>
      <p:bldP spid="202775" grpId="0" animBg="1"/>
      <p:bldP spid="202779" grpId="0"/>
      <p:bldP spid="202780" grpId="0"/>
      <p:bldP spid="202781" grpId="0"/>
      <p:bldP spid="202782" grpId="0"/>
      <p:bldP spid="202783" grpId="0"/>
      <p:bldP spid="202784" grpId="0"/>
      <p:bldP spid="202813" grpId="0"/>
      <p:bldP spid="202814" grpId="0"/>
      <p:bldP spid="202815" grpId="0" animBg="1"/>
      <p:bldP spid="2028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0EB4-1FB3-46D5-A5DA-80FB9D8B882B}" type="slidenum">
              <a:rPr lang="en-US"/>
              <a:pPr/>
              <a:t>29</a:t>
            </a:fld>
            <a:endParaRPr lang="en-US"/>
          </a:p>
        </p:txBody>
      </p:sp>
      <p:grpSp>
        <p:nvGrpSpPr>
          <p:cNvPr id="203841" name="Group 65"/>
          <p:cNvGrpSpPr>
            <a:grpSpLocks/>
          </p:cNvGrpSpPr>
          <p:nvPr/>
        </p:nvGrpSpPr>
        <p:grpSpPr bwMode="auto">
          <a:xfrm>
            <a:off x="3416300" y="790575"/>
            <a:ext cx="5727700" cy="5511800"/>
            <a:chOff x="1499" y="384"/>
            <a:chExt cx="3608" cy="3472"/>
          </a:xfrm>
        </p:grpSpPr>
        <p:graphicFrame>
          <p:nvGraphicFramePr>
            <p:cNvPr id="203778" name="Object 2"/>
            <p:cNvGraphicFramePr>
              <a:graphicFrameLocks noChangeAspect="1"/>
            </p:cNvGraphicFramePr>
            <p:nvPr/>
          </p:nvGraphicFramePr>
          <p:xfrm>
            <a:off x="2040" y="2792"/>
            <a:ext cx="525" cy="402"/>
          </p:xfrm>
          <a:graphic>
            <a:graphicData uri="http://schemas.openxmlformats.org/presentationml/2006/ole">
              <p:oleObj spid="_x0000_s203778" name="Clip" r:id="rId4" imgW="1305000" imgH="1085760" progId="">
                <p:embed/>
              </p:oleObj>
            </a:graphicData>
          </a:graphic>
        </p:graphicFrame>
        <p:sp>
          <p:nvSpPr>
            <p:cNvPr id="203779" name="Text Box 3"/>
            <p:cNvSpPr txBox="1">
              <a:spLocks noChangeArrowheads="1"/>
            </p:cNvSpPr>
            <p:nvPr/>
          </p:nvSpPr>
          <p:spPr bwMode="auto">
            <a:xfrm>
              <a:off x="1516" y="3156"/>
              <a:ext cx="1162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requesting host</a:t>
              </a:r>
              <a:endParaRPr lang="en-US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cis.poly.edu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03780" name="Text Box 4"/>
            <p:cNvSpPr txBox="1">
              <a:spLocks noChangeArrowheads="1"/>
            </p:cNvSpPr>
            <p:nvPr/>
          </p:nvSpPr>
          <p:spPr bwMode="auto">
            <a:xfrm>
              <a:off x="3066" y="3644"/>
              <a:ext cx="125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gaia.cs.umass.edu</a:t>
              </a:r>
              <a:endParaRPr lang="en-US" sz="1600">
                <a:latin typeface="Arial" charset="0"/>
              </a:endParaRPr>
            </a:p>
          </p:txBody>
        </p:sp>
        <p:graphicFrame>
          <p:nvGraphicFramePr>
            <p:cNvPr id="203781" name="Object 5"/>
            <p:cNvGraphicFramePr>
              <a:graphicFrameLocks noChangeAspect="1"/>
            </p:cNvGraphicFramePr>
            <p:nvPr/>
          </p:nvGraphicFramePr>
          <p:xfrm>
            <a:off x="3378" y="3296"/>
            <a:ext cx="525" cy="402"/>
          </p:xfrm>
          <a:graphic>
            <a:graphicData uri="http://schemas.openxmlformats.org/presentationml/2006/ole">
              <p:oleObj spid="_x0000_s203781" name="Clip" r:id="rId5" imgW="1305000" imgH="1085760" progId="">
                <p:embed/>
              </p:oleObj>
            </a:graphicData>
          </a:graphic>
        </p:graphicFrame>
        <p:grpSp>
          <p:nvGrpSpPr>
            <p:cNvPr id="203782" name="Group 6"/>
            <p:cNvGrpSpPr>
              <a:grpSpLocks/>
            </p:cNvGrpSpPr>
            <p:nvPr/>
          </p:nvGrpSpPr>
          <p:grpSpPr bwMode="auto">
            <a:xfrm>
              <a:off x="2196" y="1485"/>
              <a:ext cx="233" cy="414"/>
              <a:chOff x="4180" y="783"/>
              <a:chExt cx="150" cy="307"/>
            </a:xfrm>
          </p:grpSpPr>
          <p:sp>
            <p:nvSpPr>
              <p:cNvPr id="203783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4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5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6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7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8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9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90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3791" name="Text Box 15"/>
            <p:cNvSpPr txBox="1">
              <a:spLocks noChangeArrowheads="1"/>
            </p:cNvSpPr>
            <p:nvPr/>
          </p:nvSpPr>
          <p:spPr bwMode="auto">
            <a:xfrm>
              <a:off x="2545" y="384"/>
              <a:ext cx="1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root DNS server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03792" name="Line 16"/>
            <p:cNvSpPr>
              <a:spLocks noChangeShapeType="1"/>
            </p:cNvSpPr>
            <p:nvPr/>
          </p:nvSpPr>
          <p:spPr bwMode="auto">
            <a:xfrm flipH="1" flipV="1">
              <a:off x="2227" y="1918"/>
              <a:ext cx="0" cy="8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3" name="Line 17"/>
            <p:cNvSpPr>
              <a:spLocks noChangeShapeType="1"/>
            </p:cNvSpPr>
            <p:nvPr/>
          </p:nvSpPr>
          <p:spPr bwMode="auto">
            <a:xfrm flipV="1">
              <a:off x="2299" y="850"/>
              <a:ext cx="576" cy="6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4" name="Line 18"/>
            <p:cNvSpPr>
              <a:spLocks noChangeShapeType="1"/>
            </p:cNvSpPr>
            <p:nvPr/>
          </p:nvSpPr>
          <p:spPr bwMode="auto">
            <a:xfrm>
              <a:off x="2347" y="1936"/>
              <a:ext cx="6" cy="8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3795" name="Group 19"/>
            <p:cNvGrpSpPr>
              <a:grpSpLocks/>
            </p:cNvGrpSpPr>
            <p:nvPr/>
          </p:nvGrpSpPr>
          <p:grpSpPr bwMode="auto">
            <a:xfrm>
              <a:off x="1499" y="2010"/>
              <a:ext cx="1259" cy="385"/>
              <a:chOff x="2800" y="2132"/>
              <a:chExt cx="1259" cy="385"/>
            </a:xfrm>
          </p:grpSpPr>
          <p:sp>
            <p:nvSpPr>
              <p:cNvPr id="203796" name="Rectangle 20"/>
              <p:cNvSpPr>
                <a:spLocks noChangeArrowheads="1"/>
              </p:cNvSpPr>
              <p:nvPr/>
            </p:nvSpPr>
            <p:spPr bwMode="auto">
              <a:xfrm>
                <a:off x="2838" y="2178"/>
                <a:ext cx="1182" cy="3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97" name="Text Box 21"/>
              <p:cNvSpPr txBox="1">
                <a:spLocks noChangeArrowheads="1"/>
              </p:cNvSpPr>
              <p:nvPr/>
            </p:nvSpPr>
            <p:spPr bwMode="auto">
              <a:xfrm>
                <a:off x="2800" y="2132"/>
                <a:ext cx="1259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local DNS server</a:t>
                </a:r>
                <a:endParaRPr lang="en-US">
                  <a:latin typeface="Times New Roman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latin typeface="Arial" charset="0"/>
                  </a:rPr>
                  <a:t>dns.poly.edu</a:t>
                </a:r>
                <a:endParaRPr lang="en-US" sz="1600">
                  <a:latin typeface="Arial" charset="0"/>
                </a:endParaRPr>
              </a:p>
            </p:txBody>
          </p:sp>
        </p:grpSp>
        <p:sp>
          <p:nvSpPr>
            <p:cNvPr id="203798" name="Text Box 22"/>
            <p:cNvSpPr txBox="1">
              <a:spLocks noChangeArrowheads="1"/>
            </p:cNvSpPr>
            <p:nvPr/>
          </p:nvSpPr>
          <p:spPr bwMode="auto">
            <a:xfrm>
              <a:off x="2045" y="24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1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799" name="Text Box 23"/>
            <p:cNvSpPr txBox="1">
              <a:spLocks noChangeArrowheads="1"/>
            </p:cNvSpPr>
            <p:nvPr/>
          </p:nvSpPr>
          <p:spPr bwMode="auto">
            <a:xfrm>
              <a:off x="2387" y="9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00" name="Text Box 24"/>
            <p:cNvSpPr txBox="1">
              <a:spLocks noChangeArrowheads="1"/>
            </p:cNvSpPr>
            <p:nvPr/>
          </p:nvSpPr>
          <p:spPr bwMode="auto">
            <a:xfrm>
              <a:off x="3600" y="21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4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01" name="Text Box 25"/>
            <p:cNvSpPr txBox="1">
              <a:spLocks noChangeArrowheads="1"/>
            </p:cNvSpPr>
            <p:nvPr/>
          </p:nvSpPr>
          <p:spPr bwMode="auto">
            <a:xfrm>
              <a:off x="3312" y="216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5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02" name="Text Box 26"/>
            <p:cNvSpPr txBox="1">
              <a:spLocks noChangeArrowheads="1"/>
            </p:cNvSpPr>
            <p:nvPr/>
          </p:nvSpPr>
          <p:spPr bwMode="auto">
            <a:xfrm>
              <a:off x="3120" y="129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6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203803" name="Group 27"/>
            <p:cNvGrpSpPr>
              <a:grpSpLocks/>
            </p:cNvGrpSpPr>
            <p:nvPr/>
          </p:nvGrpSpPr>
          <p:grpSpPr bwMode="auto">
            <a:xfrm>
              <a:off x="2898" y="591"/>
              <a:ext cx="233" cy="414"/>
              <a:chOff x="4180" y="783"/>
              <a:chExt cx="150" cy="307"/>
            </a:xfrm>
          </p:grpSpPr>
          <p:sp>
            <p:nvSpPr>
              <p:cNvPr id="203804" name="AutoShape 2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5" name="Rectangle 2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6" name="Rectangle 3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7" name="AutoShape 3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8" name="Line 3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9" name="Line 3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0" name="Rectangle 3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1" name="Rectangle 3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3812" name="Group 36"/>
            <p:cNvGrpSpPr>
              <a:grpSpLocks/>
            </p:cNvGrpSpPr>
            <p:nvPr/>
          </p:nvGrpSpPr>
          <p:grpSpPr bwMode="auto">
            <a:xfrm>
              <a:off x="3420" y="1491"/>
              <a:ext cx="233" cy="414"/>
              <a:chOff x="4180" y="783"/>
              <a:chExt cx="150" cy="307"/>
            </a:xfrm>
          </p:grpSpPr>
          <p:sp>
            <p:nvSpPr>
              <p:cNvPr id="203813" name="AutoShape 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4" name="Rectangle 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5" name="Rectangle 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6" name="AutoShape 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7" name="Line 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8" name="Line 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9" name="Rectangle 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0" name="Rectangle 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3821" name="Group 45"/>
            <p:cNvGrpSpPr>
              <a:grpSpLocks/>
            </p:cNvGrpSpPr>
            <p:nvPr/>
          </p:nvGrpSpPr>
          <p:grpSpPr bwMode="auto">
            <a:xfrm>
              <a:off x="3408" y="2511"/>
              <a:ext cx="233" cy="414"/>
              <a:chOff x="4180" y="783"/>
              <a:chExt cx="150" cy="307"/>
            </a:xfrm>
          </p:grpSpPr>
          <p:sp>
            <p:nvSpPr>
              <p:cNvPr id="203822" name="AutoShape 4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3" name="Rectangle 4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4" name="Rectangle 4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5" name="AutoShape 4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6" name="Line 5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7" name="Line 5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8" name="Rectangle 5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9" name="Rectangle 5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3830" name="Text Box 54"/>
            <p:cNvSpPr txBox="1">
              <a:spLocks noChangeArrowheads="1"/>
            </p:cNvSpPr>
            <p:nvPr/>
          </p:nvSpPr>
          <p:spPr bwMode="auto">
            <a:xfrm>
              <a:off x="2830" y="2871"/>
              <a:ext cx="164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authoritative DNS server</a:t>
              </a:r>
              <a:endParaRPr lang="en-US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dns.cs.umass.edu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03831" name="Text Box 55"/>
            <p:cNvSpPr txBox="1">
              <a:spLocks noChangeArrowheads="1"/>
            </p:cNvSpPr>
            <p:nvPr/>
          </p:nvSpPr>
          <p:spPr bwMode="auto">
            <a:xfrm>
              <a:off x="2592" y="134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7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32" name="Text Box 56"/>
            <p:cNvSpPr txBox="1">
              <a:spLocks noChangeArrowheads="1"/>
            </p:cNvSpPr>
            <p:nvPr/>
          </p:nvSpPr>
          <p:spPr bwMode="auto">
            <a:xfrm>
              <a:off x="2393" y="246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8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33" name="Line 57"/>
            <p:cNvSpPr>
              <a:spLocks noChangeShapeType="1"/>
            </p:cNvSpPr>
            <p:nvPr/>
          </p:nvSpPr>
          <p:spPr bwMode="auto">
            <a:xfrm>
              <a:off x="3120" y="768"/>
              <a:ext cx="432" cy="7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835" name="Text Box 59"/>
            <p:cNvSpPr txBox="1">
              <a:spLocks noChangeArrowheads="1"/>
            </p:cNvSpPr>
            <p:nvPr/>
          </p:nvSpPr>
          <p:spPr bwMode="auto">
            <a:xfrm>
              <a:off x="3840" y="1536"/>
              <a:ext cx="1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TLD DNS server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03836" name="Line 60"/>
            <p:cNvSpPr>
              <a:spLocks noChangeShapeType="1"/>
            </p:cNvSpPr>
            <p:nvPr/>
          </p:nvSpPr>
          <p:spPr bwMode="auto">
            <a:xfrm>
              <a:off x="3600" y="1872"/>
              <a:ext cx="0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37" name="Line 61"/>
            <p:cNvSpPr>
              <a:spLocks noChangeShapeType="1"/>
            </p:cNvSpPr>
            <p:nvPr/>
          </p:nvSpPr>
          <p:spPr bwMode="auto">
            <a:xfrm flipH="1" flipV="1">
              <a:off x="3504" y="1920"/>
              <a:ext cx="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38" name="Line 62"/>
            <p:cNvSpPr>
              <a:spLocks noChangeShapeType="1"/>
            </p:cNvSpPr>
            <p:nvPr/>
          </p:nvSpPr>
          <p:spPr bwMode="auto">
            <a:xfrm flipH="1" flipV="1">
              <a:off x="3072" y="1008"/>
              <a:ext cx="336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39" name="Text Box 63"/>
            <p:cNvSpPr txBox="1">
              <a:spLocks noChangeArrowheads="1"/>
            </p:cNvSpPr>
            <p:nvPr/>
          </p:nvSpPr>
          <p:spPr bwMode="auto">
            <a:xfrm>
              <a:off x="3408" y="100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3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40" name="Line 64"/>
            <p:cNvSpPr>
              <a:spLocks noChangeShapeType="1"/>
            </p:cNvSpPr>
            <p:nvPr/>
          </p:nvSpPr>
          <p:spPr bwMode="auto">
            <a:xfrm flipH="1">
              <a:off x="2448" y="1008"/>
              <a:ext cx="480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3843" name="Rectangle 67"/>
          <p:cNvSpPr>
            <a:spLocks noChangeArrowheads="1"/>
          </p:cNvSpPr>
          <p:nvPr/>
        </p:nvSpPr>
        <p:spPr bwMode="auto">
          <a:xfrm>
            <a:off x="468313" y="1687513"/>
            <a:ext cx="31623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B. recursive query:</a:t>
            </a:r>
            <a:endParaRPr lang="en-US" sz="2000"/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puts burden of name resolution on contacted name server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heavy load?</a:t>
            </a:r>
          </a:p>
        </p:txBody>
      </p:sp>
      <p:sp>
        <p:nvSpPr>
          <p:cNvPr id="203846" name="Rectangle 7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DNS name </a:t>
            </a:r>
            <a:br>
              <a:rPr lang="en-US" sz="3600"/>
            </a:br>
            <a:r>
              <a:rPr lang="en-US" sz="3600"/>
              <a:t>resolution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CE99-2D45-4CAC-8945-A5D4C128C35C}" type="slidenum">
              <a:rPr lang="en-US"/>
              <a:pPr/>
              <a:t>3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architectures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Client-server</a:t>
            </a:r>
          </a:p>
          <a:p>
            <a:r>
              <a:rPr lang="en-US"/>
              <a:t>Peer-to-peer (P2P)</a:t>
            </a:r>
          </a:p>
          <a:p>
            <a:r>
              <a:rPr lang="en-US"/>
              <a:t>Hybrid of client-server and P2P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7772400" cy="1143000"/>
          </a:xfrm>
        </p:spPr>
        <p:txBody>
          <a:bodyPr/>
          <a:lstStyle/>
          <a:p>
            <a:r>
              <a:rPr lang="en-US" smtClean="0"/>
              <a:t>Pure P2P architecture</a:t>
            </a:r>
          </a:p>
        </p:txBody>
      </p:sp>
      <p:sp>
        <p:nvSpPr>
          <p:cNvPr id="194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209675"/>
            <a:ext cx="4049713" cy="4648200"/>
          </a:xfrm>
        </p:spPr>
        <p:txBody>
          <a:bodyPr/>
          <a:lstStyle/>
          <a:p>
            <a:r>
              <a:rPr lang="en-US" sz="2400" i="1" smtClean="0"/>
              <a:t>no</a:t>
            </a:r>
            <a:r>
              <a:rPr lang="en-US" sz="2400" smtClean="0"/>
              <a:t> always-on server</a:t>
            </a:r>
          </a:p>
          <a:p>
            <a:r>
              <a:rPr lang="en-US" sz="2400" smtClean="0"/>
              <a:t>arbitrary end systems directly communicate</a:t>
            </a:r>
          </a:p>
          <a:p>
            <a:r>
              <a:rPr lang="en-US" sz="2400" smtClean="0"/>
              <a:t>peers are intermittently connected and change IP addresses</a:t>
            </a:r>
          </a:p>
          <a:p>
            <a:endParaRPr lang="en-US" sz="2400" smtClean="0"/>
          </a:p>
          <a:p>
            <a:pPr>
              <a:buFont typeface="Wingdings" pitchFamily="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Three topics:</a:t>
            </a:r>
          </a:p>
          <a:p>
            <a:pPr lvl="1"/>
            <a:r>
              <a:rPr lang="en-US" sz="2000" smtClean="0"/>
              <a:t>file distribution</a:t>
            </a:r>
          </a:p>
          <a:p>
            <a:pPr lvl="1"/>
            <a:r>
              <a:rPr lang="en-US" sz="2000" smtClean="0"/>
              <a:t>searching for information</a:t>
            </a:r>
          </a:p>
          <a:p>
            <a:pPr lvl="1"/>
            <a:r>
              <a:rPr lang="en-US" sz="2000" smtClean="0"/>
              <a:t>case Study: Skype</a:t>
            </a:r>
          </a:p>
          <a:p>
            <a:pPr>
              <a:buFont typeface="Wingdings" pitchFamily="2" charset="2"/>
              <a:buNone/>
            </a:pPr>
            <a:endParaRPr lang="en-US" sz="2400" smtClean="0"/>
          </a:p>
          <a:p>
            <a:endParaRPr lang="en-US" sz="2400" smtClean="0"/>
          </a:p>
        </p:txBody>
      </p:sp>
      <p:sp>
        <p:nvSpPr>
          <p:cNvPr id="19475" name="Freeform 4"/>
          <p:cNvSpPr>
            <a:spLocks/>
          </p:cNvSpPr>
          <p:nvPr/>
        </p:nvSpPr>
        <p:spPr bwMode="auto">
          <a:xfrm>
            <a:off x="7000875" y="3435350"/>
            <a:ext cx="1314450" cy="674688"/>
          </a:xfrm>
          <a:custGeom>
            <a:avLst/>
            <a:gdLst>
              <a:gd name="T0" fmla="*/ 382 w 828"/>
              <a:gd name="T1" fmla="*/ 30 h 425"/>
              <a:gd name="T2" fmla="*/ 370 w 828"/>
              <a:gd name="T3" fmla="*/ 30 h 425"/>
              <a:gd name="T4" fmla="*/ 126 w 828"/>
              <a:gd name="T5" fmla="*/ 32 h 425"/>
              <a:gd name="T6" fmla="*/ 6 w 828"/>
              <a:gd name="T7" fmla="*/ 126 h 425"/>
              <a:gd name="T8" fmla="*/ 92 w 828"/>
              <a:gd name="T9" fmla="*/ 274 h 425"/>
              <a:gd name="T10" fmla="*/ 292 w 828"/>
              <a:gd name="T11" fmla="*/ 384 h 425"/>
              <a:gd name="T12" fmla="*/ 540 w 828"/>
              <a:gd name="T13" fmla="*/ 416 h 425"/>
              <a:gd name="T14" fmla="*/ 698 w 828"/>
              <a:gd name="T15" fmla="*/ 330 h 425"/>
              <a:gd name="T16" fmla="*/ 776 w 828"/>
              <a:gd name="T17" fmla="*/ 170 h 425"/>
              <a:gd name="T18" fmla="*/ 792 w 828"/>
              <a:gd name="T19" fmla="*/ 22 h 425"/>
              <a:gd name="T20" fmla="*/ 560 w 828"/>
              <a:gd name="T21" fmla="*/ 38 h 425"/>
              <a:gd name="T22" fmla="*/ 382 w 828"/>
              <a:gd name="T23" fmla="*/ 30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Freeform 5"/>
          <p:cNvSpPr>
            <a:spLocks/>
          </p:cNvSpPr>
          <p:nvPr/>
        </p:nvSpPr>
        <p:spPr bwMode="auto">
          <a:xfrm>
            <a:off x="7019925" y="1909763"/>
            <a:ext cx="1730375" cy="1044575"/>
          </a:xfrm>
          <a:custGeom>
            <a:avLst/>
            <a:gdLst>
              <a:gd name="T0" fmla="*/ 424 w 765"/>
              <a:gd name="T1" fmla="*/ 10 h 459"/>
              <a:gd name="T2" fmla="*/ 288 w 765"/>
              <a:gd name="T3" fmla="*/ 70 h 459"/>
              <a:gd name="T4" fmla="*/ 96 w 765"/>
              <a:gd name="T5" fmla="*/ 100 h 459"/>
              <a:gd name="T6" fmla="*/ 14 w 765"/>
              <a:gd name="T7" fmla="*/ 336 h 459"/>
              <a:gd name="T8" fmla="*/ 180 w 765"/>
              <a:gd name="T9" fmla="*/ 444 h 459"/>
              <a:gd name="T10" fmla="*/ 346 w 765"/>
              <a:gd name="T11" fmla="*/ 426 h 459"/>
              <a:gd name="T12" fmla="*/ 584 w 765"/>
              <a:gd name="T13" fmla="*/ 444 h 459"/>
              <a:gd name="T14" fmla="*/ 698 w 765"/>
              <a:gd name="T15" fmla="*/ 434 h 459"/>
              <a:gd name="T16" fmla="*/ 752 w 765"/>
              <a:gd name="T17" fmla="*/ 372 h 459"/>
              <a:gd name="T18" fmla="*/ 750 w 765"/>
              <a:gd name="T19" fmla="*/ 158 h 459"/>
              <a:gd name="T20" fmla="*/ 662 w 765"/>
              <a:gd name="T21" fmla="*/ 34 h 459"/>
              <a:gd name="T22" fmla="*/ 424 w 765"/>
              <a:gd name="T23" fmla="*/ 10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Freeform 6"/>
          <p:cNvSpPr>
            <a:spLocks/>
          </p:cNvSpPr>
          <p:nvPr/>
        </p:nvSpPr>
        <p:spPr bwMode="auto">
          <a:xfrm>
            <a:off x="5280025" y="1617663"/>
            <a:ext cx="1644650" cy="1071562"/>
          </a:xfrm>
          <a:custGeom>
            <a:avLst/>
            <a:gdLst>
              <a:gd name="T0" fmla="*/ 648 w 1036"/>
              <a:gd name="T1" fmla="*/ 11 h 675"/>
              <a:gd name="T2" fmla="*/ 390 w 1036"/>
              <a:gd name="T3" fmla="*/ 53 h 675"/>
              <a:gd name="T4" fmla="*/ 206 w 1036"/>
              <a:gd name="T5" fmla="*/ 129 h 675"/>
              <a:gd name="T6" fmla="*/ 152 w 1036"/>
              <a:gd name="T7" fmla="*/ 229 h 675"/>
              <a:gd name="T8" fmla="*/ 22 w 1036"/>
              <a:gd name="T9" fmla="*/ 297 h 675"/>
              <a:gd name="T10" fmla="*/ 18 w 1036"/>
              <a:gd name="T11" fmla="*/ 459 h 675"/>
              <a:gd name="T12" fmla="*/ 132 w 1036"/>
              <a:gd name="T13" fmla="*/ 489 h 675"/>
              <a:gd name="T14" fmla="*/ 458 w 1036"/>
              <a:gd name="T15" fmla="*/ 489 h 675"/>
              <a:gd name="T16" fmla="*/ 598 w 1036"/>
              <a:gd name="T17" fmla="*/ 555 h 675"/>
              <a:gd name="T18" fmla="*/ 752 w 1036"/>
              <a:gd name="T19" fmla="*/ 657 h 675"/>
              <a:gd name="T20" fmla="*/ 870 w 1036"/>
              <a:gd name="T21" fmla="*/ 661 h 675"/>
              <a:gd name="T22" fmla="*/ 952 w 1036"/>
              <a:gd name="T23" fmla="*/ 603 h 675"/>
              <a:gd name="T24" fmla="*/ 992 w 1036"/>
              <a:gd name="T25" fmla="*/ 445 h 675"/>
              <a:gd name="T26" fmla="*/ 1018 w 1036"/>
              <a:gd name="T27" fmla="*/ 291 h 675"/>
              <a:gd name="T28" fmla="*/ 1022 w 1036"/>
              <a:gd name="T29" fmla="*/ 107 h 675"/>
              <a:gd name="T30" fmla="*/ 934 w 1036"/>
              <a:gd name="T31" fmla="*/ 17 h 675"/>
              <a:gd name="T32" fmla="*/ 776 w 1036"/>
              <a:gd name="T33" fmla="*/ 3 h 675"/>
              <a:gd name="T34" fmla="*/ 648 w 1036"/>
              <a:gd name="T35" fmla="*/ 11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67338" y="2952750"/>
            <a:ext cx="1458912" cy="933450"/>
            <a:chOff x="2889" y="1631"/>
            <a:chExt cx="980" cy="743"/>
          </a:xfrm>
        </p:grpSpPr>
        <p:sp>
          <p:nvSpPr>
            <p:cNvPr id="19802" name="Rectangle 8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03" name="AutoShape 9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069013" y="1809750"/>
            <a:ext cx="336550" cy="531813"/>
            <a:chOff x="3796" y="1043"/>
            <a:chExt cx="865" cy="1237"/>
          </a:xfrm>
        </p:grpSpPr>
        <p:sp>
          <p:nvSpPr>
            <p:cNvPr id="19772" name="Line 11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3" name="Line 12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4" name="Line 13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5" name="Line 14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6" name="Line 15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7" name="Line 16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8" name="Line 17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9" name="Line 18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0" name="Line 19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1" name="Line 20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2" name="Line 21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3" name="Line 22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4" name="Line 23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5" name="Line 24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6" name="Line 25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9798" name="Line 2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9" name="Line 2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800" name="Line 2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801" name="Line 3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9794" name="Line 3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5" name="Line 3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6" name="Line 3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7" name="Line 3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" name="Group 36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9790" name="Line 3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1" name="Line 3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2" name="Line 3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3" name="Line 4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9480" name="Oval 41"/>
          <p:cNvSpPr>
            <a:spLocks noChangeArrowheads="1"/>
          </p:cNvSpPr>
          <p:nvPr/>
        </p:nvSpPr>
        <p:spPr bwMode="auto">
          <a:xfrm>
            <a:off x="7126288" y="36306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42"/>
          <p:cNvSpPr>
            <a:spLocks noChangeShapeType="1"/>
          </p:cNvSpPr>
          <p:nvPr/>
        </p:nvSpPr>
        <p:spPr bwMode="auto">
          <a:xfrm>
            <a:off x="7126288" y="3622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43"/>
          <p:cNvSpPr>
            <a:spLocks noChangeShapeType="1"/>
          </p:cNvSpPr>
          <p:nvPr/>
        </p:nvSpPr>
        <p:spPr bwMode="auto">
          <a:xfrm>
            <a:off x="7485063" y="3622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Rectangle 44"/>
          <p:cNvSpPr>
            <a:spLocks noChangeArrowheads="1"/>
          </p:cNvSpPr>
          <p:nvPr/>
        </p:nvSpPr>
        <p:spPr bwMode="auto">
          <a:xfrm>
            <a:off x="7126288" y="36226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484" name="Oval 45"/>
          <p:cNvSpPr>
            <a:spLocks noChangeArrowheads="1"/>
          </p:cNvSpPr>
          <p:nvPr/>
        </p:nvSpPr>
        <p:spPr bwMode="auto">
          <a:xfrm>
            <a:off x="7123113" y="35544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7208838" y="3578225"/>
            <a:ext cx="179387" cy="65088"/>
            <a:chOff x="2848" y="848"/>
            <a:chExt cx="140" cy="98"/>
          </a:xfrm>
        </p:grpSpPr>
        <p:sp>
          <p:nvSpPr>
            <p:cNvPr id="19769" name="Line 4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70" name="Line 4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71" name="Line 4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 flipV="1">
            <a:off x="7208838" y="3578225"/>
            <a:ext cx="179387" cy="65088"/>
            <a:chOff x="2848" y="848"/>
            <a:chExt cx="140" cy="98"/>
          </a:xfrm>
        </p:grpSpPr>
        <p:sp>
          <p:nvSpPr>
            <p:cNvPr id="19766" name="Line 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7" name="Line 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8" name="Line 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87" name="Oval 54"/>
          <p:cNvSpPr>
            <a:spLocks noChangeArrowheads="1"/>
          </p:cNvSpPr>
          <p:nvPr/>
        </p:nvSpPr>
        <p:spPr bwMode="auto">
          <a:xfrm>
            <a:off x="7481888" y="39100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Line 55"/>
          <p:cNvSpPr>
            <a:spLocks noChangeShapeType="1"/>
          </p:cNvSpPr>
          <p:nvPr/>
        </p:nvSpPr>
        <p:spPr bwMode="auto">
          <a:xfrm>
            <a:off x="7481888" y="39020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Line 56"/>
          <p:cNvSpPr>
            <a:spLocks noChangeShapeType="1"/>
          </p:cNvSpPr>
          <p:nvPr/>
        </p:nvSpPr>
        <p:spPr bwMode="auto">
          <a:xfrm>
            <a:off x="7840663" y="39020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Rectangle 57"/>
          <p:cNvSpPr>
            <a:spLocks noChangeArrowheads="1"/>
          </p:cNvSpPr>
          <p:nvPr/>
        </p:nvSpPr>
        <p:spPr bwMode="auto">
          <a:xfrm>
            <a:off x="7481888" y="39020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491" name="Oval 58"/>
          <p:cNvSpPr>
            <a:spLocks noChangeArrowheads="1"/>
          </p:cNvSpPr>
          <p:nvPr/>
        </p:nvSpPr>
        <p:spPr bwMode="auto">
          <a:xfrm>
            <a:off x="7478713" y="38338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7564438" y="3857625"/>
            <a:ext cx="179387" cy="65088"/>
            <a:chOff x="2848" y="848"/>
            <a:chExt cx="140" cy="98"/>
          </a:xfrm>
        </p:grpSpPr>
        <p:sp>
          <p:nvSpPr>
            <p:cNvPr id="19763" name="Line 6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" name="Line 6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" name="Line 6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 flipV="1">
            <a:off x="7564438" y="3857625"/>
            <a:ext cx="179387" cy="65088"/>
            <a:chOff x="2848" y="848"/>
            <a:chExt cx="140" cy="98"/>
          </a:xfrm>
        </p:grpSpPr>
        <p:sp>
          <p:nvSpPr>
            <p:cNvPr id="19760" name="Line 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1" name="Line 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2" name="Line 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94" name="Oval 67"/>
          <p:cNvSpPr>
            <a:spLocks noChangeArrowheads="1"/>
          </p:cNvSpPr>
          <p:nvPr/>
        </p:nvSpPr>
        <p:spPr bwMode="auto">
          <a:xfrm>
            <a:off x="7761288" y="36433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Line 68"/>
          <p:cNvSpPr>
            <a:spLocks noChangeShapeType="1"/>
          </p:cNvSpPr>
          <p:nvPr/>
        </p:nvSpPr>
        <p:spPr bwMode="auto">
          <a:xfrm>
            <a:off x="7761288" y="36353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Line 69"/>
          <p:cNvSpPr>
            <a:spLocks noChangeShapeType="1"/>
          </p:cNvSpPr>
          <p:nvPr/>
        </p:nvSpPr>
        <p:spPr bwMode="auto">
          <a:xfrm>
            <a:off x="8120063" y="36353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Rectangle 70"/>
          <p:cNvSpPr>
            <a:spLocks noChangeArrowheads="1"/>
          </p:cNvSpPr>
          <p:nvPr/>
        </p:nvSpPr>
        <p:spPr bwMode="auto">
          <a:xfrm>
            <a:off x="7761288" y="36353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498" name="Oval 71"/>
          <p:cNvSpPr>
            <a:spLocks noChangeArrowheads="1"/>
          </p:cNvSpPr>
          <p:nvPr/>
        </p:nvSpPr>
        <p:spPr bwMode="auto">
          <a:xfrm>
            <a:off x="7758113" y="35671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7843838" y="3590925"/>
            <a:ext cx="179387" cy="65088"/>
            <a:chOff x="2848" y="848"/>
            <a:chExt cx="140" cy="98"/>
          </a:xfrm>
        </p:grpSpPr>
        <p:sp>
          <p:nvSpPr>
            <p:cNvPr id="19757" name="Line 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8" name="Line 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9" name="Line 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 flipV="1">
            <a:off x="7843838" y="3590925"/>
            <a:ext cx="179387" cy="65088"/>
            <a:chOff x="2848" y="848"/>
            <a:chExt cx="140" cy="98"/>
          </a:xfrm>
        </p:grpSpPr>
        <p:sp>
          <p:nvSpPr>
            <p:cNvPr id="19754" name="Line 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5" name="Line 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6" name="Line 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01" name="Oval 80"/>
          <p:cNvSpPr>
            <a:spLocks noChangeArrowheads="1"/>
          </p:cNvSpPr>
          <p:nvPr/>
        </p:nvSpPr>
        <p:spPr bwMode="auto">
          <a:xfrm>
            <a:off x="7226300" y="2481263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Line 81"/>
          <p:cNvSpPr>
            <a:spLocks noChangeShapeType="1"/>
          </p:cNvSpPr>
          <p:nvPr/>
        </p:nvSpPr>
        <p:spPr bwMode="auto">
          <a:xfrm>
            <a:off x="7226300" y="2473325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Line 82"/>
          <p:cNvSpPr>
            <a:spLocks noChangeShapeType="1"/>
          </p:cNvSpPr>
          <p:nvPr/>
        </p:nvSpPr>
        <p:spPr bwMode="auto">
          <a:xfrm>
            <a:off x="7573963" y="2473325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Rectangle 83"/>
          <p:cNvSpPr>
            <a:spLocks noChangeArrowheads="1"/>
          </p:cNvSpPr>
          <p:nvPr/>
        </p:nvSpPr>
        <p:spPr bwMode="auto">
          <a:xfrm>
            <a:off x="7226300" y="2473325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05" name="Oval 84"/>
          <p:cNvSpPr>
            <a:spLocks noChangeArrowheads="1"/>
          </p:cNvSpPr>
          <p:nvPr/>
        </p:nvSpPr>
        <p:spPr bwMode="auto">
          <a:xfrm>
            <a:off x="7223125" y="2409825"/>
            <a:ext cx="347663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7307263" y="2432050"/>
            <a:ext cx="171450" cy="61913"/>
            <a:chOff x="2848" y="848"/>
            <a:chExt cx="140" cy="98"/>
          </a:xfrm>
        </p:grpSpPr>
        <p:sp>
          <p:nvSpPr>
            <p:cNvPr id="19751" name="Line 8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2" name="Line 8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3" name="Line 8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89"/>
          <p:cNvGrpSpPr>
            <a:grpSpLocks/>
          </p:cNvGrpSpPr>
          <p:nvPr/>
        </p:nvGrpSpPr>
        <p:grpSpPr bwMode="auto">
          <a:xfrm flipV="1">
            <a:off x="7307263" y="2432050"/>
            <a:ext cx="171450" cy="60325"/>
            <a:chOff x="2848" y="848"/>
            <a:chExt cx="140" cy="98"/>
          </a:xfrm>
        </p:grpSpPr>
        <p:sp>
          <p:nvSpPr>
            <p:cNvPr id="19748" name="Line 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9" name="Line 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0" name="Line 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08" name="Oval 93"/>
          <p:cNvSpPr>
            <a:spLocks noChangeArrowheads="1"/>
          </p:cNvSpPr>
          <p:nvPr/>
        </p:nvSpPr>
        <p:spPr bwMode="auto">
          <a:xfrm>
            <a:off x="7224713" y="27416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Line 94"/>
          <p:cNvSpPr>
            <a:spLocks noChangeShapeType="1"/>
          </p:cNvSpPr>
          <p:nvPr/>
        </p:nvSpPr>
        <p:spPr bwMode="auto">
          <a:xfrm>
            <a:off x="7224713" y="2733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Line 95"/>
          <p:cNvSpPr>
            <a:spLocks noChangeShapeType="1"/>
          </p:cNvSpPr>
          <p:nvPr/>
        </p:nvSpPr>
        <p:spPr bwMode="auto">
          <a:xfrm>
            <a:off x="7583488" y="2733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Rectangle 96"/>
          <p:cNvSpPr>
            <a:spLocks noChangeArrowheads="1"/>
          </p:cNvSpPr>
          <p:nvPr/>
        </p:nvSpPr>
        <p:spPr bwMode="auto">
          <a:xfrm>
            <a:off x="7224713" y="27336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12" name="Oval 97"/>
          <p:cNvSpPr>
            <a:spLocks noChangeArrowheads="1"/>
          </p:cNvSpPr>
          <p:nvPr/>
        </p:nvSpPr>
        <p:spPr bwMode="auto">
          <a:xfrm>
            <a:off x="7221538" y="26654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98"/>
          <p:cNvGrpSpPr>
            <a:grpSpLocks/>
          </p:cNvGrpSpPr>
          <p:nvPr/>
        </p:nvGrpSpPr>
        <p:grpSpPr bwMode="auto">
          <a:xfrm>
            <a:off x="7307263" y="2689225"/>
            <a:ext cx="179387" cy="65088"/>
            <a:chOff x="2848" y="848"/>
            <a:chExt cx="140" cy="98"/>
          </a:xfrm>
        </p:grpSpPr>
        <p:sp>
          <p:nvSpPr>
            <p:cNvPr id="19745" name="Line 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6" name="Line 1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7" name="Line 1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02"/>
          <p:cNvGrpSpPr>
            <a:grpSpLocks/>
          </p:cNvGrpSpPr>
          <p:nvPr/>
        </p:nvGrpSpPr>
        <p:grpSpPr bwMode="auto">
          <a:xfrm flipV="1">
            <a:off x="7307263" y="2689225"/>
            <a:ext cx="179387" cy="65088"/>
            <a:chOff x="2848" y="848"/>
            <a:chExt cx="140" cy="98"/>
          </a:xfrm>
        </p:grpSpPr>
        <p:sp>
          <p:nvSpPr>
            <p:cNvPr id="19742" name="Line 1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3" name="Line 1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4" name="Line 1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15" name="Oval 106"/>
          <p:cNvSpPr>
            <a:spLocks noChangeArrowheads="1"/>
          </p:cNvSpPr>
          <p:nvPr/>
        </p:nvSpPr>
        <p:spPr bwMode="auto">
          <a:xfrm>
            <a:off x="7700963" y="2382838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6" name="Line 107"/>
          <p:cNvSpPr>
            <a:spLocks noChangeShapeType="1"/>
          </p:cNvSpPr>
          <p:nvPr/>
        </p:nvSpPr>
        <p:spPr bwMode="auto">
          <a:xfrm>
            <a:off x="7700963" y="2376488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7" name="Line 108"/>
          <p:cNvSpPr>
            <a:spLocks noChangeShapeType="1"/>
          </p:cNvSpPr>
          <p:nvPr/>
        </p:nvSpPr>
        <p:spPr bwMode="auto">
          <a:xfrm>
            <a:off x="8031163" y="2376488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8" name="Rectangle 109"/>
          <p:cNvSpPr>
            <a:spLocks noChangeArrowheads="1"/>
          </p:cNvSpPr>
          <p:nvPr/>
        </p:nvSpPr>
        <p:spPr bwMode="auto">
          <a:xfrm>
            <a:off x="7700963" y="2376488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9519" name="Oval 110"/>
          <p:cNvSpPr>
            <a:spLocks noChangeArrowheads="1"/>
          </p:cNvSpPr>
          <p:nvPr/>
        </p:nvSpPr>
        <p:spPr bwMode="auto">
          <a:xfrm>
            <a:off x="7697788" y="2314575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11"/>
          <p:cNvGrpSpPr>
            <a:grpSpLocks/>
          </p:cNvGrpSpPr>
          <p:nvPr/>
        </p:nvGrpSpPr>
        <p:grpSpPr bwMode="auto">
          <a:xfrm>
            <a:off x="7777163" y="2336800"/>
            <a:ext cx="163512" cy="57150"/>
            <a:chOff x="2848" y="848"/>
            <a:chExt cx="140" cy="98"/>
          </a:xfrm>
        </p:grpSpPr>
        <p:sp>
          <p:nvSpPr>
            <p:cNvPr id="19739" name="Line 1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0" name="Line 1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1" name="Line 1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15"/>
          <p:cNvGrpSpPr>
            <a:grpSpLocks/>
          </p:cNvGrpSpPr>
          <p:nvPr/>
        </p:nvGrpSpPr>
        <p:grpSpPr bwMode="auto">
          <a:xfrm flipV="1">
            <a:off x="7777163" y="2335213"/>
            <a:ext cx="163512" cy="58737"/>
            <a:chOff x="2848" y="848"/>
            <a:chExt cx="140" cy="98"/>
          </a:xfrm>
        </p:grpSpPr>
        <p:sp>
          <p:nvSpPr>
            <p:cNvPr id="19736" name="Line 1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7" name="Line 1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8" name="Line 1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22" name="Oval 119"/>
          <p:cNvSpPr>
            <a:spLocks noChangeArrowheads="1"/>
          </p:cNvSpPr>
          <p:nvPr/>
        </p:nvSpPr>
        <p:spPr bwMode="auto">
          <a:xfrm>
            <a:off x="7786688" y="27416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3" name="Line 120"/>
          <p:cNvSpPr>
            <a:spLocks noChangeShapeType="1"/>
          </p:cNvSpPr>
          <p:nvPr/>
        </p:nvSpPr>
        <p:spPr bwMode="auto">
          <a:xfrm>
            <a:off x="7786688" y="2733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4" name="Line 121"/>
          <p:cNvSpPr>
            <a:spLocks noChangeShapeType="1"/>
          </p:cNvSpPr>
          <p:nvPr/>
        </p:nvSpPr>
        <p:spPr bwMode="auto">
          <a:xfrm>
            <a:off x="8145463" y="2733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5" name="Rectangle 122"/>
          <p:cNvSpPr>
            <a:spLocks noChangeArrowheads="1"/>
          </p:cNvSpPr>
          <p:nvPr/>
        </p:nvSpPr>
        <p:spPr bwMode="auto">
          <a:xfrm>
            <a:off x="7786688" y="27336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26" name="Oval 123"/>
          <p:cNvSpPr>
            <a:spLocks noChangeArrowheads="1"/>
          </p:cNvSpPr>
          <p:nvPr/>
        </p:nvSpPr>
        <p:spPr bwMode="auto">
          <a:xfrm>
            <a:off x="7783513" y="26654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24"/>
          <p:cNvGrpSpPr>
            <a:grpSpLocks/>
          </p:cNvGrpSpPr>
          <p:nvPr/>
        </p:nvGrpSpPr>
        <p:grpSpPr bwMode="auto">
          <a:xfrm>
            <a:off x="7869238" y="2689225"/>
            <a:ext cx="179387" cy="65088"/>
            <a:chOff x="2848" y="848"/>
            <a:chExt cx="140" cy="98"/>
          </a:xfrm>
        </p:grpSpPr>
        <p:sp>
          <p:nvSpPr>
            <p:cNvPr id="19733" name="Line 1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4" name="Line 1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5" name="Line 1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128"/>
          <p:cNvGrpSpPr>
            <a:grpSpLocks/>
          </p:cNvGrpSpPr>
          <p:nvPr/>
        </p:nvGrpSpPr>
        <p:grpSpPr bwMode="auto">
          <a:xfrm flipV="1">
            <a:off x="7869238" y="2689225"/>
            <a:ext cx="179387" cy="65088"/>
            <a:chOff x="2848" y="848"/>
            <a:chExt cx="140" cy="98"/>
          </a:xfrm>
        </p:grpSpPr>
        <p:sp>
          <p:nvSpPr>
            <p:cNvPr id="19730" name="Line 1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1" name="Line 1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2" name="Line 1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29" name="Oval 132"/>
          <p:cNvSpPr>
            <a:spLocks noChangeArrowheads="1"/>
          </p:cNvSpPr>
          <p:nvPr/>
        </p:nvSpPr>
        <p:spPr bwMode="auto">
          <a:xfrm>
            <a:off x="6376988" y="2476500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0" name="Line 133"/>
          <p:cNvSpPr>
            <a:spLocks noChangeShapeType="1"/>
          </p:cNvSpPr>
          <p:nvPr/>
        </p:nvSpPr>
        <p:spPr bwMode="auto">
          <a:xfrm>
            <a:off x="6376988" y="246856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1" name="Line 134"/>
          <p:cNvSpPr>
            <a:spLocks noChangeShapeType="1"/>
          </p:cNvSpPr>
          <p:nvPr/>
        </p:nvSpPr>
        <p:spPr bwMode="auto">
          <a:xfrm>
            <a:off x="6723063" y="246856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2" name="Rectangle 135"/>
          <p:cNvSpPr>
            <a:spLocks noChangeArrowheads="1"/>
          </p:cNvSpPr>
          <p:nvPr/>
        </p:nvSpPr>
        <p:spPr bwMode="auto">
          <a:xfrm>
            <a:off x="6376988" y="2468563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33" name="Oval 136"/>
          <p:cNvSpPr>
            <a:spLocks noChangeArrowheads="1"/>
          </p:cNvSpPr>
          <p:nvPr/>
        </p:nvSpPr>
        <p:spPr bwMode="auto">
          <a:xfrm>
            <a:off x="6373813" y="2405063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37"/>
          <p:cNvGrpSpPr>
            <a:grpSpLocks/>
          </p:cNvGrpSpPr>
          <p:nvPr/>
        </p:nvGrpSpPr>
        <p:grpSpPr bwMode="auto">
          <a:xfrm>
            <a:off x="6457950" y="2427288"/>
            <a:ext cx="171450" cy="60325"/>
            <a:chOff x="2848" y="848"/>
            <a:chExt cx="140" cy="98"/>
          </a:xfrm>
        </p:grpSpPr>
        <p:sp>
          <p:nvSpPr>
            <p:cNvPr id="19727" name="Line 1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8" name="Line 1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9" name="Line 1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141"/>
          <p:cNvGrpSpPr>
            <a:grpSpLocks/>
          </p:cNvGrpSpPr>
          <p:nvPr/>
        </p:nvGrpSpPr>
        <p:grpSpPr bwMode="auto">
          <a:xfrm flipV="1">
            <a:off x="6457950" y="2427288"/>
            <a:ext cx="171450" cy="58737"/>
            <a:chOff x="2848" y="848"/>
            <a:chExt cx="140" cy="98"/>
          </a:xfrm>
        </p:grpSpPr>
        <p:sp>
          <p:nvSpPr>
            <p:cNvPr id="19724" name="Line 1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5" name="Line 1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6" name="Line 1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36" name="Oval 145"/>
          <p:cNvSpPr>
            <a:spLocks noChangeArrowheads="1"/>
          </p:cNvSpPr>
          <p:nvPr/>
        </p:nvSpPr>
        <p:spPr bwMode="auto">
          <a:xfrm>
            <a:off x="6070600" y="3625850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7" name="Line 146"/>
          <p:cNvSpPr>
            <a:spLocks noChangeShapeType="1"/>
          </p:cNvSpPr>
          <p:nvPr/>
        </p:nvSpPr>
        <p:spPr bwMode="auto">
          <a:xfrm>
            <a:off x="6070600" y="361791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8" name="Line 147"/>
          <p:cNvSpPr>
            <a:spLocks noChangeShapeType="1"/>
          </p:cNvSpPr>
          <p:nvPr/>
        </p:nvSpPr>
        <p:spPr bwMode="auto">
          <a:xfrm>
            <a:off x="6416675" y="361791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9" name="Rectangle 148"/>
          <p:cNvSpPr>
            <a:spLocks noChangeArrowheads="1"/>
          </p:cNvSpPr>
          <p:nvPr/>
        </p:nvSpPr>
        <p:spPr bwMode="auto">
          <a:xfrm>
            <a:off x="6070600" y="3617913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40" name="Oval 149"/>
          <p:cNvSpPr>
            <a:spLocks noChangeArrowheads="1"/>
          </p:cNvSpPr>
          <p:nvPr/>
        </p:nvSpPr>
        <p:spPr bwMode="auto">
          <a:xfrm>
            <a:off x="6067425" y="3554413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150"/>
          <p:cNvGrpSpPr>
            <a:grpSpLocks/>
          </p:cNvGrpSpPr>
          <p:nvPr/>
        </p:nvGrpSpPr>
        <p:grpSpPr bwMode="auto">
          <a:xfrm>
            <a:off x="6151563" y="3576638"/>
            <a:ext cx="171450" cy="60325"/>
            <a:chOff x="2848" y="848"/>
            <a:chExt cx="140" cy="98"/>
          </a:xfrm>
        </p:grpSpPr>
        <p:sp>
          <p:nvSpPr>
            <p:cNvPr id="19721" name="Line 1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2" name="Line 1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3" name="Line 1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154"/>
          <p:cNvGrpSpPr>
            <a:grpSpLocks/>
          </p:cNvGrpSpPr>
          <p:nvPr/>
        </p:nvGrpSpPr>
        <p:grpSpPr bwMode="auto">
          <a:xfrm flipV="1">
            <a:off x="6151563" y="3576638"/>
            <a:ext cx="171450" cy="58737"/>
            <a:chOff x="2848" y="848"/>
            <a:chExt cx="140" cy="98"/>
          </a:xfrm>
        </p:grpSpPr>
        <p:sp>
          <p:nvSpPr>
            <p:cNvPr id="19718" name="Line 1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9" name="Line 1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0" name="Line 1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43" name="Line 158"/>
          <p:cNvSpPr>
            <a:spLocks noChangeShapeType="1"/>
          </p:cNvSpPr>
          <p:nvPr/>
        </p:nvSpPr>
        <p:spPr bwMode="auto">
          <a:xfrm flipV="1">
            <a:off x="7269163" y="3983038"/>
            <a:ext cx="227012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4" name="Line 159"/>
          <p:cNvSpPr>
            <a:spLocks noChangeShapeType="1"/>
          </p:cNvSpPr>
          <p:nvPr/>
        </p:nvSpPr>
        <p:spPr bwMode="auto">
          <a:xfrm>
            <a:off x="7392988" y="3721100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5" name="Line 160"/>
          <p:cNvSpPr>
            <a:spLocks noChangeShapeType="1"/>
          </p:cNvSpPr>
          <p:nvPr/>
        </p:nvSpPr>
        <p:spPr bwMode="auto">
          <a:xfrm>
            <a:off x="7489825" y="3641725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6" name="Line 161"/>
          <p:cNvSpPr>
            <a:spLocks noChangeShapeType="1"/>
          </p:cNvSpPr>
          <p:nvPr/>
        </p:nvSpPr>
        <p:spPr bwMode="auto">
          <a:xfrm flipV="1">
            <a:off x="7726363" y="3727450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7" name="Line 162"/>
          <p:cNvSpPr>
            <a:spLocks noChangeShapeType="1"/>
          </p:cNvSpPr>
          <p:nvPr/>
        </p:nvSpPr>
        <p:spPr bwMode="auto">
          <a:xfrm>
            <a:off x="6424613" y="3648075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8" name="Line 163"/>
          <p:cNvSpPr>
            <a:spLocks noChangeShapeType="1"/>
          </p:cNvSpPr>
          <p:nvPr/>
        </p:nvSpPr>
        <p:spPr bwMode="auto">
          <a:xfrm>
            <a:off x="6719888" y="2495550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9" name="Line 164"/>
          <p:cNvSpPr>
            <a:spLocks noChangeShapeType="1"/>
          </p:cNvSpPr>
          <p:nvPr/>
        </p:nvSpPr>
        <p:spPr bwMode="auto">
          <a:xfrm>
            <a:off x="6286500" y="2324100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0" name="Freeform 165"/>
          <p:cNvSpPr>
            <a:spLocks/>
          </p:cNvSpPr>
          <p:nvPr/>
        </p:nvSpPr>
        <p:spPr bwMode="auto">
          <a:xfrm>
            <a:off x="5607050" y="4330700"/>
            <a:ext cx="2979738" cy="1455738"/>
          </a:xfrm>
          <a:custGeom>
            <a:avLst/>
            <a:gdLst>
              <a:gd name="T0" fmla="*/ 889 w 1877"/>
              <a:gd name="T1" fmla="*/ 23 h 917"/>
              <a:gd name="T2" fmla="*/ 692 w 1877"/>
              <a:gd name="T3" fmla="*/ 109 h 917"/>
              <a:gd name="T4" fmla="*/ 415 w 1877"/>
              <a:gd name="T5" fmla="*/ 91 h 917"/>
              <a:gd name="T6" fmla="*/ 112 w 1877"/>
              <a:gd name="T7" fmla="*/ 170 h 917"/>
              <a:gd name="T8" fmla="*/ 50 w 1877"/>
              <a:gd name="T9" fmla="*/ 353 h 917"/>
              <a:gd name="T10" fmla="*/ 14 w 1877"/>
              <a:gd name="T11" fmla="*/ 528 h 917"/>
              <a:gd name="T12" fmla="*/ 139 w 1877"/>
              <a:gd name="T13" fmla="*/ 650 h 917"/>
              <a:gd name="T14" fmla="*/ 505 w 1877"/>
              <a:gd name="T15" fmla="*/ 781 h 917"/>
              <a:gd name="T16" fmla="*/ 933 w 1877"/>
              <a:gd name="T17" fmla="*/ 886 h 917"/>
              <a:gd name="T18" fmla="*/ 1370 w 1877"/>
              <a:gd name="T19" fmla="*/ 901 h 917"/>
              <a:gd name="T20" fmla="*/ 1676 w 1877"/>
              <a:gd name="T21" fmla="*/ 793 h 917"/>
              <a:gd name="T22" fmla="*/ 1860 w 1877"/>
              <a:gd name="T23" fmla="*/ 624 h 917"/>
              <a:gd name="T24" fmla="*/ 1776 w 1877"/>
              <a:gd name="T25" fmla="*/ 219 h 917"/>
              <a:gd name="T26" fmla="*/ 1503 w 1877"/>
              <a:gd name="T27" fmla="*/ 100 h 917"/>
              <a:gd name="T28" fmla="*/ 1200 w 1877"/>
              <a:gd name="T29" fmla="*/ 13 h 917"/>
              <a:gd name="T30" fmla="*/ 889 w 1877"/>
              <a:gd name="T31" fmla="*/ 23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1" name="Line 166"/>
          <p:cNvSpPr>
            <a:spLocks noChangeShapeType="1"/>
          </p:cNvSpPr>
          <p:nvPr/>
        </p:nvSpPr>
        <p:spPr bwMode="auto">
          <a:xfrm rot="-5400000">
            <a:off x="7842250" y="5067301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2" name="Line 167"/>
          <p:cNvSpPr>
            <a:spLocks noChangeShapeType="1"/>
          </p:cNvSpPr>
          <p:nvPr/>
        </p:nvSpPr>
        <p:spPr bwMode="auto">
          <a:xfrm rot="5400000" flipV="1">
            <a:off x="7988300" y="534828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3" name="Line 168"/>
          <p:cNvSpPr>
            <a:spLocks noChangeShapeType="1"/>
          </p:cNvSpPr>
          <p:nvPr/>
        </p:nvSpPr>
        <p:spPr bwMode="auto">
          <a:xfrm rot="-5400000">
            <a:off x="8174038" y="5024438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169"/>
          <p:cNvGrpSpPr>
            <a:grpSpLocks/>
          </p:cNvGrpSpPr>
          <p:nvPr/>
        </p:nvGrpSpPr>
        <p:grpSpPr bwMode="auto">
          <a:xfrm>
            <a:off x="7753350" y="4733925"/>
            <a:ext cx="501650" cy="234950"/>
            <a:chOff x="4701" y="2996"/>
            <a:chExt cx="316" cy="148"/>
          </a:xfrm>
        </p:grpSpPr>
        <p:sp>
          <p:nvSpPr>
            <p:cNvPr id="19705" name="Oval 17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6" name="Line 17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7" name="Line 17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8" name="Rectangle 17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709" name="Oval 17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" name="Group 175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9715" name="Line 1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6" name="Line 1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7" name="Line 1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179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9712" name="Line 1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3" name="Line 1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4" name="Line 1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" name="Group 183"/>
          <p:cNvGrpSpPr>
            <a:grpSpLocks/>
          </p:cNvGrpSpPr>
          <p:nvPr/>
        </p:nvGrpSpPr>
        <p:grpSpPr bwMode="auto">
          <a:xfrm>
            <a:off x="6937375" y="4457700"/>
            <a:ext cx="501650" cy="234950"/>
            <a:chOff x="3600" y="219"/>
            <a:chExt cx="360" cy="175"/>
          </a:xfrm>
        </p:grpSpPr>
        <p:sp>
          <p:nvSpPr>
            <p:cNvPr id="19692" name="Oval 18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3" name="Line 18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4" name="Line 18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5" name="Rectangle 18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96" name="Oval 18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" name="Group 18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702" name="Line 19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3" name="Line 19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4" name="Line 19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19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699" name="Line 19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0" name="Line 19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1" name="Line 19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456" name="Group 197"/>
          <p:cNvGrpSpPr>
            <a:grpSpLocks/>
          </p:cNvGrpSpPr>
          <p:nvPr/>
        </p:nvGrpSpPr>
        <p:grpSpPr bwMode="auto">
          <a:xfrm>
            <a:off x="6272213" y="4762500"/>
            <a:ext cx="501650" cy="234950"/>
            <a:chOff x="3600" y="219"/>
            <a:chExt cx="360" cy="175"/>
          </a:xfrm>
        </p:grpSpPr>
        <p:sp>
          <p:nvSpPr>
            <p:cNvPr id="19679" name="Oval 19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0" name="Line 19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1" name="Line 20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2" name="Rectangle 20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83" name="Oval 20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57" name="Group 20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689" name="Line 20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90" name="Line 20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91" name="Line 20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71" name="Group 20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686" name="Line 20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87" name="Line 20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88" name="Line 21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557" name="Line 211"/>
          <p:cNvSpPr>
            <a:spLocks noChangeShapeType="1"/>
          </p:cNvSpPr>
          <p:nvPr/>
        </p:nvSpPr>
        <p:spPr bwMode="auto">
          <a:xfrm>
            <a:off x="7386638" y="4668838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8" name="Line 212"/>
          <p:cNvSpPr>
            <a:spLocks noChangeShapeType="1"/>
          </p:cNvSpPr>
          <p:nvPr/>
        </p:nvSpPr>
        <p:spPr bwMode="auto">
          <a:xfrm flipV="1">
            <a:off x="6734175" y="4681538"/>
            <a:ext cx="277813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9" name="Line 213"/>
          <p:cNvSpPr>
            <a:spLocks noChangeShapeType="1"/>
          </p:cNvSpPr>
          <p:nvPr/>
        </p:nvSpPr>
        <p:spPr bwMode="auto">
          <a:xfrm flipV="1">
            <a:off x="6777038" y="4884738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0" name="Line 214"/>
          <p:cNvSpPr>
            <a:spLocks noChangeShapeType="1"/>
          </p:cNvSpPr>
          <p:nvPr/>
        </p:nvSpPr>
        <p:spPr bwMode="auto">
          <a:xfrm flipH="1">
            <a:off x="6072188" y="4630738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1" name="Line 215"/>
          <p:cNvSpPr>
            <a:spLocks noChangeShapeType="1"/>
          </p:cNvSpPr>
          <p:nvPr/>
        </p:nvSpPr>
        <p:spPr bwMode="auto">
          <a:xfrm>
            <a:off x="6097588" y="4681538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2" name="Line 216"/>
          <p:cNvSpPr>
            <a:spLocks noChangeShapeType="1"/>
          </p:cNvSpPr>
          <p:nvPr/>
        </p:nvSpPr>
        <p:spPr bwMode="auto">
          <a:xfrm>
            <a:off x="5957888" y="5018088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3" name="Line 217"/>
          <p:cNvSpPr>
            <a:spLocks noChangeShapeType="1"/>
          </p:cNvSpPr>
          <p:nvPr/>
        </p:nvSpPr>
        <p:spPr bwMode="auto">
          <a:xfrm>
            <a:off x="6210300" y="5097463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4" name="Line 218"/>
          <p:cNvSpPr>
            <a:spLocks noChangeShapeType="1"/>
          </p:cNvSpPr>
          <p:nvPr/>
        </p:nvSpPr>
        <p:spPr bwMode="auto">
          <a:xfrm flipH="1">
            <a:off x="6450013" y="5005388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5" name="Line 219"/>
          <p:cNvSpPr>
            <a:spLocks noChangeShapeType="1"/>
          </p:cNvSpPr>
          <p:nvPr/>
        </p:nvSpPr>
        <p:spPr bwMode="auto">
          <a:xfrm>
            <a:off x="6262688" y="5094288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6" name="Line 220"/>
          <p:cNvSpPr>
            <a:spLocks noChangeShapeType="1"/>
          </p:cNvSpPr>
          <p:nvPr/>
        </p:nvSpPr>
        <p:spPr bwMode="auto">
          <a:xfrm flipH="1" flipV="1">
            <a:off x="6659563" y="5102225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7" name="Line 221"/>
          <p:cNvSpPr>
            <a:spLocks noChangeShapeType="1"/>
          </p:cNvSpPr>
          <p:nvPr/>
        </p:nvSpPr>
        <p:spPr bwMode="auto">
          <a:xfrm>
            <a:off x="6740525" y="4960938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8" name="Line 222"/>
          <p:cNvSpPr>
            <a:spLocks noChangeShapeType="1"/>
          </p:cNvSpPr>
          <p:nvPr/>
        </p:nvSpPr>
        <p:spPr bwMode="auto">
          <a:xfrm>
            <a:off x="6189663" y="4895850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472" name="Group 223"/>
          <p:cNvGrpSpPr>
            <a:grpSpLocks/>
          </p:cNvGrpSpPr>
          <p:nvPr/>
        </p:nvGrpSpPr>
        <p:grpSpPr bwMode="auto">
          <a:xfrm>
            <a:off x="5375275" y="1655763"/>
            <a:ext cx="3021013" cy="3981450"/>
            <a:chOff x="-1203" y="1352"/>
            <a:chExt cx="1903" cy="2508"/>
          </a:xfrm>
        </p:grpSpPr>
        <p:grpSp>
          <p:nvGrpSpPr>
            <p:cNvPr id="19478" name="Group 224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9676" name="Picture 225" descr="lgv_fqmg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677" name="Line 226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8" name="Line 227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9653" name="Picture 228" descr="imgyjavg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479" name="Group 229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9469" name="Object 2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9677" name="Clip" r:id="rId5" imgW="819000" imgH="847800" progId="">
                  <p:embed/>
                </p:oleObj>
              </a:graphicData>
            </a:graphic>
          </p:graphicFrame>
          <p:graphicFrame>
            <p:nvGraphicFramePr>
              <p:cNvPr id="19470" name="Object 2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9678" name="Clip" r:id="rId6" imgW="1266840" imgH="1200240" progId="">
                  <p:embed/>
                </p:oleObj>
              </a:graphicData>
            </a:graphic>
          </p:graphicFrame>
        </p:grpSp>
        <p:grpSp>
          <p:nvGrpSpPr>
            <p:cNvPr id="19485" name="Group 232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9467" name="Object 2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9675" name="Clip" r:id="rId7" imgW="819000" imgH="847800" progId="">
                  <p:embed/>
                </p:oleObj>
              </a:graphicData>
            </a:graphic>
          </p:graphicFrame>
          <p:graphicFrame>
            <p:nvGraphicFramePr>
              <p:cNvPr id="19468" name="Object 2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9676" name="Clip" r:id="rId8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19458" name="Object 235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369666" name="Clip" r:id="rId9" imgW="1305000" imgH="1085760" progId="">
                <p:embed/>
              </p:oleObj>
            </a:graphicData>
          </a:graphic>
        </p:graphicFrame>
        <p:grpSp>
          <p:nvGrpSpPr>
            <p:cNvPr id="19486" name="Group 236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9668" name="AutoShape 2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9" name="Rectangle 2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0" name="Rectangle 2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1" name="AutoShape 2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2" name="Line 2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3" name="Line 2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4" name="Rectangle 2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5" name="Rectangle 2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9459" name="Object 245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369667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19460" name="Object 246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369668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19461" name="Object 247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369669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9462" name="Object 248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369670" name="Clip" r:id="rId13" imgW="1305000" imgH="1085760" progId="">
                <p:embed/>
              </p:oleObj>
            </a:graphicData>
          </a:graphic>
        </p:graphicFrame>
        <p:grpSp>
          <p:nvGrpSpPr>
            <p:cNvPr id="19492" name="Group 249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9465" name="Object 25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9673" name="Clip" r:id="rId14" imgW="819000" imgH="847800" progId="">
                  <p:embed/>
                </p:oleObj>
              </a:graphicData>
            </a:graphic>
          </p:graphicFrame>
          <p:graphicFrame>
            <p:nvGraphicFramePr>
              <p:cNvPr id="19466" name="Object 25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9674" name="Clip" r:id="rId15" imgW="1266840" imgH="1200240" progId="">
                  <p:embed/>
                </p:oleObj>
              </a:graphicData>
            </a:graphic>
          </p:graphicFrame>
        </p:grpSp>
        <p:grpSp>
          <p:nvGrpSpPr>
            <p:cNvPr id="19493" name="Group 252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9463" name="Object 25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9671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19464" name="Object 25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9672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19499" name="Group 255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9660" name="AutoShape 25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1" name="Rectangle 25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2" name="Rectangle 25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3" name="AutoShape 25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4" name="Line 26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5" name="Line 26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6" name="Rectangle 26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7" name="Rectangle 26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570" name="Line 264"/>
          <p:cNvSpPr>
            <a:spLocks noChangeShapeType="1"/>
          </p:cNvSpPr>
          <p:nvPr/>
        </p:nvSpPr>
        <p:spPr bwMode="auto">
          <a:xfrm flipH="1">
            <a:off x="6278563" y="3417888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1" name="Line 265"/>
          <p:cNvSpPr>
            <a:spLocks noChangeShapeType="1"/>
          </p:cNvSpPr>
          <p:nvPr/>
        </p:nvSpPr>
        <p:spPr bwMode="auto">
          <a:xfrm flipV="1">
            <a:off x="7575550" y="2400300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2" name="Line 266"/>
          <p:cNvSpPr>
            <a:spLocks noChangeShapeType="1"/>
          </p:cNvSpPr>
          <p:nvPr/>
        </p:nvSpPr>
        <p:spPr bwMode="auto">
          <a:xfrm>
            <a:off x="7402513" y="2573338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3" name="Line 267"/>
          <p:cNvSpPr>
            <a:spLocks noChangeShapeType="1"/>
          </p:cNvSpPr>
          <p:nvPr/>
        </p:nvSpPr>
        <p:spPr bwMode="auto">
          <a:xfrm flipV="1">
            <a:off x="7586663" y="2470150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4" name="Line 268"/>
          <p:cNvSpPr>
            <a:spLocks noChangeShapeType="1"/>
          </p:cNvSpPr>
          <p:nvPr/>
        </p:nvSpPr>
        <p:spPr bwMode="auto">
          <a:xfrm>
            <a:off x="7939088" y="2468563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5" name="Line 269"/>
          <p:cNvSpPr>
            <a:spLocks noChangeShapeType="1"/>
          </p:cNvSpPr>
          <p:nvPr/>
        </p:nvSpPr>
        <p:spPr bwMode="auto">
          <a:xfrm>
            <a:off x="7593013" y="2774950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6" name="Line 270"/>
          <p:cNvSpPr>
            <a:spLocks noChangeShapeType="1"/>
          </p:cNvSpPr>
          <p:nvPr/>
        </p:nvSpPr>
        <p:spPr bwMode="auto">
          <a:xfrm flipV="1">
            <a:off x="5888038" y="3641725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7" name="Line 271"/>
          <p:cNvSpPr>
            <a:spLocks noChangeShapeType="1"/>
          </p:cNvSpPr>
          <p:nvPr/>
        </p:nvSpPr>
        <p:spPr bwMode="auto">
          <a:xfrm flipV="1">
            <a:off x="8007350" y="2168525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8" name="Line 272"/>
          <p:cNvSpPr>
            <a:spLocks noChangeShapeType="1"/>
          </p:cNvSpPr>
          <p:nvPr/>
        </p:nvSpPr>
        <p:spPr bwMode="auto">
          <a:xfrm>
            <a:off x="8147050" y="2765425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9" name="Line 273"/>
          <p:cNvSpPr>
            <a:spLocks noChangeShapeType="1"/>
          </p:cNvSpPr>
          <p:nvPr/>
        </p:nvSpPr>
        <p:spPr bwMode="auto">
          <a:xfrm flipH="1">
            <a:off x="7292975" y="2841625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0" name="Line 274"/>
          <p:cNvSpPr>
            <a:spLocks noChangeShapeType="1"/>
          </p:cNvSpPr>
          <p:nvPr/>
        </p:nvSpPr>
        <p:spPr bwMode="auto">
          <a:xfrm flipH="1">
            <a:off x="7883525" y="2841625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500" name="Group 275"/>
          <p:cNvGrpSpPr>
            <a:grpSpLocks/>
          </p:cNvGrpSpPr>
          <p:nvPr/>
        </p:nvGrpSpPr>
        <p:grpSpPr bwMode="auto">
          <a:xfrm>
            <a:off x="6935788" y="4459288"/>
            <a:ext cx="501650" cy="234950"/>
            <a:chOff x="4701" y="2996"/>
            <a:chExt cx="316" cy="148"/>
          </a:xfrm>
        </p:grpSpPr>
        <p:sp>
          <p:nvSpPr>
            <p:cNvPr id="19639" name="Oval 276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0" name="Line 277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1" name="Line 278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2" name="Rectangle 279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43" name="Oval 280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06" name="Group 281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9649" name="Line 28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0" name="Line 28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1" name="Line 28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07" name="Group 285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9646" name="Line 28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7" name="Line 28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8" name="Line 28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513" name="Group 289"/>
          <p:cNvGrpSpPr>
            <a:grpSpLocks/>
          </p:cNvGrpSpPr>
          <p:nvPr/>
        </p:nvGrpSpPr>
        <p:grpSpPr bwMode="auto">
          <a:xfrm>
            <a:off x="6270625" y="4760913"/>
            <a:ext cx="501650" cy="234950"/>
            <a:chOff x="4701" y="2996"/>
            <a:chExt cx="316" cy="148"/>
          </a:xfrm>
        </p:grpSpPr>
        <p:sp>
          <p:nvSpPr>
            <p:cNvPr id="19626" name="Oval 29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7" name="Line 29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8" name="Line 29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9" name="Rectangle 29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30" name="Oval 29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14" name="Group 295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9636" name="Line 29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7" name="Line 29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8" name="Line 29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20" name="Group 299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9633" name="Line 30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4" name="Line 30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5" name="Line 30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521" name="Group 303"/>
          <p:cNvGrpSpPr>
            <a:grpSpLocks/>
          </p:cNvGrpSpPr>
          <p:nvPr/>
        </p:nvGrpSpPr>
        <p:grpSpPr bwMode="auto">
          <a:xfrm>
            <a:off x="7100888" y="4946650"/>
            <a:ext cx="290512" cy="404813"/>
            <a:chOff x="4290" y="3130"/>
            <a:chExt cx="183" cy="255"/>
          </a:xfrm>
        </p:grpSpPr>
        <p:pic>
          <p:nvPicPr>
            <p:cNvPr id="19608" name="Picture 304" descr="31u_bnrz[1]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609" name="Freeform 305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Freeform 306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Freeform 307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Freeform 308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Freeform 309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Freeform 310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Freeform 311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Freeform 312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Freeform 313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Freeform 314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Freeform 315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0" name="Freeform 316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Freeform 317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Freeform 318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Freeform 319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Freeform 320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Freeform 321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27" name="Group 322"/>
          <p:cNvGrpSpPr>
            <a:grpSpLocks/>
          </p:cNvGrpSpPr>
          <p:nvPr/>
        </p:nvGrpSpPr>
        <p:grpSpPr bwMode="auto">
          <a:xfrm>
            <a:off x="5657850" y="3408363"/>
            <a:ext cx="290513" cy="404812"/>
            <a:chOff x="4290" y="3130"/>
            <a:chExt cx="183" cy="255"/>
          </a:xfrm>
        </p:grpSpPr>
        <p:pic>
          <p:nvPicPr>
            <p:cNvPr id="19590" name="Picture 323" descr="31u_bnrz[1]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591" name="Freeform 324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Freeform 325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Freeform 326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Freeform 327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Freeform 328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Freeform 329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Freeform 330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Freeform 331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Freeform 332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Freeform 333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Freeform 334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Freeform 335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Freeform 336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Freeform 337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Freeform 338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Freeform 339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Freeform 340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28" name="Group 341"/>
          <p:cNvGrpSpPr>
            <a:grpSpLocks/>
          </p:cNvGrpSpPr>
          <p:nvPr/>
        </p:nvGrpSpPr>
        <p:grpSpPr bwMode="auto">
          <a:xfrm>
            <a:off x="4497388" y="2054225"/>
            <a:ext cx="3013075" cy="3355975"/>
            <a:chOff x="2650" y="1308"/>
            <a:chExt cx="1898" cy="2114"/>
          </a:xfrm>
        </p:grpSpPr>
        <p:sp>
          <p:nvSpPr>
            <p:cNvPr id="19586" name="Line 34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Line 34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Line 34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Text Box 345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3300"/>
                  </a:solidFill>
                </a:rPr>
                <a:t>peer-peer</a:t>
              </a:r>
            </a:p>
          </p:txBody>
        </p:sp>
      </p:grp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D94C5661-F88D-40D6-9D78-29490583D282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0753-25A0-4A75-B445-2B8184BDBA15}" type="slidenum">
              <a:rPr lang="en-US"/>
              <a:pPr/>
              <a:t>31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file sharing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Example</a:t>
            </a:r>
            <a:endParaRPr lang="en-US" sz="2400"/>
          </a:p>
          <a:p>
            <a:r>
              <a:rPr lang="en-US" sz="2400"/>
              <a:t>Alice runs P2P client application on her notebook computer</a:t>
            </a:r>
          </a:p>
          <a:p>
            <a:r>
              <a:rPr lang="en-US" sz="2400"/>
              <a:t>intermittently connects to Internet; gets new IP address for each connection</a:t>
            </a:r>
          </a:p>
          <a:p>
            <a:r>
              <a:rPr lang="en-US" sz="2400"/>
              <a:t>asks for “Hey Jude”</a:t>
            </a:r>
          </a:p>
          <a:p>
            <a:r>
              <a:rPr lang="en-US" sz="2400"/>
              <a:t>application displays other peers that have copy of Hey Jude.</a:t>
            </a:r>
          </a:p>
          <a:p>
            <a:endParaRPr lang="en-US" sz="2400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45013" y="1111250"/>
            <a:ext cx="3810000" cy="5087938"/>
          </a:xfrm>
        </p:spPr>
        <p:txBody>
          <a:bodyPr/>
          <a:lstStyle/>
          <a:p>
            <a:r>
              <a:rPr lang="en-US" sz="2400"/>
              <a:t>Alice chooses one of the peers, Bob.</a:t>
            </a:r>
          </a:p>
          <a:p>
            <a:r>
              <a:rPr lang="en-US" sz="2400"/>
              <a:t>file is copied from Bob’s PC to Alice’s notebook: HTTP</a:t>
            </a:r>
          </a:p>
          <a:p>
            <a:r>
              <a:rPr lang="en-US" sz="2400"/>
              <a:t>while Alice downloads, other users uploading from Alice.</a:t>
            </a:r>
          </a:p>
          <a:p>
            <a:r>
              <a:rPr lang="en-US" sz="2400"/>
              <a:t>Alice’s peer is both a Web client and a transient Web server.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All peers are servers = highly scalable!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73BB-EDF3-4163-8DDA-C54F628571DE}" type="slidenum">
              <a:rPr lang="en-US"/>
              <a:pPr/>
              <a:t>32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P2P: centralized directory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290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original “Napster” design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1) when peer connects, it informs central server:</a:t>
            </a:r>
          </a:p>
          <a:p>
            <a:pPr lvl="1"/>
            <a:r>
              <a:rPr lang="en-US" sz="2000"/>
              <a:t>IP address</a:t>
            </a:r>
          </a:p>
          <a:p>
            <a:pPr lvl="1"/>
            <a:r>
              <a:rPr lang="en-US" sz="2000"/>
              <a:t>content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2) Alice queries for “Hey Jude”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3) Alice requests file from Bob</a:t>
            </a:r>
          </a:p>
        </p:txBody>
      </p:sp>
      <p:grpSp>
        <p:nvGrpSpPr>
          <p:cNvPr id="160772" name="Group 4"/>
          <p:cNvGrpSpPr>
            <a:grpSpLocks/>
          </p:cNvGrpSpPr>
          <p:nvPr/>
        </p:nvGrpSpPr>
        <p:grpSpPr bwMode="auto">
          <a:xfrm>
            <a:off x="4471988" y="838200"/>
            <a:ext cx="4368800" cy="5164138"/>
            <a:chOff x="2724" y="620"/>
            <a:chExt cx="2752" cy="3253"/>
          </a:xfrm>
        </p:grpSpPr>
        <p:graphicFrame>
          <p:nvGraphicFramePr>
            <p:cNvPr id="160773" name="Object 5"/>
            <p:cNvGraphicFramePr>
              <a:graphicFrameLocks noChangeAspect="1"/>
            </p:cNvGraphicFramePr>
            <p:nvPr/>
          </p:nvGraphicFramePr>
          <p:xfrm>
            <a:off x="3903" y="3058"/>
            <a:ext cx="525" cy="458"/>
          </p:xfrm>
          <a:graphic>
            <a:graphicData uri="http://schemas.openxmlformats.org/presentationml/2006/ole">
              <p:oleObj spid="_x0000_s160773" name="Clip" r:id="rId4" imgW="1305000" imgH="1085760" progId="">
                <p:embed/>
              </p:oleObj>
            </a:graphicData>
          </a:graphic>
        </p:graphicFrame>
        <p:grpSp>
          <p:nvGrpSpPr>
            <p:cNvPr id="160774" name="Group 6"/>
            <p:cNvGrpSpPr>
              <a:grpSpLocks/>
            </p:cNvGrpSpPr>
            <p:nvPr/>
          </p:nvGrpSpPr>
          <p:grpSpPr bwMode="auto">
            <a:xfrm>
              <a:off x="3087" y="1679"/>
              <a:ext cx="234" cy="472"/>
              <a:chOff x="4180" y="783"/>
              <a:chExt cx="150" cy="307"/>
            </a:xfrm>
          </p:grpSpPr>
          <p:sp>
            <p:nvSpPr>
              <p:cNvPr id="160775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6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7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8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9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0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1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2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0783" name="Text Box 15"/>
            <p:cNvSpPr txBox="1">
              <a:spLocks noChangeArrowheads="1"/>
            </p:cNvSpPr>
            <p:nvPr/>
          </p:nvSpPr>
          <p:spPr bwMode="auto">
            <a:xfrm>
              <a:off x="3010" y="305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60784" name="Object 16"/>
            <p:cNvGraphicFramePr>
              <a:graphicFrameLocks noChangeAspect="1"/>
            </p:cNvGraphicFramePr>
            <p:nvPr/>
          </p:nvGraphicFramePr>
          <p:xfrm>
            <a:off x="5055" y="1963"/>
            <a:ext cx="421" cy="367"/>
          </p:xfrm>
          <a:graphic>
            <a:graphicData uri="http://schemas.openxmlformats.org/presentationml/2006/ole">
              <p:oleObj spid="_x0000_s160784" name="Clip" r:id="rId5" imgW="1305000" imgH="1085760" progId="">
                <p:embed/>
              </p:oleObj>
            </a:graphicData>
          </a:graphic>
        </p:graphicFrame>
        <p:graphicFrame>
          <p:nvGraphicFramePr>
            <p:cNvPr id="160785" name="Object 17"/>
            <p:cNvGraphicFramePr>
              <a:graphicFrameLocks noChangeAspect="1"/>
            </p:cNvGraphicFramePr>
            <p:nvPr/>
          </p:nvGraphicFramePr>
          <p:xfrm>
            <a:off x="4665" y="2534"/>
            <a:ext cx="429" cy="374"/>
          </p:xfrm>
          <a:graphic>
            <a:graphicData uri="http://schemas.openxmlformats.org/presentationml/2006/ole">
              <p:oleObj spid="_x0000_s160785" name="Clip" r:id="rId6" imgW="1305000" imgH="1085760" progId="">
                <p:embed/>
              </p:oleObj>
            </a:graphicData>
          </a:graphic>
        </p:graphicFrame>
        <p:graphicFrame>
          <p:nvGraphicFramePr>
            <p:cNvPr id="160786" name="Object 18"/>
            <p:cNvGraphicFramePr>
              <a:graphicFrameLocks noChangeAspect="1"/>
            </p:cNvGraphicFramePr>
            <p:nvPr/>
          </p:nvGraphicFramePr>
          <p:xfrm>
            <a:off x="4594" y="1214"/>
            <a:ext cx="437" cy="382"/>
          </p:xfrm>
          <a:graphic>
            <a:graphicData uri="http://schemas.openxmlformats.org/presentationml/2006/ole">
              <p:oleObj spid="_x0000_s160786" name="Clip" r:id="rId7" imgW="1305000" imgH="1085760" progId="">
                <p:embed/>
              </p:oleObj>
            </a:graphicData>
          </a:graphic>
        </p:graphicFrame>
        <p:sp>
          <p:nvSpPr>
            <p:cNvPr id="160787" name="Text Box 19"/>
            <p:cNvSpPr txBox="1">
              <a:spLocks noChangeArrowheads="1"/>
            </p:cNvSpPr>
            <p:nvPr/>
          </p:nvSpPr>
          <p:spPr bwMode="auto">
            <a:xfrm>
              <a:off x="2724" y="1236"/>
              <a:ext cx="98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centralized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directory server</a:t>
              </a: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0788" name="Text Box 20"/>
            <p:cNvSpPr txBox="1">
              <a:spLocks noChangeArrowheads="1"/>
            </p:cNvSpPr>
            <p:nvPr/>
          </p:nvSpPr>
          <p:spPr bwMode="auto">
            <a:xfrm>
              <a:off x="4865" y="1675"/>
              <a:ext cx="4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peers</a:t>
              </a:r>
              <a:endParaRPr lang="en-US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0789" name="Line 21"/>
            <p:cNvSpPr>
              <a:spLocks noChangeShapeType="1"/>
            </p:cNvSpPr>
            <p:nvPr/>
          </p:nvSpPr>
          <p:spPr bwMode="auto">
            <a:xfrm flipH="1">
              <a:off x="3442" y="1732"/>
              <a:ext cx="634" cy="173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0" name="Line 22"/>
            <p:cNvSpPr>
              <a:spLocks noChangeShapeType="1"/>
            </p:cNvSpPr>
            <p:nvPr/>
          </p:nvSpPr>
          <p:spPr bwMode="auto">
            <a:xfrm flipH="1" flipV="1">
              <a:off x="3385" y="1905"/>
              <a:ext cx="1612" cy="2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1" name="Line 23"/>
            <p:cNvSpPr>
              <a:spLocks noChangeShapeType="1"/>
            </p:cNvSpPr>
            <p:nvPr/>
          </p:nvSpPr>
          <p:spPr bwMode="auto">
            <a:xfrm flipH="1">
              <a:off x="3442" y="1675"/>
              <a:ext cx="576" cy="115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2" name="Line 24"/>
            <p:cNvSpPr>
              <a:spLocks noChangeShapeType="1"/>
            </p:cNvSpPr>
            <p:nvPr/>
          </p:nvSpPr>
          <p:spPr bwMode="auto">
            <a:xfrm flipH="1">
              <a:off x="3442" y="1675"/>
              <a:ext cx="634" cy="115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3" name="Line 25"/>
            <p:cNvSpPr>
              <a:spLocks noChangeShapeType="1"/>
            </p:cNvSpPr>
            <p:nvPr/>
          </p:nvSpPr>
          <p:spPr bwMode="auto">
            <a:xfrm flipH="1" flipV="1">
              <a:off x="3385" y="2078"/>
              <a:ext cx="1267" cy="6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4" name="Line 26"/>
            <p:cNvSpPr>
              <a:spLocks noChangeShapeType="1"/>
            </p:cNvSpPr>
            <p:nvPr/>
          </p:nvSpPr>
          <p:spPr bwMode="auto">
            <a:xfrm flipH="1">
              <a:off x="3385" y="1387"/>
              <a:ext cx="1152" cy="40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5" name="Text Box 27"/>
            <p:cNvSpPr txBox="1">
              <a:spLocks noChangeArrowheads="1"/>
            </p:cNvSpPr>
            <p:nvPr/>
          </p:nvSpPr>
          <p:spPr bwMode="auto">
            <a:xfrm>
              <a:off x="3673" y="1675"/>
              <a:ext cx="979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400"/>
            </a:p>
          </p:txBody>
        </p:sp>
        <p:sp>
          <p:nvSpPr>
            <p:cNvPr id="160796" name="Line 28"/>
            <p:cNvSpPr>
              <a:spLocks noChangeShapeType="1"/>
            </p:cNvSpPr>
            <p:nvPr/>
          </p:nvSpPr>
          <p:spPr bwMode="auto">
            <a:xfrm flipH="1" flipV="1">
              <a:off x="3327" y="2136"/>
              <a:ext cx="749" cy="8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7" name="Line 29"/>
            <p:cNvSpPr>
              <a:spLocks noChangeShapeType="1"/>
            </p:cNvSpPr>
            <p:nvPr/>
          </p:nvSpPr>
          <p:spPr bwMode="auto">
            <a:xfrm>
              <a:off x="3212" y="2193"/>
              <a:ext cx="749" cy="9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8" name="Line 30"/>
            <p:cNvSpPr>
              <a:spLocks noChangeShapeType="1"/>
            </p:cNvSpPr>
            <p:nvPr/>
          </p:nvSpPr>
          <p:spPr bwMode="auto">
            <a:xfrm flipH="1">
              <a:off x="4421" y="1617"/>
              <a:ext cx="346" cy="149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9" name="Text Box 31"/>
            <p:cNvSpPr txBox="1">
              <a:spLocks noChangeArrowheads="1"/>
            </p:cNvSpPr>
            <p:nvPr/>
          </p:nvSpPr>
          <p:spPr bwMode="auto">
            <a:xfrm>
              <a:off x="4537" y="3000"/>
              <a:ext cx="575" cy="346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60800" name="Text Box 32"/>
            <p:cNvSpPr txBox="1">
              <a:spLocks noChangeArrowheads="1"/>
            </p:cNvSpPr>
            <p:nvPr/>
          </p:nvSpPr>
          <p:spPr bwMode="auto">
            <a:xfrm>
              <a:off x="4057" y="3526"/>
              <a:ext cx="403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/>
                <a:t>Alice</a:t>
              </a:r>
            </a:p>
          </p:txBody>
        </p:sp>
        <p:sp>
          <p:nvSpPr>
            <p:cNvPr id="160801" name="Text Box 33"/>
            <p:cNvSpPr txBox="1">
              <a:spLocks noChangeArrowheads="1"/>
            </p:cNvSpPr>
            <p:nvPr/>
          </p:nvSpPr>
          <p:spPr bwMode="auto">
            <a:xfrm>
              <a:off x="4912" y="1041"/>
              <a:ext cx="403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/>
                <a:t>Bob</a:t>
              </a:r>
            </a:p>
          </p:txBody>
        </p:sp>
        <p:sp>
          <p:nvSpPr>
            <p:cNvPr id="160802" name="Oval 34"/>
            <p:cNvSpPr>
              <a:spLocks noChangeArrowheads="1"/>
            </p:cNvSpPr>
            <p:nvPr/>
          </p:nvSpPr>
          <p:spPr bwMode="auto">
            <a:xfrm>
              <a:off x="3893" y="1524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3" name="Oval 35"/>
            <p:cNvSpPr>
              <a:spLocks noChangeArrowheads="1"/>
            </p:cNvSpPr>
            <p:nvPr/>
          </p:nvSpPr>
          <p:spPr bwMode="auto">
            <a:xfrm>
              <a:off x="3920" y="1897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4" name="Oval 36"/>
            <p:cNvSpPr>
              <a:spLocks noChangeArrowheads="1"/>
            </p:cNvSpPr>
            <p:nvPr/>
          </p:nvSpPr>
          <p:spPr bwMode="auto">
            <a:xfrm>
              <a:off x="3923" y="2325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5" name="Oval 37"/>
            <p:cNvSpPr>
              <a:spLocks noChangeArrowheads="1"/>
            </p:cNvSpPr>
            <p:nvPr/>
          </p:nvSpPr>
          <p:spPr bwMode="auto">
            <a:xfrm>
              <a:off x="3724" y="2601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6" name="Oval 38"/>
            <p:cNvSpPr>
              <a:spLocks noChangeArrowheads="1"/>
            </p:cNvSpPr>
            <p:nvPr/>
          </p:nvSpPr>
          <p:spPr bwMode="auto">
            <a:xfrm>
              <a:off x="3477" y="2562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2</a:t>
              </a:r>
            </a:p>
          </p:txBody>
        </p:sp>
        <p:sp>
          <p:nvSpPr>
            <p:cNvPr id="160807" name="Oval 39"/>
            <p:cNvSpPr>
              <a:spLocks noChangeArrowheads="1"/>
            </p:cNvSpPr>
            <p:nvPr/>
          </p:nvSpPr>
          <p:spPr bwMode="auto">
            <a:xfrm>
              <a:off x="4531" y="2278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3</a:t>
              </a:r>
            </a:p>
          </p:txBody>
        </p:sp>
        <p:pic>
          <p:nvPicPr>
            <p:cNvPr id="160808" name="Picture 40" descr="Bo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25" y="620"/>
              <a:ext cx="426" cy="435"/>
            </a:xfrm>
            <a:prstGeom prst="rect">
              <a:avLst/>
            </a:prstGeom>
            <a:noFill/>
          </p:spPr>
        </p:pic>
        <p:pic>
          <p:nvPicPr>
            <p:cNvPr id="160809" name="Picture 41" descr="Alic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89" y="3436"/>
              <a:ext cx="354" cy="4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FCA6-D4F0-4250-8885-C9A0901782C9}" type="slidenum">
              <a:rPr lang="en-US"/>
              <a:pPr/>
              <a:t>33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1813" cy="1143000"/>
          </a:xfrm>
        </p:spPr>
        <p:txBody>
          <a:bodyPr/>
          <a:lstStyle/>
          <a:p>
            <a:r>
              <a:rPr lang="en-US" sz="3200"/>
              <a:t>P2P: problems with centralized directory</a:t>
            </a:r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46538" cy="4648200"/>
          </a:xfrm>
        </p:spPr>
        <p:txBody>
          <a:bodyPr/>
          <a:lstStyle/>
          <a:p>
            <a:r>
              <a:rPr lang="en-US" sz="2400"/>
              <a:t>single point of failure</a:t>
            </a:r>
          </a:p>
          <a:p>
            <a:r>
              <a:rPr lang="en-US" sz="2400"/>
              <a:t>performance bottleneck</a:t>
            </a:r>
          </a:p>
          <a:p>
            <a:r>
              <a:rPr lang="en-US" sz="2400"/>
              <a:t>copyright infringement: “target” of lawsuit is obvious</a:t>
            </a:r>
          </a:p>
          <a:p>
            <a:pPr>
              <a:buFont typeface="ZapfDingbats" pitchFamily="82" charset="2"/>
              <a:buNone/>
            </a:pPr>
            <a:endParaRPr lang="en-US" sz="2400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13300" y="1600200"/>
            <a:ext cx="3614738" cy="1646238"/>
          </a:xfrm>
          <a:ln w="25400">
            <a:solidFill>
              <a:schemeClr val="accent2"/>
            </a:solidFill>
          </a:ln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    file transfer is decentralized, but locating content is highly  centralized</a:t>
            </a: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4527550" y="3881438"/>
            <a:ext cx="4371975" cy="90487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Advantages vs. disadvantages</a:t>
            </a:r>
          </a:p>
          <a:p>
            <a:pPr marL="342900" indent="-342900"/>
            <a:r>
              <a:rPr lang="en-US"/>
              <a:t>Search time and overhead?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8BA5-7914-40BF-ACC7-230834A21F63}" type="slidenum">
              <a:rPr lang="en-US"/>
              <a:pPr/>
              <a:t>34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flooding: Gnutella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fully distributed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no central server</a:t>
            </a:r>
          </a:p>
          <a:p>
            <a:pPr>
              <a:lnSpc>
                <a:spcPct val="90000"/>
              </a:lnSpc>
            </a:pPr>
            <a:r>
              <a:rPr lang="en-US" sz="2400"/>
              <a:t>public domain protocol</a:t>
            </a:r>
          </a:p>
          <a:p>
            <a:pPr>
              <a:lnSpc>
                <a:spcPct val="90000"/>
              </a:lnSpc>
            </a:pPr>
            <a:r>
              <a:rPr lang="en-US" sz="2400"/>
              <a:t>many Gnutella clients implementing protocol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overlay network: graph</a:t>
            </a:r>
          </a:p>
          <a:p>
            <a:r>
              <a:rPr lang="en-US" sz="2400"/>
              <a:t>edge between peer X and Y if there’s a TCP connection</a:t>
            </a:r>
          </a:p>
          <a:p>
            <a:r>
              <a:rPr lang="en-US" sz="2400"/>
              <a:t>all active peers and edges form overlay net</a:t>
            </a:r>
          </a:p>
          <a:p>
            <a:r>
              <a:rPr lang="en-US" sz="2400"/>
              <a:t>edge: virtual (</a:t>
            </a:r>
            <a:r>
              <a:rPr lang="en-US" sz="2400" i="1"/>
              <a:t>not</a:t>
            </a:r>
            <a:r>
              <a:rPr lang="en-US" sz="2400"/>
              <a:t> physical) link</a:t>
            </a:r>
          </a:p>
          <a:p>
            <a:r>
              <a:rPr lang="en-US" sz="2400"/>
              <a:t>given peer typically connected with &lt; 10 overlay neighbors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499428" y="4325303"/>
            <a:ext cx="3995004" cy="1366528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1800" dirty="0"/>
              <a:t>Advantages </a:t>
            </a:r>
            <a:r>
              <a:rPr lang="en-US" sz="1800" dirty="0" err="1"/>
              <a:t>vs</a:t>
            </a:r>
            <a:r>
              <a:rPr lang="en-US" sz="1800" dirty="0"/>
              <a:t> </a:t>
            </a:r>
            <a:r>
              <a:rPr lang="en-US" sz="1800" dirty="0" err="1"/>
              <a:t>Disadvs</a:t>
            </a:r>
            <a:r>
              <a:rPr lang="en-US" sz="1800" dirty="0"/>
              <a:t> of overlays</a:t>
            </a:r>
            <a:r>
              <a:rPr lang="en-US" sz="1800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en-US" sz="1800" dirty="0" smtClean="0"/>
              <a:t>Flexibility – Scalability</a:t>
            </a:r>
          </a:p>
          <a:p>
            <a:pPr marL="342900" indent="-342900">
              <a:buFontTx/>
              <a:buChar char="-"/>
            </a:pPr>
            <a:r>
              <a:rPr lang="en-US" sz="1800" dirty="0" smtClean="0"/>
              <a:t>Loss of optimality </a:t>
            </a:r>
          </a:p>
          <a:p>
            <a:pPr marL="342900" indent="-342900">
              <a:buFontTx/>
              <a:buChar char="-"/>
            </a:pPr>
            <a:r>
              <a:rPr lang="en-US" sz="1800" dirty="0" smtClean="0"/>
              <a:t>– Maintenance overhead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EEF8-E5A2-4AD5-AD5B-44E5826E33C9}" type="slidenum">
              <a:rPr lang="en-US"/>
              <a:pPr/>
              <a:t>35</a:t>
            </a:fld>
            <a:endParaRPr lang="en-US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>
          <a:xfrm>
            <a:off x="560388" y="0"/>
            <a:ext cx="7772400" cy="1143000"/>
          </a:xfrm>
        </p:spPr>
        <p:txBody>
          <a:bodyPr/>
          <a:lstStyle/>
          <a:p>
            <a:r>
              <a:rPr lang="en-US"/>
              <a:t>Gnutella: protocol</a:t>
            </a:r>
          </a:p>
        </p:txBody>
      </p:sp>
      <p:grpSp>
        <p:nvGrpSpPr>
          <p:cNvPr id="191495" name="Group 7"/>
          <p:cNvGrpSpPr>
            <a:grpSpLocks/>
          </p:cNvGrpSpPr>
          <p:nvPr/>
        </p:nvGrpSpPr>
        <p:grpSpPr bwMode="auto">
          <a:xfrm>
            <a:off x="2339975" y="1449388"/>
            <a:ext cx="6248400" cy="5129212"/>
            <a:chOff x="768" y="280"/>
            <a:chExt cx="3936" cy="3231"/>
          </a:xfrm>
        </p:grpSpPr>
        <p:graphicFrame>
          <p:nvGraphicFramePr>
            <p:cNvPr id="191496" name="Object 8"/>
            <p:cNvGraphicFramePr>
              <a:graphicFrameLocks noChangeAspect="1"/>
            </p:cNvGraphicFramePr>
            <p:nvPr/>
          </p:nvGraphicFramePr>
          <p:xfrm>
            <a:off x="768" y="2016"/>
            <a:ext cx="432" cy="343"/>
          </p:xfrm>
          <a:graphic>
            <a:graphicData uri="http://schemas.openxmlformats.org/presentationml/2006/ole">
              <p:oleObj spid="_x0000_s191496" name="Clip" r:id="rId4" imgW="1305000" imgH="1085760" progId="">
                <p:embed/>
              </p:oleObj>
            </a:graphicData>
          </a:graphic>
        </p:graphicFrame>
        <p:graphicFrame>
          <p:nvGraphicFramePr>
            <p:cNvPr id="191497" name="Object 9"/>
            <p:cNvGraphicFramePr>
              <a:graphicFrameLocks noChangeAspect="1"/>
            </p:cNvGraphicFramePr>
            <p:nvPr/>
          </p:nvGraphicFramePr>
          <p:xfrm>
            <a:off x="2160" y="3168"/>
            <a:ext cx="432" cy="343"/>
          </p:xfrm>
          <a:graphic>
            <a:graphicData uri="http://schemas.openxmlformats.org/presentationml/2006/ole">
              <p:oleObj spid="_x0000_s191497" name="Clip" r:id="rId5" imgW="1305000" imgH="1085760" progId="">
                <p:embed/>
              </p:oleObj>
            </a:graphicData>
          </a:graphic>
        </p:graphicFrame>
        <p:graphicFrame>
          <p:nvGraphicFramePr>
            <p:cNvPr id="191498" name="Object 10"/>
            <p:cNvGraphicFramePr>
              <a:graphicFrameLocks noChangeAspect="1"/>
            </p:cNvGraphicFramePr>
            <p:nvPr/>
          </p:nvGraphicFramePr>
          <p:xfrm>
            <a:off x="2160" y="2016"/>
            <a:ext cx="432" cy="343"/>
          </p:xfrm>
          <a:graphic>
            <a:graphicData uri="http://schemas.openxmlformats.org/presentationml/2006/ole">
              <p:oleObj spid="_x0000_s191498" name="Clip" r:id="rId6" imgW="1305000" imgH="1085760" progId="">
                <p:embed/>
              </p:oleObj>
            </a:graphicData>
          </a:graphic>
        </p:graphicFrame>
        <p:graphicFrame>
          <p:nvGraphicFramePr>
            <p:cNvPr id="191499" name="Object 11"/>
            <p:cNvGraphicFramePr>
              <a:graphicFrameLocks noChangeAspect="1"/>
            </p:cNvGraphicFramePr>
            <p:nvPr/>
          </p:nvGraphicFramePr>
          <p:xfrm>
            <a:off x="2160" y="816"/>
            <a:ext cx="432" cy="343"/>
          </p:xfrm>
          <a:graphic>
            <a:graphicData uri="http://schemas.openxmlformats.org/presentationml/2006/ole">
              <p:oleObj spid="_x0000_s191499" name="Clip" r:id="rId7" imgW="1305000" imgH="1085760" progId="">
                <p:embed/>
              </p:oleObj>
            </a:graphicData>
          </a:graphic>
        </p:graphicFrame>
        <p:graphicFrame>
          <p:nvGraphicFramePr>
            <p:cNvPr id="191500" name="Object 12"/>
            <p:cNvGraphicFramePr>
              <a:graphicFrameLocks noChangeAspect="1"/>
            </p:cNvGraphicFramePr>
            <p:nvPr/>
          </p:nvGraphicFramePr>
          <p:xfrm>
            <a:off x="4272" y="1968"/>
            <a:ext cx="432" cy="343"/>
          </p:xfrm>
          <a:graphic>
            <a:graphicData uri="http://schemas.openxmlformats.org/presentationml/2006/ole">
              <p:oleObj spid="_x0000_s191500" name="Clip" r:id="rId8" imgW="1305000" imgH="1085760" progId="">
                <p:embed/>
              </p:oleObj>
            </a:graphicData>
          </a:graphic>
        </p:graphicFrame>
        <p:graphicFrame>
          <p:nvGraphicFramePr>
            <p:cNvPr id="191501" name="Object 13"/>
            <p:cNvGraphicFramePr>
              <a:graphicFrameLocks noChangeAspect="1"/>
            </p:cNvGraphicFramePr>
            <p:nvPr/>
          </p:nvGraphicFramePr>
          <p:xfrm>
            <a:off x="4272" y="768"/>
            <a:ext cx="432" cy="343"/>
          </p:xfrm>
          <a:graphic>
            <a:graphicData uri="http://schemas.openxmlformats.org/presentationml/2006/ole">
              <p:oleObj spid="_x0000_s191501" name="Clip" r:id="rId9" imgW="1305000" imgH="1085760" progId="">
                <p:embed/>
              </p:oleObj>
            </a:graphicData>
          </a:graphic>
        </p:graphicFrame>
        <p:sp>
          <p:nvSpPr>
            <p:cNvPr id="191502" name="Line 14"/>
            <p:cNvSpPr>
              <a:spLocks noChangeShapeType="1"/>
            </p:cNvSpPr>
            <p:nvPr/>
          </p:nvSpPr>
          <p:spPr bwMode="auto">
            <a:xfrm flipV="1">
              <a:off x="1104" y="1104"/>
              <a:ext cx="110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3" name="Line 15"/>
            <p:cNvSpPr>
              <a:spLocks noChangeShapeType="1"/>
            </p:cNvSpPr>
            <p:nvPr/>
          </p:nvSpPr>
          <p:spPr bwMode="auto">
            <a:xfrm>
              <a:off x="2544" y="91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4" name="Line 16"/>
            <p:cNvSpPr>
              <a:spLocks noChangeShapeType="1"/>
            </p:cNvSpPr>
            <p:nvPr/>
          </p:nvSpPr>
          <p:spPr bwMode="auto">
            <a:xfrm>
              <a:off x="2592" y="1056"/>
              <a:ext cx="172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5" name="Line 17"/>
            <p:cNvSpPr>
              <a:spLocks noChangeShapeType="1"/>
            </p:cNvSpPr>
            <p:nvPr/>
          </p:nvSpPr>
          <p:spPr bwMode="auto">
            <a:xfrm>
              <a:off x="1152" y="225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6" name="Line 18"/>
            <p:cNvSpPr>
              <a:spLocks noChangeShapeType="1"/>
            </p:cNvSpPr>
            <p:nvPr/>
          </p:nvSpPr>
          <p:spPr bwMode="auto">
            <a:xfrm flipH="1">
              <a:off x="1200" y="216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7" name="Line 19"/>
            <p:cNvSpPr>
              <a:spLocks noChangeShapeType="1"/>
            </p:cNvSpPr>
            <p:nvPr/>
          </p:nvSpPr>
          <p:spPr bwMode="auto">
            <a:xfrm>
              <a:off x="1152" y="2304"/>
              <a:ext cx="115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8" name="Text Box 20"/>
            <p:cNvSpPr txBox="1">
              <a:spLocks noChangeArrowheads="1"/>
            </p:cNvSpPr>
            <p:nvPr/>
          </p:nvSpPr>
          <p:spPr bwMode="auto">
            <a:xfrm>
              <a:off x="1536" y="1968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1 Query</a:t>
              </a:r>
            </a:p>
          </p:txBody>
        </p:sp>
        <p:sp>
          <p:nvSpPr>
            <p:cNvPr id="191509" name="Text Box 21"/>
            <p:cNvSpPr txBox="1">
              <a:spLocks noChangeArrowheads="1"/>
            </p:cNvSpPr>
            <p:nvPr/>
          </p:nvSpPr>
          <p:spPr bwMode="auto">
            <a:xfrm>
              <a:off x="1392" y="2208"/>
              <a:ext cx="8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7 QueryHit</a:t>
              </a:r>
            </a:p>
          </p:txBody>
        </p:sp>
        <p:sp>
          <p:nvSpPr>
            <p:cNvPr id="191510" name="Text Box 22"/>
            <p:cNvSpPr txBox="1">
              <a:spLocks noChangeArrowheads="1"/>
            </p:cNvSpPr>
            <p:nvPr/>
          </p:nvSpPr>
          <p:spPr bwMode="auto">
            <a:xfrm>
              <a:off x="3216" y="720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3 Query</a:t>
              </a:r>
            </a:p>
          </p:txBody>
        </p:sp>
        <p:sp>
          <p:nvSpPr>
            <p:cNvPr id="191511" name="Text Box 23"/>
            <p:cNvSpPr txBox="1">
              <a:spLocks noChangeArrowheads="1"/>
            </p:cNvSpPr>
            <p:nvPr/>
          </p:nvSpPr>
          <p:spPr bwMode="auto">
            <a:xfrm rot="1838329">
              <a:off x="3298" y="1387"/>
              <a:ext cx="50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300">
                  <a:latin typeface="Arial" charset="0"/>
                </a:rPr>
                <a:t>4 Query</a:t>
              </a:r>
            </a:p>
          </p:txBody>
        </p:sp>
        <p:sp>
          <p:nvSpPr>
            <p:cNvPr id="191512" name="Text Box 24"/>
            <p:cNvSpPr txBox="1">
              <a:spLocks noChangeArrowheads="1"/>
            </p:cNvSpPr>
            <p:nvPr/>
          </p:nvSpPr>
          <p:spPr bwMode="auto">
            <a:xfrm>
              <a:off x="3216" y="960"/>
              <a:ext cx="8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5 QueryHit</a:t>
              </a:r>
            </a:p>
          </p:txBody>
        </p:sp>
        <p:sp>
          <p:nvSpPr>
            <p:cNvPr id="191513" name="Text Box 25"/>
            <p:cNvSpPr txBox="1">
              <a:spLocks noChangeArrowheads="1"/>
            </p:cNvSpPr>
            <p:nvPr/>
          </p:nvSpPr>
          <p:spPr bwMode="auto">
            <a:xfrm rot="-2282823">
              <a:off x="1331" y="1307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2 Query</a:t>
              </a:r>
            </a:p>
          </p:txBody>
        </p:sp>
        <p:sp>
          <p:nvSpPr>
            <p:cNvPr id="191514" name="Text Box 26"/>
            <p:cNvSpPr txBox="1">
              <a:spLocks noChangeArrowheads="1"/>
            </p:cNvSpPr>
            <p:nvPr/>
          </p:nvSpPr>
          <p:spPr bwMode="auto">
            <a:xfrm rot="2175888">
              <a:off x="1476" y="2771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2 Query</a:t>
              </a:r>
            </a:p>
          </p:txBody>
        </p:sp>
        <p:sp>
          <p:nvSpPr>
            <p:cNvPr id="191515" name="Line 27"/>
            <p:cNvSpPr>
              <a:spLocks noChangeShapeType="1"/>
            </p:cNvSpPr>
            <p:nvPr/>
          </p:nvSpPr>
          <p:spPr bwMode="auto">
            <a:xfrm flipH="1">
              <a:off x="1152" y="1104"/>
              <a:ext cx="1152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16" name="Text Box 28"/>
            <p:cNvSpPr txBox="1">
              <a:spLocks noChangeArrowheads="1"/>
            </p:cNvSpPr>
            <p:nvPr/>
          </p:nvSpPr>
          <p:spPr bwMode="auto">
            <a:xfrm rot="-2200461">
              <a:off x="1473" y="1585"/>
              <a:ext cx="6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6 Query Hit</a:t>
              </a:r>
            </a:p>
          </p:txBody>
        </p:sp>
        <p:sp>
          <p:nvSpPr>
            <p:cNvPr id="191517" name="Freeform 29"/>
            <p:cNvSpPr>
              <a:spLocks/>
            </p:cNvSpPr>
            <p:nvPr/>
          </p:nvSpPr>
          <p:spPr bwMode="auto">
            <a:xfrm>
              <a:off x="888" y="280"/>
              <a:ext cx="3528" cy="1736"/>
            </a:xfrm>
            <a:custGeom>
              <a:avLst/>
              <a:gdLst/>
              <a:ahLst/>
              <a:cxnLst>
                <a:cxn ang="0">
                  <a:pos x="3528" y="536"/>
                </a:cxn>
                <a:cxn ang="0">
                  <a:pos x="2856" y="248"/>
                </a:cxn>
                <a:cxn ang="0">
                  <a:pos x="1608" y="152"/>
                </a:cxn>
                <a:cxn ang="0">
                  <a:pos x="264" y="1160"/>
                </a:cxn>
                <a:cxn ang="0">
                  <a:pos x="24" y="1736"/>
                </a:cxn>
              </a:cxnLst>
              <a:rect l="0" t="0" r="r" b="b"/>
              <a:pathLst>
                <a:path w="3528" h="1736">
                  <a:moveTo>
                    <a:pt x="3528" y="536"/>
                  </a:moveTo>
                  <a:cubicBezTo>
                    <a:pt x="3352" y="424"/>
                    <a:pt x="3176" y="312"/>
                    <a:pt x="2856" y="248"/>
                  </a:cubicBezTo>
                  <a:cubicBezTo>
                    <a:pt x="2536" y="184"/>
                    <a:pt x="2040" y="0"/>
                    <a:pt x="1608" y="152"/>
                  </a:cubicBezTo>
                  <a:cubicBezTo>
                    <a:pt x="1176" y="304"/>
                    <a:pt x="528" y="896"/>
                    <a:pt x="264" y="1160"/>
                  </a:cubicBezTo>
                  <a:cubicBezTo>
                    <a:pt x="0" y="1424"/>
                    <a:pt x="64" y="1640"/>
                    <a:pt x="24" y="1736"/>
                  </a:cubicBezTo>
                </a:path>
              </a:pathLst>
            </a:cu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18" name="Line 30"/>
            <p:cNvSpPr>
              <a:spLocks noChangeShapeType="1"/>
            </p:cNvSpPr>
            <p:nvPr/>
          </p:nvSpPr>
          <p:spPr bwMode="auto">
            <a:xfrm flipH="1">
              <a:off x="2592" y="100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519" name="Text Box 31"/>
          <p:cNvSpPr txBox="1">
            <a:spLocks noChangeArrowheads="1"/>
          </p:cNvSpPr>
          <p:nvPr/>
        </p:nvSpPr>
        <p:spPr bwMode="auto">
          <a:xfrm>
            <a:off x="5772150" y="4340225"/>
            <a:ext cx="1982788" cy="696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8 File transfer:</a:t>
            </a:r>
          </a:p>
          <a:p>
            <a:r>
              <a:rPr lang="en-US" sz="1800"/>
              <a:t>HTTP</a:t>
            </a:r>
          </a:p>
        </p:txBody>
      </p:sp>
      <p:sp>
        <p:nvSpPr>
          <p:cNvPr id="191520" name="Text Box 32"/>
          <p:cNvSpPr txBox="1">
            <a:spLocks noChangeArrowheads="1"/>
          </p:cNvSpPr>
          <p:nvPr/>
        </p:nvSpPr>
        <p:spPr bwMode="auto">
          <a:xfrm>
            <a:off x="501650" y="1146175"/>
            <a:ext cx="3375025" cy="3524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ZapfDingbats" pitchFamily="82" charset="2"/>
              <a:buChar char="r"/>
            </a:pPr>
            <a:r>
              <a:rPr lang="en-US"/>
              <a:t> Query message</a:t>
            </a:r>
            <a:br>
              <a:rPr lang="en-US"/>
            </a:br>
            <a:r>
              <a:rPr lang="en-US"/>
              <a:t>sent over existing TCP</a:t>
            </a:r>
            <a:br>
              <a:rPr lang="en-US"/>
            </a:br>
            <a:r>
              <a:rPr lang="en-US"/>
              <a:t>connections</a:t>
            </a:r>
          </a:p>
          <a:p>
            <a:pPr>
              <a:buFont typeface="ZapfDingbats" pitchFamily="82" charset="2"/>
              <a:buChar char="r"/>
            </a:pPr>
            <a:r>
              <a:rPr lang="en-US"/>
              <a:t> peers forward</a:t>
            </a:r>
            <a:br>
              <a:rPr lang="en-US"/>
            </a:br>
            <a:r>
              <a:rPr lang="en-US"/>
              <a:t>Query message</a:t>
            </a:r>
          </a:p>
          <a:p>
            <a:pPr>
              <a:buFont typeface="ZapfDingbats" pitchFamily="82" charset="2"/>
              <a:buChar char="r"/>
            </a:pPr>
            <a:r>
              <a:rPr lang="en-US"/>
              <a:t> QueryHit </a:t>
            </a:r>
            <a:br>
              <a:rPr lang="en-US"/>
            </a:br>
            <a:r>
              <a:rPr lang="en-US"/>
              <a:t>sent over </a:t>
            </a:r>
            <a:br>
              <a:rPr lang="en-US"/>
            </a:br>
            <a:r>
              <a:rPr lang="en-US"/>
              <a:t>reverse</a:t>
            </a:r>
            <a:br>
              <a:rPr lang="en-US"/>
            </a:br>
            <a:r>
              <a:rPr lang="en-US"/>
              <a:t>path</a:t>
            </a:r>
          </a:p>
        </p:txBody>
      </p:sp>
      <p:sp>
        <p:nvSpPr>
          <p:cNvPr id="191521" name="Text Box 33"/>
          <p:cNvSpPr txBox="1">
            <a:spLocks noChangeArrowheads="1"/>
          </p:cNvSpPr>
          <p:nvPr/>
        </p:nvSpPr>
        <p:spPr bwMode="auto">
          <a:xfrm>
            <a:off x="474663" y="5189538"/>
            <a:ext cx="2063750" cy="12731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Scalability:</a:t>
            </a:r>
          </a:p>
          <a:p>
            <a:r>
              <a:rPr lang="en-US"/>
              <a:t>limited scope</a:t>
            </a:r>
            <a:br>
              <a:rPr lang="en-US"/>
            </a:br>
            <a:r>
              <a:rPr lang="en-US"/>
              <a:t>flooding</a:t>
            </a:r>
          </a:p>
        </p:txBody>
      </p:sp>
      <p:sp>
        <p:nvSpPr>
          <p:cNvPr id="191523" name="Arc 35"/>
          <p:cNvSpPr>
            <a:spLocks/>
          </p:cNvSpPr>
          <p:nvPr/>
        </p:nvSpPr>
        <p:spPr bwMode="auto">
          <a:xfrm flipV="1">
            <a:off x="5260975" y="2719388"/>
            <a:ext cx="2840038" cy="1709737"/>
          </a:xfrm>
          <a:custGeom>
            <a:avLst/>
            <a:gdLst>
              <a:gd name="G0" fmla="+- 853 0 0"/>
              <a:gd name="G1" fmla="+- 21600 0 0"/>
              <a:gd name="G2" fmla="+- 21600 0 0"/>
              <a:gd name="T0" fmla="*/ 0 w 22453"/>
              <a:gd name="T1" fmla="*/ 17 h 21600"/>
              <a:gd name="T2" fmla="*/ 22453 w 22453"/>
              <a:gd name="T3" fmla="*/ 21600 h 21600"/>
              <a:gd name="T4" fmla="*/ 853 w 2245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53" h="21600" fill="none" extrusionOk="0">
                <a:moveTo>
                  <a:pt x="-1" y="16"/>
                </a:moveTo>
                <a:cubicBezTo>
                  <a:pt x="284" y="5"/>
                  <a:pt x="568" y="-1"/>
                  <a:pt x="853" y="0"/>
                </a:cubicBezTo>
                <a:cubicBezTo>
                  <a:pt x="12782" y="0"/>
                  <a:pt x="22453" y="9670"/>
                  <a:pt x="22453" y="21600"/>
                </a:cubicBezTo>
              </a:path>
              <a:path w="22453" h="21600" stroke="0" extrusionOk="0">
                <a:moveTo>
                  <a:pt x="-1" y="16"/>
                </a:moveTo>
                <a:cubicBezTo>
                  <a:pt x="284" y="5"/>
                  <a:pt x="568" y="-1"/>
                  <a:pt x="853" y="0"/>
                </a:cubicBezTo>
                <a:cubicBezTo>
                  <a:pt x="12782" y="0"/>
                  <a:pt x="22453" y="9670"/>
                  <a:pt x="22453" y="21600"/>
                </a:cubicBezTo>
                <a:lnTo>
                  <a:pt x="853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29D-1602-4309-9F42-C3B9B3742194}" type="slidenum">
              <a:rPr lang="en-US"/>
              <a:pPr/>
              <a:t>36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Gnutella: Peer joining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ZapfDingbats" pitchFamily="82" charset="2"/>
              <a:buAutoNum type="arabicPeriod"/>
            </a:pPr>
            <a:r>
              <a:rPr lang="en-US" sz="2400"/>
              <a:t>joining peer Alice must find another peer in Gnutella network: use list of candidate peers</a:t>
            </a:r>
          </a:p>
          <a:p>
            <a:pPr marL="533400" indent="-533400">
              <a:buFont typeface="ZapfDingbats" pitchFamily="82" charset="2"/>
              <a:buAutoNum type="arabicPeriod"/>
            </a:pPr>
            <a:r>
              <a:rPr lang="en-US" sz="2400"/>
              <a:t>Alice sequentially attempts TCP connections with candidate peers until connection setup with Bob</a:t>
            </a:r>
          </a:p>
          <a:p>
            <a:pPr marL="533400" indent="-533400">
              <a:buFont typeface="ZapfDingbats" pitchFamily="82" charset="2"/>
              <a:buAutoNum type="arabicPeriod"/>
            </a:pPr>
            <a:r>
              <a:rPr lang="en-US" sz="2400" i="1">
                <a:solidFill>
                  <a:srgbClr val="FF3300"/>
                </a:solidFill>
              </a:rPr>
              <a:t>Flooding:</a:t>
            </a:r>
            <a:r>
              <a:rPr lang="en-US" sz="2400"/>
              <a:t> Alice sends Ping message to Bob; Bob forwards Ping message to his overlay neighbors (who then forward to their neighbors….)</a:t>
            </a:r>
          </a:p>
          <a:p>
            <a:pPr marL="914400" lvl="1" indent="-457200">
              <a:buFont typeface="ZapfDingbats" pitchFamily="82" charset="2"/>
              <a:buChar char="r"/>
            </a:pPr>
            <a:r>
              <a:rPr lang="en-US"/>
              <a:t>peers receiving Ping message respond to Alice with Pong message</a:t>
            </a:r>
          </a:p>
          <a:p>
            <a:pPr marL="533400" indent="-533400">
              <a:buFont typeface="ZapfDingbats" pitchFamily="82" charset="2"/>
              <a:buAutoNum type="arabicPeriod"/>
            </a:pPr>
            <a:r>
              <a:rPr lang="en-US" sz="2400"/>
              <a:t>Alice receives many Pong messages, and can then setup additional TCP 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0F50-F998-45EC-AD9A-AF5A853F6657}" type="slidenum">
              <a:rPr lang="en-US"/>
              <a:pPr/>
              <a:t>37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Overlay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316413" cy="4648200"/>
          </a:xfrm>
        </p:spPr>
        <p:txBody>
          <a:bodyPr/>
          <a:lstStyle/>
          <a:p>
            <a:r>
              <a:rPr lang="en-US" sz="2400"/>
              <a:t>between centralized index, query flooding approaches</a:t>
            </a:r>
          </a:p>
          <a:p>
            <a:r>
              <a:rPr lang="en-US" sz="2400"/>
              <a:t>each peer is either a </a:t>
            </a:r>
            <a:r>
              <a:rPr lang="en-US" sz="2400" i="1"/>
              <a:t>group leader</a:t>
            </a:r>
            <a:r>
              <a:rPr lang="en-US" sz="2400"/>
              <a:t> or assigned to a group leader.</a:t>
            </a:r>
          </a:p>
          <a:p>
            <a:pPr lvl="1"/>
            <a:r>
              <a:rPr lang="en-US" sz="2000"/>
              <a:t>TCP connection between peer and its group leader.</a:t>
            </a:r>
          </a:p>
          <a:p>
            <a:pPr lvl="1"/>
            <a:r>
              <a:rPr lang="en-US" sz="2000"/>
              <a:t>TCP connections between some pairs of group leaders.</a:t>
            </a:r>
          </a:p>
          <a:p>
            <a:r>
              <a:rPr lang="en-US" sz="2400"/>
              <a:t>group leader tracks content in  its children</a:t>
            </a:r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4918075" y="1173163"/>
          <a:ext cx="3494088" cy="4916487"/>
        </p:xfrm>
        <a:graphic>
          <a:graphicData uri="http://schemas.openxmlformats.org/presentationml/2006/ole">
            <p:oleObj spid="_x0000_s162820" name="VISIO" r:id="rId4" imgW="4208400" imgH="59241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2B7-16DE-4228-A002-7E7E3EA485CE}" type="slidenum">
              <a:rPr lang="en-US"/>
              <a:pPr/>
              <a:t>38</a:t>
            </a:fld>
            <a:endParaRPr lang="en-US"/>
          </a:p>
        </p:txBody>
      </p:sp>
      <p:graphicFrame>
        <p:nvGraphicFramePr>
          <p:cNvPr id="244738" name="Object 2"/>
          <p:cNvGraphicFramePr>
            <a:graphicFrameLocks noChangeAspect="1"/>
          </p:cNvGraphicFramePr>
          <p:nvPr/>
        </p:nvGraphicFramePr>
        <p:xfrm>
          <a:off x="1446213" y="1522413"/>
          <a:ext cx="6543675" cy="4457700"/>
        </p:xfrm>
        <a:graphic>
          <a:graphicData uri="http://schemas.openxmlformats.org/presentationml/2006/ole">
            <p:oleObj spid="_x0000_s244738" name="Chart" r:id="rId4" imgW="7749635" imgH="5280660" progId="Excel.Sheet.8">
              <p:embed/>
            </p:oleObj>
          </a:graphicData>
        </a:graphic>
      </p:graphicFrame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298450" y="228600"/>
            <a:ext cx="8520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 u="sng">
                <a:solidFill>
                  <a:schemeClr val="accent2"/>
                </a:solidFill>
              </a:rPr>
              <a:t>Comparing Client-server, P2P architectures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7AFB-EB28-4F7A-9651-0672C28F5975}" type="slidenum">
              <a:rPr lang="en-US"/>
              <a:pPr/>
              <a:t>39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Case Study: BitTorrent </a:t>
            </a:r>
          </a:p>
        </p:txBody>
      </p:sp>
      <p:sp>
        <p:nvSpPr>
          <p:cNvPr id="247845" name="Text Box 37"/>
          <p:cNvSpPr txBox="1">
            <a:spLocks noChangeArrowheads="1"/>
          </p:cNvSpPr>
          <p:nvPr/>
        </p:nvSpPr>
        <p:spPr bwMode="auto">
          <a:xfrm>
            <a:off x="1322388" y="1965325"/>
            <a:ext cx="348297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i="1" u="sng">
                <a:solidFill>
                  <a:srgbClr val="FF3300"/>
                </a:solidFill>
              </a:rPr>
              <a:t>tracker:</a:t>
            </a:r>
            <a:r>
              <a:rPr lang="en-US"/>
              <a:t> tracks peers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participating in torrent</a:t>
            </a:r>
          </a:p>
        </p:txBody>
      </p:sp>
      <p:sp>
        <p:nvSpPr>
          <p:cNvPr id="247849" name="Text Box 41"/>
          <p:cNvSpPr txBox="1">
            <a:spLocks noChangeArrowheads="1"/>
          </p:cNvSpPr>
          <p:nvPr/>
        </p:nvSpPr>
        <p:spPr bwMode="auto">
          <a:xfrm>
            <a:off x="5778500" y="1989138"/>
            <a:ext cx="2811463" cy="1062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75000"/>
              </a:lnSpc>
            </a:pPr>
            <a:r>
              <a:rPr lang="en-US" i="1" u="sng">
                <a:solidFill>
                  <a:srgbClr val="FF3300"/>
                </a:solidFill>
              </a:rPr>
              <a:t>torrent:</a:t>
            </a:r>
            <a:r>
              <a:rPr lang="en-US"/>
              <a:t> group of </a:t>
            </a:r>
          </a:p>
          <a:p>
            <a:pPr marL="342900" indent="-342900">
              <a:lnSpc>
                <a:spcPct val="75000"/>
              </a:lnSpc>
            </a:pPr>
            <a:r>
              <a:rPr lang="en-US"/>
              <a:t>peers exchanging  </a:t>
            </a:r>
          </a:p>
          <a:p>
            <a:pPr marL="342900" indent="-342900">
              <a:lnSpc>
                <a:spcPct val="75000"/>
              </a:lnSpc>
            </a:pPr>
            <a:r>
              <a:rPr lang="en-US"/>
              <a:t>chunks of a file</a:t>
            </a:r>
          </a:p>
        </p:txBody>
      </p:sp>
      <p:grpSp>
        <p:nvGrpSpPr>
          <p:cNvPr id="247852" name="Group 44"/>
          <p:cNvGrpSpPr>
            <a:grpSpLocks/>
          </p:cNvGrpSpPr>
          <p:nvPr/>
        </p:nvGrpSpPr>
        <p:grpSpPr bwMode="auto">
          <a:xfrm>
            <a:off x="1243013" y="2792413"/>
            <a:ext cx="5408612" cy="3863975"/>
            <a:chOff x="846" y="1309"/>
            <a:chExt cx="3407" cy="2792"/>
          </a:xfrm>
        </p:grpSpPr>
        <p:grpSp>
          <p:nvGrpSpPr>
            <p:cNvPr id="247811" name="Group 3"/>
            <p:cNvGrpSpPr>
              <a:grpSpLocks/>
            </p:cNvGrpSpPr>
            <p:nvPr/>
          </p:nvGrpSpPr>
          <p:grpSpPr bwMode="auto">
            <a:xfrm>
              <a:off x="1431" y="1325"/>
              <a:ext cx="339" cy="558"/>
              <a:chOff x="4180" y="783"/>
              <a:chExt cx="150" cy="307"/>
            </a:xfrm>
          </p:grpSpPr>
          <p:sp>
            <p:nvSpPr>
              <p:cNvPr id="247812" name="AutoShape 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3" name="Rectangle 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4" name="Rectangle 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5" name="AutoShape 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6" name="Line 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7" name="Line 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8" name="Rectangle 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9" name="Rectangle 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47820" name="Object 12"/>
            <p:cNvGraphicFramePr>
              <a:graphicFrameLocks noChangeAspect="1"/>
            </p:cNvGraphicFramePr>
            <p:nvPr/>
          </p:nvGraphicFramePr>
          <p:xfrm>
            <a:off x="1398" y="2546"/>
            <a:ext cx="280" cy="239"/>
          </p:xfrm>
          <a:graphic>
            <a:graphicData uri="http://schemas.openxmlformats.org/presentationml/2006/ole">
              <p:oleObj spid="_x0000_s247820" name="Clip" r:id="rId4" imgW="1305000" imgH="1085760" progId="">
                <p:embed/>
              </p:oleObj>
            </a:graphicData>
          </a:graphic>
        </p:graphicFrame>
        <p:graphicFrame>
          <p:nvGraphicFramePr>
            <p:cNvPr id="247821" name="Object 13"/>
            <p:cNvGraphicFramePr>
              <a:graphicFrameLocks noChangeAspect="1"/>
            </p:cNvGraphicFramePr>
            <p:nvPr/>
          </p:nvGraphicFramePr>
          <p:xfrm>
            <a:off x="2583" y="3755"/>
            <a:ext cx="280" cy="239"/>
          </p:xfrm>
          <a:graphic>
            <a:graphicData uri="http://schemas.openxmlformats.org/presentationml/2006/ole">
              <p:oleObj spid="_x0000_s247821" name="Clip" r:id="rId5" imgW="1305000" imgH="1085760" progId="">
                <p:embed/>
              </p:oleObj>
            </a:graphicData>
          </a:graphic>
        </p:graphicFrame>
        <p:graphicFrame>
          <p:nvGraphicFramePr>
            <p:cNvPr id="247822" name="Object 14"/>
            <p:cNvGraphicFramePr>
              <a:graphicFrameLocks noChangeAspect="1"/>
            </p:cNvGraphicFramePr>
            <p:nvPr/>
          </p:nvGraphicFramePr>
          <p:xfrm>
            <a:off x="1826" y="3267"/>
            <a:ext cx="280" cy="239"/>
          </p:xfrm>
          <a:graphic>
            <a:graphicData uri="http://schemas.openxmlformats.org/presentationml/2006/ole">
              <p:oleObj spid="_x0000_s247822" name="Clip" r:id="rId6" imgW="1305000" imgH="1085760" progId="">
                <p:embed/>
              </p:oleObj>
            </a:graphicData>
          </a:graphic>
        </p:graphicFrame>
        <p:graphicFrame>
          <p:nvGraphicFramePr>
            <p:cNvPr id="247823" name="Object 15"/>
            <p:cNvGraphicFramePr>
              <a:graphicFrameLocks noChangeAspect="1"/>
            </p:cNvGraphicFramePr>
            <p:nvPr/>
          </p:nvGraphicFramePr>
          <p:xfrm>
            <a:off x="3296" y="3553"/>
            <a:ext cx="280" cy="239"/>
          </p:xfrm>
          <a:graphic>
            <a:graphicData uri="http://schemas.openxmlformats.org/presentationml/2006/ole">
              <p:oleObj spid="_x0000_s247823" name="Clip" r:id="rId7" imgW="1305000" imgH="1085760" progId="">
                <p:embed/>
              </p:oleObj>
            </a:graphicData>
          </a:graphic>
        </p:graphicFrame>
        <p:graphicFrame>
          <p:nvGraphicFramePr>
            <p:cNvPr id="247824" name="Object 16"/>
            <p:cNvGraphicFramePr>
              <a:graphicFrameLocks noChangeAspect="1"/>
            </p:cNvGraphicFramePr>
            <p:nvPr/>
          </p:nvGraphicFramePr>
          <p:xfrm>
            <a:off x="3754" y="3862"/>
            <a:ext cx="280" cy="239"/>
          </p:xfrm>
          <a:graphic>
            <a:graphicData uri="http://schemas.openxmlformats.org/presentationml/2006/ole">
              <p:oleObj spid="_x0000_s247824" name="Clip" r:id="rId8" imgW="1305000" imgH="1085760" progId="">
                <p:embed/>
              </p:oleObj>
            </a:graphicData>
          </a:graphic>
        </p:graphicFrame>
        <p:graphicFrame>
          <p:nvGraphicFramePr>
            <p:cNvPr id="247825" name="Object 17"/>
            <p:cNvGraphicFramePr>
              <a:graphicFrameLocks noChangeAspect="1"/>
            </p:cNvGraphicFramePr>
            <p:nvPr/>
          </p:nvGraphicFramePr>
          <p:xfrm>
            <a:off x="3961" y="2633"/>
            <a:ext cx="280" cy="239"/>
          </p:xfrm>
          <a:graphic>
            <a:graphicData uri="http://schemas.openxmlformats.org/presentationml/2006/ole">
              <p:oleObj spid="_x0000_s247825" name="Clip" r:id="rId9" imgW="1305000" imgH="1085760" progId="">
                <p:embed/>
              </p:oleObj>
            </a:graphicData>
          </a:graphic>
        </p:graphicFrame>
        <p:graphicFrame>
          <p:nvGraphicFramePr>
            <p:cNvPr id="247826" name="Object 18"/>
            <p:cNvGraphicFramePr>
              <a:graphicFrameLocks noChangeAspect="1"/>
            </p:cNvGraphicFramePr>
            <p:nvPr/>
          </p:nvGraphicFramePr>
          <p:xfrm>
            <a:off x="2189" y="1451"/>
            <a:ext cx="280" cy="239"/>
          </p:xfrm>
          <a:graphic>
            <a:graphicData uri="http://schemas.openxmlformats.org/presentationml/2006/ole">
              <p:oleObj spid="_x0000_s247826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247827" name="Object 19"/>
            <p:cNvGraphicFramePr>
              <a:graphicFrameLocks noChangeAspect="1"/>
            </p:cNvGraphicFramePr>
            <p:nvPr/>
          </p:nvGraphicFramePr>
          <p:xfrm>
            <a:off x="3973" y="1903"/>
            <a:ext cx="280" cy="239"/>
          </p:xfrm>
          <a:graphic>
            <a:graphicData uri="http://schemas.openxmlformats.org/presentationml/2006/ole">
              <p:oleObj spid="_x0000_s247827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247828" name="Object 20"/>
            <p:cNvGraphicFramePr>
              <a:graphicFrameLocks noChangeAspect="1"/>
            </p:cNvGraphicFramePr>
            <p:nvPr/>
          </p:nvGraphicFramePr>
          <p:xfrm>
            <a:off x="3289" y="1391"/>
            <a:ext cx="280" cy="239"/>
          </p:xfrm>
          <a:graphic>
            <a:graphicData uri="http://schemas.openxmlformats.org/presentationml/2006/ole">
              <p:oleObj spid="_x0000_s247828" name="Clip" r:id="rId12" imgW="1305000" imgH="1085760" progId="">
                <p:embed/>
              </p:oleObj>
            </a:graphicData>
          </a:graphic>
        </p:graphicFrame>
        <p:sp>
          <p:nvSpPr>
            <p:cNvPr id="247829" name="Line 21"/>
            <p:cNvSpPr>
              <a:spLocks noChangeShapeType="1"/>
            </p:cNvSpPr>
            <p:nvPr/>
          </p:nvSpPr>
          <p:spPr bwMode="auto">
            <a:xfrm>
              <a:off x="1541" y="1892"/>
              <a:ext cx="1" cy="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0" name="Line 22"/>
            <p:cNvSpPr>
              <a:spLocks noChangeShapeType="1"/>
            </p:cNvSpPr>
            <p:nvPr/>
          </p:nvSpPr>
          <p:spPr bwMode="auto">
            <a:xfrm flipV="1">
              <a:off x="1636" y="1656"/>
              <a:ext cx="615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1" name="Line 23"/>
            <p:cNvSpPr>
              <a:spLocks noChangeShapeType="1"/>
            </p:cNvSpPr>
            <p:nvPr/>
          </p:nvSpPr>
          <p:spPr bwMode="auto">
            <a:xfrm flipV="1">
              <a:off x="1661" y="2020"/>
              <a:ext cx="2360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2" name="Line 24"/>
            <p:cNvSpPr>
              <a:spLocks noChangeShapeType="1"/>
            </p:cNvSpPr>
            <p:nvPr/>
          </p:nvSpPr>
          <p:spPr bwMode="auto">
            <a:xfrm>
              <a:off x="1635" y="2760"/>
              <a:ext cx="1736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3" name="Line 25"/>
            <p:cNvSpPr>
              <a:spLocks noChangeShapeType="1"/>
            </p:cNvSpPr>
            <p:nvPr/>
          </p:nvSpPr>
          <p:spPr bwMode="auto">
            <a:xfrm>
              <a:off x="2409" y="1665"/>
              <a:ext cx="1594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4" name="Line 26"/>
            <p:cNvSpPr>
              <a:spLocks noChangeShapeType="1"/>
            </p:cNvSpPr>
            <p:nvPr/>
          </p:nvSpPr>
          <p:spPr bwMode="auto">
            <a:xfrm flipH="1">
              <a:off x="2007" y="1671"/>
              <a:ext cx="323" cy="1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5" name="Line 27"/>
            <p:cNvSpPr>
              <a:spLocks noChangeShapeType="1"/>
            </p:cNvSpPr>
            <p:nvPr/>
          </p:nvSpPr>
          <p:spPr bwMode="auto">
            <a:xfrm flipH="1" flipV="1">
              <a:off x="3561" y="1592"/>
              <a:ext cx="489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6" name="Line 28"/>
            <p:cNvSpPr>
              <a:spLocks noChangeShapeType="1"/>
            </p:cNvSpPr>
            <p:nvPr/>
          </p:nvSpPr>
          <p:spPr bwMode="auto">
            <a:xfrm flipH="1">
              <a:off x="2780" y="2137"/>
              <a:ext cx="1278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7" name="Line 29"/>
            <p:cNvSpPr>
              <a:spLocks noChangeShapeType="1"/>
            </p:cNvSpPr>
            <p:nvPr/>
          </p:nvSpPr>
          <p:spPr bwMode="auto">
            <a:xfrm flipH="1">
              <a:off x="2835" y="3715"/>
              <a:ext cx="46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8" name="Line 30"/>
            <p:cNvSpPr>
              <a:spLocks noChangeShapeType="1"/>
            </p:cNvSpPr>
            <p:nvPr/>
          </p:nvSpPr>
          <p:spPr bwMode="auto">
            <a:xfrm flipH="1">
              <a:off x="2086" y="1624"/>
              <a:ext cx="1294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9" name="Line 31"/>
            <p:cNvSpPr>
              <a:spLocks noChangeShapeType="1"/>
            </p:cNvSpPr>
            <p:nvPr/>
          </p:nvSpPr>
          <p:spPr bwMode="auto">
            <a:xfrm flipV="1">
              <a:off x="2094" y="2792"/>
              <a:ext cx="1893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0" name="Line 32"/>
            <p:cNvSpPr>
              <a:spLocks noChangeShapeType="1"/>
            </p:cNvSpPr>
            <p:nvPr/>
          </p:nvSpPr>
          <p:spPr bwMode="auto">
            <a:xfrm>
              <a:off x="3506" y="1608"/>
              <a:ext cx="607" cy="1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1" name="Line 33"/>
            <p:cNvSpPr>
              <a:spLocks noChangeShapeType="1"/>
            </p:cNvSpPr>
            <p:nvPr/>
          </p:nvSpPr>
          <p:spPr bwMode="auto">
            <a:xfrm>
              <a:off x="3545" y="3731"/>
              <a:ext cx="23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2" name="Line 34"/>
            <p:cNvSpPr>
              <a:spLocks noChangeShapeType="1"/>
            </p:cNvSpPr>
            <p:nvPr/>
          </p:nvSpPr>
          <p:spPr bwMode="auto">
            <a:xfrm>
              <a:off x="2843" y="3944"/>
              <a:ext cx="93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3" name="Text Box 35"/>
            <p:cNvSpPr txBox="1">
              <a:spLocks noChangeArrowheads="1"/>
            </p:cNvSpPr>
            <p:nvPr/>
          </p:nvSpPr>
          <p:spPr bwMode="auto">
            <a:xfrm>
              <a:off x="846" y="2049"/>
              <a:ext cx="719" cy="4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obtain list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of peers</a:t>
              </a:r>
              <a:r>
                <a:rPr lang="en-US" sz="1800">
                  <a:latin typeface="Arial" charset="0"/>
                </a:rPr>
                <a:t> </a:t>
              </a:r>
            </a:p>
          </p:txBody>
        </p:sp>
        <p:sp>
          <p:nvSpPr>
            <p:cNvPr id="247844" name="Text Box 36"/>
            <p:cNvSpPr txBox="1">
              <a:spLocks noChangeArrowheads="1"/>
            </p:cNvSpPr>
            <p:nvPr/>
          </p:nvSpPr>
          <p:spPr bwMode="auto">
            <a:xfrm>
              <a:off x="2730" y="2539"/>
              <a:ext cx="588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trading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chunks</a:t>
              </a:r>
            </a:p>
          </p:txBody>
        </p:sp>
        <p:sp>
          <p:nvSpPr>
            <p:cNvPr id="247846" name="Line 38"/>
            <p:cNvSpPr>
              <a:spLocks noChangeShapeType="1"/>
            </p:cNvSpPr>
            <p:nvPr/>
          </p:nvSpPr>
          <p:spPr bwMode="auto">
            <a:xfrm flipH="1">
              <a:off x="3892" y="2871"/>
              <a:ext cx="214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7847" name="Picture 39" descr="Ali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13" y="2742"/>
              <a:ext cx="354" cy="437"/>
            </a:xfrm>
            <a:prstGeom prst="rect">
              <a:avLst/>
            </a:prstGeom>
            <a:noFill/>
          </p:spPr>
        </p:pic>
        <p:sp>
          <p:nvSpPr>
            <p:cNvPr id="247848" name="Text Box 40"/>
            <p:cNvSpPr txBox="1">
              <a:spLocks noChangeArrowheads="1"/>
            </p:cNvSpPr>
            <p:nvPr/>
          </p:nvSpPr>
          <p:spPr bwMode="auto">
            <a:xfrm>
              <a:off x="1760" y="3471"/>
              <a:ext cx="386" cy="2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peer</a:t>
              </a:r>
            </a:p>
          </p:txBody>
        </p:sp>
        <p:sp>
          <p:nvSpPr>
            <p:cNvPr id="247850" name="Line 42"/>
            <p:cNvSpPr>
              <a:spLocks noChangeShapeType="1"/>
            </p:cNvSpPr>
            <p:nvPr/>
          </p:nvSpPr>
          <p:spPr bwMode="auto">
            <a:xfrm>
              <a:off x="1178" y="1309"/>
              <a:ext cx="218" cy="22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7851" name="Rectangle 43"/>
          <p:cNvSpPr>
            <a:spLocks noChangeArrowheads="1"/>
          </p:cNvSpPr>
          <p:nvPr/>
        </p:nvSpPr>
        <p:spPr bwMode="auto">
          <a:xfrm>
            <a:off x="614363" y="1416050"/>
            <a:ext cx="39893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P2P file distribution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9B99-56C2-4FE3-8EC7-FDF48AD01CB9}" type="slidenum">
              <a:rPr lang="en-US"/>
              <a:pPr/>
              <a:t>4</a:t>
            </a:fld>
            <a:endParaRPr lang="en-US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Client-server architecture</a:t>
            </a:r>
          </a:p>
        </p:txBody>
      </p:sp>
      <p:sp>
        <p:nvSpPr>
          <p:cNvPr id="181708" name="Rectangle 460"/>
          <p:cNvSpPr>
            <a:spLocks noGrp="1" noChangeArrowheads="1"/>
          </p:cNvSpPr>
          <p:nvPr>
            <p:ph type="body" sz="half" idx="2"/>
          </p:nvPr>
        </p:nvSpPr>
        <p:spPr>
          <a:xfrm>
            <a:off x="3951288" y="1416050"/>
            <a:ext cx="4856162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server:</a:t>
            </a:r>
            <a:r>
              <a:rPr lang="en-US" sz="2400"/>
              <a:t> </a:t>
            </a:r>
          </a:p>
          <a:p>
            <a:pPr lvl="1"/>
            <a:r>
              <a:rPr lang="en-US"/>
              <a:t>always-on host</a:t>
            </a:r>
          </a:p>
          <a:p>
            <a:pPr lvl="1"/>
            <a:r>
              <a:rPr lang="en-US"/>
              <a:t>permanent IP address</a:t>
            </a:r>
          </a:p>
          <a:p>
            <a:pPr lvl="1"/>
            <a:r>
              <a:rPr lang="en-US"/>
              <a:t>server farms for scaling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Clients (in general):</a:t>
            </a:r>
          </a:p>
          <a:p>
            <a:pPr lvl="1"/>
            <a:r>
              <a:rPr lang="en-US" sz="2000"/>
              <a:t>communicate with server</a:t>
            </a:r>
          </a:p>
          <a:p>
            <a:pPr lvl="1"/>
            <a:r>
              <a:rPr lang="en-US" sz="2000"/>
              <a:t>intermittently connected</a:t>
            </a:r>
          </a:p>
          <a:p>
            <a:pPr lvl="1"/>
            <a:r>
              <a:rPr lang="en-US" sz="2000"/>
              <a:t>have dynamic IP addresses</a:t>
            </a:r>
          </a:p>
          <a:p>
            <a:pPr lvl="1"/>
            <a:r>
              <a:rPr lang="en-US" sz="2000"/>
              <a:t>do not communicate directly with each other</a:t>
            </a:r>
          </a:p>
        </p:txBody>
      </p:sp>
      <p:sp>
        <p:nvSpPr>
          <p:cNvPr id="181710" name="Freeform 462"/>
          <p:cNvSpPr>
            <a:spLocks/>
          </p:cNvSpPr>
          <p:nvPr/>
        </p:nvSpPr>
        <p:spPr bwMode="auto">
          <a:xfrm>
            <a:off x="2336800" y="354012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711" name="Freeform 463"/>
          <p:cNvSpPr>
            <a:spLocks/>
          </p:cNvSpPr>
          <p:nvPr/>
        </p:nvSpPr>
        <p:spPr bwMode="auto">
          <a:xfrm>
            <a:off x="2790825" y="201453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712" name="Freeform 464"/>
          <p:cNvSpPr>
            <a:spLocks/>
          </p:cNvSpPr>
          <p:nvPr/>
        </p:nvSpPr>
        <p:spPr bwMode="auto">
          <a:xfrm>
            <a:off x="615950" y="172243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1713" name="Group 465"/>
          <p:cNvGrpSpPr>
            <a:grpSpLocks/>
          </p:cNvGrpSpPr>
          <p:nvPr/>
        </p:nvGrpSpPr>
        <p:grpSpPr bwMode="auto">
          <a:xfrm>
            <a:off x="703263" y="3057525"/>
            <a:ext cx="1458912" cy="933450"/>
            <a:chOff x="2889" y="1631"/>
            <a:chExt cx="980" cy="743"/>
          </a:xfrm>
        </p:grpSpPr>
        <p:sp>
          <p:nvSpPr>
            <p:cNvPr id="181714" name="Rectangle 466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15" name="AutoShape 467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1716" name="Group 468"/>
          <p:cNvGrpSpPr>
            <a:grpSpLocks/>
          </p:cNvGrpSpPr>
          <p:nvPr/>
        </p:nvGrpSpPr>
        <p:grpSpPr bwMode="auto">
          <a:xfrm>
            <a:off x="1404938" y="1914525"/>
            <a:ext cx="336550" cy="531813"/>
            <a:chOff x="3796" y="1043"/>
            <a:chExt cx="865" cy="1237"/>
          </a:xfrm>
        </p:grpSpPr>
        <p:sp>
          <p:nvSpPr>
            <p:cNvPr id="181717" name="Line 469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18" name="Line 470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19" name="Line 471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0" name="Line 472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1" name="Line 473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2" name="Line 474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3" name="Line 475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4" name="Line 476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5" name="Line 477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6" name="Line 478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7" name="Line 479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8" name="Line 480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9" name="Line 481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30" name="Line 482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31" name="Line 483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81732" name="Group 484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81733" name="Line 48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4" name="Line 48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5" name="Line 48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6" name="Line 48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737" name="Group 489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81738" name="Line 49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9" name="Line 49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0" name="Line 49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1" name="Line 49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742" name="Group 494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81743" name="Line 49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4" name="Line 49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5" name="Line 49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6" name="Line 49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81747" name="Oval 499"/>
          <p:cNvSpPr>
            <a:spLocks noChangeArrowheads="1"/>
          </p:cNvSpPr>
          <p:nvPr/>
        </p:nvSpPr>
        <p:spPr bwMode="auto">
          <a:xfrm>
            <a:off x="2462213" y="37353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48" name="Line 500"/>
          <p:cNvSpPr>
            <a:spLocks noChangeShapeType="1"/>
          </p:cNvSpPr>
          <p:nvPr/>
        </p:nvSpPr>
        <p:spPr bwMode="auto">
          <a:xfrm>
            <a:off x="2462213" y="3727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49" name="Line 501"/>
          <p:cNvSpPr>
            <a:spLocks noChangeShapeType="1"/>
          </p:cNvSpPr>
          <p:nvPr/>
        </p:nvSpPr>
        <p:spPr bwMode="auto">
          <a:xfrm>
            <a:off x="2820988" y="3727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50" name="Rectangle 502"/>
          <p:cNvSpPr>
            <a:spLocks noChangeArrowheads="1"/>
          </p:cNvSpPr>
          <p:nvPr/>
        </p:nvSpPr>
        <p:spPr bwMode="auto">
          <a:xfrm>
            <a:off x="2462213" y="37274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51" name="Oval 503"/>
          <p:cNvSpPr>
            <a:spLocks noChangeArrowheads="1"/>
          </p:cNvSpPr>
          <p:nvPr/>
        </p:nvSpPr>
        <p:spPr bwMode="auto">
          <a:xfrm>
            <a:off x="2459038" y="36591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52" name="Group 504"/>
          <p:cNvGrpSpPr>
            <a:grpSpLocks/>
          </p:cNvGrpSpPr>
          <p:nvPr/>
        </p:nvGrpSpPr>
        <p:grpSpPr bwMode="auto">
          <a:xfrm>
            <a:off x="2544763" y="3683000"/>
            <a:ext cx="179387" cy="65088"/>
            <a:chOff x="2848" y="848"/>
            <a:chExt cx="140" cy="98"/>
          </a:xfrm>
        </p:grpSpPr>
        <p:sp>
          <p:nvSpPr>
            <p:cNvPr id="181753" name="Line 50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4" name="Line 50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5" name="Line 50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56" name="Group 508"/>
          <p:cNvGrpSpPr>
            <a:grpSpLocks/>
          </p:cNvGrpSpPr>
          <p:nvPr/>
        </p:nvGrpSpPr>
        <p:grpSpPr bwMode="auto">
          <a:xfrm flipV="1">
            <a:off x="2544763" y="3683000"/>
            <a:ext cx="179387" cy="65088"/>
            <a:chOff x="2848" y="848"/>
            <a:chExt cx="140" cy="98"/>
          </a:xfrm>
        </p:grpSpPr>
        <p:sp>
          <p:nvSpPr>
            <p:cNvPr id="181757" name="Line 5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8" name="Line 5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9" name="Line 5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60" name="Oval 512"/>
          <p:cNvSpPr>
            <a:spLocks noChangeArrowheads="1"/>
          </p:cNvSpPr>
          <p:nvPr/>
        </p:nvSpPr>
        <p:spPr bwMode="auto">
          <a:xfrm>
            <a:off x="2817813" y="40147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61" name="Line 513"/>
          <p:cNvSpPr>
            <a:spLocks noChangeShapeType="1"/>
          </p:cNvSpPr>
          <p:nvPr/>
        </p:nvSpPr>
        <p:spPr bwMode="auto">
          <a:xfrm>
            <a:off x="2817813" y="40068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62" name="Line 514"/>
          <p:cNvSpPr>
            <a:spLocks noChangeShapeType="1"/>
          </p:cNvSpPr>
          <p:nvPr/>
        </p:nvSpPr>
        <p:spPr bwMode="auto">
          <a:xfrm>
            <a:off x="3176588" y="40068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63" name="Rectangle 515"/>
          <p:cNvSpPr>
            <a:spLocks noChangeArrowheads="1"/>
          </p:cNvSpPr>
          <p:nvPr/>
        </p:nvSpPr>
        <p:spPr bwMode="auto">
          <a:xfrm>
            <a:off x="2817813" y="40068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64" name="Oval 516"/>
          <p:cNvSpPr>
            <a:spLocks noChangeArrowheads="1"/>
          </p:cNvSpPr>
          <p:nvPr/>
        </p:nvSpPr>
        <p:spPr bwMode="auto">
          <a:xfrm>
            <a:off x="2814638" y="39385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65" name="Group 517"/>
          <p:cNvGrpSpPr>
            <a:grpSpLocks/>
          </p:cNvGrpSpPr>
          <p:nvPr/>
        </p:nvGrpSpPr>
        <p:grpSpPr bwMode="auto">
          <a:xfrm>
            <a:off x="2900363" y="3962400"/>
            <a:ext cx="179387" cy="65088"/>
            <a:chOff x="2848" y="848"/>
            <a:chExt cx="140" cy="98"/>
          </a:xfrm>
        </p:grpSpPr>
        <p:sp>
          <p:nvSpPr>
            <p:cNvPr id="181766" name="Line 5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67" name="Line 5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68" name="Line 5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69" name="Group 521"/>
          <p:cNvGrpSpPr>
            <a:grpSpLocks/>
          </p:cNvGrpSpPr>
          <p:nvPr/>
        </p:nvGrpSpPr>
        <p:grpSpPr bwMode="auto">
          <a:xfrm flipV="1">
            <a:off x="2900363" y="3962400"/>
            <a:ext cx="179387" cy="65088"/>
            <a:chOff x="2848" y="848"/>
            <a:chExt cx="140" cy="98"/>
          </a:xfrm>
        </p:grpSpPr>
        <p:sp>
          <p:nvSpPr>
            <p:cNvPr id="181770" name="Line 5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71" name="Line 5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72" name="Line 5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73" name="Oval 525"/>
          <p:cNvSpPr>
            <a:spLocks noChangeArrowheads="1"/>
          </p:cNvSpPr>
          <p:nvPr/>
        </p:nvSpPr>
        <p:spPr bwMode="auto">
          <a:xfrm>
            <a:off x="3097213" y="37480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74" name="Line 526"/>
          <p:cNvSpPr>
            <a:spLocks noChangeShapeType="1"/>
          </p:cNvSpPr>
          <p:nvPr/>
        </p:nvSpPr>
        <p:spPr bwMode="auto">
          <a:xfrm>
            <a:off x="3097213" y="37401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75" name="Line 527"/>
          <p:cNvSpPr>
            <a:spLocks noChangeShapeType="1"/>
          </p:cNvSpPr>
          <p:nvPr/>
        </p:nvSpPr>
        <p:spPr bwMode="auto">
          <a:xfrm>
            <a:off x="3455988" y="37401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76" name="Rectangle 528"/>
          <p:cNvSpPr>
            <a:spLocks noChangeArrowheads="1"/>
          </p:cNvSpPr>
          <p:nvPr/>
        </p:nvSpPr>
        <p:spPr bwMode="auto">
          <a:xfrm>
            <a:off x="3097213" y="37401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77" name="Oval 529"/>
          <p:cNvSpPr>
            <a:spLocks noChangeArrowheads="1"/>
          </p:cNvSpPr>
          <p:nvPr/>
        </p:nvSpPr>
        <p:spPr bwMode="auto">
          <a:xfrm>
            <a:off x="3094038" y="36718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78" name="Group 530"/>
          <p:cNvGrpSpPr>
            <a:grpSpLocks/>
          </p:cNvGrpSpPr>
          <p:nvPr/>
        </p:nvGrpSpPr>
        <p:grpSpPr bwMode="auto">
          <a:xfrm>
            <a:off x="3179763" y="3695700"/>
            <a:ext cx="179387" cy="65088"/>
            <a:chOff x="2848" y="848"/>
            <a:chExt cx="140" cy="98"/>
          </a:xfrm>
        </p:grpSpPr>
        <p:sp>
          <p:nvSpPr>
            <p:cNvPr id="181779" name="Line 5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0" name="Line 5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1" name="Line 5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82" name="Group 534"/>
          <p:cNvGrpSpPr>
            <a:grpSpLocks/>
          </p:cNvGrpSpPr>
          <p:nvPr/>
        </p:nvGrpSpPr>
        <p:grpSpPr bwMode="auto">
          <a:xfrm flipV="1">
            <a:off x="3179763" y="3695700"/>
            <a:ext cx="179387" cy="65088"/>
            <a:chOff x="2848" y="848"/>
            <a:chExt cx="140" cy="98"/>
          </a:xfrm>
        </p:grpSpPr>
        <p:sp>
          <p:nvSpPr>
            <p:cNvPr id="181783" name="Line 53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4" name="Line 53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5" name="Line 53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86" name="Oval 538"/>
          <p:cNvSpPr>
            <a:spLocks noChangeArrowheads="1"/>
          </p:cNvSpPr>
          <p:nvPr/>
        </p:nvSpPr>
        <p:spPr bwMode="auto">
          <a:xfrm>
            <a:off x="2562225" y="2586038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87" name="Line 539"/>
          <p:cNvSpPr>
            <a:spLocks noChangeShapeType="1"/>
          </p:cNvSpPr>
          <p:nvPr/>
        </p:nvSpPr>
        <p:spPr bwMode="auto">
          <a:xfrm>
            <a:off x="2562225" y="257810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88" name="Line 540"/>
          <p:cNvSpPr>
            <a:spLocks noChangeShapeType="1"/>
          </p:cNvSpPr>
          <p:nvPr/>
        </p:nvSpPr>
        <p:spPr bwMode="auto">
          <a:xfrm>
            <a:off x="2909888" y="257810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89" name="Rectangle 541"/>
          <p:cNvSpPr>
            <a:spLocks noChangeArrowheads="1"/>
          </p:cNvSpPr>
          <p:nvPr/>
        </p:nvSpPr>
        <p:spPr bwMode="auto">
          <a:xfrm>
            <a:off x="2562225" y="2578100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90" name="Oval 542"/>
          <p:cNvSpPr>
            <a:spLocks noChangeArrowheads="1"/>
          </p:cNvSpPr>
          <p:nvPr/>
        </p:nvSpPr>
        <p:spPr bwMode="auto">
          <a:xfrm>
            <a:off x="2559050" y="2514600"/>
            <a:ext cx="347663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91" name="Group 543"/>
          <p:cNvGrpSpPr>
            <a:grpSpLocks/>
          </p:cNvGrpSpPr>
          <p:nvPr/>
        </p:nvGrpSpPr>
        <p:grpSpPr bwMode="auto">
          <a:xfrm>
            <a:off x="2643188" y="2536825"/>
            <a:ext cx="171450" cy="61913"/>
            <a:chOff x="2848" y="848"/>
            <a:chExt cx="140" cy="98"/>
          </a:xfrm>
        </p:grpSpPr>
        <p:sp>
          <p:nvSpPr>
            <p:cNvPr id="181792" name="Line 5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3" name="Line 5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4" name="Line 5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95" name="Group 547"/>
          <p:cNvGrpSpPr>
            <a:grpSpLocks/>
          </p:cNvGrpSpPr>
          <p:nvPr/>
        </p:nvGrpSpPr>
        <p:grpSpPr bwMode="auto">
          <a:xfrm flipV="1">
            <a:off x="2643188" y="2536825"/>
            <a:ext cx="171450" cy="60325"/>
            <a:chOff x="2848" y="848"/>
            <a:chExt cx="140" cy="98"/>
          </a:xfrm>
        </p:grpSpPr>
        <p:sp>
          <p:nvSpPr>
            <p:cNvPr id="181796" name="Line 5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7" name="Line 5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8" name="Line 5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99" name="Oval 551"/>
          <p:cNvSpPr>
            <a:spLocks noChangeArrowheads="1"/>
          </p:cNvSpPr>
          <p:nvPr/>
        </p:nvSpPr>
        <p:spPr bwMode="auto">
          <a:xfrm>
            <a:off x="2560638" y="28463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00" name="Line 552"/>
          <p:cNvSpPr>
            <a:spLocks noChangeShapeType="1"/>
          </p:cNvSpPr>
          <p:nvPr/>
        </p:nvSpPr>
        <p:spPr bwMode="auto">
          <a:xfrm>
            <a:off x="2560638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01" name="Line 553"/>
          <p:cNvSpPr>
            <a:spLocks noChangeShapeType="1"/>
          </p:cNvSpPr>
          <p:nvPr/>
        </p:nvSpPr>
        <p:spPr bwMode="auto">
          <a:xfrm>
            <a:off x="2919413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02" name="Rectangle 554"/>
          <p:cNvSpPr>
            <a:spLocks noChangeArrowheads="1"/>
          </p:cNvSpPr>
          <p:nvPr/>
        </p:nvSpPr>
        <p:spPr bwMode="auto">
          <a:xfrm>
            <a:off x="2560638" y="28384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03" name="Oval 555"/>
          <p:cNvSpPr>
            <a:spLocks noChangeArrowheads="1"/>
          </p:cNvSpPr>
          <p:nvPr/>
        </p:nvSpPr>
        <p:spPr bwMode="auto">
          <a:xfrm>
            <a:off x="2557463" y="27701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04" name="Group 556"/>
          <p:cNvGrpSpPr>
            <a:grpSpLocks/>
          </p:cNvGrpSpPr>
          <p:nvPr/>
        </p:nvGrpSpPr>
        <p:grpSpPr bwMode="auto">
          <a:xfrm>
            <a:off x="2643188" y="2794000"/>
            <a:ext cx="179387" cy="65088"/>
            <a:chOff x="2848" y="848"/>
            <a:chExt cx="140" cy="98"/>
          </a:xfrm>
        </p:grpSpPr>
        <p:sp>
          <p:nvSpPr>
            <p:cNvPr id="181805" name="Line 5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06" name="Line 5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07" name="Line 5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08" name="Group 560"/>
          <p:cNvGrpSpPr>
            <a:grpSpLocks/>
          </p:cNvGrpSpPr>
          <p:nvPr/>
        </p:nvGrpSpPr>
        <p:grpSpPr bwMode="auto">
          <a:xfrm flipV="1">
            <a:off x="2643188" y="2794000"/>
            <a:ext cx="179387" cy="65088"/>
            <a:chOff x="2848" y="848"/>
            <a:chExt cx="140" cy="98"/>
          </a:xfrm>
        </p:grpSpPr>
        <p:sp>
          <p:nvSpPr>
            <p:cNvPr id="181809" name="Line 56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10" name="Line 56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11" name="Line 56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12" name="Oval 564"/>
          <p:cNvSpPr>
            <a:spLocks noChangeArrowheads="1"/>
          </p:cNvSpPr>
          <p:nvPr/>
        </p:nvSpPr>
        <p:spPr bwMode="auto">
          <a:xfrm>
            <a:off x="3036888" y="248761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13" name="Line 565"/>
          <p:cNvSpPr>
            <a:spLocks noChangeShapeType="1"/>
          </p:cNvSpPr>
          <p:nvPr/>
        </p:nvSpPr>
        <p:spPr bwMode="auto">
          <a:xfrm>
            <a:off x="3036888" y="248126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14" name="Line 566"/>
          <p:cNvSpPr>
            <a:spLocks noChangeShapeType="1"/>
          </p:cNvSpPr>
          <p:nvPr/>
        </p:nvSpPr>
        <p:spPr bwMode="auto">
          <a:xfrm>
            <a:off x="3367088" y="248126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15" name="Rectangle 567"/>
          <p:cNvSpPr>
            <a:spLocks noChangeArrowheads="1"/>
          </p:cNvSpPr>
          <p:nvPr/>
        </p:nvSpPr>
        <p:spPr bwMode="auto">
          <a:xfrm>
            <a:off x="3036888" y="248126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81816" name="Oval 568"/>
          <p:cNvSpPr>
            <a:spLocks noChangeArrowheads="1"/>
          </p:cNvSpPr>
          <p:nvPr/>
        </p:nvSpPr>
        <p:spPr bwMode="auto">
          <a:xfrm>
            <a:off x="3033713" y="241935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17" name="Group 569"/>
          <p:cNvGrpSpPr>
            <a:grpSpLocks/>
          </p:cNvGrpSpPr>
          <p:nvPr/>
        </p:nvGrpSpPr>
        <p:grpSpPr bwMode="auto">
          <a:xfrm>
            <a:off x="3113088" y="2441575"/>
            <a:ext cx="163512" cy="57150"/>
            <a:chOff x="2848" y="848"/>
            <a:chExt cx="140" cy="98"/>
          </a:xfrm>
        </p:grpSpPr>
        <p:sp>
          <p:nvSpPr>
            <p:cNvPr id="181818" name="Line 57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19" name="Line 57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20" name="Line 57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21" name="Group 573"/>
          <p:cNvGrpSpPr>
            <a:grpSpLocks/>
          </p:cNvGrpSpPr>
          <p:nvPr/>
        </p:nvGrpSpPr>
        <p:grpSpPr bwMode="auto">
          <a:xfrm flipV="1">
            <a:off x="3113088" y="2439988"/>
            <a:ext cx="163512" cy="58737"/>
            <a:chOff x="2848" y="848"/>
            <a:chExt cx="140" cy="98"/>
          </a:xfrm>
        </p:grpSpPr>
        <p:sp>
          <p:nvSpPr>
            <p:cNvPr id="181822" name="Line 57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23" name="Line 57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24" name="Line 57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25" name="Oval 577"/>
          <p:cNvSpPr>
            <a:spLocks noChangeArrowheads="1"/>
          </p:cNvSpPr>
          <p:nvPr/>
        </p:nvSpPr>
        <p:spPr bwMode="auto">
          <a:xfrm>
            <a:off x="3122613" y="28463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26" name="Line 578"/>
          <p:cNvSpPr>
            <a:spLocks noChangeShapeType="1"/>
          </p:cNvSpPr>
          <p:nvPr/>
        </p:nvSpPr>
        <p:spPr bwMode="auto">
          <a:xfrm>
            <a:off x="3122613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27" name="Line 579"/>
          <p:cNvSpPr>
            <a:spLocks noChangeShapeType="1"/>
          </p:cNvSpPr>
          <p:nvPr/>
        </p:nvSpPr>
        <p:spPr bwMode="auto">
          <a:xfrm>
            <a:off x="3481388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28" name="Rectangle 580"/>
          <p:cNvSpPr>
            <a:spLocks noChangeArrowheads="1"/>
          </p:cNvSpPr>
          <p:nvPr/>
        </p:nvSpPr>
        <p:spPr bwMode="auto">
          <a:xfrm>
            <a:off x="3122613" y="28384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29" name="Oval 581"/>
          <p:cNvSpPr>
            <a:spLocks noChangeArrowheads="1"/>
          </p:cNvSpPr>
          <p:nvPr/>
        </p:nvSpPr>
        <p:spPr bwMode="auto">
          <a:xfrm>
            <a:off x="3119438" y="27701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30" name="Group 582"/>
          <p:cNvGrpSpPr>
            <a:grpSpLocks/>
          </p:cNvGrpSpPr>
          <p:nvPr/>
        </p:nvGrpSpPr>
        <p:grpSpPr bwMode="auto">
          <a:xfrm>
            <a:off x="3205163" y="2794000"/>
            <a:ext cx="179387" cy="65088"/>
            <a:chOff x="2848" y="848"/>
            <a:chExt cx="140" cy="98"/>
          </a:xfrm>
        </p:grpSpPr>
        <p:sp>
          <p:nvSpPr>
            <p:cNvPr id="181831" name="Line 5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2" name="Line 5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3" name="Line 5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34" name="Group 586"/>
          <p:cNvGrpSpPr>
            <a:grpSpLocks/>
          </p:cNvGrpSpPr>
          <p:nvPr/>
        </p:nvGrpSpPr>
        <p:grpSpPr bwMode="auto">
          <a:xfrm flipV="1">
            <a:off x="3205163" y="2794000"/>
            <a:ext cx="179387" cy="65088"/>
            <a:chOff x="2848" y="848"/>
            <a:chExt cx="140" cy="98"/>
          </a:xfrm>
        </p:grpSpPr>
        <p:sp>
          <p:nvSpPr>
            <p:cNvPr id="181835" name="Line 58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6" name="Line 58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7" name="Line 58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38" name="Oval 590"/>
          <p:cNvSpPr>
            <a:spLocks noChangeArrowheads="1"/>
          </p:cNvSpPr>
          <p:nvPr/>
        </p:nvSpPr>
        <p:spPr bwMode="auto">
          <a:xfrm>
            <a:off x="1712913" y="25812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39" name="Line 591"/>
          <p:cNvSpPr>
            <a:spLocks noChangeShapeType="1"/>
          </p:cNvSpPr>
          <p:nvPr/>
        </p:nvSpPr>
        <p:spPr bwMode="auto">
          <a:xfrm>
            <a:off x="1712913" y="25733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40" name="Line 592"/>
          <p:cNvSpPr>
            <a:spLocks noChangeShapeType="1"/>
          </p:cNvSpPr>
          <p:nvPr/>
        </p:nvSpPr>
        <p:spPr bwMode="auto">
          <a:xfrm>
            <a:off x="2058988" y="25733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41" name="Rectangle 593"/>
          <p:cNvSpPr>
            <a:spLocks noChangeArrowheads="1"/>
          </p:cNvSpPr>
          <p:nvPr/>
        </p:nvSpPr>
        <p:spPr bwMode="auto">
          <a:xfrm>
            <a:off x="1712913" y="25733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42" name="Oval 594"/>
          <p:cNvSpPr>
            <a:spLocks noChangeArrowheads="1"/>
          </p:cNvSpPr>
          <p:nvPr/>
        </p:nvSpPr>
        <p:spPr bwMode="auto">
          <a:xfrm>
            <a:off x="1709738" y="25098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43" name="Group 595"/>
          <p:cNvGrpSpPr>
            <a:grpSpLocks/>
          </p:cNvGrpSpPr>
          <p:nvPr/>
        </p:nvGrpSpPr>
        <p:grpSpPr bwMode="auto">
          <a:xfrm>
            <a:off x="1793875" y="2532063"/>
            <a:ext cx="171450" cy="60325"/>
            <a:chOff x="2848" y="848"/>
            <a:chExt cx="140" cy="98"/>
          </a:xfrm>
        </p:grpSpPr>
        <p:sp>
          <p:nvSpPr>
            <p:cNvPr id="181844" name="Line 59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45" name="Line 59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46" name="Line 59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47" name="Group 599"/>
          <p:cNvGrpSpPr>
            <a:grpSpLocks/>
          </p:cNvGrpSpPr>
          <p:nvPr/>
        </p:nvGrpSpPr>
        <p:grpSpPr bwMode="auto">
          <a:xfrm flipV="1">
            <a:off x="1793875" y="2532063"/>
            <a:ext cx="171450" cy="58737"/>
            <a:chOff x="2848" y="848"/>
            <a:chExt cx="140" cy="98"/>
          </a:xfrm>
        </p:grpSpPr>
        <p:sp>
          <p:nvSpPr>
            <p:cNvPr id="181848" name="Line 60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49" name="Line 60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50" name="Line 60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51" name="Oval 603"/>
          <p:cNvSpPr>
            <a:spLocks noChangeArrowheads="1"/>
          </p:cNvSpPr>
          <p:nvPr/>
        </p:nvSpPr>
        <p:spPr bwMode="auto">
          <a:xfrm>
            <a:off x="1406525" y="37306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52" name="Line 604"/>
          <p:cNvSpPr>
            <a:spLocks noChangeShapeType="1"/>
          </p:cNvSpPr>
          <p:nvPr/>
        </p:nvSpPr>
        <p:spPr bwMode="auto">
          <a:xfrm>
            <a:off x="1406525" y="37226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53" name="Line 605"/>
          <p:cNvSpPr>
            <a:spLocks noChangeShapeType="1"/>
          </p:cNvSpPr>
          <p:nvPr/>
        </p:nvSpPr>
        <p:spPr bwMode="auto">
          <a:xfrm>
            <a:off x="1752600" y="37226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54" name="Rectangle 606"/>
          <p:cNvSpPr>
            <a:spLocks noChangeArrowheads="1"/>
          </p:cNvSpPr>
          <p:nvPr/>
        </p:nvSpPr>
        <p:spPr bwMode="auto">
          <a:xfrm>
            <a:off x="1406525" y="37226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55" name="Oval 607"/>
          <p:cNvSpPr>
            <a:spLocks noChangeArrowheads="1"/>
          </p:cNvSpPr>
          <p:nvPr/>
        </p:nvSpPr>
        <p:spPr bwMode="auto">
          <a:xfrm>
            <a:off x="1403350" y="36591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56" name="Group 608"/>
          <p:cNvGrpSpPr>
            <a:grpSpLocks/>
          </p:cNvGrpSpPr>
          <p:nvPr/>
        </p:nvGrpSpPr>
        <p:grpSpPr bwMode="auto">
          <a:xfrm>
            <a:off x="1487488" y="3681413"/>
            <a:ext cx="171450" cy="60325"/>
            <a:chOff x="2848" y="848"/>
            <a:chExt cx="140" cy="98"/>
          </a:xfrm>
        </p:grpSpPr>
        <p:sp>
          <p:nvSpPr>
            <p:cNvPr id="181857" name="Line 6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58" name="Line 6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59" name="Line 6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60" name="Group 612"/>
          <p:cNvGrpSpPr>
            <a:grpSpLocks/>
          </p:cNvGrpSpPr>
          <p:nvPr/>
        </p:nvGrpSpPr>
        <p:grpSpPr bwMode="auto">
          <a:xfrm flipV="1">
            <a:off x="1487488" y="3681413"/>
            <a:ext cx="171450" cy="58737"/>
            <a:chOff x="2848" y="848"/>
            <a:chExt cx="140" cy="98"/>
          </a:xfrm>
        </p:grpSpPr>
        <p:sp>
          <p:nvSpPr>
            <p:cNvPr id="181861" name="Line 6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62" name="Line 6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63" name="Line 6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64" name="Line 616"/>
          <p:cNvSpPr>
            <a:spLocks noChangeShapeType="1"/>
          </p:cNvSpPr>
          <p:nvPr/>
        </p:nvSpPr>
        <p:spPr bwMode="auto">
          <a:xfrm flipV="1">
            <a:off x="2605088" y="4087813"/>
            <a:ext cx="227012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5" name="Line 617"/>
          <p:cNvSpPr>
            <a:spLocks noChangeShapeType="1"/>
          </p:cNvSpPr>
          <p:nvPr/>
        </p:nvSpPr>
        <p:spPr bwMode="auto">
          <a:xfrm>
            <a:off x="2728913" y="3825875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6" name="Line 618"/>
          <p:cNvSpPr>
            <a:spLocks noChangeShapeType="1"/>
          </p:cNvSpPr>
          <p:nvPr/>
        </p:nvSpPr>
        <p:spPr bwMode="auto">
          <a:xfrm>
            <a:off x="2825750" y="374650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7" name="Line 619"/>
          <p:cNvSpPr>
            <a:spLocks noChangeShapeType="1"/>
          </p:cNvSpPr>
          <p:nvPr/>
        </p:nvSpPr>
        <p:spPr bwMode="auto">
          <a:xfrm flipV="1">
            <a:off x="3062288" y="3832225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8" name="Line 620"/>
          <p:cNvSpPr>
            <a:spLocks noChangeShapeType="1"/>
          </p:cNvSpPr>
          <p:nvPr/>
        </p:nvSpPr>
        <p:spPr bwMode="auto">
          <a:xfrm>
            <a:off x="1760538" y="375285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9" name="Line 621"/>
          <p:cNvSpPr>
            <a:spLocks noChangeShapeType="1"/>
          </p:cNvSpPr>
          <p:nvPr/>
        </p:nvSpPr>
        <p:spPr bwMode="auto">
          <a:xfrm>
            <a:off x="2055813" y="2600325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70" name="Line 622"/>
          <p:cNvSpPr>
            <a:spLocks noChangeShapeType="1"/>
          </p:cNvSpPr>
          <p:nvPr/>
        </p:nvSpPr>
        <p:spPr bwMode="auto">
          <a:xfrm>
            <a:off x="1622425" y="242887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71" name="Freeform 623"/>
          <p:cNvSpPr>
            <a:spLocks/>
          </p:cNvSpPr>
          <p:nvPr/>
        </p:nvSpPr>
        <p:spPr bwMode="auto">
          <a:xfrm>
            <a:off x="942975" y="4435475"/>
            <a:ext cx="2979738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72" name="Line 624"/>
          <p:cNvSpPr>
            <a:spLocks noChangeShapeType="1"/>
          </p:cNvSpPr>
          <p:nvPr/>
        </p:nvSpPr>
        <p:spPr bwMode="auto">
          <a:xfrm rot="-5400000">
            <a:off x="3178175" y="517207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73" name="Line 625"/>
          <p:cNvSpPr>
            <a:spLocks noChangeShapeType="1"/>
          </p:cNvSpPr>
          <p:nvPr/>
        </p:nvSpPr>
        <p:spPr bwMode="auto">
          <a:xfrm rot="5400000" flipV="1">
            <a:off x="3324225" y="54530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74" name="Line 626"/>
          <p:cNvSpPr>
            <a:spLocks noChangeShapeType="1"/>
          </p:cNvSpPr>
          <p:nvPr/>
        </p:nvSpPr>
        <p:spPr bwMode="auto">
          <a:xfrm rot="-5400000">
            <a:off x="3509963" y="512921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75" name="Group 627"/>
          <p:cNvGrpSpPr>
            <a:grpSpLocks/>
          </p:cNvGrpSpPr>
          <p:nvPr/>
        </p:nvGrpSpPr>
        <p:grpSpPr bwMode="auto">
          <a:xfrm>
            <a:off x="3089275" y="4838700"/>
            <a:ext cx="501650" cy="234950"/>
            <a:chOff x="4701" y="2996"/>
            <a:chExt cx="316" cy="148"/>
          </a:xfrm>
        </p:grpSpPr>
        <p:sp>
          <p:nvSpPr>
            <p:cNvPr id="181876" name="Oval 62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77" name="Line 62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78" name="Line 63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79" name="Rectangle 63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880" name="Oval 63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881" name="Group 63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1882" name="Line 63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3" name="Line 63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4" name="Line 63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885" name="Group 63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1886" name="Line 6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7" name="Line 6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8" name="Line 6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1889" name="Group 641"/>
          <p:cNvGrpSpPr>
            <a:grpSpLocks/>
          </p:cNvGrpSpPr>
          <p:nvPr/>
        </p:nvGrpSpPr>
        <p:grpSpPr bwMode="auto">
          <a:xfrm>
            <a:off x="2273300" y="4562475"/>
            <a:ext cx="501650" cy="234950"/>
            <a:chOff x="3600" y="219"/>
            <a:chExt cx="360" cy="175"/>
          </a:xfrm>
        </p:grpSpPr>
        <p:sp>
          <p:nvSpPr>
            <p:cNvPr id="181890" name="Oval 64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91" name="Line 64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92" name="Line 64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93" name="Rectangle 64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894" name="Oval 64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895" name="Group 64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1896" name="Line 6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97" name="Line 6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98" name="Line 6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899" name="Group 65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1900" name="Line 6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01" name="Line 6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02" name="Line 6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1903" name="Group 655"/>
          <p:cNvGrpSpPr>
            <a:grpSpLocks/>
          </p:cNvGrpSpPr>
          <p:nvPr/>
        </p:nvGrpSpPr>
        <p:grpSpPr bwMode="auto">
          <a:xfrm>
            <a:off x="1608138" y="4867275"/>
            <a:ext cx="501650" cy="234950"/>
            <a:chOff x="3600" y="219"/>
            <a:chExt cx="360" cy="175"/>
          </a:xfrm>
        </p:grpSpPr>
        <p:sp>
          <p:nvSpPr>
            <p:cNvPr id="181904" name="Oval 6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05" name="Line 6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06" name="Line 6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07" name="Rectangle 6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908" name="Oval 6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909" name="Group 6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1910" name="Line 6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1" name="Line 6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2" name="Line 6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913" name="Group 6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1914" name="Line 6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5" name="Line 6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6" name="Line 6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1917" name="Line 669"/>
          <p:cNvSpPr>
            <a:spLocks noChangeShapeType="1"/>
          </p:cNvSpPr>
          <p:nvPr/>
        </p:nvSpPr>
        <p:spPr bwMode="auto">
          <a:xfrm>
            <a:off x="2722563" y="477361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18" name="Line 670"/>
          <p:cNvSpPr>
            <a:spLocks noChangeShapeType="1"/>
          </p:cNvSpPr>
          <p:nvPr/>
        </p:nvSpPr>
        <p:spPr bwMode="auto">
          <a:xfrm flipV="1">
            <a:off x="2070100" y="4786313"/>
            <a:ext cx="277813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19" name="Line 671"/>
          <p:cNvSpPr>
            <a:spLocks noChangeShapeType="1"/>
          </p:cNvSpPr>
          <p:nvPr/>
        </p:nvSpPr>
        <p:spPr bwMode="auto">
          <a:xfrm flipV="1">
            <a:off x="2112963" y="498951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0" name="Line 672"/>
          <p:cNvSpPr>
            <a:spLocks noChangeShapeType="1"/>
          </p:cNvSpPr>
          <p:nvPr/>
        </p:nvSpPr>
        <p:spPr bwMode="auto">
          <a:xfrm flipH="1">
            <a:off x="1408113" y="473551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1" name="Line 673"/>
          <p:cNvSpPr>
            <a:spLocks noChangeShapeType="1"/>
          </p:cNvSpPr>
          <p:nvPr/>
        </p:nvSpPr>
        <p:spPr bwMode="auto">
          <a:xfrm>
            <a:off x="1433513" y="478631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2" name="Line 674"/>
          <p:cNvSpPr>
            <a:spLocks noChangeShapeType="1"/>
          </p:cNvSpPr>
          <p:nvPr/>
        </p:nvSpPr>
        <p:spPr bwMode="auto">
          <a:xfrm>
            <a:off x="1293813" y="5122863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3" name="Line 675"/>
          <p:cNvSpPr>
            <a:spLocks noChangeShapeType="1"/>
          </p:cNvSpPr>
          <p:nvPr/>
        </p:nvSpPr>
        <p:spPr bwMode="auto">
          <a:xfrm>
            <a:off x="1546225" y="5202238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4" name="Line 676"/>
          <p:cNvSpPr>
            <a:spLocks noChangeShapeType="1"/>
          </p:cNvSpPr>
          <p:nvPr/>
        </p:nvSpPr>
        <p:spPr bwMode="auto">
          <a:xfrm flipH="1">
            <a:off x="1785938" y="511016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5" name="Line 677"/>
          <p:cNvSpPr>
            <a:spLocks noChangeShapeType="1"/>
          </p:cNvSpPr>
          <p:nvPr/>
        </p:nvSpPr>
        <p:spPr bwMode="auto">
          <a:xfrm>
            <a:off x="1598613" y="5199063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6" name="Line 678"/>
          <p:cNvSpPr>
            <a:spLocks noChangeShapeType="1"/>
          </p:cNvSpPr>
          <p:nvPr/>
        </p:nvSpPr>
        <p:spPr bwMode="auto">
          <a:xfrm flipH="1" flipV="1">
            <a:off x="1995488" y="520700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7" name="Line 679"/>
          <p:cNvSpPr>
            <a:spLocks noChangeShapeType="1"/>
          </p:cNvSpPr>
          <p:nvPr/>
        </p:nvSpPr>
        <p:spPr bwMode="auto">
          <a:xfrm>
            <a:off x="2076450" y="5065713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8" name="Line 680"/>
          <p:cNvSpPr>
            <a:spLocks noChangeShapeType="1"/>
          </p:cNvSpPr>
          <p:nvPr/>
        </p:nvSpPr>
        <p:spPr bwMode="auto">
          <a:xfrm>
            <a:off x="1525588" y="5000625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1929" name="Group 681"/>
          <p:cNvGrpSpPr>
            <a:grpSpLocks/>
          </p:cNvGrpSpPr>
          <p:nvPr/>
        </p:nvGrpSpPr>
        <p:grpSpPr bwMode="auto">
          <a:xfrm>
            <a:off x="711200" y="1760538"/>
            <a:ext cx="3021013" cy="3981450"/>
            <a:chOff x="-1203" y="1352"/>
            <a:chExt cx="1903" cy="2508"/>
          </a:xfrm>
        </p:grpSpPr>
        <p:grpSp>
          <p:nvGrpSpPr>
            <p:cNvPr id="181930" name="Group 682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81931" name="Picture 683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181932" name="Line 684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933" name="Line 685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1934" name="Picture 686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181935" name="Group 687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81936" name="Object 68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36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181937" name="Object 68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37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181938" name="Group 690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81939" name="Object 69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39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181940" name="Object 69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40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181941" name="Object 693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181941" name="Clip" r:id="rId10" imgW="1305000" imgH="1085760" progId="">
                <p:embed/>
              </p:oleObj>
            </a:graphicData>
          </a:graphic>
        </p:graphicFrame>
        <p:grpSp>
          <p:nvGrpSpPr>
            <p:cNvPr id="181942" name="Group 694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81943" name="AutoShape 69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4" name="Rectangle 69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5" name="Rectangle 69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6" name="AutoShape 69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7" name="Line 69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8" name="Line 70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9" name="Rectangle 70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50" name="Rectangle 70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81951" name="Object 703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181951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181952" name="Object 704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181952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81953" name="Object 705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181953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181954" name="Object 706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181954" name="Clip" r:id="rId14" imgW="1305000" imgH="1085760" progId="">
                <p:embed/>
              </p:oleObj>
            </a:graphicData>
          </a:graphic>
        </p:graphicFrame>
        <p:grpSp>
          <p:nvGrpSpPr>
            <p:cNvPr id="181955" name="Group 707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81956" name="Object 70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56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181957" name="Object 70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57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181958" name="Group 710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81959" name="Object 7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59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181960" name="Object 7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60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181961" name="Group 713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81962" name="AutoShape 71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3" name="Rectangle 71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4" name="Rectangle 71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5" name="AutoShape 71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6" name="Line 71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7" name="Line 71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8" name="Rectangle 72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9" name="Rectangle 72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1970" name="Line 722"/>
          <p:cNvSpPr>
            <a:spLocks noChangeShapeType="1"/>
          </p:cNvSpPr>
          <p:nvPr/>
        </p:nvSpPr>
        <p:spPr bwMode="auto">
          <a:xfrm flipH="1">
            <a:off x="1614488" y="352266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1" name="Line 723"/>
          <p:cNvSpPr>
            <a:spLocks noChangeShapeType="1"/>
          </p:cNvSpPr>
          <p:nvPr/>
        </p:nvSpPr>
        <p:spPr bwMode="auto">
          <a:xfrm flipV="1">
            <a:off x="2911475" y="250507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2" name="Line 724"/>
          <p:cNvSpPr>
            <a:spLocks noChangeShapeType="1"/>
          </p:cNvSpPr>
          <p:nvPr/>
        </p:nvSpPr>
        <p:spPr bwMode="auto">
          <a:xfrm>
            <a:off x="2738438" y="267811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3" name="Line 725"/>
          <p:cNvSpPr>
            <a:spLocks noChangeShapeType="1"/>
          </p:cNvSpPr>
          <p:nvPr/>
        </p:nvSpPr>
        <p:spPr bwMode="auto">
          <a:xfrm flipV="1">
            <a:off x="2922588" y="257492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4" name="Line 726"/>
          <p:cNvSpPr>
            <a:spLocks noChangeShapeType="1"/>
          </p:cNvSpPr>
          <p:nvPr/>
        </p:nvSpPr>
        <p:spPr bwMode="auto">
          <a:xfrm>
            <a:off x="3275013" y="257333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5" name="Line 727"/>
          <p:cNvSpPr>
            <a:spLocks noChangeShapeType="1"/>
          </p:cNvSpPr>
          <p:nvPr/>
        </p:nvSpPr>
        <p:spPr bwMode="auto">
          <a:xfrm>
            <a:off x="2928938" y="2879725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6" name="Line 728"/>
          <p:cNvSpPr>
            <a:spLocks noChangeShapeType="1"/>
          </p:cNvSpPr>
          <p:nvPr/>
        </p:nvSpPr>
        <p:spPr bwMode="auto">
          <a:xfrm flipV="1">
            <a:off x="1223963" y="374650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7" name="Line 729"/>
          <p:cNvSpPr>
            <a:spLocks noChangeShapeType="1"/>
          </p:cNvSpPr>
          <p:nvPr/>
        </p:nvSpPr>
        <p:spPr bwMode="auto">
          <a:xfrm flipV="1">
            <a:off x="3343275" y="227330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8" name="Line 730"/>
          <p:cNvSpPr>
            <a:spLocks noChangeShapeType="1"/>
          </p:cNvSpPr>
          <p:nvPr/>
        </p:nvSpPr>
        <p:spPr bwMode="auto">
          <a:xfrm>
            <a:off x="3482975" y="28702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9" name="Line 731"/>
          <p:cNvSpPr>
            <a:spLocks noChangeShapeType="1"/>
          </p:cNvSpPr>
          <p:nvPr/>
        </p:nvSpPr>
        <p:spPr bwMode="auto">
          <a:xfrm flipH="1">
            <a:off x="2628900" y="294640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80" name="Line 732"/>
          <p:cNvSpPr>
            <a:spLocks noChangeShapeType="1"/>
          </p:cNvSpPr>
          <p:nvPr/>
        </p:nvSpPr>
        <p:spPr bwMode="auto">
          <a:xfrm flipH="1">
            <a:off x="3219450" y="294640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1981" name="Group 733"/>
          <p:cNvGrpSpPr>
            <a:grpSpLocks/>
          </p:cNvGrpSpPr>
          <p:nvPr/>
        </p:nvGrpSpPr>
        <p:grpSpPr bwMode="auto">
          <a:xfrm>
            <a:off x="2271713" y="4564063"/>
            <a:ext cx="501650" cy="234950"/>
            <a:chOff x="4701" y="2996"/>
            <a:chExt cx="316" cy="148"/>
          </a:xfrm>
        </p:grpSpPr>
        <p:sp>
          <p:nvSpPr>
            <p:cNvPr id="181982" name="Oval 73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83" name="Line 73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84" name="Line 73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85" name="Rectangle 73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986" name="Oval 73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987" name="Group 73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1988" name="Line 74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89" name="Line 74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90" name="Line 74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991" name="Group 74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1992" name="Line 7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93" name="Line 7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94" name="Line 74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1995" name="Group 747"/>
          <p:cNvGrpSpPr>
            <a:grpSpLocks/>
          </p:cNvGrpSpPr>
          <p:nvPr/>
        </p:nvGrpSpPr>
        <p:grpSpPr bwMode="auto">
          <a:xfrm>
            <a:off x="1606550" y="4865688"/>
            <a:ext cx="501650" cy="234950"/>
            <a:chOff x="4701" y="2996"/>
            <a:chExt cx="316" cy="148"/>
          </a:xfrm>
        </p:grpSpPr>
        <p:sp>
          <p:nvSpPr>
            <p:cNvPr id="181996" name="Oval 74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97" name="Line 74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98" name="Line 75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99" name="Rectangle 75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2000" name="Oval 75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2001" name="Group 75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2002" name="Line 7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3" name="Line 7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4" name="Line 7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005" name="Group 75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2006" name="Line 7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7" name="Line 7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8" name="Line 7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2009" name="Group 761"/>
          <p:cNvGrpSpPr>
            <a:grpSpLocks/>
          </p:cNvGrpSpPr>
          <p:nvPr/>
        </p:nvGrpSpPr>
        <p:grpSpPr bwMode="auto">
          <a:xfrm>
            <a:off x="2436813" y="5051425"/>
            <a:ext cx="290512" cy="404813"/>
            <a:chOff x="4290" y="3130"/>
            <a:chExt cx="183" cy="255"/>
          </a:xfrm>
        </p:grpSpPr>
        <p:pic>
          <p:nvPicPr>
            <p:cNvPr id="182010" name="Picture 762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2011" name="Freeform 763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2" name="Freeform 764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3" name="Freeform 765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4" name="Freeform 766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5" name="Freeform 767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6" name="Freeform 768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7" name="Freeform 769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8" name="Freeform 770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9" name="Freeform 771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0" name="Freeform 772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1" name="Freeform 773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2" name="Freeform 774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3" name="Freeform 775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4" name="Freeform 776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5" name="Freeform 777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6" name="Freeform 778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7" name="Freeform 779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2028" name="Group 780"/>
          <p:cNvGrpSpPr>
            <a:grpSpLocks/>
          </p:cNvGrpSpPr>
          <p:nvPr/>
        </p:nvGrpSpPr>
        <p:grpSpPr bwMode="auto">
          <a:xfrm>
            <a:off x="993775" y="3513138"/>
            <a:ext cx="290513" cy="404812"/>
            <a:chOff x="4290" y="3130"/>
            <a:chExt cx="183" cy="255"/>
          </a:xfrm>
        </p:grpSpPr>
        <p:pic>
          <p:nvPicPr>
            <p:cNvPr id="182029" name="Picture 781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2030" name="Freeform 782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1" name="Freeform 783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2" name="Freeform 784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3" name="Freeform 785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4" name="Freeform 786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5" name="Freeform 787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6" name="Freeform 788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7" name="Freeform 789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8" name="Freeform 790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9" name="Freeform 791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0" name="Freeform 792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1" name="Freeform 793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2" name="Freeform 794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3" name="Freeform 795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4" name="Freeform 796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5" name="Freeform 797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6" name="Freeform 798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2047" name="Group 799"/>
          <p:cNvGrpSpPr>
            <a:grpSpLocks/>
          </p:cNvGrpSpPr>
          <p:nvPr/>
        </p:nvGrpSpPr>
        <p:grpSpPr bwMode="auto">
          <a:xfrm>
            <a:off x="174625" y="2157413"/>
            <a:ext cx="3340100" cy="3265487"/>
            <a:chOff x="2865" y="1307"/>
            <a:chExt cx="2104" cy="2057"/>
          </a:xfrm>
        </p:grpSpPr>
        <p:sp>
          <p:nvSpPr>
            <p:cNvPr id="182048" name="Line 800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049" name="Line 801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050" name="Line 802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051" name="Text Box 803"/>
            <p:cNvSpPr txBox="1">
              <a:spLocks noChangeArrowheads="1"/>
            </p:cNvSpPr>
            <p:nvPr/>
          </p:nvSpPr>
          <p:spPr bwMode="auto">
            <a:xfrm>
              <a:off x="2865" y="2510"/>
              <a:ext cx="11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3300"/>
                  </a:solidFill>
                </a:rPr>
                <a:t>client/server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6D75-D5F6-4342-9F2C-7907CF31BE93}" type="slidenum">
              <a:rPr lang="en-US"/>
              <a:pPr/>
              <a:t>40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865188"/>
            <a:ext cx="7772400" cy="1143000"/>
          </a:xfrm>
        </p:spPr>
        <p:txBody>
          <a:bodyPr/>
          <a:lstStyle/>
          <a:p>
            <a:r>
              <a:rPr lang="en-US"/>
              <a:t>BitTorrent (1)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2725" y="2124075"/>
            <a:ext cx="8120063" cy="4384675"/>
          </a:xfrm>
        </p:spPr>
        <p:txBody>
          <a:bodyPr/>
          <a:lstStyle/>
          <a:p>
            <a:r>
              <a:rPr lang="en-US" sz="2400"/>
              <a:t>file divided into 256KB </a:t>
            </a:r>
            <a:r>
              <a:rPr lang="en-US" sz="2400" i="1">
                <a:solidFill>
                  <a:srgbClr val="FF3300"/>
                </a:solidFill>
              </a:rPr>
              <a:t>chunks</a:t>
            </a:r>
            <a:r>
              <a:rPr lang="en-US" sz="2400"/>
              <a:t>.</a:t>
            </a:r>
          </a:p>
          <a:p>
            <a:r>
              <a:rPr lang="en-US" sz="2400"/>
              <a:t>peer joining torrent: </a:t>
            </a:r>
          </a:p>
          <a:p>
            <a:pPr lvl="1"/>
            <a:r>
              <a:rPr lang="en-US"/>
              <a:t>has no chunks, but will accumulate them over time</a:t>
            </a:r>
          </a:p>
          <a:p>
            <a:pPr lvl="1"/>
            <a:r>
              <a:rPr lang="en-US"/>
              <a:t>registers with tracker to get list of peers, connects to subset of peers (“neighbors”)</a:t>
            </a:r>
          </a:p>
          <a:p>
            <a:r>
              <a:rPr lang="en-US" sz="2400"/>
              <a:t>while downloading,  peer uploads chunks to other peers (requiring nodes to be contributors!). </a:t>
            </a:r>
          </a:p>
          <a:p>
            <a:r>
              <a:rPr lang="en-US" sz="2400"/>
              <a:t>peers may come and go</a:t>
            </a:r>
          </a:p>
          <a:p>
            <a:r>
              <a:rPr lang="en-US" sz="2400"/>
              <a:t>once peer has entire file, it may (selfishly) leave or (altruistically) remain</a:t>
            </a:r>
          </a:p>
        </p:txBody>
      </p:sp>
      <p:grpSp>
        <p:nvGrpSpPr>
          <p:cNvPr id="248875" name="Group 43"/>
          <p:cNvGrpSpPr>
            <a:grpSpLocks/>
          </p:cNvGrpSpPr>
          <p:nvPr/>
        </p:nvGrpSpPr>
        <p:grpSpPr bwMode="auto">
          <a:xfrm>
            <a:off x="5521325" y="233363"/>
            <a:ext cx="2962275" cy="2882900"/>
            <a:chOff x="2195" y="208"/>
            <a:chExt cx="3140" cy="2776"/>
          </a:xfrm>
        </p:grpSpPr>
        <p:grpSp>
          <p:nvGrpSpPr>
            <p:cNvPr id="248838" name="Group 6"/>
            <p:cNvGrpSpPr>
              <a:grpSpLocks/>
            </p:cNvGrpSpPr>
            <p:nvPr/>
          </p:nvGrpSpPr>
          <p:grpSpPr bwMode="auto">
            <a:xfrm>
              <a:off x="2513" y="208"/>
              <a:ext cx="339" cy="558"/>
              <a:chOff x="4180" y="783"/>
              <a:chExt cx="150" cy="307"/>
            </a:xfrm>
          </p:grpSpPr>
          <p:sp>
            <p:nvSpPr>
              <p:cNvPr id="248839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0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1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2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3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4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5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6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48847" name="Object 15"/>
            <p:cNvGraphicFramePr>
              <a:graphicFrameLocks noChangeAspect="1"/>
            </p:cNvGraphicFramePr>
            <p:nvPr/>
          </p:nvGraphicFramePr>
          <p:xfrm>
            <a:off x="2480" y="1429"/>
            <a:ext cx="280" cy="239"/>
          </p:xfrm>
          <a:graphic>
            <a:graphicData uri="http://schemas.openxmlformats.org/presentationml/2006/ole">
              <p:oleObj spid="_x0000_s248847" name="Clip" r:id="rId4" imgW="1305000" imgH="1085760" progId="">
                <p:embed/>
              </p:oleObj>
            </a:graphicData>
          </a:graphic>
        </p:graphicFrame>
        <p:graphicFrame>
          <p:nvGraphicFramePr>
            <p:cNvPr id="248848" name="Object 16"/>
            <p:cNvGraphicFramePr>
              <a:graphicFrameLocks noChangeAspect="1"/>
            </p:cNvGraphicFramePr>
            <p:nvPr/>
          </p:nvGraphicFramePr>
          <p:xfrm>
            <a:off x="3665" y="2638"/>
            <a:ext cx="280" cy="239"/>
          </p:xfrm>
          <a:graphic>
            <a:graphicData uri="http://schemas.openxmlformats.org/presentationml/2006/ole">
              <p:oleObj spid="_x0000_s248848" name="Clip" r:id="rId5" imgW="1305000" imgH="1085760" progId="">
                <p:embed/>
              </p:oleObj>
            </a:graphicData>
          </a:graphic>
        </p:graphicFrame>
        <p:graphicFrame>
          <p:nvGraphicFramePr>
            <p:cNvPr id="248849" name="Object 17"/>
            <p:cNvGraphicFramePr>
              <a:graphicFrameLocks noChangeAspect="1"/>
            </p:cNvGraphicFramePr>
            <p:nvPr/>
          </p:nvGraphicFramePr>
          <p:xfrm>
            <a:off x="2908" y="2150"/>
            <a:ext cx="280" cy="239"/>
          </p:xfrm>
          <a:graphic>
            <a:graphicData uri="http://schemas.openxmlformats.org/presentationml/2006/ole">
              <p:oleObj spid="_x0000_s248849" name="Clip" r:id="rId6" imgW="1305000" imgH="1085760" progId="">
                <p:embed/>
              </p:oleObj>
            </a:graphicData>
          </a:graphic>
        </p:graphicFrame>
        <p:graphicFrame>
          <p:nvGraphicFramePr>
            <p:cNvPr id="248850" name="Object 18"/>
            <p:cNvGraphicFramePr>
              <a:graphicFrameLocks noChangeAspect="1"/>
            </p:cNvGraphicFramePr>
            <p:nvPr/>
          </p:nvGraphicFramePr>
          <p:xfrm>
            <a:off x="4378" y="2436"/>
            <a:ext cx="280" cy="239"/>
          </p:xfrm>
          <a:graphic>
            <a:graphicData uri="http://schemas.openxmlformats.org/presentationml/2006/ole">
              <p:oleObj spid="_x0000_s248850" name="Clip" r:id="rId7" imgW="1305000" imgH="1085760" progId="">
                <p:embed/>
              </p:oleObj>
            </a:graphicData>
          </a:graphic>
        </p:graphicFrame>
        <p:graphicFrame>
          <p:nvGraphicFramePr>
            <p:cNvPr id="248851" name="Object 19"/>
            <p:cNvGraphicFramePr>
              <a:graphicFrameLocks noChangeAspect="1"/>
            </p:cNvGraphicFramePr>
            <p:nvPr/>
          </p:nvGraphicFramePr>
          <p:xfrm>
            <a:off x="4836" y="2745"/>
            <a:ext cx="280" cy="239"/>
          </p:xfrm>
          <a:graphic>
            <a:graphicData uri="http://schemas.openxmlformats.org/presentationml/2006/ole">
              <p:oleObj spid="_x0000_s248851" name="Clip" r:id="rId8" imgW="1305000" imgH="1085760" progId="">
                <p:embed/>
              </p:oleObj>
            </a:graphicData>
          </a:graphic>
        </p:graphicFrame>
        <p:graphicFrame>
          <p:nvGraphicFramePr>
            <p:cNvPr id="248852" name="Object 20"/>
            <p:cNvGraphicFramePr>
              <a:graphicFrameLocks noChangeAspect="1"/>
            </p:cNvGraphicFramePr>
            <p:nvPr/>
          </p:nvGraphicFramePr>
          <p:xfrm>
            <a:off x="5043" y="1516"/>
            <a:ext cx="280" cy="239"/>
          </p:xfrm>
          <a:graphic>
            <a:graphicData uri="http://schemas.openxmlformats.org/presentationml/2006/ole">
              <p:oleObj spid="_x0000_s248852" name="Clip" r:id="rId9" imgW="1305000" imgH="1085760" progId="">
                <p:embed/>
              </p:oleObj>
            </a:graphicData>
          </a:graphic>
        </p:graphicFrame>
        <p:graphicFrame>
          <p:nvGraphicFramePr>
            <p:cNvPr id="248853" name="Object 21"/>
            <p:cNvGraphicFramePr>
              <a:graphicFrameLocks noChangeAspect="1"/>
            </p:cNvGraphicFramePr>
            <p:nvPr/>
          </p:nvGraphicFramePr>
          <p:xfrm>
            <a:off x="3271" y="334"/>
            <a:ext cx="280" cy="239"/>
          </p:xfrm>
          <a:graphic>
            <a:graphicData uri="http://schemas.openxmlformats.org/presentationml/2006/ole">
              <p:oleObj spid="_x0000_s248853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248854" name="Object 22"/>
            <p:cNvGraphicFramePr>
              <a:graphicFrameLocks noChangeAspect="1"/>
            </p:cNvGraphicFramePr>
            <p:nvPr/>
          </p:nvGraphicFramePr>
          <p:xfrm>
            <a:off x="5055" y="786"/>
            <a:ext cx="280" cy="239"/>
          </p:xfrm>
          <a:graphic>
            <a:graphicData uri="http://schemas.openxmlformats.org/presentationml/2006/ole">
              <p:oleObj spid="_x0000_s248854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248855" name="Object 23"/>
            <p:cNvGraphicFramePr>
              <a:graphicFrameLocks noChangeAspect="1"/>
            </p:cNvGraphicFramePr>
            <p:nvPr/>
          </p:nvGraphicFramePr>
          <p:xfrm>
            <a:off x="4371" y="274"/>
            <a:ext cx="280" cy="239"/>
          </p:xfrm>
          <a:graphic>
            <a:graphicData uri="http://schemas.openxmlformats.org/presentationml/2006/ole">
              <p:oleObj spid="_x0000_s248855" name="Clip" r:id="rId12" imgW="1305000" imgH="1085760" progId="">
                <p:embed/>
              </p:oleObj>
            </a:graphicData>
          </a:graphic>
        </p:graphicFrame>
        <p:sp>
          <p:nvSpPr>
            <p:cNvPr id="248856" name="Line 24"/>
            <p:cNvSpPr>
              <a:spLocks noChangeShapeType="1"/>
            </p:cNvSpPr>
            <p:nvPr/>
          </p:nvSpPr>
          <p:spPr bwMode="auto">
            <a:xfrm>
              <a:off x="2623" y="775"/>
              <a:ext cx="0" cy="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7" name="Line 25"/>
            <p:cNvSpPr>
              <a:spLocks noChangeShapeType="1"/>
            </p:cNvSpPr>
            <p:nvPr/>
          </p:nvSpPr>
          <p:spPr bwMode="auto">
            <a:xfrm flipV="1">
              <a:off x="2718" y="539"/>
              <a:ext cx="615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8" name="Line 26"/>
            <p:cNvSpPr>
              <a:spLocks noChangeShapeType="1"/>
            </p:cNvSpPr>
            <p:nvPr/>
          </p:nvSpPr>
          <p:spPr bwMode="auto">
            <a:xfrm flipV="1">
              <a:off x="2743" y="903"/>
              <a:ext cx="2360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9" name="Line 27"/>
            <p:cNvSpPr>
              <a:spLocks noChangeShapeType="1"/>
            </p:cNvSpPr>
            <p:nvPr/>
          </p:nvSpPr>
          <p:spPr bwMode="auto">
            <a:xfrm>
              <a:off x="2717" y="1643"/>
              <a:ext cx="1736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0" name="Line 28"/>
            <p:cNvSpPr>
              <a:spLocks noChangeShapeType="1"/>
            </p:cNvSpPr>
            <p:nvPr/>
          </p:nvSpPr>
          <p:spPr bwMode="auto">
            <a:xfrm>
              <a:off x="3491" y="548"/>
              <a:ext cx="1594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1" name="Line 29"/>
            <p:cNvSpPr>
              <a:spLocks noChangeShapeType="1"/>
            </p:cNvSpPr>
            <p:nvPr/>
          </p:nvSpPr>
          <p:spPr bwMode="auto">
            <a:xfrm flipH="1">
              <a:off x="3089" y="554"/>
              <a:ext cx="323" cy="1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2" name="Line 30"/>
            <p:cNvSpPr>
              <a:spLocks noChangeShapeType="1"/>
            </p:cNvSpPr>
            <p:nvPr/>
          </p:nvSpPr>
          <p:spPr bwMode="auto">
            <a:xfrm flipH="1" flipV="1">
              <a:off x="4643" y="475"/>
              <a:ext cx="489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3" name="Line 31"/>
            <p:cNvSpPr>
              <a:spLocks noChangeShapeType="1"/>
            </p:cNvSpPr>
            <p:nvPr/>
          </p:nvSpPr>
          <p:spPr bwMode="auto">
            <a:xfrm flipH="1">
              <a:off x="3862" y="1020"/>
              <a:ext cx="1278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4" name="Line 32"/>
            <p:cNvSpPr>
              <a:spLocks noChangeShapeType="1"/>
            </p:cNvSpPr>
            <p:nvPr/>
          </p:nvSpPr>
          <p:spPr bwMode="auto">
            <a:xfrm flipH="1">
              <a:off x="3917" y="2598"/>
              <a:ext cx="46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5" name="Line 33"/>
            <p:cNvSpPr>
              <a:spLocks noChangeShapeType="1"/>
            </p:cNvSpPr>
            <p:nvPr/>
          </p:nvSpPr>
          <p:spPr bwMode="auto">
            <a:xfrm flipH="1">
              <a:off x="3168" y="507"/>
              <a:ext cx="1294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6" name="Line 34"/>
            <p:cNvSpPr>
              <a:spLocks noChangeShapeType="1"/>
            </p:cNvSpPr>
            <p:nvPr/>
          </p:nvSpPr>
          <p:spPr bwMode="auto">
            <a:xfrm flipV="1">
              <a:off x="3176" y="1675"/>
              <a:ext cx="1893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7" name="Line 35"/>
            <p:cNvSpPr>
              <a:spLocks noChangeShapeType="1"/>
            </p:cNvSpPr>
            <p:nvPr/>
          </p:nvSpPr>
          <p:spPr bwMode="auto">
            <a:xfrm>
              <a:off x="4588" y="491"/>
              <a:ext cx="607" cy="1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8" name="Line 36"/>
            <p:cNvSpPr>
              <a:spLocks noChangeShapeType="1"/>
            </p:cNvSpPr>
            <p:nvPr/>
          </p:nvSpPr>
          <p:spPr bwMode="auto">
            <a:xfrm>
              <a:off x="4627" y="2614"/>
              <a:ext cx="23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9" name="Line 37"/>
            <p:cNvSpPr>
              <a:spLocks noChangeShapeType="1"/>
            </p:cNvSpPr>
            <p:nvPr/>
          </p:nvSpPr>
          <p:spPr bwMode="auto">
            <a:xfrm>
              <a:off x="3925" y="2827"/>
              <a:ext cx="9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71" name="Line 39"/>
            <p:cNvSpPr>
              <a:spLocks noChangeShapeType="1"/>
            </p:cNvSpPr>
            <p:nvPr/>
          </p:nvSpPr>
          <p:spPr bwMode="auto">
            <a:xfrm flipH="1">
              <a:off x="4974" y="1754"/>
              <a:ext cx="214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8872" name="Picture 40" descr="Ali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95" y="1625"/>
              <a:ext cx="354" cy="4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1E6-6E91-4B93-BFBD-953709574B67}" type="slidenum">
              <a:rPr lang="en-US"/>
              <a:pPr/>
              <a:t>41</a:t>
            </a:fld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BitTorrent (2)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0075" y="1443038"/>
            <a:ext cx="3989388" cy="49657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Pulling Chunks</a:t>
            </a:r>
          </a:p>
          <a:p>
            <a:r>
              <a:rPr lang="en-US" sz="2400"/>
              <a:t>at any given time, different peers have different subsets of file chunks</a:t>
            </a:r>
          </a:p>
          <a:p>
            <a:r>
              <a:rPr lang="en-US" sz="2400"/>
              <a:t>periodically, a peer (Alice) asks each neighbor for list of chunks that they have.</a:t>
            </a:r>
          </a:p>
          <a:p>
            <a:r>
              <a:rPr lang="en-US" sz="2400"/>
              <a:t>Alice issues requests for her missing chunks</a:t>
            </a:r>
          </a:p>
          <a:p>
            <a:pPr lvl="1"/>
            <a:r>
              <a:rPr lang="en-US"/>
              <a:t>rarest first</a:t>
            </a:r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4591050" y="1428750"/>
            <a:ext cx="4211638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Sending Chunks: tit-for-tat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Alice sends chunks to four neighbors currently sending her chunks </a:t>
            </a:r>
            <a:r>
              <a:rPr lang="en-US" i="1"/>
              <a:t>at the highest rate</a:t>
            </a:r>
            <a:r>
              <a:rPr lang="en-US"/>
              <a:t> 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/>
              <a:t>re-evaluate top 4 every 10 secs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every 30 secs: randomly select another peer, starts sending chunks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/>
              <a:t>newly chosen peer may join top 4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E7EC-20EE-40EB-B40E-500F72896AC1}" type="slidenum">
              <a:rPr lang="en-US"/>
              <a:pPr/>
              <a:t>42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Case study: Skype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3931920" cy="5074920"/>
          </a:xfrm>
        </p:spPr>
        <p:txBody>
          <a:bodyPr/>
          <a:lstStyle/>
          <a:p>
            <a:r>
              <a:rPr lang="en-US" sz="2400" dirty="0" err="1"/>
              <a:t>P2P</a:t>
            </a:r>
            <a:r>
              <a:rPr lang="en-US" sz="2400" dirty="0"/>
              <a:t> (pc-to-pc, pc-to-phone, phone-to-pc) Voice-Over-IP (VoIP)  application </a:t>
            </a:r>
          </a:p>
          <a:p>
            <a:pPr lvl="1"/>
            <a:r>
              <a:rPr lang="en-US" dirty="0"/>
              <a:t>also IM</a:t>
            </a:r>
          </a:p>
          <a:p>
            <a:r>
              <a:rPr lang="en-US" sz="2400" dirty="0"/>
              <a:t>proprietary application-layer protocol (inferred via reverse engineering) </a:t>
            </a:r>
          </a:p>
          <a:p>
            <a:r>
              <a:rPr lang="en-US" sz="2400" dirty="0" smtClean="0"/>
              <a:t>hierarchical overlay with </a:t>
            </a:r>
            <a:r>
              <a:rPr lang="en-US" sz="2400" dirty="0" err="1" smtClean="0"/>
              <a:t>SNs</a:t>
            </a:r>
            <a:endParaRPr lang="en-US" sz="2400" dirty="0" smtClean="0"/>
          </a:p>
          <a:p>
            <a:r>
              <a:rPr lang="en-US" sz="2400" dirty="0" smtClean="0"/>
              <a:t>Index maps usernames to IP addresses; distributed over </a:t>
            </a:r>
            <a:r>
              <a:rPr lang="en-US" sz="2400" dirty="0" err="1" smtClean="0"/>
              <a:t>SNs</a:t>
            </a:r>
            <a:endParaRPr lang="en-US" sz="2400" dirty="0"/>
          </a:p>
        </p:txBody>
      </p:sp>
      <p:grpSp>
        <p:nvGrpSpPr>
          <p:cNvPr id="254074" name="Group 122"/>
          <p:cNvGrpSpPr>
            <a:grpSpLocks/>
          </p:cNvGrpSpPr>
          <p:nvPr/>
        </p:nvGrpSpPr>
        <p:grpSpPr bwMode="auto">
          <a:xfrm>
            <a:off x="6256338" y="1789113"/>
            <a:ext cx="1635125" cy="1538287"/>
            <a:chOff x="3941" y="1127"/>
            <a:chExt cx="1030" cy="969"/>
          </a:xfrm>
        </p:grpSpPr>
        <p:sp>
          <p:nvSpPr>
            <p:cNvPr id="254015" name="Line 63"/>
            <p:cNvSpPr>
              <a:spLocks noChangeShapeType="1"/>
            </p:cNvSpPr>
            <p:nvPr/>
          </p:nvSpPr>
          <p:spPr bwMode="auto">
            <a:xfrm>
              <a:off x="3941" y="1599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16" name="Line 64"/>
            <p:cNvSpPr>
              <a:spLocks noChangeShapeType="1"/>
            </p:cNvSpPr>
            <p:nvPr/>
          </p:nvSpPr>
          <p:spPr bwMode="auto">
            <a:xfrm>
              <a:off x="4063" y="1232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17" name="Line 65"/>
            <p:cNvSpPr>
              <a:spLocks noChangeShapeType="1"/>
            </p:cNvSpPr>
            <p:nvPr/>
          </p:nvSpPr>
          <p:spPr bwMode="auto">
            <a:xfrm flipH="1">
              <a:off x="4352" y="1127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18" name="Line 66"/>
            <p:cNvSpPr>
              <a:spLocks noChangeShapeType="1"/>
            </p:cNvSpPr>
            <p:nvPr/>
          </p:nvSpPr>
          <p:spPr bwMode="auto">
            <a:xfrm flipH="1">
              <a:off x="4352" y="1231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19" name="Line 67"/>
            <p:cNvSpPr>
              <a:spLocks noChangeShapeType="1"/>
            </p:cNvSpPr>
            <p:nvPr/>
          </p:nvSpPr>
          <p:spPr bwMode="auto">
            <a:xfrm flipH="1">
              <a:off x="4369" y="1457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4012" name="Group 60"/>
            <p:cNvGrpSpPr>
              <a:grpSpLocks/>
            </p:cNvGrpSpPr>
            <p:nvPr/>
          </p:nvGrpSpPr>
          <p:grpSpPr bwMode="auto">
            <a:xfrm>
              <a:off x="4098" y="1653"/>
              <a:ext cx="535" cy="443"/>
              <a:chOff x="3464" y="1275"/>
              <a:chExt cx="395" cy="329"/>
            </a:xfrm>
          </p:grpSpPr>
          <p:pic>
            <p:nvPicPr>
              <p:cNvPr id="254013" name="Picture 61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14" name="Object 6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14" name="Clip" r:id="rId5" imgW="1305000" imgH="1085760" progId="">
                  <p:embed/>
                </p:oleObj>
              </a:graphicData>
            </a:graphic>
          </p:graphicFrame>
        </p:grpSp>
      </p:grpSp>
      <p:grpSp>
        <p:nvGrpSpPr>
          <p:cNvPr id="254076" name="Group 124"/>
          <p:cNvGrpSpPr>
            <a:grpSpLocks/>
          </p:cNvGrpSpPr>
          <p:nvPr/>
        </p:nvGrpSpPr>
        <p:grpSpPr bwMode="auto">
          <a:xfrm>
            <a:off x="4751388" y="3451225"/>
            <a:ext cx="1557337" cy="2085975"/>
            <a:chOff x="2993" y="2174"/>
            <a:chExt cx="981" cy="1314"/>
          </a:xfrm>
        </p:grpSpPr>
        <p:sp>
          <p:nvSpPr>
            <p:cNvPr id="254020" name="Line 68"/>
            <p:cNvSpPr>
              <a:spLocks noChangeShapeType="1"/>
            </p:cNvSpPr>
            <p:nvPr/>
          </p:nvSpPr>
          <p:spPr bwMode="auto">
            <a:xfrm flipV="1">
              <a:off x="3622" y="2775"/>
              <a:ext cx="61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1" name="Line 69"/>
            <p:cNvSpPr>
              <a:spLocks noChangeShapeType="1"/>
            </p:cNvSpPr>
            <p:nvPr/>
          </p:nvSpPr>
          <p:spPr bwMode="auto">
            <a:xfrm>
              <a:off x="3405" y="2181"/>
              <a:ext cx="313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2" name="Line 70"/>
            <p:cNvSpPr>
              <a:spLocks noChangeShapeType="1"/>
            </p:cNvSpPr>
            <p:nvPr/>
          </p:nvSpPr>
          <p:spPr bwMode="auto">
            <a:xfrm>
              <a:off x="3265" y="2556"/>
              <a:ext cx="42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3" name="Line 71"/>
            <p:cNvSpPr>
              <a:spLocks noChangeShapeType="1"/>
            </p:cNvSpPr>
            <p:nvPr/>
          </p:nvSpPr>
          <p:spPr bwMode="auto">
            <a:xfrm flipV="1">
              <a:off x="3117" y="2784"/>
              <a:ext cx="57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4" name="Line 72"/>
            <p:cNvSpPr>
              <a:spLocks noChangeShapeType="1"/>
            </p:cNvSpPr>
            <p:nvPr/>
          </p:nvSpPr>
          <p:spPr bwMode="auto">
            <a:xfrm flipV="1">
              <a:off x="3238" y="2818"/>
              <a:ext cx="472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4025" name="Group 73"/>
            <p:cNvGrpSpPr>
              <a:grpSpLocks/>
            </p:cNvGrpSpPr>
            <p:nvPr/>
          </p:nvGrpSpPr>
          <p:grpSpPr bwMode="auto">
            <a:xfrm>
              <a:off x="3125" y="3091"/>
              <a:ext cx="316" cy="303"/>
              <a:chOff x="3464" y="1275"/>
              <a:chExt cx="395" cy="329"/>
            </a:xfrm>
          </p:grpSpPr>
          <p:pic>
            <p:nvPicPr>
              <p:cNvPr id="254026" name="Picture 74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27" name="Object 7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27" name="Clip" r:id="rId6" imgW="1305000" imgH="1085760" progId="">
                  <p:embed/>
                </p:oleObj>
              </a:graphicData>
            </a:graphic>
          </p:graphicFrame>
        </p:grpSp>
        <p:grpSp>
          <p:nvGrpSpPr>
            <p:cNvPr id="254028" name="Group 76"/>
            <p:cNvGrpSpPr>
              <a:grpSpLocks/>
            </p:cNvGrpSpPr>
            <p:nvPr/>
          </p:nvGrpSpPr>
          <p:grpSpPr bwMode="auto">
            <a:xfrm>
              <a:off x="2993" y="2768"/>
              <a:ext cx="316" cy="303"/>
              <a:chOff x="3464" y="1275"/>
              <a:chExt cx="395" cy="329"/>
            </a:xfrm>
          </p:grpSpPr>
          <p:pic>
            <p:nvPicPr>
              <p:cNvPr id="254029" name="Picture 77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30" name="Object 7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30" name="Clip" r:id="rId7" imgW="1305000" imgH="1085760" progId="">
                  <p:embed/>
                </p:oleObj>
              </a:graphicData>
            </a:graphic>
          </p:graphicFrame>
        </p:grpSp>
        <p:grpSp>
          <p:nvGrpSpPr>
            <p:cNvPr id="254031" name="Group 79"/>
            <p:cNvGrpSpPr>
              <a:grpSpLocks/>
            </p:cNvGrpSpPr>
            <p:nvPr/>
          </p:nvGrpSpPr>
          <p:grpSpPr bwMode="auto">
            <a:xfrm>
              <a:off x="3509" y="3185"/>
              <a:ext cx="316" cy="303"/>
              <a:chOff x="3464" y="1275"/>
              <a:chExt cx="395" cy="329"/>
            </a:xfrm>
          </p:grpSpPr>
          <p:pic>
            <p:nvPicPr>
              <p:cNvPr id="254032" name="Picture 80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33" name="Object 8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33" name="Clip" r:id="rId8" imgW="1305000" imgH="1085760" progId="">
                  <p:embed/>
                </p:oleObj>
              </a:graphicData>
            </a:graphic>
          </p:graphicFrame>
        </p:grpSp>
        <p:grpSp>
          <p:nvGrpSpPr>
            <p:cNvPr id="254034" name="Group 82"/>
            <p:cNvGrpSpPr>
              <a:grpSpLocks/>
            </p:cNvGrpSpPr>
            <p:nvPr/>
          </p:nvGrpSpPr>
          <p:grpSpPr bwMode="auto">
            <a:xfrm>
              <a:off x="3264" y="2174"/>
              <a:ext cx="316" cy="303"/>
              <a:chOff x="3464" y="1275"/>
              <a:chExt cx="395" cy="329"/>
            </a:xfrm>
          </p:grpSpPr>
          <p:pic>
            <p:nvPicPr>
              <p:cNvPr id="254035" name="Picture 83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36" name="Object 8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36" name="Clip" r:id="rId9" imgW="1305000" imgH="1085760" progId="">
                  <p:embed/>
                </p:oleObj>
              </a:graphicData>
            </a:graphic>
          </p:graphicFrame>
        </p:grpSp>
        <p:grpSp>
          <p:nvGrpSpPr>
            <p:cNvPr id="254037" name="Group 85"/>
            <p:cNvGrpSpPr>
              <a:grpSpLocks/>
            </p:cNvGrpSpPr>
            <p:nvPr/>
          </p:nvGrpSpPr>
          <p:grpSpPr bwMode="auto">
            <a:xfrm>
              <a:off x="3019" y="2408"/>
              <a:ext cx="316" cy="303"/>
              <a:chOff x="3464" y="1275"/>
              <a:chExt cx="395" cy="329"/>
            </a:xfrm>
          </p:grpSpPr>
          <p:pic>
            <p:nvPicPr>
              <p:cNvPr id="254038" name="Picture 86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39" name="Object 87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39" name="Clip" r:id="rId10" imgW="1305000" imgH="1085760" progId="">
                  <p:embed/>
                </p:oleObj>
              </a:graphicData>
            </a:graphic>
          </p:graphicFrame>
        </p:grpSp>
        <p:grpSp>
          <p:nvGrpSpPr>
            <p:cNvPr id="254040" name="Group 88"/>
            <p:cNvGrpSpPr>
              <a:grpSpLocks/>
            </p:cNvGrpSpPr>
            <p:nvPr/>
          </p:nvGrpSpPr>
          <p:grpSpPr bwMode="auto">
            <a:xfrm>
              <a:off x="3439" y="2610"/>
              <a:ext cx="535" cy="443"/>
              <a:chOff x="3464" y="1275"/>
              <a:chExt cx="395" cy="329"/>
            </a:xfrm>
          </p:grpSpPr>
          <p:pic>
            <p:nvPicPr>
              <p:cNvPr id="254041" name="Picture 89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42" name="Object 90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42" name="Clip" r:id="rId11" imgW="1305000" imgH="1085760" progId="">
                  <p:embed/>
                </p:oleObj>
              </a:graphicData>
            </a:graphic>
          </p:graphicFrame>
        </p:grpSp>
      </p:grpSp>
      <p:sp>
        <p:nvSpPr>
          <p:cNvPr id="254067" name="Line 115"/>
          <p:cNvSpPr>
            <a:spLocks noChangeShapeType="1"/>
          </p:cNvSpPr>
          <p:nvPr/>
        </p:nvSpPr>
        <p:spPr bwMode="auto">
          <a:xfrm flipH="1">
            <a:off x="5930900" y="3021013"/>
            <a:ext cx="1011238" cy="134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068" name="Line 116"/>
          <p:cNvSpPr>
            <a:spLocks noChangeShapeType="1"/>
          </p:cNvSpPr>
          <p:nvPr/>
        </p:nvSpPr>
        <p:spPr bwMode="auto">
          <a:xfrm>
            <a:off x="6983413" y="2868613"/>
            <a:ext cx="692150" cy="150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069" name="Line 117"/>
          <p:cNvSpPr>
            <a:spLocks noChangeShapeType="1"/>
          </p:cNvSpPr>
          <p:nvPr/>
        </p:nvSpPr>
        <p:spPr bwMode="auto">
          <a:xfrm flipV="1">
            <a:off x="6013450" y="4335463"/>
            <a:ext cx="17033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4077" name="Group 125"/>
          <p:cNvGrpSpPr>
            <a:grpSpLocks/>
          </p:cNvGrpSpPr>
          <p:nvPr/>
        </p:nvGrpSpPr>
        <p:grpSpPr bwMode="auto">
          <a:xfrm>
            <a:off x="7259638" y="3381375"/>
            <a:ext cx="1620837" cy="2074863"/>
            <a:chOff x="4564" y="2130"/>
            <a:chExt cx="1021" cy="1307"/>
          </a:xfrm>
        </p:grpSpPr>
        <p:sp>
          <p:nvSpPr>
            <p:cNvPr id="254044" name="Line 92"/>
            <p:cNvSpPr>
              <a:spLocks noChangeShapeType="1"/>
            </p:cNvSpPr>
            <p:nvPr/>
          </p:nvSpPr>
          <p:spPr bwMode="auto">
            <a:xfrm flipH="1" flipV="1">
              <a:off x="4808" y="2828"/>
              <a:ext cx="53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45" name="Line 93"/>
            <p:cNvSpPr>
              <a:spLocks noChangeShapeType="1"/>
            </p:cNvSpPr>
            <p:nvPr/>
          </p:nvSpPr>
          <p:spPr bwMode="auto">
            <a:xfrm flipH="1" flipV="1">
              <a:off x="4843" y="2846"/>
              <a:ext cx="49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46" name="Line 94"/>
            <p:cNvSpPr>
              <a:spLocks noChangeShapeType="1"/>
            </p:cNvSpPr>
            <p:nvPr/>
          </p:nvSpPr>
          <p:spPr bwMode="auto">
            <a:xfrm flipH="1" flipV="1">
              <a:off x="4818" y="2828"/>
              <a:ext cx="638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47" name="Line 95"/>
            <p:cNvSpPr>
              <a:spLocks noChangeShapeType="1"/>
            </p:cNvSpPr>
            <p:nvPr/>
          </p:nvSpPr>
          <p:spPr bwMode="auto">
            <a:xfrm flipH="1">
              <a:off x="4818" y="2233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48" name="Line 96"/>
            <p:cNvSpPr>
              <a:spLocks noChangeShapeType="1"/>
            </p:cNvSpPr>
            <p:nvPr/>
          </p:nvSpPr>
          <p:spPr bwMode="auto">
            <a:xfrm flipH="1">
              <a:off x="4835" y="2459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4052" name="Group 100"/>
            <p:cNvGrpSpPr>
              <a:grpSpLocks/>
            </p:cNvGrpSpPr>
            <p:nvPr/>
          </p:nvGrpSpPr>
          <p:grpSpPr bwMode="auto">
            <a:xfrm>
              <a:off x="5269" y="2759"/>
              <a:ext cx="316" cy="303"/>
              <a:chOff x="3464" y="1275"/>
              <a:chExt cx="395" cy="329"/>
            </a:xfrm>
          </p:grpSpPr>
          <p:pic>
            <p:nvPicPr>
              <p:cNvPr id="254053" name="Picture 101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54" name="Object 10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54" name="Clip" r:id="rId12" imgW="1305000" imgH="1085760" progId="">
                  <p:embed/>
                </p:oleObj>
              </a:graphicData>
            </a:graphic>
          </p:graphicFrame>
        </p:grpSp>
        <p:grpSp>
          <p:nvGrpSpPr>
            <p:cNvPr id="254055" name="Group 103"/>
            <p:cNvGrpSpPr>
              <a:grpSpLocks/>
            </p:cNvGrpSpPr>
            <p:nvPr/>
          </p:nvGrpSpPr>
          <p:grpSpPr bwMode="auto">
            <a:xfrm>
              <a:off x="5166" y="3081"/>
              <a:ext cx="316" cy="303"/>
              <a:chOff x="3464" y="1275"/>
              <a:chExt cx="395" cy="329"/>
            </a:xfrm>
          </p:grpSpPr>
          <p:pic>
            <p:nvPicPr>
              <p:cNvPr id="254056" name="Picture 104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57" name="Object 10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57" name="Clip" r:id="rId13" imgW="1305000" imgH="1085760" progId="">
                  <p:embed/>
                </p:oleObj>
              </a:graphicData>
            </a:graphic>
          </p:graphicFrame>
        </p:grpSp>
        <p:grpSp>
          <p:nvGrpSpPr>
            <p:cNvPr id="254058" name="Group 106"/>
            <p:cNvGrpSpPr>
              <a:grpSpLocks/>
            </p:cNvGrpSpPr>
            <p:nvPr/>
          </p:nvGrpSpPr>
          <p:grpSpPr bwMode="auto">
            <a:xfrm>
              <a:off x="5262" y="2375"/>
              <a:ext cx="316" cy="303"/>
              <a:chOff x="3464" y="1275"/>
              <a:chExt cx="395" cy="329"/>
            </a:xfrm>
          </p:grpSpPr>
          <p:pic>
            <p:nvPicPr>
              <p:cNvPr id="254059" name="Picture 107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60" name="Object 10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60" name="Clip" r:id="rId14" imgW="1305000" imgH="1085760" progId="">
                  <p:embed/>
                </p:oleObj>
              </a:graphicData>
            </a:graphic>
          </p:graphicFrame>
        </p:grpSp>
        <p:grpSp>
          <p:nvGrpSpPr>
            <p:cNvPr id="254061" name="Group 109"/>
            <p:cNvGrpSpPr>
              <a:grpSpLocks/>
            </p:cNvGrpSpPr>
            <p:nvPr/>
          </p:nvGrpSpPr>
          <p:grpSpPr bwMode="auto">
            <a:xfrm>
              <a:off x="5026" y="2130"/>
              <a:ext cx="316" cy="303"/>
              <a:chOff x="3464" y="1275"/>
              <a:chExt cx="395" cy="329"/>
            </a:xfrm>
          </p:grpSpPr>
          <p:pic>
            <p:nvPicPr>
              <p:cNvPr id="254062" name="Picture 110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63" name="Object 11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63" name="Clip" r:id="rId15" imgW="1305000" imgH="1085760" progId="">
                  <p:embed/>
                </p:oleObj>
              </a:graphicData>
            </a:graphic>
          </p:graphicFrame>
        </p:grpSp>
        <p:grpSp>
          <p:nvGrpSpPr>
            <p:cNvPr id="254049" name="Group 97"/>
            <p:cNvGrpSpPr>
              <a:grpSpLocks/>
            </p:cNvGrpSpPr>
            <p:nvPr/>
          </p:nvGrpSpPr>
          <p:grpSpPr bwMode="auto">
            <a:xfrm>
              <a:off x="4720" y="3134"/>
              <a:ext cx="316" cy="303"/>
              <a:chOff x="3464" y="1275"/>
              <a:chExt cx="395" cy="329"/>
            </a:xfrm>
          </p:grpSpPr>
          <p:pic>
            <p:nvPicPr>
              <p:cNvPr id="254050" name="Picture 98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51" name="Object 9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51" name="Clip" r:id="rId16" imgW="1305000" imgH="1085760" progId="">
                  <p:embed/>
                </p:oleObj>
              </a:graphicData>
            </a:graphic>
          </p:graphicFrame>
        </p:grpSp>
        <p:grpSp>
          <p:nvGrpSpPr>
            <p:cNvPr id="254064" name="Group 112"/>
            <p:cNvGrpSpPr>
              <a:grpSpLocks/>
            </p:cNvGrpSpPr>
            <p:nvPr/>
          </p:nvGrpSpPr>
          <p:grpSpPr bwMode="auto">
            <a:xfrm>
              <a:off x="4564" y="2655"/>
              <a:ext cx="535" cy="443"/>
              <a:chOff x="3464" y="1275"/>
              <a:chExt cx="395" cy="329"/>
            </a:xfrm>
          </p:grpSpPr>
          <p:pic>
            <p:nvPicPr>
              <p:cNvPr id="254065" name="Picture 113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66" name="Object 11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66" name="Clip" r:id="rId17" imgW="1305000" imgH="1085760" progId="">
                  <p:embed/>
                </p:oleObj>
              </a:graphicData>
            </a:graphic>
          </p:graphicFrame>
        </p:grpSp>
      </p:grpSp>
      <p:grpSp>
        <p:nvGrpSpPr>
          <p:cNvPr id="254075" name="Group 123"/>
          <p:cNvGrpSpPr>
            <a:grpSpLocks/>
          </p:cNvGrpSpPr>
          <p:nvPr/>
        </p:nvGrpSpPr>
        <p:grpSpPr bwMode="auto">
          <a:xfrm>
            <a:off x="5867400" y="1235075"/>
            <a:ext cx="3025775" cy="1425575"/>
            <a:chOff x="3696" y="778"/>
            <a:chExt cx="1906" cy="898"/>
          </a:xfrm>
        </p:grpSpPr>
        <p:grpSp>
          <p:nvGrpSpPr>
            <p:cNvPr id="254073" name="Group 121"/>
            <p:cNvGrpSpPr>
              <a:grpSpLocks/>
            </p:cNvGrpSpPr>
            <p:nvPr/>
          </p:nvGrpSpPr>
          <p:grpSpPr bwMode="auto">
            <a:xfrm>
              <a:off x="3696" y="1085"/>
              <a:ext cx="1416" cy="591"/>
              <a:chOff x="3696" y="1085"/>
              <a:chExt cx="1416" cy="591"/>
            </a:xfrm>
          </p:grpSpPr>
          <p:grpSp>
            <p:nvGrpSpPr>
              <p:cNvPr id="253996" name="Group 44"/>
              <p:cNvGrpSpPr>
                <a:grpSpLocks/>
              </p:cNvGrpSpPr>
              <p:nvPr/>
            </p:nvGrpSpPr>
            <p:grpSpPr bwMode="auto">
              <a:xfrm>
                <a:off x="3696" y="1373"/>
                <a:ext cx="316" cy="303"/>
                <a:chOff x="3464" y="1275"/>
                <a:chExt cx="395" cy="329"/>
              </a:xfrm>
            </p:grpSpPr>
            <p:pic>
              <p:nvPicPr>
                <p:cNvPr id="253956" name="Picture 4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3975" name="Object 23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3975" name="Clip" r:id="rId18" imgW="1305000" imgH="1085760" progId="">
                    <p:embed/>
                  </p:oleObj>
                </a:graphicData>
              </a:graphic>
            </p:graphicFrame>
          </p:grpSp>
          <p:grpSp>
            <p:nvGrpSpPr>
              <p:cNvPr id="254000" name="Group 48"/>
              <p:cNvGrpSpPr>
                <a:grpSpLocks/>
              </p:cNvGrpSpPr>
              <p:nvPr/>
            </p:nvGrpSpPr>
            <p:grpSpPr bwMode="auto">
              <a:xfrm>
                <a:off x="4219" y="1085"/>
                <a:ext cx="316" cy="303"/>
                <a:chOff x="3464" y="1275"/>
                <a:chExt cx="395" cy="329"/>
              </a:xfrm>
            </p:grpSpPr>
            <p:pic>
              <p:nvPicPr>
                <p:cNvPr id="254001" name="Picture 49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4002" name="Object 50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4002" name="Clip" r:id="rId19" imgW="1305000" imgH="1085760" progId="">
                    <p:embed/>
                  </p:oleObj>
                </a:graphicData>
              </a:graphic>
            </p:graphicFrame>
          </p:grpSp>
          <p:grpSp>
            <p:nvGrpSpPr>
              <p:cNvPr id="254003" name="Group 51"/>
              <p:cNvGrpSpPr>
                <a:grpSpLocks/>
              </p:cNvGrpSpPr>
              <p:nvPr/>
            </p:nvGrpSpPr>
            <p:grpSpPr bwMode="auto">
              <a:xfrm>
                <a:off x="3888" y="1146"/>
                <a:ext cx="316" cy="303"/>
                <a:chOff x="3464" y="1275"/>
                <a:chExt cx="395" cy="329"/>
              </a:xfrm>
            </p:grpSpPr>
            <p:pic>
              <p:nvPicPr>
                <p:cNvPr id="254004" name="Picture 52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4005" name="Object 53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4005" name="Clip" r:id="rId20" imgW="1305000" imgH="1085760" progId="">
                    <p:embed/>
                  </p:oleObj>
                </a:graphicData>
              </a:graphic>
            </p:graphicFrame>
          </p:grpSp>
          <p:grpSp>
            <p:nvGrpSpPr>
              <p:cNvPr id="254006" name="Group 54"/>
              <p:cNvGrpSpPr>
                <a:grpSpLocks/>
              </p:cNvGrpSpPr>
              <p:nvPr/>
            </p:nvGrpSpPr>
            <p:grpSpPr bwMode="auto">
              <a:xfrm>
                <a:off x="4796" y="1373"/>
                <a:ext cx="316" cy="303"/>
                <a:chOff x="3464" y="1275"/>
                <a:chExt cx="395" cy="329"/>
              </a:xfrm>
            </p:grpSpPr>
            <p:pic>
              <p:nvPicPr>
                <p:cNvPr id="254007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4008" name="Object 56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4008" name="Clip" r:id="rId21" imgW="1305000" imgH="1085760" progId="">
                    <p:embed/>
                  </p:oleObj>
                </a:graphicData>
              </a:graphic>
            </p:graphicFrame>
          </p:grpSp>
          <p:grpSp>
            <p:nvGrpSpPr>
              <p:cNvPr id="254009" name="Group 57"/>
              <p:cNvGrpSpPr>
                <a:grpSpLocks/>
              </p:cNvGrpSpPr>
              <p:nvPr/>
            </p:nvGrpSpPr>
            <p:grpSpPr bwMode="auto">
              <a:xfrm>
                <a:off x="4560" y="1128"/>
                <a:ext cx="316" cy="303"/>
                <a:chOff x="3464" y="1275"/>
                <a:chExt cx="395" cy="329"/>
              </a:xfrm>
            </p:grpSpPr>
            <p:pic>
              <p:nvPicPr>
                <p:cNvPr id="254010" name="Picture 58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4011" name="Object 59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4011" name="Clip" r:id="rId22" imgW="1305000" imgH="1085760" progId="">
                    <p:embed/>
                  </p:oleObj>
                </a:graphicData>
              </a:graphic>
            </p:graphicFrame>
          </p:grpSp>
        </p:grpSp>
        <p:sp>
          <p:nvSpPr>
            <p:cNvPr id="254070" name="Text Box 118"/>
            <p:cNvSpPr txBox="1">
              <a:spLocks noChangeArrowheads="1"/>
            </p:cNvSpPr>
            <p:nvPr/>
          </p:nvSpPr>
          <p:spPr bwMode="auto">
            <a:xfrm>
              <a:off x="4115" y="778"/>
              <a:ext cx="148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2000"/>
                <a:t>Skype clients (SC)</a:t>
              </a:r>
            </a:p>
          </p:txBody>
        </p:sp>
      </p:grpSp>
      <p:sp>
        <p:nvSpPr>
          <p:cNvPr id="254071" name="Text Box 119"/>
          <p:cNvSpPr txBox="1">
            <a:spLocks noChangeArrowheads="1"/>
          </p:cNvSpPr>
          <p:nvPr/>
        </p:nvSpPr>
        <p:spPr bwMode="auto">
          <a:xfrm>
            <a:off x="7242175" y="2746375"/>
            <a:ext cx="15224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000"/>
              <a:t>Supernode </a:t>
            </a:r>
          </a:p>
          <a:p>
            <a:pPr marL="342900" indent="-342900"/>
            <a:r>
              <a:rPr lang="en-US" sz="2000"/>
              <a:t>(SN)</a:t>
            </a:r>
          </a:p>
        </p:txBody>
      </p:sp>
      <p:grpSp>
        <p:nvGrpSpPr>
          <p:cNvPr id="254079" name="Group 127"/>
          <p:cNvGrpSpPr>
            <a:grpSpLocks/>
          </p:cNvGrpSpPr>
          <p:nvPr/>
        </p:nvGrpSpPr>
        <p:grpSpPr bwMode="auto">
          <a:xfrm>
            <a:off x="4189413" y="1677988"/>
            <a:ext cx="1574800" cy="1476375"/>
            <a:chOff x="2639" y="1057"/>
            <a:chExt cx="992" cy="930"/>
          </a:xfrm>
        </p:grpSpPr>
        <p:grpSp>
          <p:nvGrpSpPr>
            <p:cNvPr id="253958" name="Group 6"/>
            <p:cNvGrpSpPr>
              <a:grpSpLocks/>
            </p:cNvGrpSpPr>
            <p:nvPr/>
          </p:nvGrpSpPr>
          <p:grpSpPr bwMode="auto">
            <a:xfrm>
              <a:off x="2974" y="1057"/>
              <a:ext cx="269" cy="547"/>
              <a:chOff x="4180" y="783"/>
              <a:chExt cx="150" cy="307"/>
            </a:xfrm>
          </p:grpSpPr>
          <p:sp>
            <p:nvSpPr>
              <p:cNvPr id="253959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0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1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2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3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4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5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6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4072" name="Text Box 120"/>
            <p:cNvSpPr txBox="1">
              <a:spLocks noChangeArrowheads="1"/>
            </p:cNvSpPr>
            <p:nvPr/>
          </p:nvSpPr>
          <p:spPr bwMode="auto">
            <a:xfrm>
              <a:off x="2639" y="1603"/>
              <a:ext cx="992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ctr">
                <a:lnSpc>
                  <a:spcPct val="75000"/>
                </a:lnSpc>
              </a:pPr>
              <a:r>
                <a:rPr lang="en-US" sz="2000"/>
                <a:t>Skype </a:t>
              </a:r>
            </a:p>
            <a:p>
              <a:pPr marL="342900" indent="-342900" algn="ctr">
                <a:lnSpc>
                  <a:spcPct val="75000"/>
                </a:lnSpc>
              </a:pPr>
              <a:r>
                <a:rPr lang="en-US" sz="2000"/>
                <a:t>login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067" grpId="0" animBg="1"/>
      <p:bldP spid="254068" grpId="0" animBg="1"/>
      <p:bldP spid="25406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F1C-503C-4790-B283-5CA57D2BE80A}" type="slidenum">
              <a:rPr lang="en-US"/>
              <a:pPr/>
              <a:t>43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Skype: making a call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600200"/>
            <a:ext cx="3781425" cy="465138"/>
          </a:xfrm>
        </p:spPr>
        <p:txBody>
          <a:bodyPr/>
          <a:lstStyle/>
          <a:p>
            <a:r>
              <a:rPr lang="en-US" sz="2400"/>
              <a:t>User starts Skype</a:t>
            </a:r>
            <a:endParaRPr lang="en-US"/>
          </a:p>
        </p:txBody>
      </p:sp>
      <p:sp>
        <p:nvSpPr>
          <p:cNvPr id="254982" name="Line 6"/>
          <p:cNvSpPr>
            <a:spLocks noChangeShapeType="1"/>
          </p:cNvSpPr>
          <p:nvPr/>
        </p:nvSpPr>
        <p:spPr bwMode="auto">
          <a:xfrm>
            <a:off x="6256338" y="2538413"/>
            <a:ext cx="6365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3" name="Line 7"/>
          <p:cNvSpPr>
            <a:spLocks noChangeShapeType="1"/>
          </p:cNvSpPr>
          <p:nvPr/>
        </p:nvSpPr>
        <p:spPr bwMode="auto">
          <a:xfrm>
            <a:off x="6450013" y="1955800"/>
            <a:ext cx="498475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4" name="Line 8"/>
          <p:cNvSpPr>
            <a:spLocks noChangeShapeType="1"/>
          </p:cNvSpPr>
          <p:nvPr/>
        </p:nvSpPr>
        <p:spPr bwMode="auto">
          <a:xfrm flipH="1">
            <a:off x="6908800" y="1789113"/>
            <a:ext cx="14288" cy="1109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5" name="Line 9"/>
          <p:cNvSpPr>
            <a:spLocks noChangeShapeType="1"/>
          </p:cNvSpPr>
          <p:nvPr/>
        </p:nvSpPr>
        <p:spPr bwMode="auto">
          <a:xfrm flipH="1">
            <a:off x="6908800" y="1954213"/>
            <a:ext cx="595313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6" name="Line 10"/>
          <p:cNvSpPr>
            <a:spLocks noChangeShapeType="1"/>
          </p:cNvSpPr>
          <p:nvPr/>
        </p:nvSpPr>
        <p:spPr bwMode="auto">
          <a:xfrm flipH="1">
            <a:off x="6935788" y="2312988"/>
            <a:ext cx="955675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4987" name="Group 11"/>
          <p:cNvGrpSpPr>
            <a:grpSpLocks/>
          </p:cNvGrpSpPr>
          <p:nvPr/>
        </p:nvGrpSpPr>
        <p:grpSpPr bwMode="auto">
          <a:xfrm>
            <a:off x="6505575" y="2624138"/>
            <a:ext cx="849313" cy="703262"/>
            <a:chOff x="3464" y="1275"/>
            <a:chExt cx="395" cy="329"/>
          </a:xfrm>
        </p:grpSpPr>
        <p:pic>
          <p:nvPicPr>
            <p:cNvPr id="254988" name="Picture 12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4989" name="Object 13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4989" name="Clip" r:id="rId5" imgW="1305000" imgH="1085760" progId="">
                <p:embed/>
              </p:oleObj>
            </a:graphicData>
          </a:graphic>
        </p:graphicFrame>
      </p:grpSp>
      <p:sp>
        <p:nvSpPr>
          <p:cNvPr id="254991" name="Line 15"/>
          <p:cNvSpPr>
            <a:spLocks noChangeShapeType="1"/>
          </p:cNvSpPr>
          <p:nvPr/>
        </p:nvSpPr>
        <p:spPr bwMode="auto">
          <a:xfrm flipV="1">
            <a:off x="5749925" y="4405313"/>
            <a:ext cx="96838" cy="735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2" name="Line 16"/>
          <p:cNvSpPr>
            <a:spLocks noChangeShapeType="1"/>
          </p:cNvSpPr>
          <p:nvPr/>
        </p:nvSpPr>
        <p:spPr bwMode="auto">
          <a:xfrm>
            <a:off x="5405438" y="3462338"/>
            <a:ext cx="496887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3" name="Line 17"/>
          <p:cNvSpPr>
            <a:spLocks noChangeShapeType="1"/>
          </p:cNvSpPr>
          <p:nvPr/>
        </p:nvSpPr>
        <p:spPr bwMode="auto">
          <a:xfrm>
            <a:off x="5183188" y="4057650"/>
            <a:ext cx="679450" cy="34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4" name="Line 18"/>
          <p:cNvSpPr>
            <a:spLocks noChangeShapeType="1"/>
          </p:cNvSpPr>
          <p:nvPr/>
        </p:nvSpPr>
        <p:spPr bwMode="auto">
          <a:xfrm flipV="1">
            <a:off x="4948238" y="4419600"/>
            <a:ext cx="9144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5" name="Line 19"/>
          <p:cNvSpPr>
            <a:spLocks noChangeShapeType="1"/>
          </p:cNvSpPr>
          <p:nvPr/>
        </p:nvSpPr>
        <p:spPr bwMode="auto">
          <a:xfrm flipV="1">
            <a:off x="5140325" y="4473575"/>
            <a:ext cx="749300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4996" name="Group 20"/>
          <p:cNvGrpSpPr>
            <a:grpSpLocks/>
          </p:cNvGrpSpPr>
          <p:nvPr/>
        </p:nvGrpSpPr>
        <p:grpSpPr bwMode="auto">
          <a:xfrm>
            <a:off x="4960938" y="4906963"/>
            <a:ext cx="501650" cy="481012"/>
            <a:chOff x="3464" y="1275"/>
            <a:chExt cx="395" cy="329"/>
          </a:xfrm>
        </p:grpSpPr>
        <p:pic>
          <p:nvPicPr>
            <p:cNvPr id="254997" name="Picture 21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4998" name="Object 22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4998" name="Clip" r:id="rId6" imgW="1305000" imgH="1085760" progId="">
                <p:embed/>
              </p:oleObj>
            </a:graphicData>
          </a:graphic>
        </p:graphicFrame>
      </p:grpSp>
      <p:grpSp>
        <p:nvGrpSpPr>
          <p:cNvPr id="254999" name="Group 23"/>
          <p:cNvGrpSpPr>
            <a:grpSpLocks/>
          </p:cNvGrpSpPr>
          <p:nvPr/>
        </p:nvGrpSpPr>
        <p:grpSpPr bwMode="auto">
          <a:xfrm>
            <a:off x="4751388" y="4394200"/>
            <a:ext cx="501650" cy="481013"/>
            <a:chOff x="3464" y="1275"/>
            <a:chExt cx="395" cy="329"/>
          </a:xfrm>
        </p:grpSpPr>
        <p:pic>
          <p:nvPicPr>
            <p:cNvPr id="255000" name="Picture 24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01" name="Object 25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01" name="Clip" r:id="rId7" imgW="1305000" imgH="1085760" progId="">
                <p:embed/>
              </p:oleObj>
            </a:graphicData>
          </a:graphic>
        </p:graphicFrame>
      </p:grpSp>
      <p:grpSp>
        <p:nvGrpSpPr>
          <p:cNvPr id="255002" name="Group 26"/>
          <p:cNvGrpSpPr>
            <a:grpSpLocks/>
          </p:cNvGrpSpPr>
          <p:nvPr/>
        </p:nvGrpSpPr>
        <p:grpSpPr bwMode="auto">
          <a:xfrm>
            <a:off x="5570538" y="5056188"/>
            <a:ext cx="501650" cy="481012"/>
            <a:chOff x="3464" y="1275"/>
            <a:chExt cx="395" cy="329"/>
          </a:xfrm>
        </p:grpSpPr>
        <p:pic>
          <p:nvPicPr>
            <p:cNvPr id="255003" name="Picture 27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04" name="Object 28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04" name="Clip" r:id="rId8" imgW="1305000" imgH="1085760" progId="">
                <p:embed/>
              </p:oleObj>
            </a:graphicData>
          </a:graphic>
        </p:graphicFrame>
      </p:grpSp>
      <p:grpSp>
        <p:nvGrpSpPr>
          <p:cNvPr id="255005" name="Group 29"/>
          <p:cNvGrpSpPr>
            <a:grpSpLocks/>
          </p:cNvGrpSpPr>
          <p:nvPr/>
        </p:nvGrpSpPr>
        <p:grpSpPr bwMode="auto">
          <a:xfrm>
            <a:off x="5181600" y="3451225"/>
            <a:ext cx="501650" cy="481013"/>
            <a:chOff x="3464" y="1275"/>
            <a:chExt cx="395" cy="329"/>
          </a:xfrm>
        </p:grpSpPr>
        <p:pic>
          <p:nvPicPr>
            <p:cNvPr id="255006" name="Picture 30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07" name="Object 31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07" name="Clip" r:id="rId9" imgW="1305000" imgH="1085760" progId="">
                <p:embed/>
              </p:oleObj>
            </a:graphicData>
          </a:graphic>
        </p:graphicFrame>
      </p:grpSp>
      <p:grpSp>
        <p:nvGrpSpPr>
          <p:cNvPr id="255008" name="Group 32"/>
          <p:cNvGrpSpPr>
            <a:grpSpLocks/>
          </p:cNvGrpSpPr>
          <p:nvPr/>
        </p:nvGrpSpPr>
        <p:grpSpPr bwMode="auto">
          <a:xfrm>
            <a:off x="4792663" y="3822700"/>
            <a:ext cx="501650" cy="481013"/>
            <a:chOff x="3464" y="1275"/>
            <a:chExt cx="395" cy="329"/>
          </a:xfrm>
        </p:grpSpPr>
        <p:pic>
          <p:nvPicPr>
            <p:cNvPr id="255009" name="Picture 33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10" name="Object 34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10" name="Clip" r:id="rId10" imgW="1305000" imgH="1085760" progId="">
                <p:embed/>
              </p:oleObj>
            </a:graphicData>
          </a:graphic>
        </p:graphicFrame>
      </p:grpSp>
      <p:grpSp>
        <p:nvGrpSpPr>
          <p:cNvPr id="255011" name="Group 35"/>
          <p:cNvGrpSpPr>
            <a:grpSpLocks/>
          </p:cNvGrpSpPr>
          <p:nvPr/>
        </p:nvGrpSpPr>
        <p:grpSpPr bwMode="auto">
          <a:xfrm>
            <a:off x="5459413" y="4143375"/>
            <a:ext cx="849312" cy="703263"/>
            <a:chOff x="3464" y="1275"/>
            <a:chExt cx="395" cy="329"/>
          </a:xfrm>
        </p:grpSpPr>
        <p:pic>
          <p:nvPicPr>
            <p:cNvPr id="255012" name="Picture 36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13" name="Object 37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13" name="Clip" r:id="rId11" imgW="1305000" imgH="1085760" progId="">
                <p:embed/>
              </p:oleObj>
            </a:graphicData>
          </a:graphic>
        </p:graphicFrame>
      </p:grpSp>
      <p:sp>
        <p:nvSpPr>
          <p:cNvPr id="255014" name="Line 38"/>
          <p:cNvSpPr>
            <a:spLocks noChangeShapeType="1"/>
          </p:cNvSpPr>
          <p:nvPr/>
        </p:nvSpPr>
        <p:spPr bwMode="auto">
          <a:xfrm flipH="1">
            <a:off x="5930900" y="3021013"/>
            <a:ext cx="1011238" cy="134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5" name="Line 39"/>
          <p:cNvSpPr>
            <a:spLocks noChangeShapeType="1"/>
          </p:cNvSpPr>
          <p:nvPr/>
        </p:nvSpPr>
        <p:spPr bwMode="auto">
          <a:xfrm>
            <a:off x="6983413" y="2868613"/>
            <a:ext cx="692150" cy="150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6" name="Line 40"/>
          <p:cNvSpPr>
            <a:spLocks noChangeShapeType="1"/>
          </p:cNvSpPr>
          <p:nvPr/>
        </p:nvSpPr>
        <p:spPr bwMode="auto">
          <a:xfrm flipV="1">
            <a:off x="6013450" y="4335463"/>
            <a:ext cx="17033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8" name="Line 42"/>
          <p:cNvSpPr>
            <a:spLocks noChangeShapeType="1"/>
          </p:cNvSpPr>
          <p:nvPr/>
        </p:nvSpPr>
        <p:spPr bwMode="auto">
          <a:xfrm flipH="1" flipV="1">
            <a:off x="7646988" y="4489450"/>
            <a:ext cx="84137" cy="623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9" name="Line 43"/>
          <p:cNvSpPr>
            <a:spLocks noChangeShapeType="1"/>
          </p:cNvSpPr>
          <p:nvPr/>
        </p:nvSpPr>
        <p:spPr bwMode="auto">
          <a:xfrm flipH="1" flipV="1">
            <a:off x="7702550" y="4518025"/>
            <a:ext cx="777875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20" name="Line 44"/>
          <p:cNvSpPr>
            <a:spLocks noChangeShapeType="1"/>
          </p:cNvSpPr>
          <p:nvPr/>
        </p:nvSpPr>
        <p:spPr bwMode="auto">
          <a:xfrm flipH="1" flipV="1">
            <a:off x="7662863" y="4489450"/>
            <a:ext cx="1012825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21" name="Line 45"/>
          <p:cNvSpPr>
            <a:spLocks noChangeShapeType="1"/>
          </p:cNvSpPr>
          <p:nvPr/>
        </p:nvSpPr>
        <p:spPr bwMode="auto">
          <a:xfrm flipH="1">
            <a:off x="7662863" y="3544888"/>
            <a:ext cx="595312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22" name="Line 46"/>
          <p:cNvSpPr>
            <a:spLocks noChangeShapeType="1"/>
          </p:cNvSpPr>
          <p:nvPr/>
        </p:nvSpPr>
        <p:spPr bwMode="auto">
          <a:xfrm flipH="1">
            <a:off x="7689850" y="3903663"/>
            <a:ext cx="955675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5023" name="Group 47"/>
          <p:cNvGrpSpPr>
            <a:grpSpLocks/>
          </p:cNvGrpSpPr>
          <p:nvPr/>
        </p:nvGrpSpPr>
        <p:grpSpPr bwMode="auto">
          <a:xfrm>
            <a:off x="8378825" y="4379913"/>
            <a:ext cx="501650" cy="481012"/>
            <a:chOff x="3464" y="1275"/>
            <a:chExt cx="395" cy="329"/>
          </a:xfrm>
        </p:grpSpPr>
        <p:pic>
          <p:nvPicPr>
            <p:cNvPr id="255024" name="Picture 48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25" name="Object 49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25" name="Clip" r:id="rId12" imgW="1305000" imgH="1085760" progId="">
                <p:embed/>
              </p:oleObj>
            </a:graphicData>
          </a:graphic>
        </p:graphicFrame>
      </p:grpSp>
      <p:grpSp>
        <p:nvGrpSpPr>
          <p:cNvPr id="255026" name="Group 50"/>
          <p:cNvGrpSpPr>
            <a:grpSpLocks/>
          </p:cNvGrpSpPr>
          <p:nvPr/>
        </p:nvGrpSpPr>
        <p:grpSpPr bwMode="auto">
          <a:xfrm>
            <a:off x="8215313" y="4891088"/>
            <a:ext cx="501650" cy="481012"/>
            <a:chOff x="3464" y="1275"/>
            <a:chExt cx="395" cy="329"/>
          </a:xfrm>
        </p:grpSpPr>
        <p:pic>
          <p:nvPicPr>
            <p:cNvPr id="255027" name="Picture 51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28" name="Object 52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28" name="Clip" r:id="rId13" imgW="1305000" imgH="1085760" progId="">
                <p:embed/>
              </p:oleObj>
            </a:graphicData>
          </a:graphic>
        </p:graphicFrame>
      </p:grpSp>
      <p:grpSp>
        <p:nvGrpSpPr>
          <p:cNvPr id="255029" name="Group 53"/>
          <p:cNvGrpSpPr>
            <a:grpSpLocks/>
          </p:cNvGrpSpPr>
          <p:nvPr/>
        </p:nvGrpSpPr>
        <p:grpSpPr bwMode="auto">
          <a:xfrm>
            <a:off x="8367713" y="3770313"/>
            <a:ext cx="501650" cy="481012"/>
            <a:chOff x="3464" y="1275"/>
            <a:chExt cx="395" cy="329"/>
          </a:xfrm>
        </p:grpSpPr>
        <p:pic>
          <p:nvPicPr>
            <p:cNvPr id="255030" name="Picture 54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31" name="Object 55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31" name="Clip" r:id="rId14" imgW="1305000" imgH="1085760" progId="">
                <p:embed/>
              </p:oleObj>
            </a:graphicData>
          </a:graphic>
        </p:graphicFrame>
      </p:grpSp>
      <p:grpSp>
        <p:nvGrpSpPr>
          <p:cNvPr id="255032" name="Group 56"/>
          <p:cNvGrpSpPr>
            <a:grpSpLocks/>
          </p:cNvGrpSpPr>
          <p:nvPr/>
        </p:nvGrpSpPr>
        <p:grpSpPr bwMode="auto">
          <a:xfrm>
            <a:off x="7993063" y="3381375"/>
            <a:ext cx="501650" cy="481013"/>
            <a:chOff x="3464" y="1275"/>
            <a:chExt cx="395" cy="329"/>
          </a:xfrm>
        </p:grpSpPr>
        <p:pic>
          <p:nvPicPr>
            <p:cNvPr id="255033" name="Picture 57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34" name="Object 58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34" name="Clip" r:id="rId15" imgW="1305000" imgH="1085760" progId="">
                <p:embed/>
              </p:oleObj>
            </a:graphicData>
          </a:graphic>
        </p:graphicFrame>
      </p:grpSp>
      <p:grpSp>
        <p:nvGrpSpPr>
          <p:cNvPr id="255035" name="Group 59"/>
          <p:cNvGrpSpPr>
            <a:grpSpLocks/>
          </p:cNvGrpSpPr>
          <p:nvPr/>
        </p:nvGrpSpPr>
        <p:grpSpPr bwMode="auto">
          <a:xfrm>
            <a:off x="7507288" y="4975225"/>
            <a:ext cx="501650" cy="481013"/>
            <a:chOff x="3464" y="1275"/>
            <a:chExt cx="395" cy="329"/>
          </a:xfrm>
        </p:grpSpPr>
        <p:pic>
          <p:nvPicPr>
            <p:cNvPr id="255036" name="Picture 60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37" name="Object 61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37" name="Clip" r:id="rId16" imgW="1305000" imgH="1085760" progId="">
                <p:embed/>
              </p:oleObj>
            </a:graphicData>
          </a:graphic>
        </p:graphicFrame>
      </p:grpSp>
      <p:grpSp>
        <p:nvGrpSpPr>
          <p:cNvPr id="255038" name="Group 62"/>
          <p:cNvGrpSpPr>
            <a:grpSpLocks/>
          </p:cNvGrpSpPr>
          <p:nvPr/>
        </p:nvGrpSpPr>
        <p:grpSpPr bwMode="auto">
          <a:xfrm>
            <a:off x="7259638" y="4214813"/>
            <a:ext cx="849312" cy="703262"/>
            <a:chOff x="3464" y="1275"/>
            <a:chExt cx="395" cy="329"/>
          </a:xfrm>
        </p:grpSpPr>
        <p:pic>
          <p:nvPicPr>
            <p:cNvPr id="255039" name="Picture 63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40" name="Object 64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40" name="Clip" r:id="rId17" imgW="1305000" imgH="1085760" progId="">
                <p:embed/>
              </p:oleObj>
            </a:graphicData>
          </a:graphic>
        </p:graphicFrame>
      </p:grpSp>
      <p:grpSp>
        <p:nvGrpSpPr>
          <p:cNvPr id="255043" name="Group 67"/>
          <p:cNvGrpSpPr>
            <a:grpSpLocks/>
          </p:cNvGrpSpPr>
          <p:nvPr/>
        </p:nvGrpSpPr>
        <p:grpSpPr bwMode="auto">
          <a:xfrm>
            <a:off x="5867400" y="2179638"/>
            <a:ext cx="501650" cy="481012"/>
            <a:chOff x="3464" y="1275"/>
            <a:chExt cx="395" cy="329"/>
          </a:xfrm>
        </p:grpSpPr>
        <p:pic>
          <p:nvPicPr>
            <p:cNvPr id="255044" name="Picture 68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45" name="Object 69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45" name="Clip" r:id="rId18" imgW="1305000" imgH="1085760" progId="">
                <p:embed/>
              </p:oleObj>
            </a:graphicData>
          </a:graphic>
        </p:graphicFrame>
      </p:grpSp>
      <p:grpSp>
        <p:nvGrpSpPr>
          <p:cNvPr id="255046" name="Group 70"/>
          <p:cNvGrpSpPr>
            <a:grpSpLocks/>
          </p:cNvGrpSpPr>
          <p:nvPr/>
        </p:nvGrpSpPr>
        <p:grpSpPr bwMode="auto">
          <a:xfrm>
            <a:off x="6697663" y="1722438"/>
            <a:ext cx="501650" cy="481012"/>
            <a:chOff x="3464" y="1275"/>
            <a:chExt cx="395" cy="329"/>
          </a:xfrm>
        </p:grpSpPr>
        <p:pic>
          <p:nvPicPr>
            <p:cNvPr id="255047" name="Picture 71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48" name="Object 72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48" name="Clip" r:id="rId19" imgW="1305000" imgH="1085760" progId="">
                <p:embed/>
              </p:oleObj>
            </a:graphicData>
          </a:graphic>
        </p:graphicFrame>
      </p:grpSp>
      <p:grpSp>
        <p:nvGrpSpPr>
          <p:cNvPr id="255049" name="Group 73"/>
          <p:cNvGrpSpPr>
            <a:grpSpLocks/>
          </p:cNvGrpSpPr>
          <p:nvPr/>
        </p:nvGrpSpPr>
        <p:grpSpPr bwMode="auto">
          <a:xfrm>
            <a:off x="6172200" y="1819275"/>
            <a:ext cx="501650" cy="481013"/>
            <a:chOff x="3464" y="1275"/>
            <a:chExt cx="395" cy="329"/>
          </a:xfrm>
        </p:grpSpPr>
        <p:pic>
          <p:nvPicPr>
            <p:cNvPr id="255050" name="Picture 74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51" name="Object 75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51" name="Clip" r:id="rId20" imgW="1305000" imgH="1085760" progId="">
                <p:embed/>
              </p:oleObj>
            </a:graphicData>
          </a:graphic>
        </p:graphicFrame>
      </p:grpSp>
      <p:grpSp>
        <p:nvGrpSpPr>
          <p:cNvPr id="255052" name="Group 76"/>
          <p:cNvGrpSpPr>
            <a:grpSpLocks/>
          </p:cNvGrpSpPr>
          <p:nvPr/>
        </p:nvGrpSpPr>
        <p:grpSpPr bwMode="auto">
          <a:xfrm>
            <a:off x="7613650" y="2179638"/>
            <a:ext cx="501650" cy="481012"/>
            <a:chOff x="3464" y="1275"/>
            <a:chExt cx="395" cy="329"/>
          </a:xfrm>
        </p:grpSpPr>
        <p:pic>
          <p:nvPicPr>
            <p:cNvPr id="255053" name="Picture 77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54" name="Object 78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54" name="Clip" r:id="rId21" imgW="1305000" imgH="1085760" progId="">
                <p:embed/>
              </p:oleObj>
            </a:graphicData>
          </a:graphic>
        </p:graphicFrame>
      </p:grpSp>
      <p:grpSp>
        <p:nvGrpSpPr>
          <p:cNvPr id="255055" name="Group 79"/>
          <p:cNvGrpSpPr>
            <a:grpSpLocks/>
          </p:cNvGrpSpPr>
          <p:nvPr/>
        </p:nvGrpSpPr>
        <p:grpSpPr bwMode="auto">
          <a:xfrm>
            <a:off x="7224713" y="336550"/>
            <a:ext cx="501650" cy="481013"/>
            <a:chOff x="3464" y="1275"/>
            <a:chExt cx="395" cy="329"/>
          </a:xfrm>
        </p:grpSpPr>
        <p:pic>
          <p:nvPicPr>
            <p:cNvPr id="255056" name="Picture 80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57" name="Object 81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57" name="Clip" r:id="rId22" imgW="1305000" imgH="1085760" progId="">
                <p:embed/>
              </p:oleObj>
            </a:graphicData>
          </a:graphic>
        </p:graphicFrame>
      </p:grpSp>
      <p:grpSp>
        <p:nvGrpSpPr>
          <p:cNvPr id="255061" name="Group 85"/>
          <p:cNvGrpSpPr>
            <a:grpSpLocks/>
          </p:cNvGrpSpPr>
          <p:nvPr/>
        </p:nvGrpSpPr>
        <p:grpSpPr bwMode="auto">
          <a:xfrm>
            <a:off x="4721225" y="1677988"/>
            <a:ext cx="427038" cy="868362"/>
            <a:chOff x="4180" y="783"/>
            <a:chExt cx="150" cy="307"/>
          </a:xfrm>
        </p:grpSpPr>
        <p:sp>
          <p:nvSpPr>
            <p:cNvPr id="255062" name="AutoShape 8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3" name="Rectangle 8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4" name="Rectangle 8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5" name="AutoShape 8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6" name="Line 9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7" name="Line 9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8" name="Rectangle 9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9" name="Rectangle 9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5070" name="Text Box 94"/>
          <p:cNvSpPr txBox="1">
            <a:spLocks noChangeArrowheads="1"/>
          </p:cNvSpPr>
          <p:nvPr/>
        </p:nvSpPr>
        <p:spPr bwMode="auto">
          <a:xfrm>
            <a:off x="4189413" y="2544763"/>
            <a:ext cx="15748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lnSpc>
                <a:spcPct val="75000"/>
              </a:lnSpc>
            </a:pPr>
            <a:r>
              <a:rPr lang="en-US" sz="2000"/>
              <a:t>Skype </a:t>
            </a:r>
          </a:p>
          <a:p>
            <a:pPr marL="342900" indent="-342900" algn="ctr">
              <a:lnSpc>
                <a:spcPct val="75000"/>
              </a:lnSpc>
            </a:pPr>
            <a:r>
              <a:rPr lang="en-US" sz="2000"/>
              <a:t>login server</a:t>
            </a:r>
          </a:p>
        </p:txBody>
      </p:sp>
      <p:sp>
        <p:nvSpPr>
          <p:cNvPr id="255071" name="Rectangle 95"/>
          <p:cNvSpPr>
            <a:spLocks noChangeArrowheads="1"/>
          </p:cNvSpPr>
          <p:nvPr/>
        </p:nvSpPr>
        <p:spPr bwMode="auto">
          <a:xfrm>
            <a:off x="333375" y="2095500"/>
            <a:ext cx="37814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SC registers with SN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list of bootstrap SNs</a:t>
            </a:r>
            <a:endParaRPr lang="en-US"/>
          </a:p>
        </p:txBody>
      </p:sp>
      <p:sp>
        <p:nvSpPr>
          <p:cNvPr id="255073" name="Line 97"/>
          <p:cNvSpPr>
            <a:spLocks noChangeShapeType="1"/>
          </p:cNvSpPr>
          <p:nvPr/>
        </p:nvSpPr>
        <p:spPr bwMode="auto">
          <a:xfrm flipV="1">
            <a:off x="6953250" y="2009775"/>
            <a:ext cx="485775" cy="776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74" name="Rectangle 98"/>
          <p:cNvSpPr>
            <a:spLocks noChangeArrowheads="1"/>
          </p:cNvSpPr>
          <p:nvPr/>
        </p:nvSpPr>
        <p:spPr bwMode="auto">
          <a:xfrm>
            <a:off x="320675" y="2909888"/>
            <a:ext cx="37814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SC logs in (authenticate)</a:t>
            </a:r>
            <a:endParaRPr lang="en-US" sz="2800"/>
          </a:p>
        </p:txBody>
      </p:sp>
      <p:sp>
        <p:nvSpPr>
          <p:cNvPr id="255077" name="Line 101"/>
          <p:cNvSpPr>
            <a:spLocks noChangeShapeType="1"/>
          </p:cNvSpPr>
          <p:nvPr/>
        </p:nvSpPr>
        <p:spPr bwMode="auto">
          <a:xfrm>
            <a:off x="5195888" y="1855788"/>
            <a:ext cx="21050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78" name="Rectangle 102"/>
          <p:cNvSpPr>
            <a:spLocks noChangeArrowheads="1"/>
          </p:cNvSpPr>
          <p:nvPr/>
        </p:nvSpPr>
        <p:spPr bwMode="auto">
          <a:xfrm>
            <a:off x="320675" y="3741738"/>
            <a:ext cx="45434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Call: SC contacts SN will callee ID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SN contacts other SNs (unknown protocol, maybe flooding)  to find addr of callee; returns addr to SC</a:t>
            </a:r>
            <a:endParaRPr lang="en-US"/>
          </a:p>
        </p:txBody>
      </p:sp>
      <p:grpSp>
        <p:nvGrpSpPr>
          <p:cNvPr id="255082" name="Group 106"/>
          <p:cNvGrpSpPr>
            <a:grpSpLocks/>
          </p:cNvGrpSpPr>
          <p:nvPr/>
        </p:nvGrpSpPr>
        <p:grpSpPr bwMode="auto">
          <a:xfrm>
            <a:off x="5997575" y="2022475"/>
            <a:ext cx="1552575" cy="2189163"/>
            <a:chOff x="3778" y="1274"/>
            <a:chExt cx="978" cy="1379"/>
          </a:xfrm>
        </p:grpSpPr>
        <p:sp>
          <p:nvSpPr>
            <p:cNvPr id="255079" name="Line 103"/>
            <p:cNvSpPr>
              <a:spLocks noChangeShapeType="1"/>
            </p:cNvSpPr>
            <p:nvPr/>
          </p:nvSpPr>
          <p:spPr bwMode="auto">
            <a:xfrm flipV="1">
              <a:off x="4284" y="1274"/>
              <a:ext cx="341" cy="5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80" name="Line 104"/>
            <p:cNvSpPr>
              <a:spLocks noChangeShapeType="1"/>
            </p:cNvSpPr>
            <p:nvPr/>
          </p:nvSpPr>
          <p:spPr bwMode="auto">
            <a:xfrm>
              <a:off x="4310" y="1789"/>
              <a:ext cx="446" cy="8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81" name="Line 105"/>
            <p:cNvSpPr>
              <a:spLocks noChangeShapeType="1"/>
            </p:cNvSpPr>
            <p:nvPr/>
          </p:nvSpPr>
          <p:spPr bwMode="auto">
            <a:xfrm flipH="1">
              <a:off x="3778" y="1850"/>
              <a:ext cx="532" cy="7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5083" name="Rectangle 107"/>
          <p:cNvSpPr>
            <a:spLocks noChangeArrowheads="1"/>
          </p:cNvSpPr>
          <p:nvPr/>
        </p:nvSpPr>
        <p:spPr bwMode="auto">
          <a:xfrm>
            <a:off x="333375" y="5741988"/>
            <a:ext cx="66357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SC directly contacts callee, overTCP</a:t>
            </a:r>
            <a:endParaRPr lang="en-US" sz="2800"/>
          </a:p>
        </p:txBody>
      </p:sp>
      <p:sp>
        <p:nvSpPr>
          <p:cNvPr id="255085" name="Line 109"/>
          <p:cNvSpPr>
            <a:spLocks noChangeShapeType="1"/>
          </p:cNvSpPr>
          <p:nvPr/>
        </p:nvSpPr>
        <p:spPr bwMode="auto">
          <a:xfrm>
            <a:off x="7467600" y="2051050"/>
            <a:ext cx="996950" cy="2784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00138 0.2060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55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  <p:bldP spid="255071" grpId="0"/>
      <p:bldP spid="255073" grpId="0" animBg="1"/>
      <p:bldP spid="255073" grpId="1" animBg="1"/>
      <p:bldP spid="255074" grpId="0"/>
      <p:bldP spid="255077" grpId="0" animBg="1"/>
      <p:bldP spid="255077" grpId="1" animBg="1"/>
      <p:bldP spid="255078" grpId="0"/>
      <p:bldP spid="255083" grpId="0"/>
      <p:bldP spid="25508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3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0"/>
            <a:ext cx="7772400" cy="1143000"/>
          </a:xfrm>
        </p:spPr>
        <p:txBody>
          <a:bodyPr/>
          <a:lstStyle/>
          <a:p>
            <a:r>
              <a:rPr lang="en-US" smtClean="0"/>
              <a:t>Peers as relays</a:t>
            </a:r>
          </a:p>
        </p:txBody>
      </p:sp>
      <p:sp>
        <p:nvSpPr>
          <p:cNvPr id="286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343025"/>
            <a:ext cx="3997325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problem when both Alice and Bob are behind  “NATs”.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NAT prevents an outside peer from initiating a call to insider peer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solution: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using Alice’s and Bob’s SNs,</a:t>
            </a:r>
            <a:r>
              <a:rPr lang="en-US" sz="2000" i="1" smtClean="0">
                <a:solidFill>
                  <a:srgbClr val="FF0000"/>
                </a:solidFill>
              </a:rPr>
              <a:t> relay</a:t>
            </a:r>
            <a:r>
              <a:rPr lang="en-US" sz="2000" smtClean="0"/>
              <a:t> is chosen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each peer initiates session with relay.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peers can now communicate through NATs via relay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83113" y="1174750"/>
            <a:ext cx="4129087" cy="3814763"/>
            <a:chOff x="2993" y="1085"/>
            <a:chExt cx="2601" cy="2403"/>
          </a:xfrm>
        </p:grpSpPr>
        <p:sp>
          <p:nvSpPr>
            <p:cNvPr id="28696" name="Line 5"/>
            <p:cNvSpPr>
              <a:spLocks noChangeShapeType="1"/>
            </p:cNvSpPr>
            <p:nvPr/>
          </p:nvSpPr>
          <p:spPr bwMode="auto">
            <a:xfrm>
              <a:off x="3941" y="1599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6"/>
            <p:cNvSpPr>
              <a:spLocks noChangeShapeType="1"/>
            </p:cNvSpPr>
            <p:nvPr/>
          </p:nvSpPr>
          <p:spPr bwMode="auto">
            <a:xfrm>
              <a:off x="4063" y="1232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7"/>
            <p:cNvSpPr>
              <a:spLocks noChangeShapeType="1"/>
            </p:cNvSpPr>
            <p:nvPr/>
          </p:nvSpPr>
          <p:spPr bwMode="auto">
            <a:xfrm flipH="1">
              <a:off x="4352" y="1127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8"/>
            <p:cNvSpPr>
              <a:spLocks noChangeShapeType="1"/>
            </p:cNvSpPr>
            <p:nvPr/>
          </p:nvSpPr>
          <p:spPr bwMode="auto">
            <a:xfrm flipH="1">
              <a:off x="4369" y="1457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098" y="1653"/>
              <a:ext cx="535" cy="443"/>
              <a:chOff x="3464" y="1275"/>
              <a:chExt cx="395" cy="329"/>
            </a:xfrm>
          </p:grpSpPr>
          <p:pic>
            <p:nvPicPr>
              <p:cNvPr id="28751" name="Picture 1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90" name="Object 1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6" name="Clip" r:id="rId4" imgW="1305000" imgH="1085760" progId="">
                  <p:embed/>
                </p:oleObj>
              </a:graphicData>
            </a:graphic>
          </p:graphicFrame>
        </p:grpSp>
        <p:sp>
          <p:nvSpPr>
            <p:cNvPr id="28701" name="Line 12"/>
            <p:cNvSpPr>
              <a:spLocks noChangeShapeType="1"/>
            </p:cNvSpPr>
            <p:nvPr/>
          </p:nvSpPr>
          <p:spPr bwMode="auto">
            <a:xfrm flipV="1">
              <a:off x="3622" y="2775"/>
              <a:ext cx="61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Line 13"/>
            <p:cNvSpPr>
              <a:spLocks noChangeShapeType="1"/>
            </p:cNvSpPr>
            <p:nvPr/>
          </p:nvSpPr>
          <p:spPr bwMode="auto">
            <a:xfrm>
              <a:off x="3405" y="2181"/>
              <a:ext cx="313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Line 14"/>
            <p:cNvSpPr>
              <a:spLocks noChangeShapeType="1"/>
            </p:cNvSpPr>
            <p:nvPr/>
          </p:nvSpPr>
          <p:spPr bwMode="auto">
            <a:xfrm>
              <a:off x="3265" y="2556"/>
              <a:ext cx="42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15"/>
            <p:cNvSpPr>
              <a:spLocks noChangeShapeType="1"/>
            </p:cNvSpPr>
            <p:nvPr/>
          </p:nvSpPr>
          <p:spPr bwMode="auto">
            <a:xfrm flipV="1">
              <a:off x="3117" y="2784"/>
              <a:ext cx="57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16"/>
            <p:cNvSpPr>
              <a:spLocks noChangeShapeType="1"/>
            </p:cNvSpPr>
            <p:nvPr/>
          </p:nvSpPr>
          <p:spPr bwMode="auto">
            <a:xfrm flipV="1">
              <a:off x="3238" y="2818"/>
              <a:ext cx="472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3125" y="3091"/>
              <a:ext cx="316" cy="303"/>
              <a:chOff x="3464" y="1275"/>
              <a:chExt cx="395" cy="329"/>
            </a:xfrm>
          </p:grpSpPr>
          <p:pic>
            <p:nvPicPr>
              <p:cNvPr id="28750" name="Picture 18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9" name="Object 1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5" name="Clip" r:id="rId5" imgW="1305000" imgH="1085760" progId="">
                  <p:embed/>
                </p:oleObj>
              </a:graphicData>
            </a:graphic>
          </p:graphicFrame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2993" y="2768"/>
              <a:ext cx="316" cy="303"/>
              <a:chOff x="3464" y="1275"/>
              <a:chExt cx="395" cy="329"/>
            </a:xfrm>
          </p:grpSpPr>
          <p:pic>
            <p:nvPicPr>
              <p:cNvPr id="28749" name="Picture 21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8" name="Object 2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4" name="Clip" r:id="rId6" imgW="1305000" imgH="1085760" progId="">
                  <p:embed/>
                </p:oleObj>
              </a:graphicData>
            </a:graphic>
          </p:graphicFrame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509" y="3185"/>
              <a:ext cx="316" cy="303"/>
              <a:chOff x="3464" y="1275"/>
              <a:chExt cx="395" cy="329"/>
            </a:xfrm>
          </p:grpSpPr>
          <p:pic>
            <p:nvPicPr>
              <p:cNvPr id="28748" name="Picture 24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7" name="Object 2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3" name="Clip" r:id="rId7" imgW="1305000" imgH="1085760" progId="">
                  <p:embed/>
                </p:oleObj>
              </a:graphicData>
            </a:graphic>
          </p:graphicFrame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264" y="2174"/>
              <a:ext cx="316" cy="303"/>
              <a:chOff x="3464" y="1275"/>
              <a:chExt cx="395" cy="329"/>
            </a:xfrm>
          </p:grpSpPr>
          <p:pic>
            <p:nvPicPr>
              <p:cNvPr id="28747" name="Picture 27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6" name="Object 2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2" name="Clip" r:id="rId8" imgW="1305000" imgH="1085760" progId="">
                  <p:embed/>
                </p:oleObj>
              </a:graphicData>
            </a:graphic>
          </p:graphicFrame>
        </p:grp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3019" y="2408"/>
              <a:ext cx="316" cy="303"/>
              <a:chOff x="3464" y="1275"/>
              <a:chExt cx="395" cy="329"/>
            </a:xfrm>
          </p:grpSpPr>
          <p:pic>
            <p:nvPicPr>
              <p:cNvPr id="28746" name="Picture 3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5" name="Object 3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1" name="Clip" r:id="rId9" imgW="1305000" imgH="1085760" progId="">
                  <p:embed/>
                </p:oleObj>
              </a:graphicData>
            </a:graphic>
          </p:graphicFrame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3439" y="2610"/>
              <a:ext cx="535" cy="443"/>
              <a:chOff x="3464" y="1275"/>
              <a:chExt cx="395" cy="329"/>
            </a:xfrm>
          </p:grpSpPr>
          <p:pic>
            <p:nvPicPr>
              <p:cNvPr id="28745" name="Picture 33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4" name="Object 3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0" name="Clip" r:id="rId10" imgW="1305000" imgH="1085760" progId="">
                  <p:embed/>
                </p:oleObj>
              </a:graphicData>
            </a:graphic>
          </p:graphicFrame>
        </p:grpSp>
        <p:sp>
          <p:nvSpPr>
            <p:cNvPr id="28712" name="Line 35"/>
            <p:cNvSpPr>
              <a:spLocks noChangeShapeType="1"/>
            </p:cNvSpPr>
            <p:nvPr/>
          </p:nvSpPr>
          <p:spPr bwMode="auto">
            <a:xfrm flipH="1">
              <a:off x="3736" y="1903"/>
              <a:ext cx="637" cy="8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Line 36"/>
            <p:cNvSpPr>
              <a:spLocks noChangeShapeType="1"/>
            </p:cNvSpPr>
            <p:nvPr/>
          </p:nvSpPr>
          <p:spPr bwMode="auto">
            <a:xfrm>
              <a:off x="4399" y="1807"/>
              <a:ext cx="436" cy="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Line 37"/>
            <p:cNvSpPr>
              <a:spLocks noChangeShapeType="1"/>
            </p:cNvSpPr>
            <p:nvPr/>
          </p:nvSpPr>
          <p:spPr bwMode="auto">
            <a:xfrm flipV="1">
              <a:off x="3788" y="2731"/>
              <a:ext cx="107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Line 38"/>
            <p:cNvSpPr>
              <a:spLocks noChangeShapeType="1"/>
            </p:cNvSpPr>
            <p:nvPr/>
          </p:nvSpPr>
          <p:spPr bwMode="auto">
            <a:xfrm flipH="1" flipV="1">
              <a:off x="4817" y="2828"/>
              <a:ext cx="53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Line 39"/>
            <p:cNvSpPr>
              <a:spLocks noChangeShapeType="1"/>
            </p:cNvSpPr>
            <p:nvPr/>
          </p:nvSpPr>
          <p:spPr bwMode="auto">
            <a:xfrm flipH="1" flipV="1">
              <a:off x="4852" y="2846"/>
              <a:ext cx="49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Line 40"/>
            <p:cNvSpPr>
              <a:spLocks noChangeShapeType="1"/>
            </p:cNvSpPr>
            <p:nvPr/>
          </p:nvSpPr>
          <p:spPr bwMode="auto">
            <a:xfrm flipH="1" flipV="1">
              <a:off x="4827" y="2828"/>
              <a:ext cx="638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Line 41"/>
            <p:cNvSpPr>
              <a:spLocks noChangeShapeType="1"/>
            </p:cNvSpPr>
            <p:nvPr/>
          </p:nvSpPr>
          <p:spPr bwMode="auto">
            <a:xfrm flipH="1">
              <a:off x="4827" y="2233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Line 42"/>
            <p:cNvSpPr>
              <a:spLocks noChangeShapeType="1"/>
            </p:cNvSpPr>
            <p:nvPr/>
          </p:nvSpPr>
          <p:spPr bwMode="auto">
            <a:xfrm flipH="1">
              <a:off x="4844" y="2459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5278" y="2759"/>
              <a:ext cx="316" cy="303"/>
              <a:chOff x="3464" y="1275"/>
              <a:chExt cx="395" cy="329"/>
            </a:xfrm>
          </p:grpSpPr>
          <p:pic>
            <p:nvPicPr>
              <p:cNvPr id="28744" name="Picture 44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3" name="Object 4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9" name="Clip" r:id="rId11" imgW="1305000" imgH="1085760" progId="">
                  <p:embed/>
                </p:oleObj>
              </a:graphicData>
            </a:graphic>
          </p:graphicFrame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5175" y="3081"/>
              <a:ext cx="316" cy="303"/>
              <a:chOff x="3464" y="1275"/>
              <a:chExt cx="395" cy="329"/>
            </a:xfrm>
          </p:grpSpPr>
          <p:pic>
            <p:nvPicPr>
              <p:cNvPr id="28743" name="Picture 47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2" name="Object 4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8" name="Clip" r:id="rId12" imgW="1305000" imgH="1085760" progId="">
                  <p:embed/>
                </p:oleObj>
              </a:graphicData>
            </a:graphic>
          </p:graphicFrame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5271" y="2375"/>
              <a:ext cx="316" cy="303"/>
              <a:chOff x="3464" y="1275"/>
              <a:chExt cx="395" cy="329"/>
            </a:xfrm>
          </p:grpSpPr>
          <p:pic>
            <p:nvPicPr>
              <p:cNvPr id="28742" name="Picture 5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1" name="Object 5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7" name="Clip" r:id="rId13" imgW="1305000" imgH="1085760" progId="">
                  <p:embed/>
                </p:oleObj>
              </a:graphicData>
            </a:graphic>
          </p:graphicFrame>
        </p:grpSp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5035" y="2130"/>
              <a:ext cx="316" cy="303"/>
              <a:chOff x="3464" y="1275"/>
              <a:chExt cx="395" cy="329"/>
            </a:xfrm>
          </p:grpSpPr>
          <p:pic>
            <p:nvPicPr>
              <p:cNvPr id="28741" name="Picture 53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0" name="Object 5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6" name="Clip" r:id="rId14" imgW="1305000" imgH="1085760" progId="">
                  <p:embed/>
                </p:oleObj>
              </a:graphicData>
            </a:graphic>
          </p:graphicFrame>
        </p:grpSp>
        <p:grpSp>
          <p:nvGrpSpPr>
            <p:cNvPr id="15" name="Group 55"/>
            <p:cNvGrpSpPr>
              <a:grpSpLocks/>
            </p:cNvGrpSpPr>
            <p:nvPr/>
          </p:nvGrpSpPr>
          <p:grpSpPr bwMode="auto">
            <a:xfrm>
              <a:off x="4729" y="3134"/>
              <a:ext cx="316" cy="303"/>
              <a:chOff x="3464" y="1275"/>
              <a:chExt cx="395" cy="329"/>
            </a:xfrm>
          </p:grpSpPr>
          <p:pic>
            <p:nvPicPr>
              <p:cNvPr id="28740" name="Picture 56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9" name="Object 57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5" name="Clip" r:id="rId15" imgW="1305000" imgH="1085760" progId="">
                  <p:embed/>
                </p:oleObj>
              </a:graphicData>
            </a:graphic>
          </p:graphicFrame>
        </p:grpSp>
        <p:grpSp>
          <p:nvGrpSpPr>
            <p:cNvPr id="16" name="Group 58"/>
            <p:cNvGrpSpPr>
              <a:grpSpLocks/>
            </p:cNvGrpSpPr>
            <p:nvPr/>
          </p:nvGrpSpPr>
          <p:grpSpPr bwMode="auto">
            <a:xfrm>
              <a:off x="4573" y="2655"/>
              <a:ext cx="535" cy="443"/>
              <a:chOff x="3464" y="1275"/>
              <a:chExt cx="395" cy="329"/>
            </a:xfrm>
          </p:grpSpPr>
          <p:pic>
            <p:nvPicPr>
              <p:cNvPr id="28739" name="Picture 59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8" name="Object 60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4" name="Clip" r:id="rId16" imgW="1305000" imgH="1085760" progId="">
                  <p:embed/>
                </p:oleObj>
              </a:graphicData>
            </a:graphic>
          </p:graphicFrame>
        </p:grpSp>
        <p:grpSp>
          <p:nvGrpSpPr>
            <p:cNvPr id="17" name="Group 61"/>
            <p:cNvGrpSpPr>
              <a:grpSpLocks/>
            </p:cNvGrpSpPr>
            <p:nvPr/>
          </p:nvGrpSpPr>
          <p:grpSpPr bwMode="auto">
            <a:xfrm>
              <a:off x="3696" y="1373"/>
              <a:ext cx="316" cy="303"/>
              <a:chOff x="3464" y="1275"/>
              <a:chExt cx="395" cy="329"/>
            </a:xfrm>
          </p:grpSpPr>
          <p:pic>
            <p:nvPicPr>
              <p:cNvPr id="28738" name="Picture 62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7" name="Object 63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3" name="Clip" r:id="rId17" imgW="1305000" imgH="1085760" progId="">
                  <p:embed/>
                </p:oleObj>
              </a:graphicData>
            </a:graphic>
          </p:graphicFrame>
        </p:grpSp>
        <p:grpSp>
          <p:nvGrpSpPr>
            <p:cNvPr id="18" name="Group 64"/>
            <p:cNvGrpSpPr>
              <a:grpSpLocks/>
            </p:cNvGrpSpPr>
            <p:nvPr/>
          </p:nvGrpSpPr>
          <p:grpSpPr bwMode="auto">
            <a:xfrm>
              <a:off x="4219" y="1085"/>
              <a:ext cx="316" cy="303"/>
              <a:chOff x="3464" y="1275"/>
              <a:chExt cx="395" cy="329"/>
            </a:xfrm>
          </p:grpSpPr>
          <p:pic>
            <p:nvPicPr>
              <p:cNvPr id="28737" name="Picture 65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6" name="Object 66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2" name="Clip" r:id="rId18" imgW="1305000" imgH="1085760" progId="">
                  <p:embed/>
                </p:oleObj>
              </a:graphicData>
            </a:graphic>
          </p:graphicFrame>
        </p:grpSp>
        <p:grpSp>
          <p:nvGrpSpPr>
            <p:cNvPr id="19" name="Group 67"/>
            <p:cNvGrpSpPr>
              <a:grpSpLocks/>
            </p:cNvGrpSpPr>
            <p:nvPr/>
          </p:nvGrpSpPr>
          <p:grpSpPr bwMode="auto">
            <a:xfrm>
              <a:off x="3888" y="1146"/>
              <a:ext cx="316" cy="303"/>
              <a:chOff x="3464" y="1275"/>
              <a:chExt cx="395" cy="329"/>
            </a:xfrm>
          </p:grpSpPr>
          <p:pic>
            <p:nvPicPr>
              <p:cNvPr id="28736" name="Picture 68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5" name="Object 6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1" name="Clip" r:id="rId19" imgW="1305000" imgH="1085760" progId="">
                  <p:embed/>
                </p:oleObj>
              </a:graphicData>
            </a:graphic>
          </p:graphicFrame>
        </p:grpSp>
        <p:grpSp>
          <p:nvGrpSpPr>
            <p:cNvPr id="20" name="Group 70"/>
            <p:cNvGrpSpPr>
              <a:grpSpLocks/>
            </p:cNvGrpSpPr>
            <p:nvPr/>
          </p:nvGrpSpPr>
          <p:grpSpPr bwMode="auto">
            <a:xfrm>
              <a:off x="4796" y="1373"/>
              <a:ext cx="316" cy="303"/>
              <a:chOff x="3464" y="1275"/>
              <a:chExt cx="395" cy="329"/>
            </a:xfrm>
          </p:grpSpPr>
          <p:pic>
            <p:nvPicPr>
              <p:cNvPr id="28735" name="Picture 71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4" name="Object 7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0" name="Clip" r:id="rId20" imgW="1305000" imgH="1085760" progId="">
                  <p:embed/>
                </p:oleObj>
              </a:graphicData>
            </a:graphic>
          </p:graphicFrame>
        </p:grpSp>
        <p:sp>
          <p:nvSpPr>
            <p:cNvPr id="28730" name="Freeform 73"/>
            <p:cNvSpPr>
              <a:spLocks/>
            </p:cNvSpPr>
            <p:nvPr/>
          </p:nvSpPr>
          <p:spPr bwMode="auto">
            <a:xfrm>
              <a:off x="3693" y="1228"/>
              <a:ext cx="1597" cy="2008"/>
            </a:xfrm>
            <a:custGeom>
              <a:avLst/>
              <a:gdLst>
                <a:gd name="T0" fmla="*/ 737 w 1597"/>
                <a:gd name="T1" fmla="*/ 0 h 2008"/>
                <a:gd name="T2" fmla="*/ 1474 w 1597"/>
                <a:gd name="T3" fmla="*/ 983 h 2008"/>
                <a:gd name="T4" fmla="*/ 0 w 1597"/>
                <a:gd name="T5" fmla="*/ 2008 h 2008"/>
                <a:gd name="T6" fmla="*/ 0 60000 65536"/>
                <a:gd name="T7" fmla="*/ 0 60000 65536"/>
                <a:gd name="T8" fmla="*/ 0 60000 65536"/>
                <a:gd name="T9" fmla="*/ 0 w 1597"/>
                <a:gd name="T10" fmla="*/ 0 h 2008"/>
                <a:gd name="T11" fmla="*/ 1597 w 1597"/>
                <a:gd name="T12" fmla="*/ 2008 h 2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7" h="2008">
                  <a:moveTo>
                    <a:pt x="737" y="0"/>
                  </a:moveTo>
                  <a:cubicBezTo>
                    <a:pt x="1167" y="324"/>
                    <a:pt x="1597" y="648"/>
                    <a:pt x="1474" y="983"/>
                  </a:cubicBezTo>
                  <a:cubicBezTo>
                    <a:pt x="1351" y="1318"/>
                    <a:pt x="675" y="1663"/>
                    <a:pt x="0" y="2008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Freeform 74"/>
            <p:cNvSpPr>
              <a:spLocks/>
            </p:cNvSpPr>
            <p:nvPr/>
          </p:nvSpPr>
          <p:spPr bwMode="auto">
            <a:xfrm>
              <a:off x="3685" y="1203"/>
              <a:ext cx="1615" cy="2075"/>
            </a:xfrm>
            <a:custGeom>
              <a:avLst/>
              <a:gdLst>
                <a:gd name="T0" fmla="*/ 745 w 1615"/>
                <a:gd name="T1" fmla="*/ 0 h 2075"/>
                <a:gd name="T2" fmla="*/ 1491 w 1615"/>
                <a:gd name="T3" fmla="*/ 1016 h 2075"/>
                <a:gd name="T4" fmla="*/ 0 w 1615"/>
                <a:gd name="T5" fmla="*/ 2075 h 2075"/>
                <a:gd name="T6" fmla="*/ 0 60000 65536"/>
                <a:gd name="T7" fmla="*/ 0 60000 65536"/>
                <a:gd name="T8" fmla="*/ 0 60000 65536"/>
                <a:gd name="T9" fmla="*/ 0 w 1615"/>
                <a:gd name="T10" fmla="*/ 0 h 2075"/>
                <a:gd name="T11" fmla="*/ 1615 w 1615"/>
                <a:gd name="T12" fmla="*/ 2075 h 20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5" h="2075">
                  <a:moveTo>
                    <a:pt x="745" y="0"/>
                  </a:moveTo>
                  <a:cubicBezTo>
                    <a:pt x="1180" y="335"/>
                    <a:pt x="1615" y="670"/>
                    <a:pt x="1491" y="1016"/>
                  </a:cubicBezTo>
                  <a:cubicBezTo>
                    <a:pt x="1367" y="1362"/>
                    <a:pt x="250" y="1899"/>
                    <a:pt x="0" y="2075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Freeform 75"/>
            <p:cNvSpPr>
              <a:spLocks/>
            </p:cNvSpPr>
            <p:nvPr/>
          </p:nvSpPr>
          <p:spPr bwMode="auto">
            <a:xfrm>
              <a:off x="3693" y="1203"/>
              <a:ext cx="1600" cy="2058"/>
            </a:xfrm>
            <a:custGeom>
              <a:avLst/>
              <a:gdLst>
                <a:gd name="T0" fmla="*/ 754 w 1600"/>
                <a:gd name="T1" fmla="*/ 0 h 2058"/>
                <a:gd name="T2" fmla="*/ 1474 w 1600"/>
                <a:gd name="T3" fmla="*/ 982 h 2058"/>
                <a:gd name="T4" fmla="*/ 0 w 1600"/>
                <a:gd name="T5" fmla="*/ 2058 h 2058"/>
                <a:gd name="T6" fmla="*/ 0 60000 65536"/>
                <a:gd name="T7" fmla="*/ 0 60000 65536"/>
                <a:gd name="T8" fmla="*/ 0 60000 65536"/>
                <a:gd name="T9" fmla="*/ 0 w 1600"/>
                <a:gd name="T10" fmla="*/ 0 h 2058"/>
                <a:gd name="T11" fmla="*/ 1600 w 1600"/>
                <a:gd name="T12" fmla="*/ 2058 h 2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0" h="2058">
                  <a:moveTo>
                    <a:pt x="754" y="0"/>
                  </a:moveTo>
                  <a:cubicBezTo>
                    <a:pt x="1177" y="319"/>
                    <a:pt x="1600" y="639"/>
                    <a:pt x="1474" y="982"/>
                  </a:cubicBezTo>
                  <a:cubicBezTo>
                    <a:pt x="1348" y="1325"/>
                    <a:pt x="674" y="1691"/>
                    <a:pt x="0" y="2058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Line 76"/>
            <p:cNvSpPr>
              <a:spLocks noChangeShapeType="1"/>
            </p:cNvSpPr>
            <p:nvPr/>
          </p:nvSpPr>
          <p:spPr bwMode="auto">
            <a:xfrm flipH="1">
              <a:off x="3736" y="1516"/>
              <a:ext cx="127" cy="116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Freeform 77"/>
            <p:cNvSpPr>
              <a:spLocks/>
            </p:cNvSpPr>
            <p:nvPr/>
          </p:nvSpPr>
          <p:spPr bwMode="auto">
            <a:xfrm>
              <a:off x="3719" y="1203"/>
              <a:ext cx="1577" cy="2067"/>
            </a:xfrm>
            <a:custGeom>
              <a:avLst/>
              <a:gdLst>
                <a:gd name="T0" fmla="*/ 720 w 1577"/>
                <a:gd name="T1" fmla="*/ 0 h 2067"/>
                <a:gd name="T2" fmla="*/ 1457 w 1577"/>
                <a:gd name="T3" fmla="*/ 999 h 2067"/>
                <a:gd name="T4" fmla="*/ 0 w 1577"/>
                <a:gd name="T5" fmla="*/ 2067 h 2067"/>
                <a:gd name="T6" fmla="*/ 0 60000 65536"/>
                <a:gd name="T7" fmla="*/ 0 60000 65536"/>
                <a:gd name="T8" fmla="*/ 0 60000 65536"/>
                <a:gd name="T9" fmla="*/ 0 w 1577"/>
                <a:gd name="T10" fmla="*/ 0 h 2067"/>
                <a:gd name="T11" fmla="*/ 1577 w 1577"/>
                <a:gd name="T12" fmla="*/ 2067 h 20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7" h="2067">
                  <a:moveTo>
                    <a:pt x="720" y="0"/>
                  </a:moveTo>
                  <a:cubicBezTo>
                    <a:pt x="1148" y="327"/>
                    <a:pt x="1577" y="655"/>
                    <a:pt x="1457" y="999"/>
                  </a:cubicBezTo>
                  <a:cubicBezTo>
                    <a:pt x="1337" y="1343"/>
                    <a:pt x="249" y="1892"/>
                    <a:pt x="0" y="2067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B4126ACC-20AF-45DE-8A69-D245E8C01C54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3"/>
          <p:cNvSpPr>
            <a:spLocks noGrp="1"/>
          </p:cNvSpPr>
          <p:nvPr>
            <p:ph type="title"/>
          </p:nvPr>
        </p:nvSpPr>
        <p:spPr>
          <a:xfrm>
            <a:off x="500063" y="0"/>
            <a:ext cx="7772400" cy="1143000"/>
          </a:xfrm>
        </p:spPr>
        <p:txBody>
          <a:bodyPr/>
          <a:lstStyle/>
          <a:p>
            <a:r>
              <a:rPr lang="en-US" smtClean="0"/>
              <a:t>Distributed Hash Table (DHT)</a:t>
            </a:r>
          </a:p>
        </p:txBody>
      </p:sp>
      <p:sp>
        <p:nvSpPr>
          <p:cNvPr id="93187" name="Content Placeholder 4"/>
          <p:cNvSpPr>
            <a:spLocks noGrp="1"/>
          </p:cNvSpPr>
          <p:nvPr>
            <p:ph idx="1"/>
          </p:nvPr>
        </p:nvSpPr>
        <p:spPr>
          <a:xfrm>
            <a:off x="568325" y="1411288"/>
            <a:ext cx="7772400" cy="4648200"/>
          </a:xfrm>
        </p:spPr>
        <p:txBody>
          <a:bodyPr/>
          <a:lstStyle/>
          <a:p>
            <a:r>
              <a:rPr lang="en-US" smtClean="0"/>
              <a:t>DHT: distributed P2P database</a:t>
            </a:r>
          </a:p>
          <a:p>
            <a:r>
              <a:rPr lang="en-US" smtClean="0"/>
              <a:t>database has </a:t>
            </a:r>
            <a:r>
              <a:rPr lang="en-US" smtClean="0">
                <a:solidFill>
                  <a:srgbClr val="FF0000"/>
                </a:solidFill>
              </a:rPr>
              <a:t>(key, value) </a:t>
            </a:r>
            <a:r>
              <a:rPr lang="en-US" smtClean="0"/>
              <a:t>pairs; </a:t>
            </a:r>
          </a:p>
          <a:p>
            <a:pPr lvl="1"/>
            <a:r>
              <a:rPr lang="en-US" smtClean="0"/>
              <a:t>key: ss number; value: human name</a:t>
            </a:r>
          </a:p>
          <a:p>
            <a:pPr lvl="1"/>
            <a:r>
              <a:rPr lang="en-US" smtClean="0"/>
              <a:t>key: content type; value: IP address</a:t>
            </a:r>
          </a:p>
          <a:p>
            <a:r>
              <a:rPr lang="en-US" smtClean="0"/>
              <a:t>peers </a:t>
            </a:r>
            <a:r>
              <a:rPr lang="en-US" smtClean="0">
                <a:solidFill>
                  <a:srgbClr val="FF0000"/>
                </a:solidFill>
              </a:rPr>
              <a:t>query</a:t>
            </a:r>
            <a:r>
              <a:rPr lang="en-US" smtClean="0"/>
              <a:t> DB with key</a:t>
            </a:r>
          </a:p>
          <a:p>
            <a:pPr lvl="1"/>
            <a:r>
              <a:rPr lang="en-US" smtClean="0"/>
              <a:t>DB returns values that match the key</a:t>
            </a:r>
          </a:p>
          <a:p>
            <a:r>
              <a:rPr lang="en-US" smtClean="0"/>
              <a:t>peers can also </a:t>
            </a:r>
            <a:r>
              <a:rPr lang="en-US" smtClean="0">
                <a:solidFill>
                  <a:srgbClr val="FF0000"/>
                </a:solidFill>
              </a:rPr>
              <a:t>insert</a:t>
            </a:r>
            <a:r>
              <a:rPr lang="en-US" smtClean="0"/>
              <a:t> (key, value) peers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1606812D-3016-48CA-8C9A-666D9558DB49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mtClean="0"/>
              <a:t>DHT Identifiers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457200" y="1455738"/>
            <a:ext cx="8686800" cy="4525962"/>
          </a:xfrm>
        </p:spPr>
        <p:txBody>
          <a:bodyPr/>
          <a:lstStyle/>
          <a:p>
            <a:r>
              <a:rPr lang="en-US" smtClean="0"/>
              <a:t>assign integer identifier to each peer in range [0,2</a:t>
            </a:r>
            <a:r>
              <a:rPr lang="en-US" baseline="30000" smtClean="0"/>
              <a:t>n</a:t>
            </a:r>
            <a:r>
              <a:rPr lang="en-US" smtClean="0"/>
              <a:t>-1].</a:t>
            </a:r>
          </a:p>
          <a:p>
            <a:pPr lvl="1"/>
            <a:r>
              <a:rPr lang="en-US" smtClean="0"/>
              <a:t>Each identifier can be represented by n bits.</a:t>
            </a:r>
          </a:p>
          <a:p>
            <a:r>
              <a:rPr lang="en-US" smtClean="0"/>
              <a:t>require each key to be an integer in </a:t>
            </a:r>
            <a:r>
              <a:rPr lang="en-US" smtClean="0">
                <a:solidFill>
                  <a:srgbClr val="FF0000"/>
                </a:solidFill>
              </a:rPr>
              <a:t>same range</a:t>
            </a:r>
            <a:r>
              <a:rPr lang="en-US" smtClean="0"/>
              <a:t>.</a:t>
            </a:r>
          </a:p>
          <a:p>
            <a:r>
              <a:rPr lang="en-US" smtClean="0"/>
              <a:t>to get integer keys, hash original key.</a:t>
            </a:r>
          </a:p>
          <a:p>
            <a:pPr lvl="1"/>
            <a:r>
              <a:rPr lang="en-US" smtClean="0"/>
              <a:t>e.g., key = h(“Led Zeppelin IV”)</a:t>
            </a:r>
          </a:p>
          <a:p>
            <a:pPr lvl="1"/>
            <a:r>
              <a:rPr lang="en-US" smtClean="0"/>
              <a:t>this is why they call it a distributed “hash” table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721F0F08-5915-40D5-9E73-B7D672F75AF5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511175" y="0"/>
            <a:ext cx="7772400" cy="1143000"/>
          </a:xfrm>
        </p:spPr>
        <p:txBody>
          <a:bodyPr/>
          <a:lstStyle/>
          <a:p>
            <a:r>
              <a:rPr lang="en-US" smtClean="0"/>
              <a:t>How to assign keys to peers?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633413" y="1200150"/>
            <a:ext cx="7772400" cy="4648200"/>
          </a:xfrm>
        </p:spPr>
        <p:txBody>
          <a:bodyPr/>
          <a:lstStyle/>
          <a:p>
            <a:r>
              <a:rPr lang="en-US" smtClean="0"/>
              <a:t>central issue:</a:t>
            </a:r>
          </a:p>
          <a:p>
            <a:pPr lvl="1"/>
            <a:r>
              <a:rPr lang="en-US" smtClean="0"/>
              <a:t>assigning (key, value) pairs to peers.</a:t>
            </a:r>
          </a:p>
          <a:p>
            <a:r>
              <a:rPr lang="en-US" smtClean="0"/>
              <a:t>rule: assign key to the peer that has the </a:t>
            </a:r>
            <a:r>
              <a:rPr lang="en-US" smtClean="0">
                <a:solidFill>
                  <a:srgbClr val="FF0000"/>
                </a:solidFill>
              </a:rPr>
              <a:t>closest</a:t>
            </a:r>
            <a:r>
              <a:rPr lang="en-US" smtClean="0"/>
              <a:t> ID.</a:t>
            </a:r>
          </a:p>
          <a:p>
            <a:r>
              <a:rPr lang="en-US" smtClean="0"/>
              <a:t>convention in lecture: closest is the </a:t>
            </a:r>
            <a:r>
              <a:rPr lang="en-US" smtClean="0">
                <a:solidFill>
                  <a:srgbClr val="FF0000"/>
                </a:solidFill>
              </a:rPr>
              <a:t>immediate successor </a:t>
            </a:r>
            <a:r>
              <a:rPr lang="en-US" smtClean="0"/>
              <a:t>of the key.</a:t>
            </a:r>
          </a:p>
          <a:p>
            <a:r>
              <a:rPr lang="en-US" smtClean="0"/>
              <a:t>e.g.,: n=4; peers: 1,3,4,5,8,10,12,14; </a:t>
            </a:r>
          </a:p>
          <a:p>
            <a:pPr lvl="1"/>
            <a:r>
              <a:rPr lang="en-US" smtClean="0"/>
              <a:t>key = 13, then successor  peer = 14</a:t>
            </a:r>
          </a:p>
          <a:p>
            <a:pPr lvl="1"/>
            <a:r>
              <a:rPr lang="en-US" smtClean="0"/>
              <a:t>key = 15, then successor peer = 1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FB5EE4D2-C210-466E-9CF3-0587FD890B4F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438400" y="1219200"/>
            <a:ext cx="3602038" cy="3570288"/>
            <a:chOff x="1066800" y="1676400"/>
            <a:chExt cx="3602330" cy="3569732"/>
          </a:xfrm>
        </p:grpSpPr>
        <p:sp>
          <p:nvSpPr>
            <p:cNvPr id="96263" name="Oval 3"/>
            <p:cNvSpPr>
              <a:spLocks noChangeArrowheads="1"/>
            </p:cNvSpPr>
            <p:nvPr/>
          </p:nvSpPr>
          <p:spPr bwMode="auto">
            <a:xfrm>
              <a:off x="2794354" y="4791480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4" name="Oval 4"/>
            <p:cNvSpPr>
              <a:spLocks noChangeArrowheads="1"/>
            </p:cNvSpPr>
            <p:nvPr/>
          </p:nvSpPr>
          <p:spPr bwMode="auto">
            <a:xfrm>
              <a:off x="1435115" y="2890435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5" name="Oval 5"/>
            <p:cNvSpPr>
              <a:spLocks noChangeArrowheads="1"/>
            </p:cNvSpPr>
            <p:nvPr/>
          </p:nvSpPr>
          <p:spPr bwMode="auto">
            <a:xfrm>
              <a:off x="1459562" y="3978242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6" name="Oval 6"/>
            <p:cNvSpPr>
              <a:spLocks noChangeArrowheads="1"/>
            </p:cNvSpPr>
            <p:nvPr/>
          </p:nvSpPr>
          <p:spPr bwMode="auto">
            <a:xfrm>
              <a:off x="3989799" y="2585616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7" name="Oval 7"/>
            <p:cNvSpPr>
              <a:spLocks noChangeArrowheads="1"/>
            </p:cNvSpPr>
            <p:nvPr/>
          </p:nvSpPr>
          <p:spPr bwMode="auto">
            <a:xfrm>
              <a:off x="4283160" y="3457025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8" name="Oval 8"/>
            <p:cNvSpPr>
              <a:spLocks noChangeArrowheads="1"/>
            </p:cNvSpPr>
            <p:nvPr/>
          </p:nvSpPr>
          <p:spPr bwMode="auto">
            <a:xfrm>
              <a:off x="4004467" y="4192313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9" name="Oval 9"/>
            <p:cNvSpPr>
              <a:spLocks noChangeArrowheads="1"/>
            </p:cNvSpPr>
            <p:nvPr/>
          </p:nvSpPr>
          <p:spPr bwMode="auto">
            <a:xfrm>
              <a:off x="1991278" y="4548323"/>
              <a:ext cx="96565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0" name="Oval 10"/>
            <p:cNvSpPr>
              <a:spLocks noChangeArrowheads="1"/>
            </p:cNvSpPr>
            <p:nvPr/>
          </p:nvSpPr>
          <p:spPr bwMode="auto">
            <a:xfrm>
              <a:off x="1376443" y="2050438"/>
              <a:ext cx="2927496" cy="27933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1" name="Text Box 11"/>
            <p:cNvSpPr txBox="1">
              <a:spLocks noChangeArrowheads="1"/>
            </p:cNvSpPr>
            <p:nvPr/>
          </p:nvSpPr>
          <p:spPr bwMode="auto">
            <a:xfrm>
              <a:off x="2895600" y="1676400"/>
              <a:ext cx="2888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96272" name="Rectangle 12"/>
            <p:cNvSpPr>
              <a:spLocks noChangeArrowheads="1"/>
            </p:cNvSpPr>
            <p:nvPr/>
          </p:nvSpPr>
          <p:spPr bwMode="auto">
            <a:xfrm>
              <a:off x="4114800" y="25146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96273" name="Rectangle 13"/>
            <p:cNvSpPr>
              <a:spLocks noChangeArrowheads="1"/>
            </p:cNvSpPr>
            <p:nvPr/>
          </p:nvSpPr>
          <p:spPr bwMode="auto">
            <a:xfrm>
              <a:off x="4343400" y="3352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96274" name="Rectangle 14"/>
            <p:cNvSpPr>
              <a:spLocks noChangeArrowheads="1"/>
            </p:cNvSpPr>
            <p:nvPr/>
          </p:nvSpPr>
          <p:spPr bwMode="auto">
            <a:xfrm>
              <a:off x="4114800" y="4114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96275" name="Rectangle 15"/>
            <p:cNvSpPr>
              <a:spLocks noChangeArrowheads="1"/>
            </p:cNvSpPr>
            <p:nvPr/>
          </p:nvSpPr>
          <p:spPr bwMode="auto">
            <a:xfrm>
              <a:off x="2743200" y="4876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96276" name="Rectangle 16"/>
            <p:cNvSpPr>
              <a:spLocks noChangeArrowheads="1"/>
            </p:cNvSpPr>
            <p:nvPr/>
          </p:nvSpPr>
          <p:spPr bwMode="auto">
            <a:xfrm>
              <a:off x="1676400" y="46482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</a:t>
              </a:r>
            </a:p>
          </p:txBody>
        </p:sp>
        <p:sp>
          <p:nvSpPr>
            <p:cNvPr id="96277" name="Rectangle 17"/>
            <p:cNvSpPr>
              <a:spLocks noChangeArrowheads="1"/>
            </p:cNvSpPr>
            <p:nvPr/>
          </p:nvSpPr>
          <p:spPr bwMode="auto">
            <a:xfrm>
              <a:off x="1066800" y="38862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12</a:t>
              </a:r>
            </a:p>
          </p:txBody>
        </p:sp>
        <p:sp>
          <p:nvSpPr>
            <p:cNvPr id="96278" name="Rectangle 18"/>
            <p:cNvSpPr>
              <a:spLocks noChangeArrowheads="1"/>
            </p:cNvSpPr>
            <p:nvPr/>
          </p:nvSpPr>
          <p:spPr bwMode="auto">
            <a:xfrm>
              <a:off x="1066800" y="26670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15</a:t>
              </a:r>
            </a:p>
          </p:txBody>
        </p:sp>
        <p:sp>
          <p:nvSpPr>
            <p:cNvPr id="96279" name="Oval 28"/>
            <p:cNvSpPr>
              <a:spLocks noChangeArrowheads="1"/>
            </p:cNvSpPr>
            <p:nvPr/>
          </p:nvSpPr>
          <p:spPr bwMode="auto">
            <a:xfrm>
              <a:off x="2912920" y="2010882"/>
              <a:ext cx="96565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4114800" y="1524000"/>
            <a:ext cx="152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4191000" y="1600200"/>
            <a:ext cx="169863" cy="96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61" name="Title 67"/>
          <p:cNvSpPr>
            <a:spLocks noGrp="1"/>
          </p:cNvSpPr>
          <p:nvPr>
            <p:ph type="title"/>
          </p:nvPr>
        </p:nvSpPr>
        <p:spPr>
          <a:xfrm>
            <a:off x="522288" y="0"/>
            <a:ext cx="7772400" cy="1143000"/>
          </a:xfrm>
        </p:spPr>
        <p:txBody>
          <a:bodyPr/>
          <a:lstStyle/>
          <a:p>
            <a:r>
              <a:rPr lang="en-US" smtClean="0"/>
              <a:t>Circular DHT (1)</a:t>
            </a:r>
          </a:p>
        </p:txBody>
      </p:sp>
      <p:sp>
        <p:nvSpPr>
          <p:cNvPr id="96262" name="Content Placeholder 68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524000"/>
          </a:xfrm>
        </p:spPr>
        <p:txBody>
          <a:bodyPr/>
          <a:lstStyle/>
          <a:p>
            <a:r>
              <a:rPr lang="en-US" smtClean="0"/>
              <a:t>each peer </a:t>
            </a:r>
            <a:r>
              <a:rPr lang="en-US" i="1" smtClean="0"/>
              <a:t>only</a:t>
            </a:r>
            <a:r>
              <a:rPr lang="en-US" smtClean="0"/>
              <a:t> aware of immediate successor and predecessor.</a:t>
            </a:r>
          </a:p>
          <a:p>
            <a:r>
              <a:rPr lang="en-US" smtClean="0"/>
              <a:t>“overlay network”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C1D3D2CC-7834-4BB1-BDCE-45E72BEF0507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7EAC-4C0F-4F0D-ADC0-464FA8BB923D}" type="slidenum">
              <a:rPr lang="en-US"/>
              <a:pPr/>
              <a:t>5</a:t>
            </a:fld>
            <a:endParaRPr lang="en-US"/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Pure P2P architecture</a:t>
            </a:r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668463"/>
            <a:ext cx="4049713" cy="4648200"/>
          </a:xfrm>
        </p:spPr>
        <p:txBody>
          <a:bodyPr/>
          <a:lstStyle/>
          <a:p>
            <a:r>
              <a:rPr lang="en-US" sz="2400" dirty="0" smtClean="0"/>
              <a:t>there is </a:t>
            </a:r>
            <a:r>
              <a:rPr lang="en-US" sz="2400" i="1" dirty="0" smtClean="0"/>
              <a:t>no</a:t>
            </a:r>
            <a:r>
              <a:rPr lang="en-US" sz="2400" dirty="0" smtClean="0"/>
              <a:t> always-on server</a:t>
            </a:r>
          </a:p>
          <a:p>
            <a:r>
              <a:rPr lang="en-US" sz="2400" dirty="0" smtClean="0"/>
              <a:t>arbitrary </a:t>
            </a:r>
            <a:r>
              <a:rPr lang="en-US" sz="2400" dirty="0"/>
              <a:t>end systems directly communicate</a:t>
            </a:r>
          </a:p>
          <a:p>
            <a:r>
              <a:rPr lang="en-US" sz="2400" dirty="0"/>
              <a:t>peers intermittently connected &amp; change IP addresses</a:t>
            </a:r>
          </a:p>
          <a:p>
            <a:r>
              <a:rPr lang="en-US" sz="2400" dirty="0"/>
              <a:t>example: Gnutella</a:t>
            </a:r>
          </a:p>
          <a:p>
            <a:endParaRPr lang="en-US" sz="2400" dirty="0"/>
          </a:p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Highly scalable but difficult to manage</a:t>
            </a:r>
          </a:p>
          <a:p>
            <a:endParaRPr lang="en-US" sz="2400" dirty="0"/>
          </a:p>
        </p:txBody>
      </p:sp>
      <p:sp>
        <p:nvSpPr>
          <p:cNvPr id="186035" name="Freeform 691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036" name="Freeform 692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037" name="Freeform 693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6038" name="Group 694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186039" name="Rectangle 695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40" name="AutoShape 696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6041" name="Group 697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186042" name="Line 698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3" name="Line 699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4" name="Line 700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5" name="Line 701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6" name="Line 702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7" name="Line 703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8" name="Line 704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9" name="Line 705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0" name="Line 706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1" name="Line 707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2" name="Line 708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3" name="Line 709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4" name="Line 710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5" name="Line 711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6" name="Line 712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86057" name="Group 713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86058" name="Line 71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59" name="Line 71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0" name="Line 71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1" name="Line 71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6062" name="Group 718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86063" name="Line 71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4" name="Line 72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5" name="Line 72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6" name="Line 72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6067" name="Group 723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86068" name="Line 72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9" name="Line 72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70" name="Line 72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71" name="Line 72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86072" name="Oval 728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73" name="Line 729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74" name="Line 730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75" name="Rectangle 731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076" name="Oval 732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077" name="Group 733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186078" name="Line 73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79" name="Line 73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0" name="Line 73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081" name="Group 737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186082" name="Line 7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3" name="Line 7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4" name="Line 7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085" name="Oval 741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86" name="Line 742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87" name="Line 743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88" name="Rectangle 744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089" name="Oval 745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090" name="Group 746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186091" name="Line 74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2" name="Line 74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3" name="Line 74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094" name="Group 750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186095" name="Line 7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6" name="Line 7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7" name="Line 7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098" name="Oval 754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99" name="Line 755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00" name="Line 756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01" name="Rectangle 757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02" name="Oval 758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03" name="Group 759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186104" name="Line 76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5" name="Line 76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6" name="Line 76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07" name="Group 763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186108" name="Line 7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9" name="Line 7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10" name="Line 7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11" name="Oval 767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12" name="Line 768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13" name="Line 769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14" name="Rectangle 770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15" name="Oval 771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16" name="Group 772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186117" name="Line 7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18" name="Line 7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19" name="Line 7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20" name="Group 776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186121" name="Line 7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22" name="Line 7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23" name="Line 7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24" name="Oval 780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25" name="Line 781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26" name="Line 782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27" name="Rectangle 783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28" name="Oval 784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29" name="Group 785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186130" name="Line 78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1" name="Line 78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2" name="Line 78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33" name="Group 789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186134" name="Line 7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5" name="Line 7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6" name="Line 7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37" name="Oval 793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38" name="Line 794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39" name="Line 795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40" name="Rectangle 796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86141" name="Oval 797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42" name="Group 798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186143" name="Line 7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4" name="Line 8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5" name="Line 8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46" name="Group 802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186147" name="Line 8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8" name="Line 8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9" name="Line 8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50" name="Oval 806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51" name="Line 807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52" name="Line 808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53" name="Rectangle 809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54" name="Oval 810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55" name="Group 811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186156" name="Line 8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57" name="Line 8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58" name="Line 8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59" name="Group 815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186160" name="Line 8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61" name="Line 8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62" name="Line 8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63" name="Oval 819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64" name="Line 820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65" name="Line 821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66" name="Rectangle 822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67" name="Oval 823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68" name="Group 824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186169" name="Line 8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0" name="Line 8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1" name="Line 8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72" name="Group 828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186173" name="Line 8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4" name="Line 8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5" name="Line 8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76" name="Oval 832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77" name="Line 833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78" name="Line 834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79" name="Rectangle 835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80" name="Oval 836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81" name="Group 837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186182" name="Line 8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3" name="Line 8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4" name="Line 8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85" name="Group 841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186186" name="Line 8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7" name="Line 8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8" name="Line 8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89" name="Line 845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0" name="Line 846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1" name="Line 847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2" name="Line 848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3" name="Line 849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4" name="Line 850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5" name="Line 851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6" name="Freeform 852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7" name="Line 853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98" name="Line 854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99" name="Line 855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200" name="Group 856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186201" name="Oval 85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2" name="Line 85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3" name="Line 85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4" name="Rectangle 86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205" name="Oval 86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206" name="Group 86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6207" name="Line 8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08" name="Line 8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09" name="Line 8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210" name="Group 86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6211" name="Line 8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12" name="Line 8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13" name="Line 8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214" name="Group 870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186215" name="Oval 8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6" name="Line 8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7" name="Line 8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8" name="Rectangle 8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219" name="Oval 8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220" name="Group 8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6221" name="Line 8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2" name="Line 8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3" name="Line 8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224" name="Group 8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6225" name="Line 8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6" name="Line 8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7" name="Line 8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228" name="Group 884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186229" name="Oval 88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0" name="Line 88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1" name="Line 88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2" name="Rectangle 88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233" name="Oval 88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234" name="Group 89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6235" name="Line 8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36" name="Line 8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37" name="Line 8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238" name="Group 89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6239" name="Line 8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40" name="Line 8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41" name="Line 8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6242" name="Line 898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3" name="Line 899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4" name="Line 900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5" name="Line 901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6" name="Line 902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7" name="Line 903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8" name="Line 904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9" name="Line 905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0" name="Line 906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1" name="Line 907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2" name="Line 908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3" name="Line 909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6254" name="Group 910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186255" name="Group 911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86256" name="Picture 912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186257" name="Line 913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58" name="Line 914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6259" name="Picture 915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186260" name="Group 916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86261" name="Object 91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61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186262" name="Object 91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62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186263" name="Group 919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86264" name="Object 92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64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186265" name="Object 92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65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186266" name="Object 922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186266" name="Clip" r:id="rId10" imgW="1305000" imgH="1085760" progId="">
                <p:embed/>
              </p:oleObj>
            </a:graphicData>
          </a:graphic>
        </p:graphicFrame>
        <p:grpSp>
          <p:nvGrpSpPr>
            <p:cNvPr id="186267" name="Group 923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86268" name="AutoShape 92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69" name="Rectangle 92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0" name="Rectangle 92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1" name="AutoShape 92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2" name="Line 92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3" name="Line 92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4" name="Rectangle 93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5" name="Rectangle 93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86276" name="Object 932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186276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186277" name="Object 933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186277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86278" name="Object 934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186278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186279" name="Object 935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186279" name="Clip" r:id="rId14" imgW="1305000" imgH="1085760" progId="">
                <p:embed/>
              </p:oleObj>
            </a:graphicData>
          </a:graphic>
        </p:graphicFrame>
        <p:grpSp>
          <p:nvGrpSpPr>
            <p:cNvPr id="186280" name="Group 936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86281" name="Object 93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81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186282" name="Object 93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82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186283" name="Group 939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86284" name="Object 9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84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186285" name="Object 9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85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186286" name="Group 942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86287" name="AutoShape 943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88" name="Rectangle 94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89" name="Rectangle 94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0" name="AutoShape 94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1" name="Line 94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2" name="Line 948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3" name="Rectangle 949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4" name="Rectangle 95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6295" name="Line 951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6" name="Line 952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7" name="Line 953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8" name="Line 954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9" name="Line 955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0" name="Line 956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1" name="Line 957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2" name="Line 958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3" name="Line 959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4" name="Line 960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5" name="Line 961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6306" name="Group 962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186307" name="Oval 96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08" name="Line 96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09" name="Line 96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10" name="Rectangle 96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311" name="Oval 96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312" name="Group 96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6313" name="Line 9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4" name="Line 9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5" name="Line 9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316" name="Group 97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6317" name="Line 9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8" name="Line 9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9" name="Line 9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320" name="Group 976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186321" name="Oval 97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2" name="Line 97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3" name="Line 97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4" name="Rectangle 98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325" name="Oval 98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326" name="Group 98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6327" name="Line 9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28" name="Line 9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29" name="Line 9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330" name="Group 98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6331" name="Line 98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32" name="Line 98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33" name="Line 98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334" name="Group 990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186335" name="Picture 991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6336" name="Freeform 992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37" name="Freeform 993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38" name="Freeform 994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39" name="Freeform 995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0" name="Freeform 996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1" name="Freeform 997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2" name="Freeform 998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3" name="Freeform 999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4" name="Freeform 1000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5" name="Freeform 1001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6" name="Freeform 1002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7" name="Freeform 1003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8" name="Freeform 1004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9" name="Freeform 1005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0" name="Freeform 1006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1" name="Freeform 1007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2" name="Freeform 1008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353" name="Group 1009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186354" name="Picture 1010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6355" name="Freeform 1011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6" name="Freeform 1012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7" name="Freeform 1013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8" name="Freeform 1014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9" name="Freeform 1015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0" name="Freeform 1016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1" name="Freeform 1017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2" name="Freeform 1018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3" name="Freeform 1019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4" name="Freeform 1020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5" name="Freeform 1021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6" name="Freeform 1022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7" name="Freeform 1023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88" name="Freeform 0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89" name="Freeform 1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90" name="Freeform 2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91" name="Freeform 3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2697" name="Group 9"/>
          <p:cNvGrpSpPr>
            <a:grpSpLocks/>
          </p:cNvGrpSpPr>
          <p:nvPr/>
        </p:nvGrpSpPr>
        <p:grpSpPr bwMode="auto">
          <a:xfrm>
            <a:off x="4206875" y="2076450"/>
            <a:ext cx="3013075" cy="3355975"/>
            <a:chOff x="2650" y="1308"/>
            <a:chExt cx="1898" cy="2114"/>
          </a:xfrm>
        </p:grpSpPr>
        <p:sp>
          <p:nvSpPr>
            <p:cNvPr id="242698" name="Line 10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699" name="Line 11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700" name="Line 12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701" name="Text Box 13"/>
            <p:cNvSpPr txBox="1">
              <a:spLocks noChangeArrowheads="1"/>
            </p:cNvSpPr>
            <p:nvPr/>
          </p:nvSpPr>
          <p:spPr bwMode="auto">
            <a:xfrm>
              <a:off x="2650" y="1581"/>
              <a:ext cx="8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3300"/>
                  </a:solidFill>
                </a:rPr>
                <a:t>peer-peer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05F-B276-460E-A125-8ABE1137697B}" type="slidenum">
              <a:rPr lang="en-US"/>
              <a:pPr/>
              <a:t>6</a:t>
            </a:fld>
            <a:endParaRPr 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Hybrid of client-server and P2P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366838"/>
            <a:ext cx="8475663" cy="5008562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Skype</a:t>
            </a:r>
          </a:p>
          <a:p>
            <a:pPr lvl="1"/>
            <a:r>
              <a:rPr lang="en-US" dirty="0"/>
              <a:t>voice-over-IP </a:t>
            </a:r>
            <a:r>
              <a:rPr lang="en-US" dirty="0" err="1"/>
              <a:t>P2P</a:t>
            </a:r>
            <a:r>
              <a:rPr lang="en-US" dirty="0"/>
              <a:t> application</a:t>
            </a:r>
          </a:p>
          <a:p>
            <a:pPr lvl="1"/>
            <a:r>
              <a:rPr lang="en-US" dirty="0"/>
              <a:t>centralized server: finding address of remote party </a:t>
            </a:r>
          </a:p>
          <a:p>
            <a:pPr lvl="1"/>
            <a:r>
              <a:rPr lang="en-US" dirty="0"/>
              <a:t>client-client connection: direct (not through server) </a:t>
            </a:r>
          </a:p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Instant messaging</a:t>
            </a:r>
          </a:p>
          <a:p>
            <a:pPr lvl="1"/>
            <a:r>
              <a:rPr lang="en-US" dirty="0"/>
              <a:t>chatting between two users is </a:t>
            </a:r>
            <a:r>
              <a:rPr lang="en-US" dirty="0" err="1"/>
              <a:t>P2P</a:t>
            </a:r>
            <a:endParaRPr lang="en-US" dirty="0"/>
          </a:p>
          <a:p>
            <a:pPr lvl="1"/>
            <a:r>
              <a:rPr lang="en-US" dirty="0"/>
              <a:t>centralized service: client </a:t>
            </a:r>
            <a:r>
              <a:rPr lang="en-US" dirty="0" smtClean="0"/>
              <a:t>presence detection </a:t>
            </a:r>
            <a:r>
              <a:rPr lang="en-US" dirty="0"/>
              <a:t>&amp; location</a:t>
            </a:r>
          </a:p>
          <a:p>
            <a:pPr lvl="2"/>
            <a:r>
              <a:rPr lang="en-US" sz="2400" dirty="0"/>
              <a:t>user registers IP address with central </a:t>
            </a:r>
            <a:r>
              <a:rPr lang="en-US" sz="2400" dirty="0" smtClean="0"/>
              <a:t>server when it comes online</a:t>
            </a:r>
            <a:endParaRPr lang="en-US" sz="2400" dirty="0"/>
          </a:p>
          <a:p>
            <a:pPr lvl="2"/>
            <a:r>
              <a:rPr lang="en-US" sz="2400" dirty="0"/>
              <a:t>u</a:t>
            </a:r>
            <a:r>
              <a:rPr lang="en-US" sz="2400" dirty="0" smtClean="0"/>
              <a:t>ser contacts </a:t>
            </a:r>
            <a:r>
              <a:rPr lang="en-US" sz="2400" dirty="0"/>
              <a:t>central server to find </a:t>
            </a:r>
            <a:r>
              <a:rPr lang="en-US" sz="2400" dirty="0" smtClean="0"/>
              <a:t>IP addresses </a:t>
            </a:r>
            <a:r>
              <a:rPr lang="en-US" sz="2400" dirty="0"/>
              <a:t>of buddies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1873-CD24-425C-AF23-C9DC45DDBC90}" type="slidenum">
              <a:rPr lang="en-US"/>
              <a:pPr/>
              <a:t>7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and HTTP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First, a review…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Web page</a:t>
            </a:r>
            <a:r>
              <a:rPr lang="en-US" sz="2400" dirty="0"/>
              <a:t> consists of </a:t>
            </a:r>
            <a:r>
              <a:rPr lang="en-US" sz="2400" dirty="0">
                <a:solidFill>
                  <a:srgbClr val="FF0000"/>
                </a:solidFill>
              </a:rPr>
              <a:t>objects</a:t>
            </a:r>
            <a:endParaRPr lang="en-US" sz="2400" dirty="0"/>
          </a:p>
          <a:p>
            <a:r>
              <a:rPr lang="en-US" sz="2400" dirty="0"/>
              <a:t>Object can be HTML file, JPEG image, Java applet, audio file,…</a:t>
            </a:r>
          </a:p>
          <a:p>
            <a:r>
              <a:rPr lang="en-US" sz="2400" dirty="0"/>
              <a:t>Web page consists of </a:t>
            </a:r>
            <a:r>
              <a:rPr lang="en-US" sz="2400" dirty="0">
                <a:solidFill>
                  <a:srgbClr val="FF0000"/>
                </a:solidFill>
              </a:rPr>
              <a:t>base HTML-file</a:t>
            </a:r>
            <a:r>
              <a:rPr lang="en-US" sz="2400" dirty="0"/>
              <a:t> which includes several referenced objects</a:t>
            </a:r>
          </a:p>
          <a:p>
            <a:r>
              <a:rPr lang="en-US" sz="2400" dirty="0"/>
              <a:t>Each object is addressable by a </a:t>
            </a:r>
            <a:r>
              <a:rPr lang="en-US" sz="2400" dirty="0">
                <a:solidFill>
                  <a:srgbClr val="FF0000"/>
                </a:solidFill>
              </a:rPr>
              <a:t>URL</a:t>
            </a:r>
          </a:p>
          <a:p>
            <a:r>
              <a:rPr lang="en-US" sz="2400" dirty="0">
                <a:solidFill>
                  <a:schemeClr val="tx2"/>
                </a:solidFill>
              </a:rPr>
              <a:t>Example URL:</a:t>
            </a:r>
          </a:p>
          <a:p>
            <a:pPr>
              <a:buFont typeface="ZapfDingbats" pitchFamily="82" charset="2"/>
              <a:buNone/>
            </a:pPr>
            <a:endParaRPr lang="en-US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01738" y="5008563"/>
            <a:ext cx="6835775" cy="1144587"/>
            <a:chOff x="788" y="2955"/>
            <a:chExt cx="4306" cy="721"/>
          </a:xfrm>
        </p:grpSpPr>
        <p:sp>
          <p:nvSpPr>
            <p:cNvPr id="112645" name="Text Box 5"/>
            <p:cNvSpPr txBox="1">
              <a:spLocks noChangeArrowheads="1"/>
            </p:cNvSpPr>
            <p:nvPr/>
          </p:nvSpPr>
          <p:spPr bwMode="auto">
            <a:xfrm>
              <a:off x="788" y="2955"/>
              <a:ext cx="41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latin typeface="Courier New" pitchFamily="49" charset="0"/>
                </a:rPr>
                <a:t>www.someschool.edu/someDept/pic.gif</a:t>
              </a:r>
            </a:p>
          </p:txBody>
        </p:sp>
        <p:sp>
          <p:nvSpPr>
            <p:cNvPr id="112646" name="AutoShape 6"/>
            <p:cNvSpPr>
              <a:spLocks/>
            </p:cNvSpPr>
            <p:nvPr/>
          </p:nvSpPr>
          <p:spPr bwMode="auto">
            <a:xfrm rot="162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47" name="AutoShape 7"/>
            <p:cNvSpPr>
              <a:spLocks/>
            </p:cNvSpPr>
            <p:nvPr/>
          </p:nvSpPr>
          <p:spPr bwMode="auto">
            <a:xfrm rot="162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48" name="Text Box 8"/>
            <p:cNvSpPr txBox="1">
              <a:spLocks noChangeArrowheads="1"/>
            </p:cNvSpPr>
            <p:nvPr/>
          </p:nvSpPr>
          <p:spPr bwMode="auto">
            <a:xfrm>
              <a:off x="1389" y="3388"/>
              <a:ext cx="10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host name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12649" name="Text Box 9"/>
            <p:cNvSpPr txBox="1">
              <a:spLocks noChangeArrowheads="1"/>
            </p:cNvSpPr>
            <p:nvPr/>
          </p:nvSpPr>
          <p:spPr bwMode="auto">
            <a:xfrm>
              <a:off x="3485" y="3338"/>
              <a:ext cx="10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path name</a:t>
              </a:r>
              <a:endParaRPr 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593D-F0FE-49E8-9CBE-691EEA3C39BF}" type="slidenum">
              <a:rPr lang="en-US"/>
              <a:pPr/>
              <a:t>8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HTTP overview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1613" y="1508125"/>
            <a:ext cx="49498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HTTP: hypertext transfer protocol</a:t>
            </a:r>
            <a:endParaRPr lang="en-US" sz="2400" dirty="0"/>
          </a:p>
          <a:p>
            <a:r>
              <a:rPr lang="en-US" sz="2000" dirty="0"/>
              <a:t>client/server model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client:</a:t>
            </a:r>
            <a:r>
              <a:rPr lang="en-US" sz="2000" dirty="0"/>
              <a:t> browser </a:t>
            </a:r>
            <a:r>
              <a:rPr lang="en-US" sz="2000" dirty="0" smtClean="0"/>
              <a:t>that requests, receives, displays </a:t>
            </a:r>
            <a:r>
              <a:rPr lang="en-US" sz="2000" dirty="0"/>
              <a:t>Web objects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server:</a:t>
            </a:r>
            <a:r>
              <a:rPr lang="en-US" sz="2000" dirty="0"/>
              <a:t> Web server sends objects in response to requests</a:t>
            </a:r>
          </a:p>
          <a:p>
            <a:r>
              <a:rPr lang="en-US" sz="2000" dirty="0"/>
              <a:t>HTTP 1.0: </a:t>
            </a:r>
            <a:r>
              <a:rPr lang="en-US" sz="2000" dirty="0" err="1"/>
              <a:t>RFC</a:t>
            </a:r>
            <a:r>
              <a:rPr lang="en-US" sz="2000" dirty="0"/>
              <a:t> 1945</a:t>
            </a:r>
          </a:p>
          <a:p>
            <a:r>
              <a:rPr lang="en-US" sz="2000" dirty="0"/>
              <a:t>HTTP 1.1: </a:t>
            </a:r>
            <a:r>
              <a:rPr lang="en-US" sz="2000" dirty="0" err="1"/>
              <a:t>RFC</a:t>
            </a:r>
            <a:r>
              <a:rPr lang="en-US" sz="2000" dirty="0"/>
              <a:t> 2068 (persistent TCP)</a:t>
            </a:r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5194300" y="1801813"/>
          <a:ext cx="752475" cy="596900"/>
        </p:xfrm>
        <a:graphic>
          <a:graphicData uri="http://schemas.openxmlformats.org/presentationml/2006/ole">
            <p:oleObj spid="_x0000_s39942" name="Clip" r:id="rId4" imgW="1305000" imgH="1085760" progId="">
              <p:embed/>
            </p:oleObj>
          </a:graphicData>
        </a:graphic>
      </p:graphicFrame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045075" y="2397125"/>
            <a:ext cx="1160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Explorer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5289550" y="4497388"/>
          <a:ext cx="752475" cy="596900"/>
        </p:xfrm>
        <a:graphic>
          <a:graphicData uri="http://schemas.openxmlformats.org/presentationml/2006/ole">
            <p:oleObj spid="_x0000_s39944" name="Clip" r:id="rId5" imgW="1305000" imgH="1085760" progId="">
              <p:embed/>
            </p:oleObj>
          </a:graphicData>
        </a:graphic>
      </p:graphicFrame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761288" y="3778250"/>
            <a:ext cx="13827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Apache Web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39946" name="Group 10"/>
          <p:cNvGrpSpPr>
            <a:grpSpLocks/>
          </p:cNvGrpSpPr>
          <p:nvPr/>
        </p:nvGrpSpPr>
        <p:grpSpPr bwMode="auto">
          <a:xfrm>
            <a:off x="8180388" y="2667000"/>
            <a:ext cx="504825" cy="1071563"/>
            <a:chOff x="4180" y="783"/>
            <a:chExt cx="150" cy="307"/>
          </a:xfrm>
        </p:grpSpPr>
        <p:sp>
          <p:nvSpPr>
            <p:cNvPr id="39947" name="AutoShape 1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AutoShape 1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Line 1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Line 1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1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Rectangle 1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6013450" y="2074863"/>
            <a:ext cx="2085975" cy="962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H="1" flipV="1">
            <a:off x="6070600" y="2274888"/>
            <a:ext cx="1971675" cy="904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 flipV="1">
            <a:off x="6003925" y="3446463"/>
            <a:ext cx="2047875" cy="1095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flipH="1">
            <a:off x="6080125" y="3570288"/>
            <a:ext cx="2047875" cy="1133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4972912" y="5159375"/>
            <a:ext cx="17588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/>
              <a:t>Mac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err="1" smtClean="0"/>
              <a:t>FireFox</a:t>
            </a:r>
            <a:r>
              <a:rPr lang="en-US" sz="1600" dirty="0" smtClean="0"/>
              <a:t>/Chrome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 rot="1422049">
            <a:off x="6367463" y="2235200"/>
            <a:ext cx="1509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request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 rot="-1692639">
            <a:off x="6157913" y="3730625"/>
            <a:ext cx="1509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request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 rot="1411598">
            <a:off x="6180138" y="2682875"/>
            <a:ext cx="162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response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 rot="-1737783">
            <a:off x="6361113" y="4064000"/>
            <a:ext cx="162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response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38A5-BCBD-464D-8A0F-C9CAD2BFB736}" type="slidenum">
              <a:rPr lang="en-US"/>
              <a:pPr/>
              <a:t>9</a:t>
            </a:fld>
            <a:endParaRPr lang="en-US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7654925" y="3024188"/>
            <a:ext cx="828675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overview (continued)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5775" y="1279525"/>
            <a:ext cx="39719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Uses TCP:</a:t>
            </a:r>
            <a:endParaRPr lang="en-US" sz="2400"/>
          </a:p>
          <a:p>
            <a:r>
              <a:rPr lang="en-US" sz="2000"/>
              <a:t>1. client initiates TCP connection to server,port 80</a:t>
            </a:r>
          </a:p>
          <a:p>
            <a:r>
              <a:rPr lang="en-US" sz="2000"/>
              <a:t>2. server accepts TCP connection from client</a:t>
            </a:r>
          </a:p>
          <a:p>
            <a:r>
              <a:rPr lang="en-US" sz="2000"/>
              <a:t>3. HTTP (application-layer) messages exchanged between HTTP client and HTTP server</a:t>
            </a:r>
          </a:p>
          <a:p>
            <a:r>
              <a:rPr lang="en-US" sz="2000"/>
              <a:t>4. TCP connection closed</a:t>
            </a:r>
            <a:endParaRPr lang="en-US" sz="240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33950" y="1206500"/>
            <a:ext cx="3171825" cy="15144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HTTP is “stateless”</a:t>
            </a:r>
            <a:endParaRPr lang="en-US" sz="2400"/>
          </a:p>
          <a:p>
            <a:r>
              <a:rPr lang="en-US" sz="2000"/>
              <a:t>server maintains no information about past client requests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601845" y="2630488"/>
            <a:ext cx="4344035" cy="264255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dirty="0">
                <a:solidFill>
                  <a:srgbClr val="FF0000"/>
                </a:solidFill>
              </a:rPr>
              <a:t>Protocols that maintain “state” are complex!</a:t>
            </a:r>
            <a:endParaRPr lang="en-US" sz="2000" dirty="0"/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 dirty="0" smtClean="0"/>
              <a:t>Past history </a:t>
            </a:r>
            <a:r>
              <a:rPr lang="en-US" sz="2000" dirty="0"/>
              <a:t>(state) </a:t>
            </a:r>
            <a:r>
              <a:rPr lang="en-US" sz="2000" dirty="0" smtClean="0"/>
              <a:t>must be </a:t>
            </a:r>
            <a:r>
              <a:rPr lang="en-US" sz="2000" dirty="0"/>
              <a:t>maintained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 dirty="0"/>
              <a:t>if server/client crashes, views of “state” may be inconsistent, must be reconciled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 dirty="0"/>
              <a:t>state is added via ‘cookies’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 sz="2000" dirty="0"/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538252" y="5356116"/>
            <a:ext cx="4605748" cy="1138773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000" dirty="0">
                <a:solidFill>
                  <a:schemeClr val="accent2"/>
                </a:solidFill>
              </a:rPr>
              <a:t>Design Issues:</a:t>
            </a:r>
          </a:p>
          <a:p>
            <a:pPr marL="342900" indent="-342900"/>
            <a:r>
              <a:rPr lang="en-US" sz="2000" dirty="0">
                <a:solidFill>
                  <a:schemeClr val="accent2"/>
                </a:solidFill>
              </a:rPr>
              <a:t>	- </a:t>
            </a:r>
            <a:r>
              <a:rPr lang="en-US" sz="2000" dirty="0" err="1">
                <a:solidFill>
                  <a:schemeClr val="accent2"/>
                </a:solidFill>
              </a:rPr>
              <a:t>Stateful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vs</a:t>
            </a:r>
            <a:r>
              <a:rPr lang="en-US" sz="2000" dirty="0">
                <a:solidFill>
                  <a:schemeClr val="accent2"/>
                </a:solidFill>
              </a:rPr>
              <a:t> Stateless 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vs</a:t>
            </a:r>
            <a:r>
              <a:rPr lang="en-US" sz="2000" dirty="0" smtClean="0">
                <a:solidFill>
                  <a:schemeClr val="accent2"/>
                </a:solidFill>
              </a:rPr>
              <a:t> Hybrid</a:t>
            </a:r>
            <a:endParaRPr lang="en-US" sz="2000" dirty="0">
              <a:solidFill>
                <a:schemeClr val="accent2"/>
              </a:solidFill>
            </a:endParaRPr>
          </a:p>
          <a:p>
            <a:pPr marL="342900" indent="-342900"/>
            <a:r>
              <a:rPr lang="en-US" sz="2000" dirty="0">
                <a:solidFill>
                  <a:schemeClr val="accent2"/>
                </a:solidFill>
              </a:rPr>
              <a:t>	- Hard </a:t>
            </a:r>
            <a:r>
              <a:rPr lang="en-US" sz="2000" dirty="0" err="1" smtClean="0">
                <a:solidFill>
                  <a:schemeClr val="accent2"/>
                </a:solidFill>
              </a:rPr>
              <a:t>vs</a:t>
            </a:r>
            <a:r>
              <a:rPr lang="en-US" sz="2000" dirty="0" smtClean="0">
                <a:solidFill>
                  <a:schemeClr val="accent2"/>
                </a:solidFill>
              </a:rPr>
              <a:t> Soft State </a:t>
            </a:r>
            <a:r>
              <a:rPr lang="en-US" sz="2000" dirty="0" err="1" smtClean="0">
                <a:solidFill>
                  <a:schemeClr val="accent2"/>
                </a:solidFill>
              </a:rPr>
              <a:t>vs</a:t>
            </a:r>
            <a:r>
              <a:rPr lang="en-US" sz="2000" dirty="0" smtClean="0">
                <a:solidFill>
                  <a:schemeClr val="accent2"/>
                </a:solidFill>
              </a:rPr>
              <a:t> Hybrid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57163" y="4960938"/>
            <a:ext cx="4379912" cy="1366837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1800"/>
              <a:t>A ‘state’ is information kept in memory</a:t>
            </a:r>
          </a:p>
          <a:p>
            <a:pPr marL="342900" indent="-342900"/>
            <a:r>
              <a:rPr lang="en-US" sz="1800"/>
              <a:t>of a host, server or router to reflect</a:t>
            </a:r>
          </a:p>
          <a:p>
            <a:pPr marL="342900" indent="-342900"/>
            <a:r>
              <a:rPr lang="en-US" sz="1800"/>
              <a:t>past events: such as routing tables,</a:t>
            </a:r>
          </a:p>
          <a:p>
            <a:pPr marL="342900" indent="-342900"/>
            <a:r>
              <a:rPr lang="en-US" sz="1800"/>
              <a:t>data structures or database entries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10570</TotalTime>
  <Words>3391</Words>
  <Application>Microsoft Office PowerPoint</Application>
  <PresentationFormat>On-screen Show (4:3)</PresentationFormat>
  <Paragraphs>793</Paragraphs>
  <Slides>48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Default Design</vt:lpstr>
      <vt:lpstr>Clip</vt:lpstr>
      <vt:lpstr>VISIO</vt:lpstr>
      <vt:lpstr>Chart</vt:lpstr>
      <vt:lpstr>Slide 1</vt:lpstr>
      <vt:lpstr>Creating a network app</vt:lpstr>
      <vt:lpstr>Application architectures</vt:lpstr>
      <vt:lpstr>Client-server architecture</vt:lpstr>
      <vt:lpstr>Pure P2P architecture</vt:lpstr>
      <vt:lpstr>Hybrid of client-server and P2P</vt:lpstr>
      <vt:lpstr>Web and HTTP</vt:lpstr>
      <vt:lpstr>HTTP overview</vt:lpstr>
      <vt:lpstr>HTTP overview (continued)</vt:lpstr>
      <vt:lpstr>HTTP connections</vt:lpstr>
      <vt:lpstr>Persistent HTTP</vt:lpstr>
      <vt:lpstr>User-server state: cookies</vt:lpstr>
      <vt:lpstr>Cookies: keeping “state” (cont.)</vt:lpstr>
      <vt:lpstr>Cookies (continued)</vt:lpstr>
      <vt:lpstr>Web caches &amp; proxy servers</vt:lpstr>
      <vt:lpstr>More about Web caching</vt:lpstr>
      <vt:lpstr>Caching example </vt:lpstr>
      <vt:lpstr>Caching example (cont)</vt:lpstr>
      <vt:lpstr>FTP: the file transfer protocol</vt:lpstr>
      <vt:lpstr>Electronic Mail -SMTP</vt:lpstr>
      <vt:lpstr>Electronic Mail: SMTP [RFC 2821]</vt:lpstr>
      <vt:lpstr>SMTP:</vt:lpstr>
      <vt:lpstr>DNS: Domain Name System</vt:lpstr>
      <vt:lpstr>Distributed, Hierarchical Database</vt:lpstr>
      <vt:lpstr>DNS: Root name servers</vt:lpstr>
      <vt:lpstr>TLD and Authoritative Servers</vt:lpstr>
      <vt:lpstr>III. Local Name Server</vt:lpstr>
      <vt:lpstr>DNS name  resolution example</vt:lpstr>
      <vt:lpstr>DNS name  resolution example</vt:lpstr>
      <vt:lpstr>Pure P2P architecture</vt:lpstr>
      <vt:lpstr>P2P file sharing</vt:lpstr>
      <vt:lpstr>P2P: centralized directory</vt:lpstr>
      <vt:lpstr>P2P: problems with centralized directory</vt:lpstr>
      <vt:lpstr>Query flooding: Gnutella</vt:lpstr>
      <vt:lpstr>Gnutella: protocol</vt:lpstr>
      <vt:lpstr>Gnutella: Peer joining</vt:lpstr>
      <vt:lpstr>Hierarchical Overlay</vt:lpstr>
      <vt:lpstr>Slide 38</vt:lpstr>
      <vt:lpstr>P2P Case Study: BitTorrent </vt:lpstr>
      <vt:lpstr>BitTorrent (1)</vt:lpstr>
      <vt:lpstr>BitTorrent (2)</vt:lpstr>
      <vt:lpstr>P2P Case study: Skype</vt:lpstr>
      <vt:lpstr>Skype: making a call</vt:lpstr>
      <vt:lpstr>Peers as relays</vt:lpstr>
      <vt:lpstr>Distributed Hash Table (DHT)</vt:lpstr>
      <vt:lpstr>DHT Identifiers</vt:lpstr>
      <vt:lpstr>How to assign keys to peers?</vt:lpstr>
      <vt:lpstr>Circular DHT (1)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2</dc:title>
  <dc:creator>Jim Kurose and Keith Ross</dc:creator>
  <cp:lastModifiedBy>helmy</cp:lastModifiedBy>
  <cp:revision>203</cp:revision>
  <dcterms:created xsi:type="dcterms:W3CDTF">1999-10-08T19:08:27Z</dcterms:created>
  <dcterms:modified xsi:type="dcterms:W3CDTF">2012-10-16T05:28:21Z</dcterms:modified>
</cp:coreProperties>
</file>