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415" r:id="rId2"/>
    <p:sldId id="325" r:id="rId3"/>
    <p:sldId id="402" r:id="rId4"/>
    <p:sldId id="379" r:id="rId5"/>
    <p:sldId id="425" r:id="rId6"/>
    <p:sldId id="426" r:id="rId7"/>
    <p:sldId id="427" r:id="rId8"/>
    <p:sldId id="381" r:id="rId9"/>
    <p:sldId id="382" r:id="rId10"/>
    <p:sldId id="383" r:id="rId11"/>
    <p:sldId id="291" r:id="rId12"/>
    <p:sldId id="327" r:id="rId13"/>
    <p:sldId id="428" r:id="rId14"/>
    <p:sldId id="429" r:id="rId15"/>
    <p:sldId id="430" r:id="rId16"/>
    <p:sldId id="431" r:id="rId17"/>
    <p:sldId id="432" r:id="rId18"/>
    <p:sldId id="433" r:id="rId19"/>
    <p:sldId id="360" r:id="rId20"/>
    <p:sldId id="434" r:id="rId21"/>
    <p:sldId id="263" r:id="rId22"/>
    <p:sldId id="264" r:id="rId23"/>
    <p:sldId id="331" r:id="rId24"/>
    <p:sldId id="435" r:id="rId25"/>
    <p:sldId id="266" r:id="rId26"/>
    <p:sldId id="330" r:id="rId27"/>
    <p:sldId id="436" r:id="rId28"/>
    <p:sldId id="437" r:id="rId29"/>
    <p:sldId id="438" r:id="rId30"/>
    <p:sldId id="439" r:id="rId31"/>
    <p:sldId id="440" r:id="rId32"/>
    <p:sldId id="374" r:id="rId33"/>
    <p:sldId id="375" r:id="rId34"/>
    <p:sldId id="376" r:id="rId35"/>
    <p:sldId id="378" r:id="rId36"/>
    <p:sldId id="399" r:id="rId37"/>
    <p:sldId id="281" r:id="rId38"/>
    <p:sldId id="283" r:id="rId39"/>
    <p:sldId id="285" r:id="rId40"/>
    <p:sldId id="404" r:id="rId41"/>
    <p:sldId id="296" r:id="rId42"/>
    <p:sldId id="297" r:id="rId43"/>
    <p:sldId id="389" r:id="rId44"/>
    <p:sldId id="298" r:id="rId45"/>
    <p:sldId id="405" r:id="rId46"/>
    <p:sldId id="406" r:id="rId47"/>
    <p:sldId id="390" r:id="rId48"/>
    <p:sldId id="391" r:id="rId49"/>
    <p:sldId id="302" r:id="rId50"/>
    <p:sldId id="441" r:id="rId51"/>
    <p:sldId id="303" r:id="rId52"/>
    <p:sldId id="304" r:id="rId53"/>
    <p:sldId id="305" r:id="rId54"/>
    <p:sldId id="407" r:id="rId55"/>
    <p:sldId id="363" r:id="rId56"/>
    <p:sldId id="442" r:id="rId57"/>
    <p:sldId id="365" r:id="rId58"/>
    <p:sldId id="366" r:id="rId59"/>
    <p:sldId id="367" r:id="rId60"/>
    <p:sldId id="384" r:id="rId61"/>
    <p:sldId id="385" r:id="rId62"/>
    <p:sldId id="386" r:id="rId63"/>
    <p:sldId id="368" r:id="rId64"/>
    <p:sldId id="416" r:id="rId65"/>
    <p:sldId id="418" r:id="rId66"/>
    <p:sldId id="419" r:id="rId67"/>
    <p:sldId id="417" r:id="rId68"/>
    <p:sldId id="420" r:id="rId69"/>
    <p:sldId id="421" r:id="rId70"/>
    <p:sldId id="422" r:id="rId71"/>
    <p:sldId id="423" r:id="rId72"/>
    <p:sldId id="424" r:id="rId73"/>
    <p:sldId id="447" r:id="rId74"/>
    <p:sldId id="443" r:id="rId75"/>
    <p:sldId id="444" r:id="rId76"/>
    <p:sldId id="445" r:id="rId77"/>
    <p:sldId id="446" r:id="rId78"/>
    <p:sldId id="409" r:id="rId79"/>
    <p:sldId id="306" r:id="rId80"/>
    <p:sldId id="307" r:id="rId81"/>
    <p:sldId id="308" r:id="rId82"/>
    <p:sldId id="310" r:id="rId83"/>
    <p:sldId id="309" r:id="rId84"/>
    <p:sldId id="410" r:id="rId85"/>
    <p:sldId id="315" r:id="rId86"/>
    <p:sldId id="316" r:id="rId87"/>
    <p:sldId id="317" r:id="rId88"/>
    <p:sldId id="321" r:id="rId89"/>
    <p:sldId id="322" r:id="rId9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33CCCC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924" autoAdjust="0"/>
    <p:restoredTop sz="94660"/>
  </p:normalViewPr>
  <p:slideViewPr>
    <p:cSldViewPr snapToGrid="0">
      <p:cViewPr varScale="1">
        <p:scale>
          <a:sx n="50" d="100"/>
          <a:sy n="50" d="100"/>
        </p:scale>
        <p:origin x="-9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942"/>
    </p:cViewPr>
  </p:sorterViewPr>
  <p:notesViewPr>
    <p:cSldViewPr snapToGrid="0">
      <p:cViewPr varScale="1">
        <p:scale>
          <a:sx n="85" d="100"/>
          <a:sy n="85" d="100"/>
        </p:scale>
        <p:origin x="-2200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30BAD06-659F-4964-8118-97FAB95BF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08D07EE-867D-4FC3-8DDB-98D3E587AC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82439-DBB2-4BEA-B11F-AE182E1937F9}" type="slidenum">
              <a:rPr lang="en-US"/>
              <a:pPr/>
              <a:t>1</a:t>
            </a:fld>
            <a:endParaRPr lang="en-US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93F27-43BE-4F0B-805D-AB8114C333BC}" type="slidenum">
              <a:rPr lang="en-US"/>
              <a:pPr/>
              <a:t>10</a:t>
            </a:fld>
            <a:endParaRPr lang="en-US"/>
          </a:p>
        </p:txBody>
      </p:sp>
      <p:sp>
        <p:nvSpPr>
          <p:cNvPr id="265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B501C-AC2E-4A1D-85F2-E5E5421FB3FD}" type="slidenum">
              <a:rPr lang="en-US"/>
              <a:pPr/>
              <a:t>11</a:t>
            </a:fld>
            <a:endParaRPr lang="en-US"/>
          </a:p>
        </p:txBody>
      </p:sp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24E11-3C13-40F0-973E-013AD0402337}" type="slidenum">
              <a:rPr lang="en-US"/>
              <a:pPr/>
              <a:t>12</a:t>
            </a:fld>
            <a:endParaRPr lang="en-US"/>
          </a:p>
        </p:txBody>
      </p:sp>
      <p:sp>
        <p:nvSpPr>
          <p:cNvPr id="267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2D76B-A2A8-4A07-97B4-ADCA3E553E55}" type="slidenum">
              <a:rPr lang="en-US"/>
              <a:pPr/>
              <a:t>13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6600E-2926-4542-897F-AA622DF5002D}" type="slidenum">
              <a:rPr lang="en-US"/>
              <a:pPr/>
              <a:t>14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8961C-0C25-494A-8133-144A76613D1F}" type="slidenum">
              <a:rPr lang="en-US"/>
              <a:pPr/>
              <a:t>15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06864-AD9D-4D35-AA93-C61F676B707D}" type="slidenum">
              <a:rPr lang="en-US"/>
              <a:pPr/>
              <a:t>16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7BA06-401C-440D-93D0-800C8486C7F7}" type="slidenum">
              <a:rPr lang="en-US"/>
              <a:pPr/>
              <a:t>17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09D9B-6C16-4288-AEFA-F0695937B1DF}" type="slidenum">
              <a:rPr lang="en-US"/>
              <a:pPr/>
              <a:t>18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B057F-6B1E-46A5-BF99-88F493C07E11}" type="slidenum">
              <a:rPr lang="en-US"/>
              <a:pPr/>
              <a:t>19</a:t>
            </a:fld>
            <a:endParaRPr lang="en-US"/>
          </a:p>
        </p:txBody>
      </p:sp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5B52F-FE17-48C8-81CA-2176F5546309}" type="slidenum">
              <a:rPr lang="en-US"/>
              <a:pPr/>
              <a:t>2</a:t>
            </a:fld>
            <a:endParaRPr lang="en-US"/>
          </a:p>
        </p:txBody>
      </p:sp>
      <p:sp>
        <p:nvSpPr>
          <p:cNvPr id="257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0BF46-75CE-4E1B-A708-47266A35444C}" type="slidenum">
              <a:rPr lang="en-US"/>
              <a:pPr/>
              <a:t>20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99132-8CCD-4897-ABA8-BFD80871B10B}" type="slidenum">
              <a:rPr lang="en-US"/>
              <a:pPr/>
              <a:t>21</a:t>
            </a:fld>
            <a:endParaRPr lang="en-US"/>
          </a:p>
        </p:txBody>
      </p:sp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3C181-7E6C-4148-BDF7-4DB557AD91D0}" type="slidenum">
              <a:rPr lang="en-US"/>
              <a:pPr/>
              <a:t>22</a:t>
            </a:fld>
            <a:endParaRPr lang="en-US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4A482-E2B0-4D70-A18C-9574D5E6499C}" type="slidenum">
              <a:rPr lang="en-US"/>
              <a:pPr/>
              <a:t>23</a:t>
            </a:fld>
            <a:endParaRPr lang="en-US"/>
          </a:p>
        </p:txBody>
      </p:sp>
      <p:sp>
        <p:nvSpPr>
          <p:cNvPr id="279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AFCD5-BF11-4374-86F1-B315D321C12A}" type="slidenum">
              <a:rPr lang="en-US"/>
              <a:pPr/>
              <a:t>24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400B7-FCC0-4ACB-9FF0-E7D17676B365}" type="slidenum">
              <a:rPr lang="en-US"/>
              <a:pPr/>
              <a:t>25</a:t>
            </a:fld>
            <a:endParaRPr lang="en-US"/>
          </a:p>
        </p:txBody>
      </p:sp>
      <p:sp>
        <p:nvSpPr>
          <p:cNvPr id="281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00909-F66C-40F8-8FB9-BCCEBC4AC156}" type="slidenum">
              <a:rPr lang="en-US"/>
              <a:pPr/>
              <a:t>26</a:t>
            </a:fld>
            <a:endParaRPr lang="en-US"/>
          </a:p>
        </p:txBody>
      </p:sp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0849-A5D3-4B62-99FA-16EECC3B78AC}" type="slidenum">
              <a:rPr lang="en-US"/>
              <a:pPr/>
              <a:t>27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7312D-A2BD-4755-862C-7FC0B6D7A189}" type="slidenum">
              <a:rPr lang="en-US"/>
              <a:pPr/>
              <a:t>29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2783-FFED-4E85-8F20-B2D81893A229}" type="slidenum">
              <a:rPr lang="en-US"/>
              <a:pPr/>
              <a:t>30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71D65-0723-4A3B-9360-3CCCD261B7D7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C7A18-FD4F-4B84-92C4-CBE40921B3BF}" type="slidenum">
              <a:rPr lang="en-US"/>
              <a:pPr/>
              <a:t>31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ECC5E-62AE-4936-B6AD-BB812813BD39}" type="slidenum">
              <a:rPr lang="en-US"/>
              <a:pPr/>
              <a:t>32</a:t>
            </a:fld>
            <a:endParaRPr lang="en-US"/>
          </a:p>
        </p:txBody>
      </p:sp>
      <p:sp>
        <p:nvSpPr>
          <p:cNvPr id="295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F4FFF-22B4-44BA-BF25-1226E70C0C16}" type="slidenum">
              <a:rPr lang="en-US"/>
              <a:pPr/>
              <a:t>33</a:t>
            </a:fld>
            <a:endParaRPr lang="en-US"/>
          </a:p>
        </p:txBody>
      </p:sp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A949A-D987-45B6-BC5E-764B93791F79}" type="slidenum">
              <a:rPr lang="en-US"/>
              <a:pPr/>
              <a:t>34</a:t>
            </a:fld>
            <a:endParaRPr lang="en-US"/>
          </a:p>
        </p:txBody>
      </p:sp>
      <p:sp>
        <p:nvSpPr>
          <p:cNvPr id="297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DDF83-D15E-4BD0-8822-CFAD6A4C2B13}" type="slidenum">
              <a:rPr lang="en-US"/>
              <a:pPr/>
              <a:t>35</a:t>
            </a:fld>
            <a:endParaRPr lang="en-US"/>
          </a:p>
        </p:txBody>
      </p:sp>
      <p:sp>
        <p:nvSpPr>
          <p:cNvPr id="300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A59B5-0E3A-4EEC-9A2C-22B624519D15}" type="slidenum">
              <a:rPr lang="en-US"/>
              <a:pPr/>
              <a:t>36</a:t>
            </a:fld>
            <a:endParaRPr lang="en-US"/>
          </a:p>
        </p:txBody>
      </p:sp>
      <p:sp>
        <p:nvSpPr>
          <p:cNvPr id="303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49132-F209-40F1-8984-49DAC5A07E36}" type="slidenum">
              <a:rPr lang="en-US"/>
              <a:pPr/>
              <a:t>37</a:t>
            </a:fld>
            <a:endParaRPr lang="en-US"/>
          </a:p>
        </p:txBody>
      </p:sp>
      <p:sp>
        <p:nvSpPr>
          <p:cNvPr id="307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31362-9C9E-40DD-9599-CB3DE8CE1E7C}" type="slidenum">
              <a:rPr lang="en-US"/>
              <a:pPr/>
              <a:t>38</a:t>
            </a:fld>
            <a:endParaRPr lang="en-US"/>
          </a:p>
        </p:txBody>
      </p:sp>
      <p:sp>
        <p:nvSpPr>
          <p:cNvPr id="309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B6BB7-617E-4CDE-8A6B-6E7AABE309BF}" type="slidenum">
              <a:rPr lang="en-US"/>
              <a:pPr/>
              <a:t>39</a:t>
            </a:fld>
            <a:endParaRPr lang="en-US"/>
          </a:p>
        </p:txBody>
      </p:sp>
      <p:sp>
        <p:nvSpPr>
          <p:cNvPr id="313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5776A-5E8E-4695-B335-7333D881FCB0}" type="slidenum">
              <a:rPr lang="en-US"/>
              <a:pPr/>
              <a:t>40</a:t>
            </a:fld>
            <a:endParaRPr lang="en-US"/>
          </a:p>
        </p:txBody>
      </p:sp>
      <p:sp>
        <p:nvSpPr>
          <p:cNvPr id="319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D04DF-1223-4BD3-A69A-B7D5C9C7514B}" type="slidenum">
              <a:rPr lang="en-US"/>
              <a:pPr/>
              <a:t>4</a:t>
            </a:fld>
            <a:endParaRPr lang="en-US"/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C8D93-1749-4AD4-89D4-CE6123B4CDFD}" type="slidenum">
              <a:rPr lang="en-US"/>
              <a:pPr/>
              <a:t>41</a:t>
            </a:fld>
            <a:endParaRPr lang="en-US"/>
          </a:p>
        </p:txBody>
      </p:sp>
      <p:sp>
        <p:nvSpPr>
          <p:cNvPr id="320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968F2-3D42-4DFB-B174-EFF161A9F138}" type="slidenum">
              <a:rPr lang="en-US"/>
              <a:pPr/>
              <a:t>42</a:t>
            </a:fld>
            <a:endParaRPr lang="en-US"/>
          </a:p>
        </p:txBody>
      </p:sp>
      <p:sp>
        <p:nvSpPr>
          <p:cNvPr id="321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FE648-DEDB-45C7-8EE1-E57C2AD9E09D}" type="slidenum">
              <a:rPr lang="en-US"/>
              <a:pPr/>
              <a:t>43</a:t>
            </a:fld>
            <a:endParaRPr lang="en-US"/>
          </a:p>
        </p:txBody>
      </p:sp>
      <p:sp>
        <p:nvSpPr>
          <p:cNvPr id="322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E887B-442B-45FC-950B-0BBDC6B4B105}" type="slidenum">
              <a:rPr lang="en-US"/>
              <a:pPr/>
              <a:t>44</a:t>
            </a:fld>
            <a:endParaRPr lang="en-US"/>
          </a:p>
        </p:txBody>
      </p:sp>
      <p:sp>
        <p:nvSpPr>
          <p:cNvPr id="323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0A04A-E98D-40F2-B292-7A6142DF6E17}" type="slidenum">
              <a:rPr lang="en-US"/>
              <a:pPr/>
              <a:t>45</a:t>
            </a:fld>
            <a:endParaRPr lang="en-US"/>
          </a:p>
        </p:txBody>
      </p:sp>
      <p:sp>
        <p:nvSpPr>
          <p:cNvPr id="324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A9297-D928-4C20-AE6A-E751ECDCEE1B}" type="slidenum">
              <a:rPr lang="en-US"/>
              <a:pPr/>
              <a:t>46</a:t>
            </a:fld>
            <a:endParaRPr lang="en-US"/>
          </a:p>
        </p:txBody>
      </p:sp>
      <p:sp>
        <p:nvSpPr>
          <p:cNvPr id="325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56C26-F413-45D1-9CDE-C37AFA90B500}" type="slidenum">
              <a:rPr lang="en-US"/>
              <a:pPr/>
              <a:t>47</a:t>
            </a:fld>
            <a:endParaRPr lang="en-US"/>
          </a:p>
        </p:txBody>
      </p:sp>
      <p:sp>
        <p:nvSpPr>
          <p:cNvPr id="326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31E66-CAB6-4AA4-A6F2-3402356C7553}" type="slidenum">
              <a:rPr lang="en-US"/>
              <a:pPr/>
              <a:t>48</a:t>
            </a:fld>
            <a:endParaRPr lang="en-US"/>
          </a:p>
        </p:txBody>
      </p:sp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A4FB9-5800-4D32-AC0B-65949C0804AD}" type="slidenum">
              <a:rPr lang="en-US"/>
              <a:pPr/>
              <a:t>49</a:t>
            </a:fld>
            <a:endParaRPr lang="en-US"/>
          </a:p>
        </p:txBody>
      </p:sp>
      <p:sp>
        <p:nvSpPr>
          <p:cNvPr id="328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44343-B80E-4628-B95A-CC317ACF5937}" type="slidenum">
              <a:rPr lang="en-US"/>
              <a:pPr/>
              <a:t>51</a:t>
            </a:fld>
            <a:endParaRPr lang="en-US"/>
          </a:p>
        </p:txBody>
      </p:sp>
      <p:sp>
        <p:nvSpPr>
          <p:cNvPr id="329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F4AE-5245-42F0-A16A-21112922455B}" type="slidenum">
              <a:rPr lang="en-US"/>
              <a:pPr/>
              <a:t>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5A67D-F4F6-4062-BD7F-7DE704540EA0}" type="slidenum">
              <a:rPr lang="en-US"/>
              <a:pPr/>
              <a:t>52</a:t>
            </a:fld>
            <a:endParaRPr lang="en-US"/>
          </a:p>
        </p:txBody>
      </p:sp>
      <p:sp>
        <p:nvSpPr>
          <p:cNvPr id="330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E2B58-451D-48CB-A39A-87C33A9D6AC5}" type="slidenum">
              <a:rPr lang="en-US"/>
              <a:pPr/>
              <a:t>53</a:t>
            </a:fld>
            <a:endParaRPr lang="en-US"/>
          </a:p>
        </p:txBody>
      </p:sp>
      <p:sp>
        <p:nvSpPr>
          <p:cNvPr id="331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D002-208D-4F02-BFEA-DED8C26F60A0}" type="slidenum">
              <a:rPr lang="en-US"/>
              <a:pPr/>
              <a:t>54</a:t>
            </a:fld>
            <a:endParaRPr lang="en-US"/>
          </a:p>
        </p:txBody>
      </p:sp>
      <p:sp>
        <p:nvSpPr>
          <p:cNvPr id="332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CD4AE-D31B-4BC4-9344-DEE839459C0A}" type="slidenum">
              <a:rPr lang="en-US"/>
              <a:pPr/>
              <a:t>55</a:t>
            </a:fld>
            <a:endParaRPr lang="en-US"/>
          </a:p>
        </p:txBody>
      </p:sp>
      <p:sp>
        <p:nvSpPr>
          <p:cNvPr id="333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6E330-1346-43CF-8195-3A883757F0ED}" type="slidenum">
              <a:rPr lang="en-US"/>
              <a:pPr/>
              <a:t>57</a:t>
            </a:fld>
            <a:endParaRPr lang="en-US"/>
          </a:p>
        </p:txBody>
      </p:sp>
      <p:sp>
        <p:nvSpPr>
          <p:cNvPr id="334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052D4-C600-4311-A93B-7C7C4FF2A7E4}" type="slidenum">
              <a:rPr lang="en-US"/>
              <a:pPr/>
              <a:t>58</a:t>
            </a:fld>
            <a:endParaRPr lang="en-US"/>
          </a:p>
        </p:txBody>
      </p:sp>
      <p:sp>
        <p:nvSpPr>
          <p:cNvPr id="335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59CD4-2FD5-4CA3-9DAB-FAEFAEFD4425}" type="slidenum">
              <a:rPr lang="en-US"/>
              <a:pPr/>
              <a:t>59</a:t>
            </a:fld>
            <a:endParaRPr lang="en-US"/>
          </a:p>
        </p:txBody>
      </p:sp>
      <p:sp>
        <p:nvSpPr>
          <p:cNvPr id="336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88564-07C1-466F-96E9-4B5A770DEECE}" type="slidenum">
              <a:rPr lang="en-US"/>
              <a:pPr/>
              <a:t>60</a:t>
            </a:fld>
            <a:endParaRPr lang="en-US"/>
          </a:p>
        </p:txBody>
      </p:sp>
      <p:sp>
        <p:nvSpPr>
          <p:cNvPr id="337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F9C41-4591-4612-9AE0-F5C15533D835}" type="slidenum">
              <a:rPr lang="en-US"/>
              <a:pPr/>
              <a:t>61</a:t>
            </a:fld>
            <a:endParaRPr lang="en-US"/>
          </a:p>
        </p:txBody>
      </p:sp>
      <p:sp>
        <p:nvSpPr>
          <p:cNvPr id="338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DDCE2-B5B7-4F39-B733-44BDD80087CA}" type="slidenum">
              <a:rPr lang="en-US"/>
              <a:pPr/>
              <a:t>62</a:t>
            </a:fld>
            <a:endParaRPr lang="en-US"/>
          </a:p>
        </p:txBody>
      </p:sp>
      <p:sp>
        <p:nvSpPr>
          <p:cNvPr id="339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1014C-2C90-4DC5-9F97-DF85C93DC27E}" type="slidenum">
              <a:rPr lang="en-US"/>
              <a:pPr/>
              <a:t>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F038C-354C-4965-94D0-E85A5B773B55}" type="slidenum">
              <a:rPr lang="en-US"/>
              <a:pPr/>
              <a:t>63</a:t>
            </a:fld>
            <a:endParaRPr lang="en-US"/>
          </a:p>
        </p:txBody>
      </p:sp>
      <p:sp>
        <p:nvSpPr>
          <p:cNvPr id="340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B1248-BBA4-4A3C-9F3F-C284C2FE00E2}" type="slidenum">
              <a:rPr lang="en-US"/>
              <a:pPr/>
              <a:t>64</a:t>
            </a:fld>
            <a:endParaRPr lang="en-US"/>
          </a:p>
        </p:txBody>
      </p:sp>
      <p:sp>
        <p:nvSpPr>
          <p:cNvPr id="342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45FF4-2916-41AC-AF82-DCD63302A608}" type="slidenum">
              <a:rPr lang="en-US"/>
              <a:pPr/>
              <a:t>65</a:t>
            </a:fld>
            <a:endParaRPr lang="en-US"/>
          </a:p>
        </p:txBody>
      </p:sp>
      <p:sp>
        <p:nvSpPr>
          <p:cNvPr id="343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7F4F7-A12D-414A-BCAD-5960E9EC5586}" type="slidenum">
              <a:rPr lang="en-US"/>
              <a:pPr/>
              <a:t>66</a:t>
            </a:fld>
            <a:endParaRPr lang="en-US"/>
          </a:p>
        </p:txBody>
      </p:sp>
      <p:sp>
        <p:nvSpPr>
          <p:cNvPr id="344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C0E48-8A3D-4AB4-BA8E-07D95FC9D2A6}" type="slidenum">
              <a:rPr lang="en-US"/>
              <a:pPr/>
              <a:t>67</a:t>
            </a:fld>
            <a:endParaRPr lang="en-US"/>
          </a:p>
        </p:txBody>
      </p:sp>
      <p:sp>
        <p:nvSpPr>
          <p:cNvPr id="345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44B0C-448A-495F-9EDD-2B9C3EB6C553}" type="slidenum">
              <a:rPr lang="en-US"/>
              <a:pPr/>
              <a:t>68</a:t>
            </a:fld>
            <a:endParaRPr lang="en-US"/>
          </a:p>
        </p:txBody>
      </p:sp>
      <p:sp>
        <p:nvSpPr>
          <p:cNvPr id="346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A0534-D6A3-47BF-823D-22FE8C9061B4}" type="slidenum">
              <a:rPr lang="en-US"/>
              <a:pPr/>
              <a:t>69</a:t>
            </a:fld>
            <a:endParaRPr lang="en-US"/>
          </a:p>
        </p:txBody>
      </p:sp>
      <p:sp>
        <p:nvSpPr>
          <p:cNvPr id="347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413DC-BD4C-4D02-9D12-3AA40786B987}" type="slidenum">
              <a:rPr lang="en-US"/>
              <a:pPr/>
              <a:t>70</a:t>
            </a:fld>
            <a:endParaRPr lang="en-US"/>
          </a:p>
        </p:txBody>
      </p:sp>
      <p:sp>
        <p:nvSpPr>
          <p:cNvPr id="348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BD6E4-A31D-4E09-9EBB-B18E296CEE08}" type="slidenum">
              <a:rPr lang="en-US"/>
              <a:pPr/>
              <a:t>71</a:t>
            </a:fld>
            <a:endParaRPr lang="en-US"/>
          </a:p>
        </p:txBody>
      </p:sp>
      <p:sp>
        <p:nvSpPr>
          <p:cNvPr id="349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05EAD-098E-4CFE-AE32-37D42FBCC0F4}" type="slidenum">
              <a:rPr lang="en-US"/>
              <a:pPr/>
              <a:t>72</a:t>
            </a:fld>
            <a:endParaRPr lang="en-US"/>
          </a:p>
        </p:txBody>
      </p:sp>
      <p:sp>
        <p:nvSpPr>
          <p:cNvPr id="350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1546F-4A0D-403E-AD28-4C3502E44065}" type="slidenum">
              <a:rPr lang="en-US"/>
              <a:pPr/>
              <a:t>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85AED-19FD-4472-806B-2F4AB47695C9}" type="slidenum">
              <a:rPr lang="en-US"/>
              <a:pPr/>
              <a:t>78</a:t>
            </a:fld>
            <a:endParaRPr lang="en-US"/>
          </a:p>
        </p:txBody>
      </p:sp>
      <p:sp>
        <p:nvSpPr>
          <p:cNvPr id="351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D9086-CDB7-47F8-ABE1-F0CCE64DDF5C}" type="slidenum">
              <a:rPr lang="en-US"/>
              <a:pPr/>
              <a:t>79</a:t>
            </a:fld>
            <a:endParaRPr lang="en-US"/>
          </a:p>
        </p:txBody>
      </p:sp>
      <p:sp>
        <p:nvSpPr>
          <p:cNvPr id="352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79B5D-A5BA-4677-AABD-FBCFB1C97757}" type="slidenum">
              <a:rPr lang="en-US"/>
              <a:pPr/>
              <a:t>80</a:t>
            </a:fld>
            <a:endParaRPr lang="en-US"/>
          </a:p>
        </p:txBody>
      </p:sp>
      <p:sp>
        <p:nvSpPr>
          <p:cNvPr id="353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84541-B150-42C8-89EF-92EF2469F02E}" type="slidenum">
              <a:rPr lang="en-US"/>
              <a:pPr/>
              <a:t>81</a:t>
            </a:fld>
            <a:endParaRPr lang="en-US"/>
          </a:p>
        </p:txBody>
      </p:sp>
      <p:sp>
        <p:nvSpPr>
          <p:cNvPr id="354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6A3C2-7607-4BE4-9F38-341FDDFA8BCB}" type="slidenum">
              <a:rPr lang="en-US"/>
              <a:pPr/>
              <a:t>82</a:t>
            </a:fld>
            <a:endParaRPr lang="en-US"/>
          </a:p>
        </p:txBody>
      </p:sp>
      <p:sp>
        <p:nvSpPr>
          <p:cNvPr id="355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1DC5A-6381-458B-B367-EF86CE4BE038}" type="slidenum">
              <a:rPr lang="en-US"/>
              <a:pPr/>
              <a:t>83</a:t>
            </a:fld>
            <a:endParaRPr lang="en-US"/>
          </a:p>
        </p:txBody>
      </p:sp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F03DF-A629-4A5B-B7B6-0D25B2CFB87B}" type="slidenum">
              <a:rPr lang="en-US"/>
              <a:pPr/>
              <a:t>84</a:t>
            </a:fld>
            <a:endParaRPr lang="en-US"/>
          </a:p>
        </p:txBody>
      </p:sp>
      <p:sp>
        <p:nvSpPr>
          <p:cNvPr id="362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4307E-93BA-44A2-B803-C861C3223FAB}" type="slidenum">
              <a:rPr lang="en-US"/>
              <a:pPr/>
              <a:t>85</a:t>
            </a:fld>
            <a:endParaRPr lang="en-US"/>
          </a:p>
        </p:txBody>
      </p:sp>
      <p:sp>
        <p:nvSpPr>
          <p:cNvPr id="363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5B6A4-1357-47ED-B32E-20EC5BAC81FB}" type="slidenum">
              <a:rPr lang="en-US"/>
              <a:pPr/>
              <a:t>86</a:t>
            </a:fld>
            <a:endParaRPr lang="en-US"/>
          </a:p>
        </p:txBody>
      </p:sp>
      <p:sp>
        <p:nvSpPr>
          <p:cNvPr id="364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0978C-A514-4F79-B9FC-B300099791BE}" type="slidenum">
              <a:rPr lang="en-US"/>
              <a:pPr/>
              <a:t>87</a:t>
            </a:fld>
            <a:endParaRPr lang="en-US"/>
          </a:p>
        </p:txBody>
      </p:sp>
      <p:sp>
        <p:nvSpPr>
          <p:cNvPr id="365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8DC54-E5ED-4F02-AD93-2736B0BBA14E}" type="slidenum">
              <a:rPr lang="en-US"/>
              <a:pPr/>
              <a:t>8</a:t>
            </a:fld>
            <a:endParaRPr lang="en-US"/>
          </a:p>
        </p:txBody>
      </p:sp>
      <p:sp>
        <p:nvSpPr>
          <p:cNvPr id="263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2D707-EE69-4A4E-8BEB-9B83D6091318}" type="slidenum">
              <a:rPr lang="en-US"/>
              <a:pPr/>
              <a:t>88</a:t>
            </a:fld>
            <a:endParaRPr lang="en-US"/>
          </a:p>
        </p:txBody>
      </p:sp>
      <p:sp>
        <p:nvSpPr>
          <p:cNvPr id="366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81E0D-DE0F-4F51-955F-8892AE6E5734}" type="slidenum">
              <a:rPr lang="en-US"/>
              <a:pPr/>
              <a:t>89</a:t>
            </a:fld>
            <a:endParaRPr lang="en-US"/>
          </a:p>
        </p:txBody>
      </p:sp>
      <p:sp>
        <p:nvSpPr>
          <p:cNvPr id="367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574B7-6893-4646-B333-8F03AF56DB47}" type="slidenum">
              <a:rPr lang="en-US"/>
              <a:pPr/>
              <a:t>9</a:t>
            </a:fld>
            <a:endParaRPr lang="en-US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7DEF-C58F-4BD3-B10F-AB1FFCCA1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78A4E-6267-48B8-9085-F6DBEFB25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2AECA-8B28-4DD5-9A69-B4D5EFD8C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A5FB921-3AE2-45D5-8E5D-D7B12A289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3AEBCC6-5C4E-42C7-8FD3-18DDFF23D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EC88493-9958-4A52-B73B-30FAD30F4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3BA72E7-529B-498A-96E5-0536A8F5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07EA-D11A-4EE4-893C-7D41D102C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2CAAF-561C-4FF7-A838-F93F75DE4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468B-6F89-48FC-9B9E-18ABF9783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D048B-55AE-44E9-A5CF-C6162E629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5270-A8D6-4ED9-8065-7F69F78C8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B8661-67CF-46AF-B72F-D5BEE9A45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325-647B-4966-BF63-990452DAC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94C8-720C-464B-BC4E-B6FF7BDFB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97E65FCF-B88E-44E1-8958-761D93B67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9.png"/><Relationship Id="rId3" Type="http://schemas.openxmlformats.org/officeDocument/2006/relationships/image" Target="../media/image7.wmf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9.bin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3.bin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82.bin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76.bin"/><Relationship Id="rId14" Type="http://schemas.openxmlformats.org/officeDocument/2006/relationships/oleObject" Target="../embeddings/oleObject8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4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9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Microsoft_Office_Excel_Chart1.xls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65.xml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6.bin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117.bin"/><Relationship Id="rId12" Type="http://schemas.openxmlformats.org/officeDocument/2006/relationships/oleObject" Target="../embeddings/oleObject1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6.bin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5.bin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oleObject" Target="../embeddings/oleObject131.bin"/><Relationship Id="rId18" Type="http://schemas.openxmlformats.org/officeDocument/2006/relationships/oleObject" Target="../embeddings/oleObject136.bin"/><Relationship Id="rId3" Type="http://schemas.openxmlformats.org/officeDocument/2006/relationships/notesSlide" Target="../notesSlides/notesSlide68.xml"/><Relationship Id="rId21" Type="http://schemas.openxmlformats.org/officeDocument/2006/relationships/oleObject" Target="../embeddings/oleObject139.bin"/><Relationship Id="rId7" Type="http://schemas.openxmlformats.org/officeDocument/2006/relationships/oleObject" Target="../embeddings/oleObject125.bin"/><Relationship Id="rId12" Type="http://schemas.openxmlformats.org/officeDocument/2006/relationships/oleObject" Target="../embeddings/oleObject130.bin"/><Relationship Id="rId17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4.bin"/><Relationship Id="rId20" Type="http://schemas.openxmlformats.org/officeDocument/2006/relationships/oleObject" Target="../embeddings/oleObject138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33.bin"/><Relationship Id="rId10" Type="http://schemas.openxmlformats.org/officeDocument/2006/relationships/oleObject" Target="../embeddings/oleObject128.bin"/><Relationship Id="rId19" Type="http://schemas.openxmlformats.org/officeDocument/2006/relationships/oleObject" Target="../embeddings/oleObject137.bin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27.bin"/><Relationship Id="rId14" Type="http://schemas.openxmlformats.org/officeDocument/2006/relationships/oleObject" Target="../embeddings/oleObject132.bin"/><Relationship Id="rId22" Type="http://schemas.openxmlformats.org/officeDocument/2006/relationships/oleObject" Target="../embeddings/oleObject140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oleObject" Target="../embeddings/oleObject149.bin"/><Relationship Id="rId18" Type="http://schemas.openxmlformats.org/officeDocument/2006/relationships/oleObject" Target="../embeddings/oleObject154.bin"/><Relationship Id="rId3" Type="http://schemas.openxmlformats.org/officeDocument/2006/relationships/notesSlide" Target="../notesSlides/notesSlide69.xml"/><Relationship Id="rId21" Type="http://schemas.openxmlformats.org/officeDocument/2006/relationships/oleObject" Target="../embeddings/oleObject157.bin"/><Relationship Id="rId7" Type="http://schemas.openxmlformats.org/officeDocument/2006/relationships/oleObject" Target="../embeddings/oleObject143.bin"/><Relationship Id="rId12" Type="http://schemas.openxmlformats.org/officeDocument/2006/relationships/oleObject" Target="../embeddings/oleObject148.bin"/><Relationship Id="rId1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6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42.bin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51.bin"/><Relationship Id="rId10" Type="http://schemas.openxmlformats.org/officeDocument/2006/relationships/oleObject" Target="../embeddings/oleObject146.bin"/><Relationship Id="rId19" Type="http://schemas.openxmlformats.org/officeDocument/2006/relationships/oleObject" Target="../embeddings/oleObject155.bin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45.bin"/><Relationship Id="rId14" Type="http://schemas.openxmlformats.org/officeDocument/2006/relationships/oleObject" Target="../embeddings/oleObject150.bin"/><Relationship Id="rId22" Type="http://schemas.openxmlformats.org/officeDocument/2006/relationships/oleObject" Target="../embeddings/oleObject158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13" Type="http://schemas.openxmlformats.org/officeDocument/2006/relationships/oleObject" Target="../embeddings/oleObject168.bin"/><Relationship Id="rId18" Type="http://schemas.openxmlformats.org/officeDocument/2006/relationships/oleObject" Target="../embeddings/oleObject173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62.bin"/><Relationship Id="rId12" Type="http://schemas.openxmlformats.org/officeDocument/2006/relationships/oleObject" Target="../embeddings/oleObject167.bin"/><Relationship Id="rId17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1.bin"/><Relationship Id="rId20" Type="http://schemas.openxmlformats.org/officeDocument/2006/relationships/oleObject" Target="../embeddings/oleObject175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1.bin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70.bin"/><Relationship Id="rId10" Type="http://schemas.openxmlformats.org/officeDocument/2006/relationships/oleObject" Target="../embeddings/oleObject165.bin"/><Relationship Id="rId19" Type="http://schemas.openxmlformats.org/officeDocument/2006/relationships/oleObject" Target="../embeddings/oleObject174.bin"/><Relationship Id="rId4" Type="http://schemas.openxmlformats.org/officeDocument/2006/relationships/oleObject" Target="../embeddings/oleObject159.bin"/><Relationship Id="rId9" Type="http://schemas.openxmlformats.org/officeDocument/2006/relationships/oleObject" Target="../embeddings/oleObject164.bin"/><Relationship Id="rId14" Type="http://schemas.openxmlformats.org/officeDocument/2006/relationships/oleObject" Target="../embeddings/oleObject169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77.bin"/><Relationship Id="rId4" Type="http://schemas.openxmlformats.org/officeDocument/2006/relationships/oleObject" Target="../embeddings/oleObject176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78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79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A531-7CE3-477A-B232-378056002BC7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54879" y="285895"/>
            <a:ext cx="360752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Chapter 2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Application Layer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43370" y="357914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 (Updated Aug 2012).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3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  <p:pic>
        <p:nvPicPr>
          <p:cNvPr id="14" name="Picture 13" descr="kurose-6th-e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1752" y="2309248"/>
            <a:ext cx="2883206" cy="34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05F-B276-460E-A125-8ABE1137697B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of client-server and P2P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66838"/>
            <a:ext cx="8475663" cy="50085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Skype</a:t>
            </a:r>
          </a:p>
          <a:p>
            <a:pPr lvl="1"/>
            <a:r>
              <a:rPr lang="en-US" dirty="0"/>
              <a:t>voice-over-IP </a:t>
            </a:r>
            <a:r>
              <a:rPr lang="en-US" dirty="0" err="1"/>
              <a:t>P2P</a:t>
            </a:r>
            <a:r>
              <a:rPr lang="en-US" dirty="0"/>
              <a:t> application</a:t>
            </a:r>
          </a:p>
          <a:p>
            <a:pPr lvl="1"/>
            <a:r>
              <a:rPr lang="en-US" dirty="0"/>
              <a:t>centralized server: finding address of remote party </a:t>
            </a:r>
          </a:p>
          <a:p>
            <a:pPr lvl="1"/>
            <a:r>
              <a:rPr lang="en-US" dirty="0"/>
              <a:t>client-client connection: direct (not through server) </a:t>
            </a: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Instant messaging</a:t>
            </a:r>
          </a:p>
          <a:p>
            <a:pPr lvl="1"/>
            <a:r>
              <a:rPr lang="en-US" dirty="0"/>
              <a:t>chatting between two users is </a:t>
            </a:r>
            <a:r>
              <a:rPr lang="en-US" dirty="0" err="1"/>
              <a:t>P2P</a:t>
            </a:r>
            <a:endParaRPr lang="en-US" dirty="0"/>
          </a:p>
          <a:p>
            <a:pPr lvl="1"/>
            <a:r>
              <a:rPr lang="en-US" dirty="0"/>
              <a:t>centralized service: client </a:t>
            </a:r>
            <a:r>
              <a:rPr lang="en-US" dirty="0" smtClean="0"/>
              <a:t>presence detection </a:t>
            </a:r>
            <a:r>
              <a:rPr lang="en-US" dirty="0"/>
              <a:t>&amp; location</a:t>
            </a:r>
          </a:p>
          <a:p>
            <a:pPr lvl="2"/>
            <a:r>
              <a:rPr lang="en-US" sz="2400" dirty="0"/>
              <a:t>user registers IP address with central </a:t>
            </a:r>
            <a:r>
              <a:rPr lang="en-US" sz="2400" dirty="0" smtClean="0"/>
              <a:t>server when it comes online</a:t>
            </a:r>
            <a:endParaRPr lang="en-US" sz="2400" dirty="0"/>
          </a:p>
          <a:p>
            <a:pPr lvl="2"/>
            <a:r>
              <a:rPr lang="en-US" sz="2400" dirty="0"/>
              <a:t>u</a:t>
            </a:r>
            <a:r>
              <a:rPr lang="en-US" sz="2400" dirty="0" smtClean="0"/>
              <a:t>ser contacts </a:t>
            </a:r>
            <a:r>
              <a:rPr lang="en-US" sz="2400" dirty="0"/>
              <a:t>central server to find </a:t>
            </a:r>
            <a:r>
              <a:rPr lang="en-US" sz="2400" dirty="0" smtClean="0"/>
              <a:t>IP addresses </a:t>
            </a:r>
            <a:r>
              <a:rPr lang="en-US" sz="2400" dirty="0"/>
              <a:t>of buddies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F4F-4014-481C-905B-4F2AA5DF8F08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communicating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488" y="1335088"/>
            <a:ext cx="8048625" cy="20716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Process:</a:t>
            </a:r>
            <a:r>
              <a:rPr lang="en-US" sz="2400" dirty="0"/>
              <a:t> program running within a host.</a:t>
            </a:r>
            <a:endParaRPr lang="en-US" sz="2000" dirty="0"/>
          </a:p>
          <a:p>
            <a:r>
              <a:rPr lang="en-US" sz="2400" dirty="0"/>
              <a:t>within same host, two processes communicate using  </a:t>
            </a:r>
            <a:r>
              <a:rPr lang="en-US" sz="2400" dirty="0">
                <a:solidFill>
                  <a:srgbClr val="FF0000"/>
                </a:solidFill>
              </a:rPr>
              <a:t>inter-process communication</a:t>
            </a:r>
            <a:r>
              <a:rPr lang="en-US" sz="2400" dirty="0"/>
              <a:t> (defined by </a:t>
            </a:r>
            <a:r>
              <a:rPr lang="en-US" sz="2400" dirty="0" smtClean="0"/>
              <a:t>the operating system; OS</a:t>
            </a:r>
            <a:r>
              <a:rPr lang="en-US" sz="2400" dirty="0"/>
              <a:t>).</a:t>
            </a:r>
          </a:p>
          <a:p>
            <a:r>
              <a:rPr lang="en-US" sz="2400" dirty="0"/>
              <a:t>processes in different hosts communicate by exchanging </a:t>
            </a:r>
            <a:r>
              <a:rPr lang="en-US" sz="2400" dirty="0">
                <a:solidFill>
                  <a:srgbClr val="FF0000"/>
                </a:solidFill>
              </a:rPr>
              <a:t>messages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9088" y="3783013"/>
            <a:ext cx="8326437" cy="1008062"/>
          </a:xfrm>
          <a:noFill/>
          <a:ln w="2540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Client process:</a:t>
            </a:r>
            <a:r>
              <a:rPr lang="en-US" sz="2400" dirty="0"/>
              <a:t> process that initiates communication</a:t>
            </a: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Server process:</a:t>
            </a:r>
            <a:r>
              <a:rPr lang="en-US" sz="2400" dirty="0"/>
              <a:t> process that waits to be contacted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dirty="0"/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11200" y="5019675"/>
            <a:ext cx="7724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Note: applications with </a:t>
            </a:r>
            <a:r>
              <a:rPr lang="en-US" dirty="0" err="1"/>
              <a:t>P2P</a:t>
            </a:r>
            <a:r>
              <a:rPr lang="en-US" dirty="0"/>
              <a:t> architectures have client processes &amp; server </a:t>
            </a:r>
            <a:r>
              <a:rPr lang="en-US" dirty="0" smtClean="0"/>
              <a:t>processes in the same host/end-system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2E93-5DFA-4A80-8222-67FED2CFBC95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/>
              <a:t>Sockets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013" y="1563688"/>
            <a:ext cx="4202112" cy="3929062"/>
          </a:xfrm>
        </p:spPr>
        <p:txBody>
          <a:bodyPr/>
          <a:lstStyle/>
          <a:p>
            <a:r>
              <a:rPr lang="en-US" sz="2400"/>
              <a:t>process sends/receives messages to/from its </a:t>
            </a:r>
            <a:r>
              <a:rPr lang="en-US" sz="2400">
                <a:solidFill>
                  <a:srgbClr val="FF0000"/>
                </a:solidFill>
              </a:rPr>
              <a:t>socket</a:t>
            </a:r>
          </a:p>
        </p:txBody>
      </p:sp>
      <p:sp>
        <p:nvSpPr>
          <p:cNvPr id="110599" name="Freeform 7"/>
          <p:cNvSpPr>
            <a:spLocks/>
          </p:cNvSpPr>
          <p:nvPr/>
        </p:nvSpPr>
        <p:spPr bwMode="auto">
          <a:xfrm>
            <a:off x="5930900" y="3522663"/>
            <a:ext cx="1808163" cy="1031875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29" name="Group 37"/>
          <p:cNvGrpSpPr>
            <a:grpSpLocks/>
          </p:cNvGrpSpPr>
          <p:nvPr/>
        </p:nvGrpSpPr>
        <p:grpSpPr bwMode="auto">
          <a:xfrm>
            <a:off x="4692650" y="1492250"/>
            <a:ext cx="1062038" cy="3606800"/>
            <a:chOff x="2933" y="616"/>
            <a:chExt cx="669" cy="2272"/>
          </a:xfrm>
        </p:grpSpPr>
        <p:sp>
          <p:nvSpPr>
            <p:cNvPr id="110606" name="Text Box 14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10597" name="Object 5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10597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110602" name="Group 10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0600" name="Oval 8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1" name="Text Box 9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110609" name="Group 17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110607" name="Rectangle 1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8" name="Text Box 1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110610" name="Rectangle 1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10625" name="Line 33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7" name="Line 35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8" name="Text Box 36"/>
            <p:cNvSpPr txBox="1">
              <a:spLocks noChangeArrowheads="1"/>
            </p:cNvSpPr>
            <p:nvPr/>
          </p:nvSpPr>
          <p:spPr bwMode="auto">
            <a:xfrm>
              <a:off x="3028" y="616"/>
              <a:ext cx="4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grpSp>
        <p:nvGrpSpPr>
          <p:cNvPr id="110630" name="Group 38"/>
          <p:cNvGrpSpPr>
            <a:grpSpLocks/>
          </p:cNvGrpSpPr>
          <p:nvPr/>
        </p:nvGrpSpPr>
        <p:grpSpPr bwMode="auto">
          <a:xfrm>
            <a:off x="7850188" y="1471613"/>
            <a:ext cx="1062037" cy="3606800"/>
            <a:chOff x="2933" y="616"/>
            <a:chExt cx="669" cy="2272"/>
          </a:xfrm>
        </p:grpSpPr>
        <p:sp>
          <p:nvSpPr>
            <p:cNvPr id="110631" name="Text Box 39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10632" name="Object 40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10632" name="Clip" r:id="rId5" imgW="1305000" imgH="1085760" progId="MS_ClipArt_Gallery.2">
                <p:embed/>
              </p:oleObj>
            </a:graphicData>
          </a:graphic>
        </p:graphicFrame>
        <p:grpSp>
          <p:nvGrpSpPr>
            <p:cNvPr id="110633" name="Group 41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0634" name="Oval 42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5" name="Text Box 43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110636" name="Group 44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110637" name="Rectangle 4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8" name="Text Box 4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110639" name="Rectangle 47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10640" name="Line 48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1" name="Line 49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2" name="Text Box 50"/>
            <p:cNvSpPr txBox="1">
              <a:spLocks noChangeArrowheads="1"/>
            </p:cNvSpPr>
            <p:nvPr/>
          </p:nvSpPr>
          <p:spPr bwMode="auto">
            <a:xfrm>
              <a:off x="3028" y="616"/>
              <a:ext cx="4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sp>
        <p:nvSpPr>
          <p:cNvPr id="110643" name="Text Box 51"/>
          <p:cNvSpPr txBox="1">
            <a:spLocks noChangeArrowheads="1"/>
          </p:cNvSpPr>
          <p:nvPr/>
        </p:nvSpPr>
        <p:spPr bwMode="auto">
          <a:xfrm>
            <a:off x="6397625" y="3654425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Times New Roman" pitchFamily="18" charset="0"/>
              </a:rPr>
              <a:t>Internet</a:t>
            </a:r>
          </a:p>
        </p:txBody>
      </p:sp>
      <p:sp>
        <p:nvSpPr>
          <p:cNvPr id="110644" name="Line 52"/>
          <p:cNvSpPr>
            <a:spLocks noChangeShapeType="1"/>
          </p:cNvSpPr>
          <p:nvPr/>
        </p:nvSpPr>
        <p:spPr bwMode="auto">
          <a:xfrm>
            <a:off x="5689600" y="4065588"/>
            <a:ext cx="221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5519738" y="4667250"/>
            <a:ext cx="1008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by OS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110647" name="Line 55"/>
          <p:cNvSpPr>
            <a:spLocks noChangeShapeType="1"/>
          </p:cNvSpPr>
          <p:nvPr/>
        </p:nvSpPr>
        <p:spPr bwMode="auto">
          <a:xfrm flipH="1" flipV="1">
            <a:off x="5470525" y="4445000"/>
            <a:ext cx="244475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5907088" y="2306638"/>
            <a:ext cx="132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app developer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10650" name="Line 58"/>
          <p:cNvSpPr>
            <a:spLocks noChangeShapeType="1"/>
          </p:cNvSpPr>
          <p:nvPr/>
        </p:nvSpPr>
        <p:spPr bwMode="auto">
          <a:xfrm flipH="1">
            <a:off x="5678488" y="2589213"/>
            <a:ext cx="219075" cy="133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51" name="Rectangle 59"/>
          <p:cNvSpPr>
            <a:spLocks noChangeArrowheads="1"/>
          </p:cNvSpPr>
          <p:nvPr/>
        </p:nvSpPr>
        <p:spPr bwMode="auto">
          <a:xfrm>
            <a:off x="320675" y="5354638"/>
            <a:ext cx="83042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API: (1) choice of transport protocol; (2) ability to fix a few parameters </a:t>
            </a:r>
            <a:r>
              <a:rPr lang="en-US">
                <a:solidFill>
                  <a:schemeClr val="accent2"/>
                </a:solidFill>
              </a:rPr>
              <a:t>(more on  this later)</a:t>
            </a:r>
            <a:endParaRPr lang="en-US"/>
          </a:p>
          <a:p>
            <a:pPr marL="342900" indent="-342900"/>
            <a:r>
              <a:rPr lang="en-US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A4A-F482-4667-B483-5C42D0346A29}" type="slidenum">
              <a:rPr lang="en-US"/>
              <a:pPr/>
              <a:t>13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Addressing processes</a:t>
            </a: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1988" y="1233488"/>
            <a:ext cx="3921125" cy="4648200"/>
          </a:xfrm>
        </p:spPr>
        <p:txBody>
          <a:bodyPr/>
          <a:lstStyle/>
          <a:p>
            <a:r>
              <a:rPr lang="en-US" sz="2400"/>
              <a:t>to receive messages, process  must have </a:t>
            </a:r>
            <a:r>
              <a:rPr lang="en-US" sz="2400" i="1">
                <a:solidFill>
                  <a:srgbClr val="FF0000"/>
                </a:solidFill>
              </a:rPr>
              <a:t>identifier</a:t>
            </a:r>
          </a:p>
          <a:p>
            <a:r>
              <a:rPr lang="en-US" sz="2400"/>
              <a:t>host device has unique 32-bit IP address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does  IP address of host on which process runs suffice for identifying the process?</a:t>
            </a:r>
          </a:p>
          <a:p>
            <a:pPr lvl="1"/>
            <a:r>
              <a:rPr lang="en-US" i="1" u="sng">
                <a:solidFill>
                  <a:srgbClr val="FF0000"/>
                </a:solidFill>
              </a:rPr>
              <a:t>A:</a:t>
            </a:r>
            <a:r>
              <a:rPr lang="en-US"/>
              <a:t> No, </a:t>
            </a:r>
            <a:r>
              <a:rPr lang="en-US" i="1"/>
              <a:t>many</a:t>
            </a:r>
            <a:r>
              <a:rPr lang="en-US"/>
              <a:t> processes can be running on same host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9638" y="1246188"/>
            <a:ext cx="4125912" cy="5218112"/>
          </a:xfrm>
          <a:noFill/>
          <a:ln/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identifier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includes both </a:t>
            </a:r>
            <a:r>
              <a:rPr lang="en-US" sz="2400">
                <a:solidFill>
                  <a:srgbClr val="FF0000"/>
                </a:solidFill>
              </a:rPr>
              <a:t>IP address</a:t>
            </a:r>
            <a:r>
              <a:rPr lang="en-US" sz="2400"/>
              <a:t> and </a:t>
            </a:r>
            <a:r>
              <a:rPr lang="en-US" sz="2400">
                <a:solidFill>
                  <a:srgbClr val="FF0000"/>
                </a:solidFill>
              </a:rPr>
              <a:t>port numbers</a:t>
            </a:r>
            <a:r>
              <a:rPr lang="en-US" sz="2400"/>
              <a:t> associated with process on host.</a:t>
            </a:r>
          </a:p>
          <a:p>
            <a:r>
              <a:rPr lang="en-US" sz="2400"/>
              <a:t>Example port numbers:</a:t>
            </a:r>
          </a:p>
          <a:p>
            <a:pPr lvl="1"/>
            <a:r>
              <a:rPr lang="en-US" sz="2000"/>
              <a:t>HTTP server: 80</a:t>
            </a:r>
          </a:p>
          <a:p>
            <a:pPr lvl="1"/>
            <a:r>
              <a:rPr lang="en-US" sz="2000"/>
              <a:t>Mail server: 25</a:t>
            </a:r>
          </a:p>
          <a:p>
            <a:r>
              <a:rPr lang="en-US" sz="2400"/>
              <a:t>to send HTTP message to gaia.cs.umass.edu web server: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IP address: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128.119.245.12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Port number: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80</a:t>
            </a:r>
          </a:p>
          <a:p>
            <a:r>
              <a:rPr lang="en-US" sz="2400"/>
              <a:t>more shortly…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C8D2-6D05-4185-8445-4B5790538562}" type="slidenum">
              <a:rPr lang="en-US"/>
              <a:pPr/>
              <a:t>14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App-layer protocol defines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73513" cy="4648200"/>
          </a:xfrm>
        </p:spPr>
        <p:txBody>
          <a:bodyPr/>
          <a:lstStyle/>
          <a:p>
            <a:r>
              <a:rPr lang="en-US" sz="2400"/>
              <a:t>Types of messages exchanged, </a:t>
            </a:r>
          </a:p>
          <a:p>
            <a:pPr lvl="1"/>
            <a:r>
              <a:rPr lang="en-US" sz="2000"/>
              <a:t>e.g., request, response </a:t>
            </a:r>
          </a:p>
          <a:p>
            <a:r>
              <a:rPr lang="en-US" sz="2400"/>
              <a:t>Message syntax:</a:t>
            </a:r>
          </a:p>
          <a:p>
            <a:pPr lvl="1"/>
            <a:r>
              <a:rPr lang="en-US" sz="2000"/>
              <a:t>what fields in messages &amp; how fields are delineated</a:t>
            </a:r>
          </a:p>
          <a:p>
            <a:r>
              <a:rPr lang="en-US" sz="2400"/>
              <a:t>Message semantics </a:t>
            </a:r>
          </a:p>
          <a:p>
            <a:pPr lvl="1"/>
            <a:r>
              <a:rPr lang="en-US" sz="2000"/>
              <a:t>meaning of information in fields</a:t>
            </a:r>
          </a:p>
          <a:p>
            <a:r>
              <a:rPr lang="en-US" sz="2400"/>
              <a:t>Rules for when and how processes send &amp; respond to messages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70438" y="159067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Public-domain protocols:</a:t>
            </a:r>
          </a:p>
          <a:p>
            <a:r>
              <a:rPr lang="en-US" sz="2400"/>
              <a:t>defined in RFCs</a:t>
            </a:r>
          </a:p>
          <a:p>
            <a:r>
              <a:rPr lang="en-US" sz="2400"/>
              <a:t>allows for interoperability</a:t>
            </a:r>
          </a:p>
          <a:p>
            <a:r>
              <a:rPr lang="en-US" sz="2400"/>
              <a:t>e.g., HTTP, SMTP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Proprietary protocols:</a:t>
            </a:r>
            <a:endParaRPr lang="en-US" sz="2400"/>
          </a:p>
          <a:p>
            <a:r>
              <a:rPr lang="en-US" sz="2400"/>
              <a:t>e.g., Skype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740D-0232-4027-8888-77CB0FAC311E}" type="slidenum">
              <a:rPr lang="en-US"/>
              <a:pPr/>
              <a:t>15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sz="3200"/>
              <a:t>What transport service does an app need?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90650"/>
            <a:ext cx="4316413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Data loss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some apps (e.g., audio) can tolerate some loss</a:t>
            </a:r>
          </a:p>
          <a:p>
            <a:pPr>
              <a:lnSpc>
                <a:spcPct val="90000"/>
              </a:lnSpc>
            </a:pPr>
            <a:r>
              <a:rPr lang="en-US" sz="2400"/>
              <a:t>other apps (e.g., file transfer, telnet) require 100% reliable data transfer</a:t>
            </a:r>
            <a:r>
              <a:rPr lang="en-US"/>
              <a:t>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4016375"/>
            <a:ext cx="3810000" cy="24431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Timing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some apps (e.g., Internet telephony, interactive games) require low delay to be “effective”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026025" y="1423988"/>
            <a:ext cx="38862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Throughput</a:t>
            </a:r>
            <a:endParaRPr lang="en-US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some apps (e.g., multimedia) require minimum amount of </a:t>
            </a:r>
            <a:r>
              <a:rPr lang="en-US" dirty="0" smtClean="0"/>
              <a:t>throughput </a:t>
            </a:r>
            <a:r>
              <a:rPr lang="en-US" dirty="0"/>
              <a:t>to be “effective”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other apps (“elastic apps”) make use of whatever </a:t>
            </a:r>
            <a:r>
              <a:rPr lang="en-US" dirty="0" smtClean="0"/>
              <a:t>throughput they get</a:t>
            </a: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Security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 smtClean="0"/>
              <a:t>encryption, data integrity, …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E208-C7AF-437B-B2B7-B76B45085488}" type="slidenum">
              <a:rPr lang="en-US"/>
              <a:pPr/>
              <a:t>16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303213"/>
            <a:ext cx="8201025" cy="1143000"/>
          </a:xfrm>
        </p:spPr>
        <p:txBody>
          <a:bodyPr/>
          <a:lstStyle/>
          <a:p>
            <a:r>
              <a:rPr lang="en-US" sz="2800"/>
              <a:t>Transport service requirements of common apps</a:t>
            </a:r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2563" y="1727200"/>
            <a:ext cx="25415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instant messaging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566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Data loss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02150" y="1751013"/>
            <a:ext cx="25749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Bandwidth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video:10kbps-5Mbps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same as above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935788" y="1697038"/>
            <a:ext cx="20621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Arial" charset="0"/>
              </a:rPr>
              <a:t>Time Sensitive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yes, </a:t>
            </a:r>
            <a:r>
              <a:rPr lang="en-US" sz="2000" dirty="0" err="1">
                <a:latin typeface="Arial" charset="0"/>
              </a:rPr>
              <a:t>100’s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msec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yes, few </a:t>
            </a:r>
            <a:r>
              <a:rPr lang="en-US" sz="2000" dirty="0" err="1">
                <a:latin typeface="Arial" charset="0"/>
              </a:rPr>
              <a:t>secs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yes, </a:t>
            </a:r>
            <a:r>
              <a:rPr lang="en-US" sz="2000" dirty="0" err="1">
                <a:latin typeface="Arial" charset="0"/>
              </a:rPr>
              <a:t>100’s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msec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 and no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895350" y="2133600"/>
            <a:ext cx="75628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800100" y="49053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4804-DC52-4C24-A403-E3ABF79E3849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Internet transport protocols services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TCP service:</a:t>
            </a:r>
            <a:endParaRPr lang="en-US" sz="2400"/>
          </a:p>
          <a:p>
            <a:r>
              <a:rPr lang="en-US" sz="2000" i="1">
                <a:solidFill>
                  <a:schemeClr val="accent2"/>
                </a:solidFill>
              </a:rPr>
              <a:t>connection-oriented:</a:t>
            </a:r>
            <a:r>
              <a:rPr lang="en-US" sz="2000"/>
              <a:t> setup required between client and server processes</a:t>
            </a:r>
          </a:p>
          <a:p>
            <a:r>
              <a:rPr lang="en-US" sz="2000" i="1">
                <a:solidFill>
                  <a:schemeClr val="accent2"/>
                </a:solidFill>
              </a:rPr>
              <a:t>reliable transport </a:t>
            </a:r>
            <a:r>
              <a:rPr lang="en-US" sz="2000"/>
              <a:t>between sending and receiving process</a:t>
            </a:r>
            <a:endParaRPr lang="en-US" sz="2000">
              <a:solidFill>
                <a:schemeClr val="accent2"/>
              </a:solidFill>
            </a:endParaRPr>
          </a:p>
          <a:p>
            <a:r>
              <a:rPr lang="en-US" sz="2000" i="1">
                <a:solidFill>
                  <a:schemeClr val="accent2"/>
                </a:solidFill>
              </a:rPr>
              <a:t>flow control:</a:t>
            </a:r>
            <a:r>
              <a:rPr lang="en-US" sz="2000"/>
              <a:t> sender won’t overwhelm receiver </a:t>
            </a:r>
          </a:p>
          <a:p>
            <a:r>
              <a:rPr lang="en-US" sz="2000" i="1">
                <a:solidFill>
                  <a:schemeClr val="accent2"/>
                </a:solidFill>
              </a:rPr>
              <a:t>congestion control:</a:t>
            </a:r>
            <a:r>
              <a:rPr lang="en-US" sz="2000"/>
              <a:t> throttle sender when network overloaded</a:t>
            </a:r>
          </a:p>
          <a:p>
            <a:r>
              <a:rPr lang="en-US" sz="2000" i="1">
                <a:solidFill>
                  <a:schemeClr val="accent2"/>
                </a:solidFill>
              </a:rPr>
              <a:t>does not provide:</a:t>
            </a:r>
            <a:r>
              <a:rPr lang="en-US" sz="2000"/>
              <a:t> timing, minimum bandwidth guarantees</a:t>
            </a:r>
            <a:endParaRPr lang="en-US" sz="240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562100"/>
            <a:ext cx="36671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UDP service:</a:t>
            </a:r>
            <a:endParaRPr lang="en-US" sz="2400"/>
          </a:p>
          <a:p>
            <a:r>
              <a:rPr lang="en-US" sz="2000"/>
              <a:t>unreliable data transfer between sending and receiving process</a:t>
            </a:r>
          </a:p>
          <a:p>
            <a:r>
              <a:rPr lang="en-US" sz="2000"/>
              <a:t>does not provide: connection setup, reliability, flow control, congestion control, timing, or bandwidth guarantee </a:t>
            </a:r>
          </a:p>
          <a:p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Q:</a:t>
            </a:r>
            <a:r>
              <a:rPr lang="en-US" sz="2000"/>
              <a:t> why bother?  Why is there a UDP?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AE3-1B8F-461B-A596-E9499CC073B8}" type="slidenum">
              <a:rPr lang="en-US"/>
              <a:pPr/>
              <a:t>18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47125" cy="1143000"/>
          </a:xfrm>
        </p:spPr>
        <p:txBody>
          <a:bodyPr/>
          <a:lstStyle/>
          <a:p>
            <a:r>
              <a:rPr lang="en-US" sz="2800"/>
              <a:t>Internet apps:  application, transport protocols</a:t>
            </a:r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15913" y="1773238"/>
            <a:ext cx="2806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remote terminal access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302000" y="1458913"/>
            <a:ext cx="27241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layer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Telnet [RFC 854]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 RealNetworks)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(e.g., Vonage,Dialpad)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30925" y="1477963"/>
            <a:ext cx="26241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transport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typically UDP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1171575" y="2152650"/>
            <a:ext cx="73342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123950" y="2743200"/>
            <a:ext cx="7324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1133475" y="3038475"/>
            <a:ext cx="729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1143000" y="3333750"/>
            <a:ext cx="727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1162050" y="3657600"/>
            <a:ext cx="72580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1114425" y="42576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962025" y="5181600"/>
            <a:ext cx="7343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509-8866-41D8-AC8B-7D378D7BCD54}" type="slidenum">
              <a:rPr lang="en-US"/>
              <a:pPr/>
              <a:t>19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 </a:t>
            </a:r>
          </a:p>
          <a:p>
            <a:pPr lvl="1"/>
            <a:r>
              <a:rPr lang="en-US" sz="2000"/>
              <a:t>app architectures</a:t>
            </a:r>
          </a:p>
          <a:p>
            <a:pPr lvl="1"/>
            <a:r>
              <a:rPr lang="en-US" sz="2000"/>
              <a:t>app requirements</a:t>
            </a:r>
          </a:p>
          <a:p>
            <a:r>
              <a:rPr lang="en-US" sz="2400">
                <a:solidFill>
                  <a:srgbClr val="FF0000"/>
                </a:solidFill>
              </a:rPr>
              <a:t>2.2 Web and HTTP</a:t>
            </a: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F42-A02F-4CAA-865E-0D5F7005E5D3}" type="slidenum">
              <a:rPr lang="en-US"/>
              <a:pPr/>
              <a:t>2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</a:t>
            </a:r>
            <a:r>
              <a:rPr lang="en-US" sz="2400">
                <a:solidFill>
                  <a:srgbClr val="FF0000"/>
                </a:solidFill>
              </a:rPr>
              <a:t>DNS</a:t>
            </a:r>
          </a:p>
          <a:p>
            <a:endParaRPr lang="en-US" sz="240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</a:t>
            </a:r>
            <a:r>
              <a:rPr lang="en-US" sz="2400">
                <a:solidFill>
                  <a:srgbClr val="FF0000"/>
                </a:solidFill>
              </a:rPr>
              <a:t>P2P Applications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873-CD24-425C-AF23-C9DC45DDBC90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and HTTP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First, a review…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Web page</a:t>
            </a:r>
            <a:r>
              <a:rPr lang="en-US" sz="2400" dirty="0"/>
              <a:t> consists of </a:t>
            </a:r>
            <a:r>
              <a:rPr lang="en-US" sz="2400" dirty="0">
                <a:solidFill>
                  <a:srgbClr val="FF0000"/>
                </a:solidFill>
              </a:rPr>
              <a:t>objects</a:t>
            </a:r>
            <a:endParaRPr lang="en-US" sz="2400" dirty="0"/>
          </a:p>
          <a:p>
            <a:r>
              <a:rPr lang="en-US" sz="2400" dirty="0"/>
              <a:t>Object can be HTML file, JPEG image, Java applet, audio file,…</a:t>
            </a:r>
          </a:p>
          <a:p>
            <a:r>
              <a:rPr lang="en-US" sz="2400" dirty="0"/>
              <a:t>Web page consists of </a:t>
            </a:r>
            <a:r>
              <a:rPr lang="en-US" sz="2400" dirty="0">
                <a:solidFill>
                  <a:srgbClr val="FF0000"/>
                </a:solidFill>
              </a:rPr>
              <a:t>base HTML-file</a:t>
            </a:r>
            <a:r>
              <a:rPr lang="en-US" sz="2400" dirty="0"/>
              <a:t> which includes several referenced objects</a:t>
            </a:r>
          </a:p>
          <a:p>
            <a:r>
              <a:rPr lang="en-US" sz="2400" dirty="0"/>
              <a:t>Each object is addressable by a </a:t>
            </a:r>
            <a:r>
              <a:rPr lang="en-US" sz="2400" dirty="0">
                <a:solidFill>
                  <a:srgbClr val="FF0000"/>
                </a:solidFill>
              </a:rPr>
              <a:t>URL</a:t>
            </a:r>
          </a:p>
          <a:p>
            <a:r>
              <a:rPr lang="en-US" sz="2400" dirty="0">
                <a:solidFill>
                  <a:schemeClr val="tx2"/>
                </a:solidFill>
              </a:rPr>
              <a:t>Example URL:</a:t>
            </a:r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01738" y="5008563"/>
            <a:ext cx="6835775" cy="1144587"/>
            <a:chOff x="788" y="2955"/>
            <a:chExt cx="4306" cy="721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112646" name="AutoShape 6"/>
            <p:cNvSpPr>
              <a:spLocks/>
            </p:cNvSpPr>
            <p:nvPr/>
          </p:nvSpPr>
          <p:spPr bwMode="auto">
            <a:xfrm rot="162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AutoShape 7"/>
            <p:cNvSpPr>
              <a:spLocks/>
            </p:cNvSpPr>
            <p:nvPr/>
          </p:nvSpPr>
          <p:spPr bwMode="auto">
            <a:xfrm rot="162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host name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path name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593D-F0FE-49E8-9CBE-691EEA3C39BF}" type="slidenum">
              <a:rPr lang="en-US"/>
              <a:pPr/>
              <a:t>21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HTTP overview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1613" y="1508125"/>
            <a:ext cx="4949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HTTP: hypertext transfer protocol</a:t>
            </a:r>
            <a:endParaRPr lang="en-US" sz="2400" dirty="0"/>
          </a:p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client:</a:t>
            </a:r>
            <a:r>
              <a:rPr lang="en-US" sz="2000" dirty="0"/>
              <a:t> browser </a:t>
            </a:r>
            <a:r>
              <a:rPr lang="en-US" sz="2000" dirty="0" smtClean="0"/>
              <a:t>that requests, receives, displays </a:t>
            </a:r>
            <a:r>
              <a:rPr lang="en-US" sz="2000" dirty="0"/>
              <a:t>Web objects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server:</a:t>
            </a:r>
            <a:r>
              <a:rPr lang="en-US" sz="2000" dirty="0"/>
              <a:t> Web server sends objects in response to requests</a:t>
            </a:r>
          </a:p>
          <a:p>
            <a:r>
              <a:rPr lang="en-US" sz="2000" dirty="0"/>
              <a:t>HTTP 1.0: </a:t>
            </a:r>
            <a:r>
              <a:rPr lang="en-US" sz="2000" dirty="0" err="1"/>
              <a:t>RFC</a:t>
            </a:r>
            <a:r>
              <a:rPr lang="en-US" sz="2000" dirty="0"/>
              <a:t> 1945</a:t>
            </a:r>
          </a:p>
          <a:p>
            <a:r>
              <a:rPr lang="en-US" sz="2000" dirty="0"/>
              <a:t>HTTP 1.1: </a:t>
            </a:r>
            <a:r>
              <a:rPr lang="en-US" sz="2000" dirty="0" err="1"/>
              <a:t>RFC</a:t>
            </a:r>
            <a:r>
              <a:rPr lang="en-US" sz="2000" dirty="0"/>
              <a:t> 2068 (persistent TCP)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5194300" y="1801813"/>
          <a:ext cx="752475" cy="596900"/>
        </p:xfrm>
        <a:graphic>
          <a:graphicData uri="http://schemas.openxmlformats.org/presentationml/2006/ole">
            <p:oleObj spid="_x0000_s39942" name="Clip" r:id="rId4" imgW="1305000" imgH="1085760" progId="MS_ClipArt_Gallery.2">
              <p:embed/>
            </p:oleObj>
          </a:graphicData>
        </a:graphic>
      </p:graphicFrame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045075" y="2397125"/>
            <a:ext cx="1160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Explorer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289550" y="4497388"/>
          <a:ext cx="752475" cy="596900"/>
        </p:xfrm>
        <a:graphic>
          <a:graphicData uri="http://schemas.openxmlformats.org/presentationml/2006/ole">
            <p:oleObj spid="_x0000_s39944" name="Clip" r:id="rId5" imgW="1305000" imgH="1085760" progId="MS_ClipArt_Gallery.2">
              <p:embed/>
            </p:oleObj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761288" y="3778250"/>
            <a:ext cx="1382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8180388" y="2667000"/>
            <a:ext cx="504825" cy="1071563"/>
            <a:chOff x="4180" y="783"/>
            <a:chExt cx="150" cy="307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6013450" y="2074863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6070600" y="2274888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6003925" y="3446463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6080125" y="3570288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972912" y="5159375"/>
            <a:ext cx="1758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Mac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/>
              <a:t>FireFox</a:t>
            </a:r>
            <a:r>
              <a:rPr lang="en-US" sz="1600" dirty="0" smtClean="0"/>
              <a:t>/Chrome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422049">
            <a:off x="6367463" y="2235200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 rot="-1692639">
            <a:off x="6157913" y="3730625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 rot="1411598">
            <a:off x="6180138" y="2682875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 rot="-1737783">
            <a:off x="6361113" y="4064000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38A5-BCBD-464D-8A0F-C9CAD2BFB736}" type="slidenum">
              <a:rPr lang="en-US"/>
              <a:pPr/>
              <a:t>22</a:t>
            </a:fld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54925" y="3024188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overview (continued)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279525"/>
            <a:ext cx="39719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Uses TCP:</a:t>
            </a:r>
            <a:endParaRPr lang="en-US" sz="2400"/>
          </a:p>
          <a:p>
            <a:r>
              <a:rPr lang="en-US" sz="2000"/>
              <a:t>1. client initiates TCP connection to server,port 80</a:t>
            </a:r>
          </a:p>
          <a:p>
            <a:r>
              <a:rPr lang="en-US" sz="2000"/>
              <a:t>2. server accepts TCP connection from client</a:t>
            </a:r>
          </a:p>
          <a:p>
            <a:r>
              <a:rPr lang="en-US" sz="2000"/>
              <a:t>3. HTTP (application-layer) messages exchanged between HTTP client and HTTP server</a:t>
            </a:r>
          </a:p>
          <a:p>
            <a:r>
              <a:rPr lang="en-US" sz="2000"/>
              <a:t>4. TCP connection closed</a:t>
            </a:r>
            <a:endParaRPr lang="en-US" sz="24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206500"/>
            <a:ext cx="3171825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HTTP is “stateless”</a:t>
            </a:r>
            <a:endParaRPr lang="en-US" sz="2400"/>
          </a:p>
          <a:p>
            <a:r>
              <a:rPr lang="en-US" sz="2000"/>
              <a:t>server maintains no information about past client requests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01845" y="2630488"/>
            <a:ext cx="4344035" cy="26425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Protocols that maintain “state” are complex!</a:t>
            </a:r>
            <a:endParaRPr lang="en-US" sz="2000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 smtClean="0"/>
              <a:t>Past history </a:t>
            </a:r>
            <a:r>
              <a:rPr lang="en-US" sz="2000" dirty="0"/>
              <a:t>(state) </a:t>
            </a:r>
            <a:r>
              <a:rPr lang="en-US" sz="2000" dirty="0" smtClean="0"/>
              <a:t>must be </a:t>
            </a:r>
            <a:r>
              <a:rPr lang="en-US" sz="2000" dirty="0"/>
              <a:t>maintained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if server/client crashes, views of “state” may be inconsistent, must be reconciled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state is added via ‘cookies’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000" dirty="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538252" y="5356116"/>
            <a:ext cx="4605748" cy="113877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Design Issues: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</a:t>
            </a:r>
            <a:r>
              <a:rPr lang="en-US" sz="2000" dirty="0" err="1">
                <a:solidFill>
                  <a:schemeClr val="accent2"/>
                </a:solidFill>
              </a:rPr>
              <a:t>Stateful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vs</a:t>
            </a:r>
            <a:r>
              <a:rPr lang="en-US" sz="2000" dirty="0">
                <a:solidFill>
                  <a:schemeClr val="accent2"/>
                </a:solidFill>
              </a:rPr>
              <a:t> Stateless 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Hard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Soft State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57163" y="4960938"/>
            <a:ext cx="4379912" cy="13668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800"/>
              <a:t>A ‘state’ is information kept in memory</a:t>
            </a:r>
          </a:p>
          <a:p>
            <a:pPr marL="342900" indent="-342900"/>
            <a:r>
              <a:rPr lang="en-US" sz="1800"/>
              <a:t>of a host, server or router to reflect</a:t>
            </a:r>
          </a:p>
          <a:p>
            <a:pPr marL="342900" indent="-342900"/>
            <a:r>
              <a:rPr lang="en-US" sz="1800"/>
              <a:t>past events: such as routing tables,</a:t>
            </a:r>
          </a:p>
          <a:p>
            <a:pPr marL="342900" indent="-342900"/>
            <a:r>
              <a:rPr lang="en-US" sz="1800"/>
              <a:t>data structures or database entries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65B-856A-470D-A5D4-4DA73FB70AE8}" type="slidenum">
              <a:rPr lang="en-US"/>
              <a:pPr/>
              <a:t>23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connections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I. </a:t>
            </a:r>
            <a:r>
              <a:rPr lang="en-US" sz="2400" u="sng" dirty="0" err="1">
                <a:solidFill>
                  <a:srgbClr val="FF0000"/>
                </a:solidFill>
              </a:rPr>
              <a:t>Nonpersistent</a:t>
            </a:r>
            <a:r>
              <a:rPr lang="en-US" sz="2400" u="sng" dirty="0">
                <a:solidFill>
                  <a:srgbClr val="FF0000"/>
                </a:solidFill>
              </a:rPr>
              <a:t> HTTP</a:t>
            </a:r>
            <a:endParaRPr lang="en-US" sz="2400" dirty="0"/>
          </a:p>
          <a:p>
            <a:r>
              <a:rPr lang="en-US" sz="2400" dirty="0"/>
              <a:t>At most one object is sent over a TCP connection. </a:t>
            </a:r>
            <a:endParaRPr lang="en-US" sz="2400" dirty="0" smtClean="0"/>
          </a:p>
          <a:p>
            <a:r>
              <a:rPr lang="en-US" sz="2400" dirty="0" smtClean="0"/>
              <a:t>HTTP/1.0 uses </a:t>
            </a:r>
            <a:r>
              <a:rPr lang="en-US" sz="2400" dirty="0" err="1" smtClean="0"/>
              <a:t>nonpersistent</a:t>
            </a:r>
            <a:r>
              <a:rPr lang="en-US" sz="2400" dirty="0" smtClean="0"/>
              <a:t> HTTP</a:t>
            </a:r>
          </a:p>
          <a:p>
            <a:endParaRPr lang="en-US" sz="2400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87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II. Persistent HTTP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Multiple objects can be sent over single TCP </a:t>
            </a:r>
            <a:r>
              <a:rPr lang="en-US" sz="2400" dirty="0" smtClean="0"/>
              <a:t>connection </a:t>
            </a:r>
            <a:r>
              <a:rPr lang="en-US" sz="2400" dirty="0" smtClean="0"/>
              <a:t>between client and server.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in HTTP/1.1 by default:</a:t>
            </a:r>
          </a:p>
          <a:p>
            <a:pPr lvl="1"/>
            <a:r>
              <a:rPr lang="en-US" sz="2000" dirty="0"/>
              <a:t>A. persistent with pipelining</a:t>
            </a:r>
          </a:p>
          <a:p>
            <a:pPr lvl="1"/>
            <a:r>
              <a:rPr lang="en-US" sz="2000" dirty="0"/>
              <a:t>B. persistent without pipelining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6C7D-C5C3-44B3-AEDC-F8620EF0261E}" type="slidenum">
              <a:rPr lang="en-US"/>
              <a:pPr/>
              <a:t>24</a:t>
            </a:fld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 dirty="0" smtClean="0"/>
              <a:t>I. </a:t>
            </a:r>
            <a:r>
              <a:rPr lang="en-US" sz="3600" dirty="0" err="1" smtClean="0"/>
              <a:t>Nonpersistent</a:t>
            </a:r>
            <a:r>
              <a:rPr lang="en-US" sz="3600" dirty="0" smtClean="0"/>
              <a:t> </a:t>
            </a:r>
            <a:r>
              <a:rPr lang="en-US" sz="3600" dirty="0"/>
              <a:t>HTTP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14425"/>
            <a:ext cx="8343900" cy="4667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Suppose user enters URL </a:t>
            </a:r>
            <a:r>
              <a:rPr lang="en-US" sz="2000">
                <a:latin typeface="Courier New" pitchFamily="49" charset="0"/>
              </a:rPr>
              <a:t>www.someSchool.edu/someDepartment/home.index</a:t>
            </a:r>
            <a:endParaRPr lang="en-US" sz="240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1a</a:t>
            </a:r>
            <a:r>
              <a:rPr lang="en-US" sz="1800">
                <a:solidFill>
                  <a:srgbClr val="FF0000"/>
                </a:solidFill>
              </a:rPr>
              <a:t>.</a:t>
            </a:r>
            <a:r>
              <a:rPr lang="en-US" sz="1800"/>
              <a:t> HTTP client initiates TCP connection to HTTP server (process) at </a:t>
            </a:r>
            <a:r>
              <a:rPr lang="en-US" sz="1800">
                <a:latin typeface="Arial" charset="0"/>
              </a:rPr>
              <a:t>www.someSchool.edu on port </a:t>
            </a:r>
            <a:r>
              <a:rPr lang="en-US" sz="1800"/>
              <a:t>80</a:t>
            </a:r>
            <a:endParaRPr lang="en-US" sz="20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4850" y="3829050"/>
            <a:ext cx="3810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2.</a:t>
            </a:r>
            <a:r>
              <a:rPr lang="en-US" sz="2000"/>
              <a:t> HTTP</a:t>
            </a:r>
            <a:r>
              <a:rPr lang="en-US" sz="1800"/>
              <a:t> client sends HTTP </a:t>
            </a:r>
            <a:r>
              <a:rPr lang="en-US" sz="1800" i="1">
                <a:solidFill>
                  <a:schemeClr val="accent2"/>
                </a:solidFill>
              </a:rPr>
              <a:t>request message</a:t>
            </a:r>
            <a:r>
              <a:rPr lang="en-US" sz="1800"/>
              <a:t> (containing URL) into TCP connection socket. Message indicates that client wants object </a:t>
            </a:r>
            <a:r>
              <a:rPr lang="en-US" sz="1800">
                <a:latin typeface="Arial" charset="0"/>
              </a:rPr>
              <a:t>someDepartment/home.index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1b.</a:t>
            </a:r>
            <a:r>
              <a:rPr lang="en-US" sz="2000"/>
              <a:t> HTTP</a:t>
            </a:r>
            <a:r>
              <a:rPr lang="en-US" sz="1800"/>
              <a:t> server at host </a:t>
            </a:r>
            <a:r>
              <a:rPr lang="en-US" sz="1800">
                <a:latin typeface="Arial" charset="0"/>
              </a:rPr>
              <a:t>www.someSchool.edu </a:t>
            </a:r>
            <a:r>
              <a:rPr lang="en-US" sz="1800"/>
              <a:t>waiting for TCP connection at port 80.  “accepts” connection, notifying client</a:t>
            </a:r>
            <a:endParaRPr lang="en-US" sz="200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724400" y="4381500"/>
            <a:ext cx="3810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3.</a:t>
            </a:r>
            <a:r>
              <a:rPr lang="en-US" sz="2000"/>
              <a:t> HTTP</a:t>
            </a:r>
            <a:r>
              <a:rPr lang="en-US" sz="1800"/>
              <a:t> server receives request message, forms </a:t>
            </a:r>
            <a:r>
              <a:rPr lang="en-US" sz="1800" i="1">
                <a:solidFill>
                  <a:schemeClr val="accent2"/>
                </a:solidFill>
              </a:rPr>
              <a:t>response message</a:t>
            </a:r>
            <a:r>
              <a:rPr lang="en-US" sz="1800"/>
              <a:t> containing requested object, and sends message into its socket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933825" y="51244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76213" y="594201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4019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245350" y="968375"/>
            <a:ext cx="189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references to 10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jpeg images)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46D1-5FF9-4479-8333-30B43FBEDDD7}" type="slidenum">
              <a:rPr lang="en-US"/>
              <a:pPr/>
              <a:t>25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/>
              <a:t>I. Nonpersistent HTTP (cont.)</a:t>
            </a: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95375" y="2047875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5</a:t>
            </a:r>
            <a:r>
              <a:rPr lang="en-US" sz="1800">
                <a:solidFill>
                  <a:srgbClr val="FF0000"/>
                </a:solidFill>
              </a:rPr>
              <a:t>.</a:t>
            </a:r>
            <a:r>
              <a:rPr lang="en-US" sz="1800"/>
              <a:t> HTTP client receives response message containing html file, displays html.  Parsing html file, finds 10 referenced jpeg  objects</a:t>
            </a:r>
            <a:endParaRPr lang="en-US" sz="200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6.</a:t>
            </a:r>
            <a:r>
              <a:rPr lang="en-US" sz="2000"/>
              <a:t> </a:t>
            </a:r>
            <a:r>
              <a:rPr lang="en-US" sz="1800"/>
              <a:t>Steps 1-5 repeated for each of 10 jpeg objects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032375" y="1492250"/>
            <a:ext cx="381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4.</a:t>
            </a:r>
            <a:r>
              <a:rPr lang="en-US" sz="2000"/>
              <a:t> HTTP</a:t>
            </a:r>
            <a:r>
              <a:rPr lang="en-US" sz="1800"/>
              <a:t> server closes TCP connection. </a:t>
            </a:r>
            <a:endParaRPr lang="en-US" sz="2000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542925" y="1519238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3519488"/>
            <a:ext cx="342900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49225" y="3382963"/>
            <a:ext cx="81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3762375" y="144938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10F0-FE20-4D3E-BFCE-11B5579CE939}" type="slidenum">
              <a:rPr lang="en-US"/>
              <a:pPr/>
              <a:t>26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0"/>
            <a:ext cx="8756650" cy="1143000"/>
          </a:xfrm>
        </p:spPr>
        <p:txBody>
          <a:bodyPr/>
          <a:lstStyle/>
          <a:p>
            <a:r>
              <a:rPr lang="en-US" sz="3600"/>
              <a:t>I. Non-Persistent HTTP: Response time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58888"/>
            <a:ext cx="40909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Definition of RTT:</a:t>
            </a:r>
            <a:r>
              <a:rPr lang="en-US" sz="2400"/>
              <a:t> time to send request from client to server and back.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Response time:</a:t>
            </a:r>
            <a:endParaRPr lang="en-US" sz="2400"/>
          </a:p>
          <a:p>
            <a:r>
              <a:rPr lang="en-US" sz="2400"/>
              <a:t>one RTT to initiate TCP connection</a:t>
            </a:r>
          </a:p>
          <a:p>
            <a:r>
              <a:rPr lang="en-US" sz="2400"/>
              <a:t>one RTT for HTTP request and first few bytes of HTTP response to return</a:t>
            </a:r>
          </a:p>
          <a:p>
            <a:r>
              <a:rPr lang="en-US" sz="2400"/>
              <a:t>file transmission time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total = 2RTT+transmit time</a:t>
            </a:r>
            <a:endParaRPr lang="en-US" sz="2400"/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grpSp>
        <p:nvGrpSpPr>
          <p:cNvPr id="114728" name="Group 40"/>
          <p:cNvGrpSpPr>
            <a:grpSpLocks/>
          </p:cNvGrpSpPr>
          <p:nvPr/>
        </p:nvGrpSpPr>
        <p:grpSpPr bwMode="auto">
          <a:xfrm>
            <a:off x="4584700" y="1260475"/>
            <a:ext cx="4379913" cy="4413250"/>
            <a:chOff x="2888" y="794"/>
            <a:chExt cx="2759" cy="2780"/>
          </a:xfrm>
        </p:grpSpPr>
        <p:graphicFrame>
          <p:nvGraphicFramePr>
            <p:cNvPr id="114693" name="Object 5"/>
            <p:cNvGraphicFramePr>
              <a:graphicFrameLocks noChangeAspect="1"/>
            </p:cNvGraphicFramePr>
            <p:nvPr/>
          </p:nvGraphicFramePr>
          <p:xfrm>
            <a:off x="3587" y="1049"/>
            <a:ext cx="474" cy="376"/>
          </p:xfrm>
          <a:graphic>
            <a:graphicData uri="http://schemas.openxmlformats.org/presentationml/2006/ole">
              <p:oleObj spid="_x0000_s114693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4783" y="794"/>
              <a:ext cx="318" cy="675"/>
              <a:chOff x="4180" y="783"/>
              <a:chExt cx="150" cy="307"/>
            </a:xfrm>
          </p:grpSpPr>
          <p:sp>
            <p:nvSpPr>
              <p:cNvPr id="11469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03" name="Line 15"/>
            <p:cNvSpPr>
              <a:spLocks noChangeShapeType="1"/>
            </p:cNvSpPr>
            <p:nvPr/>
          </p:nvSpPr>
          <p:spPr bwMode="auto">
            <a:xfrm>
              <a:off x="3846" y="1569"/>
              <a:ext cx="0" cy="1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4" name="Line 16"/>
            <p:cNvSpPr>
              <a:spLocks noChangeShapeType="1"/>
            </p:cNvSpPr>
            <p:nvPr/>
          </p:nvSpPr>
          <p:spPr bwMode="auto">
            <a:xfrm>
              <a:off x="4911" y="1565"/>
              <a:ext cx="0" cy="1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Line 17"/>
            <p:cNvSpPr>
              <a:spLocks noChangeShapeType="1"/>
            </p:cNvSpPr>
            <p:nvPr/>
          </p:nvSpPr>
          <p:spPr bwMode="auto">
            <a:xfrm>
              <a:off x="3855" y="1715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6" name="Line 18"/>
            <p:cNvSpPr>
              <a:spLocks noChangeShapeType="1"/>
            </p:cNvSpPr>
            <p:nvPr/>
          </p:nvSpPr>
          <p:spPr bwMode="auto">
            <a:xfrm flipH="1">
              <a:off x="3846" y="1991"/>
              <a:ext cx="105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7" name="Line 19"/>
            <p:cNvSpPr>
              <a:spLocks noChangeShapeType="1"/>
            </p:cNvSpPr>
            <p:nvPr/>
          </p:nvSpPr>
          <p:spPr bwMode="auto">
            <a:xfrm>
              <a:off x="3851" y="2311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8" name="Line 20"/>
            <p:cNvSpPr>
              <a:spLocks noChangeShapeType="1"/>
            </p:cNvSpPr>
            <p:nvPr/>
          </p:nvSpPr>
          <p:spPr bwMode="auto">
            <a:xfrm flipH="1">
              <a:off x="3861" y="2615"/>
              <a:ext cx="1054" cy="239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9" name="AutoShape 21"/>
            <p:cNvSpPr>
              <a:spLocks/>
            </p:cNvSpPr>
            <p:nvPr/>
          </p:nvSpPr>
          <p:spPr bwMode="auto">
            <a:xfrm>
              <a:off x="4961" y="2562"/>
              <a:ext cx="47" cy="115"/>
            </a:xfrm>
            <a:prstGeom prst="rightBrace">
              <a:avLst>
                <a:gd name="adj1" fmla="val 203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0" name="Text Box 22"/>
            <p:cNvSpPr txBox="1">
              <a:spLocks noChangeArrowheads="1"/>
            </p:cNvSpPr>
            <p:nvPr/>
          </p:nvSpPr>
          <p:spPr bwMode="auto">
            <a:xfrm>
              <a:off x="4980" y="2371"/>
              <a:ext cx="66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time to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transmit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114711" name="Line 23"/>
            <p:cNvSpPr>
              <a:spLocks noChangeShapeType="1"/>
            </p:cNvSpPr>
            <p:nvPr/>
          </p:nvSpPr>
          <p:spPr bwMode="auto">
            <a:xfrm>
              <a:off x="3600" y="1699"/>
              <a:ext cx="2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2" name="Text Box 24"/>
            <p:cNvSpPr txBox="1">
              <a:spLocks noChangeArrowheads="1"/>
            </p:cNvSpPr>
            <p:nvPr/>
          </p:nvSpPr>
          <p:spPr bwMode="auto">
            <a:xfrm>
              <a:off x="2888" y="151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initiate TCP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connection</a:t>
              </a:r>
              <a:endParaRPr lang="en-US" sz="1600"/>
            </a:p>
          </p:txBody>
        </p:sp>
        <p:sp>
          <p:nvSpPr>
            <p:cNvPr id="114713" name="AutoShape 25"/>
            <p:cNvSpPr>
              <a:spLocks/>
            </p:cNvSpPr>
            <p:nvPr/>
          </p:nvSpPr>
          <p:spPr bwMode="auto">
            <a:xfrm>
              <a:off x="3685" y="1731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3381" y="1864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114715" name="Line 27"/>
            <p:cNvSpPr>
              <a:spLocks noChangeShapeType="1"/>
            </p:cNvSpPr>
            <p:nvPr/>
          </p:nvSpPr>
          <p:spPr bwMode="auto">
            <a:xfrm>
              <a:off x="3631" y="2269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6" name="Text Box 28"/>
            <p:cNvSpPr txBox="1">
              <a:spLocks noChangeArrowheads="1"/>
            </p:cNvSpPr>
            <p:nvPr/>
          </p:nvSpPr>
          <p:spPr bwMode="auto">
            <a:xfrm>
              <a:off x="3158" y="2080"/>
              <a:ext cx="57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request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114717" name="AutoShape 29"/>
            <p:cNvSpPr>
              <a:spLocks/>
            </p:cNvSpPr>
            <p:nvPr/>
          </p:nvSpPr>
          <p:spPr bwMode="auto">
            <a:xfrm>
              <a:off x="3689" y="2304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8" name="Text Box 30"/>
            <p:cNvSpPr txBox="1">
              <a:spLocks noChangeArrowheads="1"/>
            </p:cNvSpPr>
            <p:nvPr/>
          </p:nvSpPr>
          <p:spPr bwMode="auto">
            <a:xfrm>
              <a:off x="3393" y="2445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114723" name="Line 35"/>
            <p:cNvSpPr>
              <a:spLocks noChangeShapeType="1"/>
            </p:cNvSpPr>
            <p:nvPr/>
          </p:nvSpPr>
          <p:spPr bwMode="auto">
            <a:xfrm flipH="1">
              <a:off x="3638" y="2892"/>
              <a:ext cx="2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4" name="Text Box 36"/>
            <p:cNvSpPr txBox="1">
              <a:spLocks noChangeArrowheads="1"/>
            </p:cNvSpPr>
            <p:nvPr/>
          </p:nvSpPr>
          <p:spPr bwMode="auto">
            <a:xfrm>
              <a:off x="3296" y="2796"/>
              <a:ext cx="6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received</a:t>
              </a:r>
              <a:endParaRPr lang="en-US" sz="1600"/>
            </a:p>
          </p:txBody>
        </p:sp>
        <p:sp>
          <p:nvSpPr>
            <p:cNvPr id="114725" name="Text Box 37"/>
            <p:cNvSpPr txBox="1">
              <a:spLocks noChangeArrowheads="1"/>
            </p:cNvSpPr>
            <p:nvPr/>
          </p:nvSpPr>
          <p:spPr bwMode="auto">
            <a:xfrm>
              <a:off x="3704" y="3362"/>
              <a:ext cx="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14726" name="Text Box 38"/>
            <p:cNvSpPr txBox="1">
              <a:spLocks noChangeArrowheads="1"/>
            </p:cNvSpPr>
            <p:nvPr/>
          </p:nvSpPr>
          <p:spPr bwMode="auto">
            <a:xfrm>
              <a:off x="4761" y="3351"/>
              <a:ext cx="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B041-538B-4951-A7F0-2E6AADDE3A93}" type="slidenum">
              <a:rPr lang="en-US"/>
              <a:pPr/>
              <a:t>27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200"/>
              <a:t>Persistent HTTP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14463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Nonpersistent HTTP issues:</a:t>
            </a:r>
            <a:endParaRPr lang="en-US" sz="2000"/>
          </a:p>
          <a:p>
            <a:r>
              <a:rPr lang="en-US" sz="2000"/>
              <a:t>requires 2 RTTs per object</a:t>
            </a:r>
          </a:p>
          <a:p>
            <a:r>
              <a:rPr lang="en-US" sz="2000"/>
              <a:t>OS overhead for </a:t>
            </a:r>
            <a:r>
              <a:rPr lang="en-US" sz="2000" i="1"/>
              <a:t>each</a:t>
            </a:r>
            <a:r>
              <a:rPr lang="en-US" sz="2000"/>
              <a:t> TCP connection</a:t>
            </a:r>
          </a:p>
          <a:p>
            <a:r>
              <a:rPr lang="en-US" sz="2000"/>
              <a:t>browsers often open parallel TCP connections to fetch referenced objects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 HTTP</a:t>
            </a:r>
            <a:endParaRPr lang="en-US" sz="2000"/>
          </a:p>
          <a:p>
            <a:r>
              <a:rPr lang="en-US" sz="2000"/>
              <a:t>server leaves connection open after sending response</a:t>
            </a:r>
          </a:p>
          <a:p>
            <a:r>
              <a:rPr lang="en-US" sz="2000"/>
              <a:t>subsequent HTTP messages  between same client/server sent over open connection</a:t>
            </a:r>
          </a:p>
          <a:p>
            <a:endParaRPr lang="en-US" sz="200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8888" y="139223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without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client issues new request only when previous response has been received</a:t>
            </a:r>
          </a:p>
          <a:p>
            <a:r>
              <a:rPr lang="en-US" sz="2000"/>
              <a:t>one RTT for each referenced object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default in HTTP/1.1</a:t>
            </a:r>
          </a:p>
          <a:p>
            <a:r>
              <a:rPr lang="en-US" sz="2000"/>
              <a:t>client sends requests as soon as it encounters a referenced object</a:t>
            </a:r>
          </a:p>
          <a:p>
            <a:r>
              <a:rPr lang="en-US" sz="2000"/>
              <a:t>as little as one RTT for all the referenced objects</a:t>
            </a:r>
          </a:p>
          <a:p>
            <a:endParaRPr lang="en-US" sz="2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44775" y="1609725"/>
            <a:ext cx="2398713" cy="4097338"/>
            <a:chOff x="1666" y="1014"/>
            <a:chExt cx="1511" cy="2581"/>
          </a:xfrm>
        </p:grpSpPr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114" y="1014"/>
              <a:ext cx="63" cy="2581"/>
            </a:xfrm>
            <a:prstGeom prst="leftBrace">
              <a:avLst>
                <a:gd name="adj1" fmla="val 34140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1666" y="2297"/>
              <a:ext cx="1429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1075" y="222"/>
                </a:cxn>
                <a:cxn ang="0">
                  <a:pos x="1075" y="0"/>
                </a:cxn>
                <a:cxn ang="0">
                  <a:pos x="1367" y="0"/>
                </a:cxn>
              </a:cxnLst>
              <a:rect l="0" t="0" r="r" b="b"/>
              <a:pathLst>
                <a:path w="1367" h="222">
                  <a:moveTo>
                    <a:pt x="0" y="222"/>
                  </a:moveTo>
                  <a:lnTo>
                    <a:pt x="1075" y="222"/>
                  </a:lnTo>
                  <a:lnTo>
                    <a:pt x="1075" y="0"/>
                  </a:lnTo>
                  <a:lnTo>
                    <a:pt x="13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914900" y="3396343"/>
            <a:ext cx="3820886" cy="249827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5025" cy="1143000"/>
          </a:xfrm>
        </p:spPr>
        <p:txBody>
          <a:bodyPr/>
          <a:lstStyle/>
          <a:p>
            <a:r>
              <a:rPr lang="en-US" sz="3200" smtClean="0"/>
              <a:t>Trying out HTTP (client side) for yourself</a:t>
            </a:r>
            <a:endParaRPr lang="en-US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590675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1. Telnet to your favorite Web server:</a:t>
            </a:r>
          </a:p>
          <a:p>
            <a:pPr lvl="2">
              <a:buFontTx/>
              <a:buNone/>
            </a:pPr>
            <a:endParaRPr lang="en-US" sz="1800" smtClean="0"/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72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(default HTTP server port) at cis.poly.edu.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anything typed in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to port 80 at cis.poly.edu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telnet cis.poly.edu 80</a:t>
            </a:r>
            <a:endParaRPr lang="en-US" sz="2800">
              <a:latin typeface="Arial" charset="0"/>
            </a:endParaRP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2. type in a GET HTTP request:</a:t>
            </a:r>
          </a:p>
          <a:p>
            <a:pPr marL="1143000" lvl="2" indent="-228600"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GET /~ross/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Host: cis.poly.edu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297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GET request to HTTP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3. look at response message sent by HTTP server!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06D4022-0958-491E-9AD3-FDBACA46989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09575" y="6032500"/>
            <a:ext cx="294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(or use Wireshark!)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50C2-4CF0-4067-A033-82B26C7E89EF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User-server state: cookies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/>
              <a:t>Many major Web sites use cookies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Four components:</a:t>
            </a:r>
            <a:endParaRPr lang="en-US" sz="24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1) cookie header line of HTTP </a:t>
            </a:r>
            <a:r>
              <a:rPr lang="en-US" sz="2000" i="1"/>
              <a:t>response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2) cookie header line in HTTP </a:t>
            </a:r>
            <a:r>
              <a:rPr lang="en-US" sz="2000" i="1"/>
              <a:t>request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3) cookie file kept on user’s host, managed by user’s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4) back-end database at Web site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</a:p>
          <a:p>
            <a:r>
              <a:rPr lang="en-US" sz="2400"/>
              <a:t>Susan always access Internet always from PC</a:t>
            </a:r>
          </a:p>
          <a:p>
            <a:r>
              <a:rPr lang="en-US" sz="2400"/>
              <a:t>visits specific e-commerce site for first time</a:t>
            </a:r>
          </a:p>
          <a:p>
            <a:r>
              <a:rPr lang="en-US" sz="2400"/>
              <a:t>when initial HTTP requests arrives at site, site creates: </a:t>
            </a:r>
          </a:p>
          <a:p>
            <a:pPr lvl="1"/>
            <a:r>
              <a:rPr lang="en-US"/>
              <a:t>unique ID</a:t>
            </a:r>
          </a:p>
          <a:p>
            <a:pPr lvl="1"/>
            <a:r>
              <a:rPr lang="en-US"/>
              <a:t>entry in backend database for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E4D4-B728-4B88-A74D-9AE082C34DF8}" type="slidenum">
              <a:rPr lang="en-US"/>
              <a:pPr/>
              <a:t>3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Our goals:</a:t>
            </a:r>
            <a:r>
              <a:rPr lang="en-US" sz="2400"/>
              <a:t> </a:t>
            </a:r>
          </a:p>
          <a:p>
            <a:r>
              <a:rPr lang="en-US" sz="2400"/>
              <a:t>conceptual, architectural aspects of network application protocols</a:t>
            </a:r>
          </a:p>
          <a:p>
            <a:pPr lvl="1"/>
            <a:r>
              <a:rPr lang="en-US"/>
              <a:t>transport-layer service models</a:t>
            </a:r>
          </a:p>
          <a:p>
            <a:pPr lvl="1"/>
            <a:r>
              <a:rPr lang="en-US"/>
              <a:t>client-server paradigm</a:t>
            </a:r>
          </a:p>
          <a:p>
            <a:pPr lvl="1"/>
            <a:r>
              <a:rPr lang="en-US"/>
              <a:t>peer-to-peer paradigm</a:t>
            </a:r>
            <a:endParaRPr lang="en-US" sz="200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1450"/>
            <a:ext cx="3667125" cy="4648200"/>
          </a:xfrm>
        </p:spPr>
        <p:txBody>
          <a:bodyPr/>
          <a:lstStyle/>
          <a:p>
            <a:r>
              <a:rPr lang="en-US" sz="2400" dirty="0"/>
              <a:t>learn about protocols</a:t>
            </a:r>
          </a:p>
          <a:p>
            <a:pPr lvl="1"/>
            <a:r>
              <a:rPr lang="en-US" sz="2000" dirty="0"/>
              <a:t>HTTP</a:t>
            </a:r>
          </a:p>
          <a:p>
            <a:pPr lvl="1"/>
            <a:r>
              <a:rPr lang="en-US" sz="2000" dirty="0"/>
              <a:t>FTP</a:t>
            </a:r>
          </a:p>
          <a:p>
            <a:pPr lvl="1"/>
            <a:r>
              <a:rPr lang="en-US" sz="2000" dirty="0"/>
              <a:t>SMTP / </a:t>
            </a:r>
            <a:r>
              <a:rPr lang="en-US" sz="2000" dirty="0" err="1"/>
              <a:t>POP3</a:t>
            </a:r>
            <a:r>
              <a:rPr lang="en-US" sz="2000" dirty="0"/>
              <a:t> / </a:t>
            </a:r>
            <a:r>
              <a:rPr lang="en-US" sz="2000" dirty="0" err="1"/>
              <a:t>IMAP</a:t>
            </a:r>
            <a:endParaRPr lang="en-US" sz="2000" dirty="0"/>
          </a:p>
          <a:p>
            <a:pPr lvl="1"/>
            <a:r>
              <a:rPr lang="en-US" sz="2000" dirty="0" smtClean="0"/>
              <a:t>DNS</a:t>
            </a:r>
          </a:p>
          <a:p>
            <a:r>
              <a:rPr lang="en-US" sz="2400" dirty="0" smtClean="0"/>
              <a:t>Intro to programming network applications</a:t>
            </a:r>
          </a:p>
          <a:p>
            <a:pPr lvl="1"/>
            <a:r>
              <a:rPr lang="en-US" dirty="0" smtClean="0"/>
              <a:t>socket API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485C-A488-4778-B5E7-50855834A13C}" type="slidenum">
              <a:rPr lang="en-US"/>
              <a:pPr/>
              <a:t>30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28588"/>
            <a:ext cx="7772400" cy="1143000"/>
          </a:xfrm>
        </p:spPr>
        <p:txBody>
          <a:bodyPr/>
          <a:lstStyle/>
          <a:p>
            <a:r>
              <a:rPr lang="en-US" sz="3200"/>
              <a:t>Cookies: keeping “state” (cont.)</a:t>
            </a:r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52500" y="11382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94325" y="12827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50202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763588" y="2530475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38" y="4303713"/>
            <a:ext cx="180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119187"/>
            <a:chOff x="1392" y="2261"/>
            <a:chExt cx="3552" cy="705"/>
          </a:xfrm>
        </p:grpSpPr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3501" y="2332"/>
              <a:ext cx="7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4306" y="2363"/>
              <a:ext cx="557" cy="231"/>
              <a:chOff x="4306" y="2273"/>
              <a:chExt cx="557" cy="231"/>
            </a:xfrm>
          </p:grpSpPr>
          <p:sp>
            <p:nvSpPr>
              <p:cNvPr id="50248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9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55650" y="1804988"/>
            <a:ext cx="1438275" cy="771525"/>
            <a:chOff x="476" y="1047"/>
            <a:chExt cx="906" cy="486"/>
          </a:xfrm>
        </p:grpSpPr>
        <p:sp>
          <p:nvSpPr>
            <p:cNvPr id="50243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6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</p:txBody>
        </p:sp>
      </p:grp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3270" y="1390"/>
              <a:ext cx="122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1678 for user</a:t>
              </a:r>
              <a:endParaRPr lang="en-US" sz="2000"/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7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728663" y="2598738"/>
            <a:ext cx="4805362" cy="1087437"/>
            <a:chOff x="459" y="1637"/>
            <a:chExt cx="3027" cy="685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Set-cookie: 1678 </a:t>
              </a:r>
            </a:p>
          </p:txBody>
        </p: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486"/>
              <a:chOff x="684" y="1746"/>
              <a:chExt cx="1004" cy="486"/>
            </a:xfrm>
          </p:grpSpPr>
          <p:sp>
            <p:nvSpPr>
              <p:cNvPr id="50250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192588"/>
            <a:ext cx="5705475" cy="1992312"/>
            <a:chOff x="1374" y="2641"/>
            <a:chExt cx="3594" cy="1255"/>
          </a:xfrm>
        </p:grpSpPr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3494" y="3262"/>
              <a:ext cx="7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spectific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742950" y="4799013"/>
            <a:ext cx="1593850" cy="771525"/>
            <a:chOff x="684" y="1746"/>
            <a:chExt cx="1004" cy="486"/>
          </a:xfrm>
        </p:grpSpPr>
        <p:sp>
          <p:nvSpPr>
            <p:cNvPr id="50254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amazon 1678</a:t>
              </a:r>
            </a:p>
          </p:txBody>
        </p:sp>
      </p:grpSp>
      <p:sp>
        <p:nvSpPr>
          <p:cNvPr id="50256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217-E6D7-4C77-BB67-CB394B021DF9}" type="slidenum">
              <a:rPr lang="en-US"/>
              <a:pPr/>
              <a:t>31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 (continued)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41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What cookies can bring:</a:t>
            </a:r>
            <a:endParaRPr lang="en-US" sz="2400"/>
          </a:p>
          <a:p>
            <a:r>
              <a:rPr lang="en-US" sz="2400"/>
              <a:t>authorization</a:t>
            </a:r>
          </a:p>
          <a:p>
            <a:r>
              <a:rPr lang="en-US" sz="2400"/>
              <a:t>shopping carts</a:t>
            </a:r>
          </a:p>
          <a:p>
            <a:r>
              <a:rPr lang="en-US" sz="2400"/>
              <a:t>recommendations</a:t>
            </a:r>
          </a:p>
          <a:p>
            <a:r>
              <a:rPr lang="en-US" sz="2400"/>
              <a:t>user session state (Web e-mail)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Cookies and privacy: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 permit sites to learn a lot about you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you may supply name and e-mail to sites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7985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aside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411163" y="4090988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How to keep “state”: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protocol endpoints: maintain state at sender/receiver over multiple transactions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cookies: http messages carry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0494-2B86-43E0-BE05-EBE72A722F23}" type="slidenum">
              <a:rPr lang="en-US"/>
              <a:pPr/>
              <a:t>32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Web caches </a:t>
            </a:r>
            <a:r>
              <a:rPr lang="en-US" sz="3600" dirty="0" smtClean="0"/>
              <a:t>&amp; proxy servers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662113"/>
            <a:ext cx="4104322" cy="3916362"/>
          </a:xfrm>
        </p:spPr>
        <p:txBody>
          <a:bodyPr/>
          <a:lstStyle/>
          <a:p>
            <a:r>
              <a:rPr lang="en-US" sz="2400" dirty="0"/>
              <a:t>user sets browser:  Web accesses via  cache</a:t>
            </a:r>
          </a:p>
          <a:p>
            <a:r>
              <a:rPr lang="en-US" sz="2400" dirty="0"/>
              <a:t>browser sends all HTTP requests to cache</a:t>
            </a:r>
          </a:p>
          <a:p>
            <a:pPr lvl="1"/>
            <a:r>
              <a:rPr lang="en-US" sz="2000" dirty="0"/>
              <a:t>object in </a:t>
            </a:r>
            <a:r>
              <a:rPr lang="en-US" sz="2000" dirty="0" smtClean="0"/>
              <a:t>cache </a:t>
            </a:r>
            <a:r>
              <a:rPr lang="en-US" sz="2000" dirty="0" smtClean="0"/>
              <a:t>(cache hit)</a:t>
            </a:r>
            <a:r>
              <a:rPr lang="en-US" sz="2000" dirty="0" smtClean="0"/>
              <a:t>: </a:t>
            </a:r>
            <a:r>
              <a:rPr lang="en-US" sz="2000" dirty="0"/>
              <a:t>cache returns </a:t>
            </a:r>
            <a:r>
              <a:rPr lang="en-US" sz="2000" dirty="0" smtClean="0"/>
              <a:t>object</a:t>
            </a:r>
            <a:endParaRPr lang="en-US" sz="2000" dirty="0"/>
          </a:p>
          <a:p>
            <a:pPr lvl="1"/>
            <a:r>
              <a:rPr lang="en-US" sz="2000" dirty="0"/>
              <a:t>else </a:t>
            </a:r>
            <a:r>
              <a:rPr lang="en-US" sz="2000" dirty="0" smtClean="0"/>
              <a:t>(cache miss) cache </a:t>
            </a:r>
            <a:r>
              <a:rPr lang="en-US" sz="2000" dirty="0"/>
              <a:t>requests object from origin server, then returns object to client</a:t>
            </a:r>
          </a:p>
          <a:p>
            <a:pPr lvl="1"/>
            <a:r>
              <a:rPr lang="en-US" sz="2000" dirty="0"/>
              <a:t>Cache keeps copy of object for future use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93700" y="1135063"/>
            <a:ext cx="8750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>
                <a:solidFill>
                  <a:srgbClr val="FF0000"/>
                </a:solidFill>
              </a:rPr>
              <a:t>Goal:</a:t>
            </a:r>
            <a:r>
              <a:rPr lang="en-US"/>
              <a:t> satisfy client request without involving origin server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p:oleObj spid="_x0000_s171013" name="Clip" r:id="rId4" imgW="1305000" imgH="1085760" progId="MS_ClipArt_Gallery.2">
              <p:embed/>
            </p:oleObj>
          </a:graphicData>
        </a:graphic>
      </p:graphicFrame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p:oleObj spid="_x0000_s171015" name="Clip" r:id="rId5" imgW="1305000" imgH="1085760" progId="MS_ClipArt_Gallery.2">
              <p:embed/>
            </p:oleObj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6026150" y="2774950"/>
            <a:ext cx="954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17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1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5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61" name="Group 53"/>
          <p:cNvGrpSpPr>
            <a:grpSpLocks/>
          </p:cNvGrpSpPr>
          <p:nvPr/>
        </p:nvGrpSpPr>
        <p:grpSpPr bwMode="auto">
          <a:xfrm>
            <a:off x="4567238" y="4095750"/>
            <a:ext cx="1593850" cy="760413"/>
            <a:chOff x="2877" y="2580"/>
            <a:chExt cx="1004" cy="479"/>
          </a:xfrm>
        </p:grpSpPr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 rot="-1692639">
              <a:off x="2877" y="264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4773613" y="4183063"/>
            <a:ext cx="1622425" cy="785812"/>
            <a:chOff x="3007" y="2635"/>
            <a:chExt cx="1022" cy="495"/>
          </a:xfrm>
        </p:grpSpPr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 rot="-1737783">
              <a:off x="3007" y="2847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34" name="Group 26"/>
          <p:cNvGrpSpPr>
            <a:grpSpLocks/>
          </p:cNvGrpSpPr>
          <p:nvPr/>
        </p:nvGrpSpPr>
        <p:grpSpPr bwMode="auto">
          <a:xfrm>
            <a:off x="8089900" y="2792413"/>
            <a:ext cx="346075" cy="742950"/>
            <a:chOff x="4180" y="783"/>
            <a:chExt cx="150" cy="307"/>
          </a:xfrm>
        </p:grpSpPr>
        <p:sp>
          <p:nvSpPr>
            <p:cNvPr id="171035" name="AutoShape 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6" name="Rectangle 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7" name="Rectangle 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8" name="AutoShape 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Rectangle 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43" name="Group 35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171044" name="AutoShape 3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5" name="Rectangle 3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6" name="Rectangle 3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7" name="AutoShape 3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8" name="Line 4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9" name="Line 4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0" name="Rectangle 4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1" name="Rectangle 4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57" name="Group 49"/>
          <p:cNvGrpSpPr>
            <a:grpSpLocks/>
          </p:cNvGrpSpPr>
          <p:nvPr/>
        </p:nvGrpSpPr>
        <p:grpSpPr bwMode="auto">
          <a:xfrm>
            <a:off x="4765675" y="3141663"/>
            <a:ext cx="3251200" cy="730250"/>
            <a:chOff x="3002" y="1979"/>
            <a:chExt cx="2048" cy="460"/>
          </a:xfrm>
        </p:grpSpPr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1" y="460"/>
                </a:cxn>
                <a:cxn ang="0">
                  <a:pos x="2048" y="0"/>
                </a:cxn>
              </a:cxnLst>
              <a:rect l="0" t="0" r="r" b="b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 rot="1422049">
              <a:off x="3064" y="200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3" name="Text Box 45"/>
            <p:cNvSpPr txBox="1">
              <a:spLocks noChangeArrowheads="1"/>
            </p:cNvSpPr>
            <p:nvPr/>
          </p:nvSpPr>
          <p:spPr bwMode="auto">
            <a:xfrm rot="-1419968">
              <a:off x="4095" y="201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7816850" y="1993900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1064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71068" name="Group 60"/>
          <p:cNvGrpSpPr>
            <a:grpSpLocks/>
          </p:cNvGrpSpPr>
          <p:nvPr/>
        </p:nvGrpSpPr>
        <p:grpSpPr bwMode="auto">
          <a:xfrm>
            <a:off x="3992563" y="2678113"/>
            <a:ext cx="4187825" cy="1814512"/>
            <a:chOff x="2515" y="1687"/>
            <a:chExt cx="2638" cy="1143"/>
          </a:xfrm>
        </p:grpSpPr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/>
              <a:ahLst/>
              <a:cxnLst>
                <a:cxn ang="0">
                  <a:pos x="2119" y="0"/>
                </a:cxn>
                <a:cxn ang="0">
                  <a:pos x="1020" y="476"/>
                </a:cxn>
                <a:cxn ang="0">
                  <a:pos x="0" y="8"/>
                </a:cxn>
              </a:cxnLst>
              <a:rect l="0" t="0" r="r" b="b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2" name="Text Box 24"/>
            <p:cNvSpPr txBox="1">
              <a:spLocks noChangeArrowheads="1"/>
            </p:cNvSpPr>
            <p:nvPr/>
          </p:nvSpPr>
          <p:spPr bwMode="auto">
            <a:xfrm rot="1411598">
              <a:off x="2901" y="2244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4" name="Text Box 46"/>
            <p:cNvSpPr txBox="1">
              <a:spLocks noChangeArrowheads="1"/>
            </p:cNvSpPr>
            <p:nvPr/>
          </p:nvSpPr>
          <p:spPr bwMode="auto">
            <a:xfrm rot="-1415789">
              <a:off x="4131" y="2232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pic>
          <p:nvPicPr>
            <p:cNvPr id="171065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1067" name="Picture 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1070" name="Text Box 62"/>
          <p:cNvSpPr txBox="1">
            <a:spLocks noChangeArrowheads="1"/>
          </p:cNvSpPr>
          <p:nvPr/>
        </p:nvSpPr>
        <p:spPr bwMode="auto">
          <a:xfrm>
            <a:off x="180975" y="5962650"/>
            <a:ext cx="4548188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- Can all objects be cached? </a:t>
            </a:r>
          </a:p>
          <a:p>
            <a:pPr marL="342900" indent="-342900"/>
            <a:r>
              <a:rPr lang="en-US"/>
              <a:t>- Proxy vs. local browser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7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6C6C-6E32-40C4-AFDE-22CA0D26D0DC}" type="slidenum">
              <a:rPr lang="en-US"/>
              <a:pPr/>
              <a:t>33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Web caching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361238" cy="4648200"/>
          </a:xfrm>
        </p:spPr>
        <p:txBody>
          <a:bodyPr/>
          <a:lstStyle/>
          <a:p>
            <a:r>
              <a:rPr lang="en-US" sz="2400"/>
              <a:t>cache acts as both client and server</a:t>
            </a:r>
          </a:p>
          <a:p>
            <a:r>
              <a:rPr lang="en-US" sz="2400"/>
              <a:t>typically cache is installed by ISP (university, company, residential ISP)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9288" y="3489325"/>
            <a:ext cx="7467600" cy="24145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Why Web caching?</a:t>
            </a:r>
            <a:endParaRPr lang="en-US" sz="2400" dirty="0"/>
          </a:p>
          <a:p>
            <a:r>
              <a:rPr lang="en-US" sz="2400" dirty="0"/>
              <a:t>1. reduce response time for client request</a:t>
            </a:r>
          </a:p>
          <a:p>
            <a:r>
              <a:rPr lang="en-US" sz="2400" dirty="0"/>
              <a:t>2. reduce traffic on an institution’s access </a:t>
            </a:r>
            <a:r>
              <a:rPr lang="en-US" sz="2400" dirty="0" smtClean="0"/>
              <a:t>link</a:t>
            </a:r>
          </a:p>
          <a:p>
            <a:r>
              <a:rPr lang="en-US" sz="2400" dirty="0" smtClean="0"/>
              <a:t>3. other: hiding original requester!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C02-19E1-4519-8526-556BEBE29029}" type="slidenum">
              <a:rPr lang="en-US"/>
              <a:pPr/>
              <a:t>34</a:t>
            </a:fld>
            <a:endParaRPr lang="en-US"/>
          </a:p>
        </p:txBody>
      </p:sp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</a:t>
            </a: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1913"/>
            <a:ext cx="4664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Assumptions</a:t>
            </a:r>
            <a:endParaRPr lang="en-US" sz="2400"/>
          </a:p>
          <a:p>
            <a:r>
              <a:rPr lang="en-US" sz="2000"/>
              <a:t>average object size = 100k bits</a:t>
            </a:r>
          </a:p>
          <a:p>
            <a:r>
              <a:rPr lang="en-US" sz="2000"/>
              <a:t>avg. request rate from institution’s browsers = 15 req/sec</a:t>
            </a:r>
          </a:p>
          <a:p>
            <a:r>
              <a:rPr lang="en-US" sz="2000"/>
              <a:t>delay from institutional router to any origin server and back = 2 sec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Consequences</a:t>
            </a:r>
            <a:endParaRPr lang="en-US" sz="2400"/>
          </a:p>
          <a:p>
            <a:r>
              <a:rPr lang="en-US" sz="1800"/>
              <a:t>utilization on LAN = 15%</a:t>
            </a:r>
          </a:p>
          <a:p>
            <a:r>
              <a:rPr lang="en-US" sz="1800"/>
              <a:t>utilization on access link = 100%</a:t>
            </a:r>
          </a:p>
          <a:p>
            <a:r>
              <a:rPr lang="en-US" sz="1800"/>
              <a:t>total delay   = Internet delay + access delay + LAN delay</a:t>
            </a:r>
          </a:p>
          <a:p>
            <a:pPr>
              <a:buFont typeface="ZapfDingbats" pitchFamily="82" charset="2"/>
              <a:buNone/>
            </a:pPr>
            <a:r>
              <a:rPr lang="en-US" sz="1800"/>
              <a:t>  =  2 sec + minutes + milliseconds</a:t>
            </a:r>
          </a:p>
          <a:p>
            <a:endParaRPr lang="en-US" sz="2000"/>
          </a:p>
          <a:p>
            <a:endParaRPr lang="en-US" sz="2000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3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4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0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3071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3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4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5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6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8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9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3080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1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2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3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5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6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7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88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0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1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2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3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5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6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97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3098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9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0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1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2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3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4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5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06" name="Text Box 50"/>
          <p:cNvSpPr txBox="1">
            <a:spLocks noChangeArrowheads="1"/>
          </p:cNvSpPr>
          <p:nvPr/>
        </p:nvSpPr>
        <p:spPr bwMode="auto">
          <a:xfrm>
            <a:off x="7607300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310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1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3113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4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5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6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1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22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2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26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27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128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3128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173129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3129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173130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3130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173131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3131" name="Clip" r:id="rId7" imgW="1305000" imgH="1085760" progId="MS_ClipArt_Gallery.2">
              <p:embed/>
            </p:oleObj>
          </a:graphicData>
        </a:graphic>
      </p:graphicFrame>
      <p:sp>
        <p:nvSpPr>
          <p:cNvPr id="173132" name="Line 76"/>
          <p:cNvSpPr>
            <a:spLocks noChangeShapeType="1"/>
          </p:cNvSpPr>
          <p:nvPr/>
        </p:nvSpPr>
        <p:spPr bwMode="auto">
          <a:xfrm flipV="1">
            <a:off x="5172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37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3138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9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0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1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4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4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47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48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9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50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51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Text Box 97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4" name="Text Box 98"/>
          <p:cNvSpPr txBox="1">
            <a:spLocks noChangeArrowheads="1"/>
          </p:cNvSpPr>
          <p:nvPr/>
        </p:nvSpPr>
        <p:spPr bwMode="auto">
          <a:xfrm>
            <a:off x="6630988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5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F4AD-BC2E-4917-8BE1-D1232DB0B897}" type="slidenum">
              <a:rPr lang="en-US"/>
              <a:pPr/>
              <a:t>35</a:t>
            </a:fld>
            <a:endParaRPr lang="en-US"/>
          </a:p>
        </p:txBody>
      </p:sp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(cont)</a:t>
            </a: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5605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one solution: install cache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suppose </a:t>
            </a:r>
            <a:r>
              <a:rPr lang="en-US" sz="2000" dirty="0" smtClean="0"/>
              <a:t>cache hit </a:t>
            </a:r>
            <a:r>
              <a:rPr lang="en-US" sz="2000" dirty="0"/>
              <a:t>rate is 0.4</a:t>
            </a:r>
            <a:endParaRPr lang="en-US" sz="2400" dirty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consequence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40% requests will be satisfied almost immediately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60% requests satisfied by origin server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utilization of access link reduced to 60%, resulting in negligible  delays (say 10 </a:t>
            </a:r>
            <a:r>
              <a:rPr lang="en-US" sz="2000" dirty="0" err="1"/>
              <a:t>msec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total </a:t>
            </a:r>
            <a:r>
              <a:rPr lang="en-US" sz="2000" dirty="0" err="1"/>
              <a:t>avg</a:t>
            </a:r>
            <a:r>
              <a:rPr lang="en-US" sz="2000" dirty="0"/>
              <a:t> delay   = Internet delay + access delay + LAN delay   =  .6*(2.01) </a:t>
            </a:r>
            <a:r>
              <a:rPr lang="en-US" sz="2000" dirty="0" err="1"/>
              <a:t>secs</a:t>
            </a:r>
            <a:r>
              <a:rPr lang="en-US" sz="2000" dirty="0"/>
              <a:t>  + .4*milliseconds &lt; 1.4 </a:t>
            </a:r>
            <a:r>
              <a:rPr lang="en-US" sz="2000" dirty="0" err="1"/>
              <a:t>secs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511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18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511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5128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0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4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5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6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513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5146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7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8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9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0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1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3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54" name="Text Box 50"/>
          <p:cNvSpPr txBox="1">
            <a:spLocks noChangeArrowheads="1"/>
          </p:cNvSpPr>
          <p:nvPr/>
        </p:nvSpPr>
        <p:spPr bwMode="auto">
          <a:xfrm>
            <a:off x="7616825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5155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6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7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9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60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5161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2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3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4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165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66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167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8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9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17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17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174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175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5176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5176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175177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5177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175178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5178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175179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5179" name="Clip" r:id="rId7" imgW="1305000" imgH="1085760" progId="MS_ClipArt_Gallery.2">
              <p:embed/>
            </p:oleObj>
          </a:graphicData>
        </a:graphic>
      </p:graphicFrame>
      <p:sp>
        <p:nvSpPr>
          <p:cNvPr id="175180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1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2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3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4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5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86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/>
              <a:ahLst/>
              <a:cxnLst>
                <a:cxn ang="0">
                  <a:pos x="16" y="109"/>
                </a:cxn>
                <a:cxn ang="0">
                  <a:pos x="94" y="7"/>
                </a:cxn>
                <a:cxn ang="0">
                  <a:pos x="178" y="67"/>
                </a:cxn>
                <a:cxn ang="0">
                  <a:pos x="196" y="379"/>
                </a:cxn>
                <a:cxn ang="0">
                  <a:pos x="40" y="421"/>
                </a:cxn>
                <a:cxn ang="0">
                  <a:pos x="4" y="313"/>
                </a:cxn>
                <a:cxn ang="0">
                  <a:pos x="16" y="109"/>
                </a:cxn>
              </a:cxnLst>
              <a:rect l="0" t="0" r="r" b="b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88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518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6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197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5198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9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0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1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202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203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204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5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6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207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208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9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10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211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2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3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4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5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6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EE3-FC09-4A68-8616-C830F88CE781}" type="slidenum">
              <a:rPr lang="en-US"/>
              <a:pPr/>
              <a:t>36</a:t>
            </a:fld>
            <a:endParaRPr lang="en-US"/>
          </a:p>
        </p:txBody>
      </p:sp>
      <p:sp>
        <p:nvSpPr>
          <p:cNvPr id="213039" name="AutoShape 47"/>
          <p:cNvSpPr>
            <a:spLocks noChangeArrowheads="1"/>
          </p:cNvSpPr>
          <p:nvPr/>
        </p:nvSpPr>
        <p:spPr bwMode="auto">
          <a:xfrm>
            <a:off x="3228975" y="2582863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AutoShape 46"/>
          <p:cNvSpPr>
            <a:spLocks noChangeArrowheads="1"/>
          </p:cNvSpPr>
          <p:nvPr/>
        </p:nvSpPr>
        <p:spPr bwMode="auto">
          <a:xfrm>
            <a:off x="6483350" y="2517775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7772400" cy="1143000"/>
          </a:xfrm>
        </p:spPr>
        <p:txBody>
          <a:bodyPr/>
          <a:lstStyle/>
          <a:p>
            <a:r>
              <a:rPr lang="en-US" sz="3600"/>
              <a:t>FTP: the file transfer protocol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863" y="3419475"/>
            <a:ext cx="8305800" cy="2543175"/>
          </a:xfrm>
        </p:spPr>
        <p:txBody>
          <a:bodyPr/>
          <a:lstStyle/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3300"/>
                </a:solidFill>
              </a:rPr>
              <a:t>client:</a:t>
            </a:r>
            <a:r>
              <a:rPr lang="en-US" sz="2000" dirty="0"/>
              <a:t> side initiating transfer, </a:t>
            </a:r>
            <a:r>
              <a:rPr lang="en-US" sz="2000" i="1" dirty="0">
                <a:solidFill>
                  <a:srgbClr val="FF3300"/>
                </a:solidFill>
              </a:rPr>
              <a:t>server:</a:t>
            </a:r>
            <a:r>
              <a:rPr lang="en-US" sz="2000" dirty="0"/>
              <a:t> remote host</a:t>
            </a:r>
          </a:p>
          <a:p>
            <a:r>
              <a:rPr lang="en-US" sz="2000" dirty="0"/>
              <a:t>ftp: </a:t>
            </a:r>
            <a:r>
              <a:rPr lang="en-US" sz="2000" dirty="0" err="1"/>
              <a:t>RFC</a:t>
            </a:r>
            <a:r>
              <a:rPr lang="en-US" sz="2000" dirty="0"/>
              <a:t> 959, ftp server: port 21</a:t>
            </a:r>
          </a:p>
          <a:p>
            <a:r>
              <a:rPr lang="en-US" sz="2000" dirty="0"/>
              <a:t>Separate data and control </a:t>
            </a:r>
            <a:r>
              <a:rPr lang="en-US" sz="2000" dirty="0" smtClean="0"/>
              <a:t>connections</a:t>
            </a:r>
          </a:p>
          <a:p>
            <a:pPr lvl="1"/>
            <a:r>
              <a:rPr lang="en-US" sz="1600" dirty="0" smtClean="0"/>
              <a:t>Control connection </a:t>
            </a:r>
            <a:r>
              <a:rPr lang="en-US" sz="1600" dirty="0" smtClean="0">
                <a:solidFill>
                  <a:srgbClr val="FF0000"/>
                </a:solidFill>
              </a:rPr>
              <a:t>“out of band”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FTP server maintains “state”: </a:t>
            </a:r>
          </a:p>
          <a:p>
            <a:pPr lvl="1"/>
            <a:r>
              <a:rPr lang="en-US" sz="1600" dirty="0"/>
              <a:t>current directory, earlier authentication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graphicFrame>
        <p:nvGraphicFramePr>
          <p:cNvPr id="21299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2996" name="Clip" r:id="rId4" imgW="0" imgH="0" progId="MS_ClipArt_Gallery.2">
              <p:embed/>
            </p:oleObj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117850" y="1174750"/>
          <a:ext cx="776288" cy="623888"/>
        </p:xfrm>
        <a:graphic>
          <a:graphicData uri="http://schemas.openxmlformats.org/presentationml/2006/ole">
            <p:oleObj spid="_x0000_s212997" name="Clip" r:id="rId5" imgW="1305000" imgH="1085760" progId="MS_ClipArt_Gallery.2">
              <p:embed/>
            </p:oleObj>
          </a:graphicData>
        </a:graphic>
      </p:graphicFrame>
      <p:grpSp>
        <p:nvGrpSpPr>
          <p:cNvPr id="212998" name="Group 6"/>
          <p:cNvGrpSpPr>
            <a:grpSpLocks/>
          </p:cNvGrpSpPr>
          <p:nvPr/>
        </p:nvGrpSpPr>
        <p:grpSpPr bwMode="auto">
          <a:xfrm>
            <a:off x="6569075" y="1012825"/>
            <a:ext cx="355600" cy="933450"/>
            <a:chOff x="4180" y="783"/>
            <a:chExt cx="150" cy="307"/>
          </a:xfrm>
        </p:grpSpPr>
        <p:sp>
          <p:nvSpPr>
            <p:cNvPr id="21299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4157663" y="1790700"/>
            <a:ext cx="22098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4079875" y="1474788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file transfer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3009" name="Group 17"/>
          <p:cNvGrpSpPr>
            <a:grpSpLocks/>
          </p:cNvGrpSpPr>
          <p:nvPr/>
        </p:nvGrpSpPr>
        <p:grpSpPr bwMode="auto">
          <a:xfrm>
            <a:off x="6316663" y="1466850"/>
            <a:ext cx="800100" cy="828675"/>
            <a:chOff x="3898" y="1386"/>
            <a:chExt cx="504" cy="522"/>
          </a:xfrm>
        </p:grpSpPr>
        <p:sp>
          <p:nvSpPr>
            <p:cNvPr id="213010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1" name="Text Box 19"/>
            <p:cNvSpPr txBox="1">
              <a:spLocks noChangeArrowheads="1"/>
            </p:cNvSpPr>
            <p:nvPr/>
          </p:nvSpPr>
          <p:spPr bwMode="auto">
            <a:xfrm>
              <a:off x="3898" y="1463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213012" name="Group 20"/>
          <p:cNvGrpSpPr>
            <a:grpSpLocks/>
          </p:cNvGrpSpPr>
          <p:nvPr/>
        </p:nvGrpSpPr>
        <p:grpSpPr bwMode="auto">
          <a:xfrm>
            <a:off x="2387600" y="1457325"/>
            <a:ext cx="1790700" cy="852488"/>
            <a:chOff x="1645" y="1326"/>
            <a:chExt cx="1128" cy="537"/>
          </a:xfrm>
        </p:grpSpPr>
        <p:sp>
          <p:nvSpPr>
            <p:cNvPr id="213013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interface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2323" y="1403"/>
              <a:ext cx="45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client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686175" y="257810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local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3024188" y="2295525"/>
            <a:ext cx="3238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 flipH="1">
            <a:off x="3519488" y="228600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6965950" y="2389188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remote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>
            <a:off x="6719888" y="229552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3035" name="Picture 43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509713"/>
            <a:ext cx="561975" cy="693737"/>
          </a:xfrm>
          <a:prstGeom prst="rect">
            <a:avLst/>
          </a:prstGeom>
          <a:noFill/>
        </p:spPr>
      </p:pic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1184275" y="2217738"/>
            <a:ext cx="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user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at host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>
            <a:off x="1833563" y="190500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40" name="Group 48"/>
          <p:cNvGrpSpPr>
            <a:grpSpLocks/>
          </p:cNvGrpSpPr>
          <p:nvPr/>
        </p:nvGrpSpPr>
        <p:grpSpPr bwMode="auto">
          <a:xfrm>
            <a:off x="5145088" y="4506913"/>
            <a:ext cx="3998912" cy="1882775"/>
            <a:chOff x="3011" y="1511"/>
            <a:chExt cx="2519" cy="1186"/>
          </a:xfrm>
        </p:grpSpPr>
        <p:graphicFrame>
          <p:nvGraphicFramePr>
            <p:cNvPr id="213041" name="Object 49"/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p:oleObj spid="_x0000_s213041" name="Clip" r:id="rId7" imgW="1305000" imgH="1085760" progId="MS_ClipArt_Gallery.2">
                <p:embed/>
              </p:oleObj>
            </a:graphicData>
          </a:graphic>
        </p:graphicFrame>
        <p:grpSp>
          <p:nvGrpSpPr>
            <p:cNvPr id="213042" name="Group 50"/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213043" name="AutoShape 5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4" name="Rectangle 5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5" name="Rectangle 5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6" name="AutoShape 5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7" name="Line 5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8" name="Line 5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9" name="Rectangle 5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50" name="Rectangle 5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051" name="Text Box 59"/>
            <p:cNvSpPr txBox="1">
              <a:spLocks noChangeArrowheads="1"/>
            </p:cNvSpPr>
            <p:nvPr/>
          </p:nvSpPr>
          <p:spPr bwMode="auto">
            <a:xfrm>
              <a:off x="3029" y="2249"/>
              <a:ext cx="5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2" name="Text Box 60"/>
            <p:cNvSpPr txBox="1">
              <a:spLocks noChangeArrowheads="1"/>
            </p:cNvSpPr>
            <p:nvPr/>
          </p:nvSpPr>
          <p:spPr bwMode="auto">
            <a:xfrm>
              <a:off x="4929" y="2255"/>
              <a:ext cx="6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server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3053" name="Line 61"/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4" name="Line 62"/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5" name="Text Box 63"/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control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6" name="Text Box 64"/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data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20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5BB2-2DD2-40A9-8902-90B7A077E4DF}" type="slidenum">
              <a:rPr lang="en-US"/>
              <a:pPr/>
              <a:t>37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Electronic </a:t>
            </a:r>
            <a:r>
              <a:rPr lang="en-US" sz="3600" dirty="0" smtClean="0"/>
              <a:t>Mail -SMTP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788" y="1109663"/>
            <a:ext cx="4962525" cy="3079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Three components:</a:t>
            </a:r>
            <a:r>
              <a:rPr lang="en-US" sz="2400"/>
              <a:t> </a:t>
            </a:r>
          </a:p>
          <a:p>
            <a:r>
              <a:rPr lang="en-US" sz="2000"/>
              <a:t>1. user agents, 2. mail servers </a:t>
            </a:r>
          </a:p>
          <a:p>
            <a:pPr>
              <a:spcAft>
                <a:spcPct val="75000"/>
              </a:spcAft>
            </a:pPr>
            <a:r>
              <a:rPr lang="en-US" sz="2000"/>
              <a:t>3. SMTP </a:t>
            </a:r>
            <a:r>
              <a:rPr lang="en-US" sz="1800"/>
              <a:t>(simple mail transfer protocol)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User Agent</a:t>
            </a:r>
          </a:p>
          <a:p>
            <a:r>
              <a:rPr lang="en-US" sz="2000"/>
              <a:t>“mail reader”: editing, reading mail</a:t>
            </a:r>
          </a:p>
          <a:p>
            <a:r>
              <a:rPr lang="en-US" sz="2000"/>
              <a:t>e.g., Outlook, Mozilla Thunderbird</a:t>
            </a:r>
          </a:p>
          <a:p>
            <a:r>
              <a:rPr lang="en-US" sz="2000"/>
              <a:t>Out/incoming msgs stored on server</a:t>
            </a:r>
          </a:p>
        </p:txBody>
      </p:sp>
      <p:sp>
        <p:nvSpPr>
          <p:cNvPr id="58648" name="Rectangle 280"/>
          <p:cNvSpPr>
            <a:spLocks noChangeArrowheads="1"/>
          </p:cNvSpPr>
          <p:nvPr/>
        </p:nvSpPr>
        <p:spPr bwMode="auto">
          <a:xfrm>
            <a:off x="7059613" y="4508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647" name="Group 279"/>
          <p:cNvGrpSpPr>
            <a:grpSpLocks/>
          </p:cNvGrpSpPr>
          <p:nvPr/>
        </p:nvGrpSpPr>
        <p:grpSpPr bwMode="auto">
          <a:xfrm>
            <a:off x="7135813" y="420688"/>
            <a:ext cx="1747837" cy="955675"/>
            <a:chOff x="4458" y="3335"/>
            <a:chExt cx="1101" cy="602"/>
          </a:xfrm>
        </p:grpSpPr>
        <p:sp>
          <p:nvSpPr>
            <p:cNvPr id="58631" name="Text Box 263"/>
            <p:cNvSpPr txBox="1">
              <a:spLocks noChangeArrowheads="1"/>
            </p:cNvSpPr>
            <p:nvPr/>
          </p:nvSpPr>
          <p:spPr bwMode="auto">
            <a:xfrm>
              <a:off x="4667" y="3725"/>
              <a:ext cx="8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 mailbox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8646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58632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3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4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5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6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7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8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9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640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45" name="Text Box 277"/>
            <p:cNvSpPr txBox="1">
              <a:spLocks noChangeArrowheads="1"/>
            </p:cNvSpPr>
            <p:nvPr/>
          </p:nvSpPr>
          <p:spPr bwMode="auto">
            <a:xfrm>
              <a:off x="4567" y="3335"/>
              <a:ext cx="9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message queue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785" name="Line 417"/>
          <p:cNvSpPr>
            <a:spLocks noChangeShapeType="1"/>
          </p:cNvSpPr>
          <p:nvPr/>
        </p:nvSpPr>
        <p:spPr bwMode="auto">
          <a:xfrm>
            <a:off x="6330950" y="2655888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786" name="Group 418"/>
          <p:cNvGrpSpPr>
            <a:grpSpLocks/>
          </p:cNvGrpSpPr>
          <p:nvPr/>
        </p:nvGrpSpPr>
        <p:grpSpPr bwMode="auto">
          <a:xfrm>
            <a:off x="7723188" y="2582863"/>
            <a:ext cx="355600" cy="933450"/>
            <a:chOff x="4180" y="783"/>
            <a:chExt cx="150" cy="307"/>
          </a:xfrm>
        </p:grpSpPr>
        <p:sp>
          <p:nvSpPr>
            <p:cNvPr id="58787" name="AutoShape 41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8" name="Rectangle 42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9" name="Rectangle 42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0" name="AutoShape 42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1" name="Line 42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2" name="Line 42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3" name="Rectangle 42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4" name="Rectangle 42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795" name="Group 427"/>
          <p:cNvGrpSpPr>
            <a:grpSpLocks/>
          </p:cNvGrpSpPr>
          <p:nvPr/>
        </p:nvGrpSpPr>
        <p:grpSpPr bwMode="auto">
          <a:xfrm>
            <a:off x="7480300" y="3035300"/>
            <a:ext cx="822325" cy="1049338"/>
            <a:chOff x="4288" y="2627"/>
            <a:chExt cx="518" cy="661"/>
          </a:xfrm>
        </p:grpSpPr>
        <p:sp>
          <p:nvSpPr>
            <p:cNvPr id="58796" name="Rectangle 428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7" name="Text Box 429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8798" name="Rectangle 430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9" name="Line 431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0" name="Line 432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1" name="Line 433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2" name="Line 434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3" name="Line 435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4" name="Line 436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5" name="Line 437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6" name="Rectangle 438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7" name="Rectangle 439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8" name="Rectangle 440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9" name="Rectangle 441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10" name="Rectangle 442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811" name="Group 443"/>
          <p:cNvGrpSpPr>
            <a:grpSpLocks/>
          </p:cNvGrpSpPr>
          <p:nvPr/>
        </p:nvGrpSpPr>
        <p:grpSpPr bwMode="auto">
          <a:xfrm>
            <a:off x="8205788" y="2173288"/>
            <a:ext cx="709612" cy="703262"/>
            <a:chOff x="4337" y="290"/>
            <a:chExt cx="447" cy="443"/>
          </a:xfrm>
        </p:grpSpPr>
        <p:graphicFrame>
          <p:nvGraphicFramePr>
            <p:cNvPr id="58812" name="Object 44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2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58813" name="Group 44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4" name="Rectangle 44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15" name="Text Box 44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16" name="Group 448"/>
          <p:cNvGrpSpPr>
            <a:grpSpLocks/>
          </p:cNvGrpSpPr>
          <p:nvPr/>
        </p:nvGrpSpPr>
        <p:grpSpPr bwMode="auto">
          <a:xfrm>
            <a:off x="8434388" y="3182938"/>
            <a:ext cx="709612" cy="703262"/>
            <a:chOff x="4337" y="290"/>
            <a:chExt cx="447" cy="443"/>
          </a:xfrm>
        </p:grpSpPr>
        <p:graphicFrame>
          <p:nvGraphicFramePr>
            <p:cNvPr id="58817" name="Object 449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7" name="Clip" r:id="rId5" imgW="1305000" imgH="1085760" progId="MS_ClipArt_Gallery.2">
                <p:embed/>
              </p:oleObj>
            </a:graphicData>
          </a:graphic>
        </p:graphicFrame>
        <p:grpSp>
          <p:nvGrpSpPr>
            <p:cNvPr id="58818" name="Group 450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9" name="Rectangle 451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0" name="Text Box 452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1" name="Group 453"/>
          <p:cNvGrpSpPr>
            <a:grpSpLocks/>
          </p:cNvGrpSpPr>
          <p:nvPr/>
        </p:nvGrpSpPr>
        <p:grpSpPr bwMode="auto">
          <a:xfrm>
            <a:off x="8205788" y="4230688"/>
            <a:ext cx="709612" cy="703262"/>
            <a:chOff x="4337" y="290"/>
            <a:chExt cx="447" cy="443"/>
          </a:xfrm>
        </p:grpSpPr>
        <p:graphicFrame>
          <p:nvGraphicFramePr>
            <p:cNvPr id="58822" name="Object 45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22" name="Clip" r:id="rId6" imgW="1305000" imgH="1085760" progId="MS_ClipArt_Gallery.2">
                <p:embed/>
              </p:oleObj>
            </a:graphicData>
          </a:graphic>
        </p:graphicFrame>
        <p:grpSp>
          <p:nvGrpSpPr>
            <p:cNvPr id="58823" name="Group 45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24" name="Rectangle 45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5" name="Text Box 45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6" name="Group 458"/>
          <p:cNvGrpSpPr>
            <a:grpSpLocks/>
          </p:cNvGrpSpPr>
          <p:nvPr/>
        </p:nvGrpSpPr>
        <p:grpSpPr bwMode="auto">
          <a:xfrm>
            <a:off x="5480050" y="3992563"/>
            <a:ext cx="822325" cy="1501775"/>
            <a:chOff x="3484" y="2522"/>
            <a:chExt cx="518" cy="946"/>
          </a:xfrm>
        </p:grpSpPr>
        <p:grpSp>
          <p:nvGrpSpPr>
            <p:cNvPr id="58827" name="Group 459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28" name="AutoShape 46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9" name="Rectangle 46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0" name="Rectangle 46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1" name="AutoShape 46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2" name="Line 46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3" name="Line 46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4" name="Rectangle 46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5" name="Rectangle 46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36" name="Group 468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37" name="Rectangle 469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8" name="Text Box 470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39" name="Rectangle 471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0" name="Line 472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1" name="Line 473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2" name="Line 474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3" name="Line 475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4" name="Line 476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5" name="Line 477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6" name="Line 478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7" name="Rectangle 479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8" name="Rectangle 480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9" name="Rectangle 481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0" name="Rectangle 482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1" name="Rectangle 483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52" name="Group 484"/>
          <p:cNvGrpSpPr>
            <a:grpSpLocks/>
          </p:cNvGrpSpPr>
          <p:nvPr/>
        </p:nvGrpSpPr>
        <p:grpSpPr bwMode="auto">
          <a:xfrm>
            <a:off x="6434138" y="5097463"/>
            <a:ext cx="709612" cy="703262"/>
            <a:chOff x="4337" y="290"/>
            <a:chExt cx="447" cy="443"/>
          </a:xfrm>
        </p:grpSpPr>
        <p:graphicFrame>
          <p:nvGraphicFramePr>
            <p:cNvPr id="58853" name="Object 48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3" name="Clip" r:id="rId7" imgW="1305000" imgH="1085760" progId="MS_ClipArt_Gallery.2">
                <p:embed/>
              </p:oleObj>
            </a:graphicData>
          </a:graphic>
        </p:graphicFrame>
        <p:grpSp>
          <p:nvGrpSpPr>
            <p:cNvPr id="58854" name="Group 48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55" name="Rectangle 48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6" name="Text Box 48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57" name="Group 489"/>
          <p:cNvGrpSpPr>
            <a:grpSpLocks/>
          </p:cNvGrpSpPr>
          <p:nvPr/>
        </p:nvGrpSpPr>
        <p:grpSpPr bwMode="auto">
          <a:xfrm>
            <a:off x="5595938" y="5602288"/>
            <a:ext cx="709612" cy="703262"/>
            <a:chOff x="4337" y="290"/>
            <a:chExt cx="447" cy="443"/>
          </a:xfrm>
        </p:grpSpPr>
        <p:graphicFrame>
          <p:nvGraphicFramePr>
            <p:cNvPr id="58858" name="Object 49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8" name="Clip" r:id="rId8" imgW="1305000" imgH="1085760" progId="MS_ClipArt_Gallery.2">
                <p:embed/>
              </p:oleObj>
            </a:graphicData>
          </a:graphic>
        </p:graphicFrame>
        <p:grpSp>
          <p:nvGrpSpPr>
            <p:cNvPr id="58859" name="Group 49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60" name="Rectangle 49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1" name="Text Box 49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62" name="Group 494"/>
          <p:cNvGrpSpPr>
            <a:grpSpLocks/>
          </p:cNvGrpSpPr>
          <p:nvPr/>
        </p:nvGrpSpPr>
        <p:grpSpPr bwMode="auto">
          <a:xfrm>
            <a:off x="5480050" y="1735138"/>
            <a:ext cx="822325" cy="1501775"/>
            <a:chOff x="3484" y="2522"/>
            <a:chExt cx="518" cy="946"/>
          </a:xfrm>
        </p:grpSpPr>
        <p:grpSp>
          <p:nvGrpSpPr>
            <p:cNvPr id="58863" name="Group 495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64" name="AutoShape 49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5" name="Rectangle 49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6" name="Rectangle 49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7" name="AutoShape 49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8" name="Line 50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9" name="Line 50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0" name="Rectangle 50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1" name="Rectangle 50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72" name="Group 504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73" name="Rectangle 505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4" name="Text Box 506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75" name="Rectangle 507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6" name="Line 508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7" name="Line 509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8" name="Line 510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9" name="Line 511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0" name="Line 512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1" name="Line 513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2" name="Line 514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3" name="Rectangle 515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4" name="Rectangle 516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5" name="Rectangle 517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6" name="Rectangle 518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7" name="Rectangle 519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88" name="Group 520"/>
          <p:cNvGrpSpPr>
            <a:grpSpLocks/>
          </p:cNvGrpSpPr>
          <p:nvPr/>
        </p:nvGrpSpPr>
        <p:grpSpPr bwMode="auto">
          <a:xfrm>
            <a:off x="6224588" y="1477963"/>
            <a:ext cx="709612" cy="703262"/>
            <a:chOff x="4337" y="290"/>
            <a:chExt cx="447" cy="443"/>
          </a:xfrm>
        </p:grpSpPr>
        <p:graphicFrame>
          <p:nvGraphicFramePr>
            <p:cNvPr id="58889" name="Object 52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89" name="Clip" r:id="rId9" imgW="1305000" imgH="1085760" progId="MS_ClipArt_Gallery.2">
                <p:embed/>
              </p:oleObj>
            </a:graphicData>
          </a:graphic>
        </p:graphicFrame>
        <p:grpSp>
          <p:nvGrpSpPr>
            <p:cNvPr id="58890" name="Group 52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91" name="Rectangle 52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92" name="Text Box 52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8893" name="Line 525"/>
          <p:cNvSpPr>
            <a:spLocks noChangeShapeType="1"/>
          </p:cNvSpPr>
          <p:nvPr/>
        </p:nvSpPr>
        <p:spPr bwMode="auto">
          <a:xfrm flipV="1">
            <a:off x="6330950" y="3779838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94" name="Line 526"/>
          <p:cNvSpPr>
            <a:spLocks noChangeShapeType="1"/>
          </p:cNvSpPr>
          <p:nvPr/>
        </p:nvSpPr>
        <p:spPr bwMode="auto">
          <a:xfrm flipH="1" flipV="1">
            <a:off x="5588000" y="3255963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895" name="Group 527"/>
          <p:cNvGrpSpPr>
            <a:grpSpLocks/>
          </p:cNvGrpSpPr>
          <p:nvPr/>
        </p:nvGrpSpPr>
        <p:grpSpPr bwMode="auto">
          <a:xfrm>
            <a:off x="6429375" y="4073525"/>
            <a:ext cx="1030288" cy="457200"/>
            <a:chOff x="3746" y="2537"/>
            <a:chExt cx="649" cy="288"/>
          </a:xfrm>
        </p:grpSpPr>
        <p:sp>
          <p:nvSpPr>
            <p:cNvPr id="58896" name="Rectangle 528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7" name="Text Box 529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898" name="Group 530"/>
          <p:cNvGrpSpPr>
            <a:grpSpLocks/>
          </p:cNvGrpSpPr>
          <p:nvPr/>
        </p:nvGrpSpPr>
        <p:grpSpPr bwMode="auto">
          <a:xfrm>
            <a:off x="6391275" y="2816225"/>
            <a:ext cx="1030288" cy="457200"/>
            <a:chOff x="3746" y="2537"/>
            <a:chExt cx="649" cy="288"/>
          </a:xfrm>
        </p:grpSpPr>
        <p:sp>
          <p:nvSpPr>
            <p:cNvPr id="58899" name="Rectangle 531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0" name="Text Box 532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901" name="Group 533"/>
          <p:cNvGrpSpPr>
            <a:grpSpLocks/>
          </p:cNvGrpSpPr>
          <p:nvPr/>
        </p:nvGrpSpPr>
        <p:grpSpPr bwMode="auto">
          <a:xfrm>
            <a:off x="5067300" y="3530600"/>
            <a:ext cx="1030288" cy="457200"/>
            <a:chOff x="3746" y="2537"/>
            <a:chExt cx="649" cy="288"/>
          </a:xfrm>
        </p:grpSpPr>
        <p:sp>
          <p:nvSpPr>
            <p:cNvPr id="58902" name="Rectangle 534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3" name="Text Box 535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904" name="Rectangle 536"/>
          <p:cNvSpPr>
            <a:spLocks noChangeArrowheads="1"/>
          </p:cNvSpPr>
          <p:nvPr/>
        </p:nvSpPr>
        <p:spPr bwMode="auto">
          <a:xfrm>
            <a:off x="280988" y="4071938"/>
            <a:ext cx="4643437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Mail Servers</a:t>
            </a:r>
            <a:r>
              <a:rPr lang="en-US" sz="2000"/>
              <a:t>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Mailbox: </a:t>
            </a:r>
            <a:r>
              <a:rPr lang="en-US" sz="1800"/>
              <a:t>incoming messages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message</a:t>
            </a: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queue</a:t>
            </a:r>
            <a:r>
              <a:rPr lang="en-US" sz="1800"/>
              <a:t> outgoing msgs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SMTP protocol</a:t>
            </a:r>
            <a:r>
              <a:rPr lang="en-US" sz="1800"/>
              <a:t> between mail servers to send email messages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1800"/>
              <a:t>client: sending mail server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1800"/>
              <a:t>“server”: receiving mail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5173-C270-4F3A-AAE6-8E170D2B1940}" type="slidenum">
              <a:rPr lang="en-US"/>
              <a:pPr/>
              <a:t>38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Electronic Mail: SMTP </a:t>
            </a:r>
            <a:r>
              <a:rPr lang="en-US" sz="3200"/>
              <a:t>[RFC 2821]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36650"/>
            <a:ext cx="7491413" cy="3579813"/>
          </a:xfrm>
        </p:spPr>
        <p:txBody>
          <a:bodyPr/>
          <a:lstStyle/>
          <a:p>
            <a:r>
              <a:rPr lang="en-US" sz="2000" dirty="0"/>
              <a:t>uses TCP to reliably transfer email message from client to server, port 25</a:t>
            </a:r>
          </a:p>
          <a:p>
            <a:r>
              <a:rPr lang="en-US" sz="2000" dirty="0"/>
              <a:t>direct transfer: sending server to receiving server</a:t>
            </a:r>
          </a:p>
          <a:p>
            <a:r>
              <a:rPr lang="en-US" sz="2000" dirty="0"/>
              <a:t>three phases of transfer</a:t>
            </a:r>
          </a:p>
          <a:p>
            <a:pPr lvl="1"/>
            <a:r>
              <a:rPr lang="en-US" sz="2000" dirty="0"/>
              <a:t>1. handshake, 2. transfer of messages, 3. closure</a:t>
            </a:r>
          </a:p>
          <a:p>
            <a:r>
              <a:rPr lang="en-US" sz="2000" dirty="0"/>
              <a:t>SMTP uses persistent connections: sending mail server sends all its messages to the receiving mail server over one TCP connection</a:t>
            </a:r>
          </a:p>
          <a:p>
            <a:r>
              <a:rPr lang="en-US" sz="2400" dirty="0"/>
              <a:t>Email Scenario: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403225" y="4785043"/>
            <a:ext cx="8066088" cy="1739900"/>
            <a:chOff x="403225" y="4449763"/>
            <a:chExt cx="8066088" cy="1739900"/>
          </a:xfrm>
        </p:grpSpPr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270000" y="5062538"/>
              <a:ext cx="709613" cy="703262"/>
              <a:chOff x="4337" y="290"/>
              <a:chExt cx="447" cy="443"/>
            </a:xfrm>
          </p:grpSpPr>
          <p:graphicFrame>
            <p:nvGraphicFramePr>
              <p:cNvPr id="60423" name="Object 7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23" name="Clip" r:id="rId4" imgW="1305000" imgH="1085760" progId="MS_ClipArt_Gallery.2">
                  <p:embed/>
                </p:oleObj>
              </a:graphicData>
            </a:graphic>
          </p:graphicFrame>
          <p:grpSp>
            <p:nvGrpSpPr>
              <p:cNvPr id="60424" name="Group 8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25" name="Rectangle 9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agent</a:t>
                  </a:r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0427" name="Group 11"/>
            <p:cNvGrpSpPr>
              <a:grpSpLocks/>
            </p:cNvGrpSpPr>
            <p:nvPr/>
          </p:nvGrpSpPr>
          <p:grpSpPr bwMode="auto">
            <a:xfrm>
              <a:off x="2795588" y="4503738"/>
              <a:ext cx="822325" cy="1501775"/>
              <a:chOff x="3484" y="2522"/>
              <a:chExt cx="518" cy="946"/>
            </a:xfrm>
          </p:grpSpPr>
          <p:grpSp>
            <p:nvGrpSpPr>
              <p:cNvPr id="60428" name="Group 12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29" name="AutoShape 13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0" name="Rectangle 14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1" name="Rectangle 15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2" name="AutoShape 16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3" name="Line 17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7" name="Group 21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38" name="Rectangle 22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40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1" name="Line 25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2" name="Line 26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3" name="Line 27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4" name="Line 28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5" name="Line 29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6" name="Line 30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7" name="Line 31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8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9" name="Rectangle 33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0" name="Rectangle 34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1" name="Rectangle 35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2" name="Rectangle 36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60453" name="Picture 37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25" y="5121275"/>
              <a:ext cx="561975" cy="693738"/>
            </a:xfrm>
            <a:prstGeom prst="rect">
              <a:avLst/>
            </a:prstGeom>
            <a:noFill/>
          </p:spPr>
        </p:pic>
        <p:pic>
          <p:nvPicPr>
            <p:cNvPr id="60454" name="Picture 38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93038" y="5026025"/>
              <a:ext cx="676275" cy="690563"/>
            </a:xfrm>
            <a:prstGeom prst="rect">
              <a:avLst/>
            </a:prstGeom>
            <a:noFill/>
          </p:spPr>
        </p:pic>
        <p:grpSp>
          <p:nvGrpSpPr>
            <p:cNvPr id="60455" name="Group 39"/>
            <p:cNvGrpSpPr>
              <a:grpSpLocks/>
            </p:cNvGrpSpPr>
            <p:nvPr/>
          </p:nvGrpSpPr>
          <p:grpSpPr bwMode="auto">
            <a:xfrm>
              <a:off x="4986338" y="4449763"/>
              <a:ext cx="822325" cy="1501775"/>
              <a:chOff x="3484" y="2522"/>
              <a:chExt cx="518" cy="946"/>
            </a:xfrm>
          </p:grpSpPr>
          <p:grpSp>
            <p:nvGrpSpPr>
              <p:cNvPr id="60456" name="Group 40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57" name="AutoShape 41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8" name="Rectangle 42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9" name="Rectangle 43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0" name="AutoShape 44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1" name="Line 45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3" name="Rectangle 47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4" name="Rectangle 48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65" name="Group 49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66" name="Rectangle 50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68" name="Rectangle 52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9" name="Line 53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0" name="Line 54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1" name="Line 55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2" name="Line 56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3" name="Line 57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4" name="Line 58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5" name="Line 59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6" name="Rectangle 60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7" name="Rectangle 61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8" name="Rectangle 62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9" name="Rectangle 63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0" name="Rectangle 64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1" name="Group 65"/>
            <p:cNvGrpSpPr>
              <a:grpSpLocks/>
            </p:cNvGrpSpPr>
            <p:nvPr/>
          </p:nvGrpSpPr>
          <p:grpSpPr bwMode="auto">
            <a:xfrm>
              <a:off x="6819900" y="4946650"/>
              <a:ext cx="709613" cy="703263"/>
              <a:chOff x="4337" y="290"/>
              <a:chExt cx="447" cy="443"/>
            </a:xfrm>
          </p:grpSpPr>
          <p:graphicFrame>
            <p:nvGraphicFramePr>
              <p:cNvPr id="60482" name="Object 66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82" name="Clip" r:id="rId7" imgW="1305000" imgH="1085760" progId="MS_ClipArt_Gallery.2">
                  <p:embed/>
                </p:oleObj>
              </a:graphicData>
            </a:graphic>
          </p:graphicFrame>
          <p:grpSp>
            <p:nvGrpSpPr>
              <p:cNvPr id="60483" name="Group 67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84" name="Rectangle 68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agent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928813" y="5494338"/>
              <a:ext cx="892175" cy="1460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3614738" y="5629275"/>
              <a:ext cx="1379537" cy="2190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Line 72"/>
            <p:cNvSpPr>
              <a:spLocks noChangeShapeType="1"/>
            </p:cNvSpPr>
            <p:nvPr/>
          </p:nvSpPr>
          <p:spPr bwMode="auto">
            <a:xfrm flipV="1">
              <a:off x="5811838" y="5408613"/>
              <a:ext cx="1027112" cy="4270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9" name="Oval 73"/>
            <p:cNvSpPr>
              <a:spLocks noChangeArrowheads="1"/>
            </p:cNvSpPr>
            <p:nvPr/>
          </p:nvSpPr>
          <p:spPr bwMode="auto">
            <a:xfrm>
              <a:off x="1441450" y="4870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1</a:t>
              </a:r>
              <a:endParaRPr lang="en-US"/>
            </a:p>
          </p:txBody>
        </p:sp>
        <p:sp>
          <p:nvSpPr>
            <p:cNvPr id="60490" name="Oval 74"/>
            <p:cNvSpPr>
              <a:spLocks noChangeArrowheads="1"/>
            </p:cNvSpPr>
            <p:nvPr/>
          </p:nvSpPr>
          <p:spPr bwMode="auto">
            <a:xfrm>
              <a:off x="2168525" y="54387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2</a:t>
              </a:r>
              <a:endParaRPr lang="en-US"/>
            </a:p>
          </p:txBody>
        </p:sp>
        <p:sp>
          <p:nvSpPr>
            <p:cNvPr id="60491" name="Oval 75"/>
            <p:cNvSpPr>
              <a:spLocks noChangeArrowheads="1"/>
            </p:cNvSpPr>
            <p:nvPr/>
          </p:nvSpPr>
          <p:spPr bwMode="auto">
            <a:xfrm>
              <a:off x="3040063" y="55181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3</a:t>
              </a:r>
              <a:endParaRPr lang="en-US"/>
            </a:p>
          </p:txBody>
        </p:sp>
        <p:sp>
          <p:nvSpPr>
            <p:cNvPr id="60492" name="Oval 76"/>
            <p:cNvSpPr>
              <a:spLocks noChangeArrowheads="1"/>
            </p:cNvSpPr>
            <p:nvPr/>
          </p:nvSpPr>
          <p:spPr bwMode="auto">
            <a:xfrm>
              <a:off x="4151313" y="56038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4</a:t>
              </a:r>
              <a:endParaRPr lang="en-US"/>
            </a:p>
          </p:txBody>
        </p:sp>
        <p:sp>
          <p:nvSpPr>
            <p:cNvPr id="60493" name="Oval 77"/>
            <p:cNvSpPr>
              <a:spLocks noChangeArrowheads="1"/>
            </p:cNvSpPr>
            <p:nvPr/>
          </p:nvSpPr>
          <p:spPr bwMode="auto">
            <a:xfrm>
              <a:off x="5300663" y="570230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5</a:t>
              </a:r>
              <a:endParaRPr lang="en-US"/>
            </a:p>
          </p:txBody>
        </p:sp>
        <p:sp>
          <p:nvSpPr>
            <p:cNvPr id="60494" name="Oval 78"/>
            <p:cNvSpPr>
              <a:spLocks noChangeArrowheads="1"/>
            </p:cNvSpPr>
            <p:nvPr/>
          </p:nvSpPr>
          <p:spPr bwMode="auto">
            <a:xfrm>
              <a:off x="6178550" y="5505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6</a:t>
              </a:r>
              <a:endParaRPr lang="en-US"/>
            </a:p>
          </p:txBody>
        </p:sp>
        <p:sp>
          <p:nvSpPr>
            <p:cNvPr id="60495" name="Line 79"/>
            <p:cNvSpPr>
              <a:spLocks noChangeShapeType="1"/>
            </p:cNvSpPr>
            <p:nvPr/>
          </p:nvSpPr>
          <p:spPr bwMode="auto">
            <a:xfrm>
              <a:off x="1947863" y="5724525"/>
              <a:ext cx="854075" cy="130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Text Box 80"/>
            <p:cNvSpPr txBox="1">
              <a:spLocks noChangeArrowheads="1"/>
            </p:cNvSpPr>
            <p:nvPr/>
          </p:nvSpPr>
          <p:spPr bwMode="auto">
            <a:xfrm>
              <a:off x="1606550" y="5853113"/>
              <a:ext cx="109696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Send mail</a:t>
              </a:r>
            </a:p>
          </p:txBody>
        </p:sp>
        <p:sp>
          <p:nvSpPr>
            <p:cNvPr id="60497" name="Text Box 81"/>
            <p:cNvSpPr txBox="1">
              <a:spLocks noChangeArrowheads="1"/>
            </p:cNvSpPr>
            <p:nvPr/>
          </p:nvSpPr>
          <p:spPr bwMode="auto">
            <a:xfrm>
              <a:off x="6010275" y="5803900"/>
              <a:ext cx="9493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Rcv mail</a:t>
              </a:r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 flipH="1">
              <a:off x="5865813" y="5581650"/>
              <a:ext cx="996950" cy="35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915728" y="3534169"/>
            <a:ext cx="4466272" cy="1077943"/>
            <a:chOff x="3915728" y="3534169"/>
            <a:chExt cx="4466272" cy="1077943"/>
          </a:xfrm>
        </p:grpSpPr>
        <p:sp>
          <p:nvSpPr>
            <p:cNvPr id="157" name="Line 6"/>
            <p:cNvSpPr>
              <a:spLocks noChangeShapeType="1"/>
            </p:cNvSpPr>
            <p:nvPr/>
          </p:nvSpPr>
          <p:spPr bwMode="auto">
            <a:xfrm>
              <a:off x="4753836" y="3777843"/>
              <a:ext cx="48593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" name="Group 32"/>
            <p:cNvGrpSpPr>
              <a:grpSpLocks/>
            </p:cNvGrpSpPr>
            <p:nvPr/>
          </p:nvGrpSpPr>
          <p:grpSpPr bwMode="auto">
            <a:xfrm>
              <a:off x="7406485" y="3625451"/>
              <a:ext cx="582399" cy="521709"/>
              <a:chOff x="4241" y="290"/>
              <a:chExt cx="640" cy="671"/>
            </a:xfrm>
          </p:grpSpPr>
          <p:graphicFrame>
            <p:nvGraphicFramePr>
              <p:cNvPr id="225" name="Object 33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1" name="Clip" r:id="rId8" imgW="1305000" imgH="1085760" progId="">
                  <p:embed/>
                </p:oleObj>
              </a:graphicData>
            </a:graphic>
          </p:graphicFrame>
          <p:grpSp>
            <p:nvGrpSpPr>
              <p:cNvPr id="226" name="Group 34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9" name="Group 84"/>
            <p:cNvGrpSpPr>
              <a:grpSpLocks/>
            </p:cNvGrpSpPr>
            <p:nvPr/>
          </p:nvGrpSpPr>
          <p:grpSpPr bwMode="auto">
            <a:xfrm>
              <a:off x="5267986" y="3672102"/>
              <a:ext cx="203840" cy="457176"/>
              <a:chOff x="4180" y="783"/>
              <a:chExt cx="150" cy="307"/>
            </a:xfrm>
          </p:grpSpPr>
          <p:sp>
            <p:nvSpPr>
              <p:cNvPr id="217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" name="Group 158"/>
            <p:cNvGrpSpPr>
              <a:grpSpLocks/>
            </p:cNvGrpSpPr>
            <p:nvPr/>
          </p:nvGrpSpPr>
          <p:grpSpPr bwMode="auto">
            <a:xfrm>
              <a:off x="4782046" y="3857149"/>
              <a:ext cx="1152968" cy="754963"/>
              <a:chOff x="1615" y="1206"/>
              <a:chExt cx="1267" cy="971"/>
            </a:xfrm>
          </p:grpSpPr>
          <p:sp>
            <p:nvSpPr>
              <p:cNvPr id="201" name="Text Box 95"/>
              <p:cNvSpPr txBox="1">
                <a:spLocks noChangeArrowheads="1"/>
              </p:cNvSpPr>
              <p:nvPr/>
            </p:nvSpPr>
            <p:spPr bwMode="auto">
              <a:xfrm>
                <a:off x="1615" y="1583"/>
                <a:ext cx="1267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sender’s mail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server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grpSp>
            <p:nvGrpSpPr>
              <p:cNvPr id="202" name="Group 157"/>
              <p:cNvGrpSpPr>
                <a:grpSpLocks/>
              </p:cNvGrpSpPr>
              <p:nvPr/>
            </p:nvGrpSpPr>
            <p:grpSpPr bwMode="auto">
              <a:xfrm>
                <a:off x="1992" y="1206"/>
                <a:ext cx="510" cy="354"/>
                <a:chOff x="2070" y="2004"/>
                <a:chExt cx="510" cy="354"/>
              </a:xfrm>
            </p:grpSpPr>
            <p:sp>
              <p:nvSpPr>
                <p:cNvPr id="203" name="Rectangle 94"/>
                <p:cNvSpPr>
                  <a:spLocks noChangeArrowheads="1"/>
                </p:cNvSpPr>
                <p:nvPr/>
              </p:nvSpPr>
              <p:spPr bwMode="auto">
                <a:xfrm>
                  <a:off x="2070" y="2004"/>
                  <a:ext cx="510" cy="354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96"/>
                <p:cNvSpPr>
                  <a:spLocks noChangeArrowheads="1"/>
                </p:cNvSpPr>
                <p:nvPr/>
              </p:nvSpPr>
              <p:spPr bwMode="auto">
                <a:xfrm>
                  <a:off x="2094" y="207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Line 97"/>
                <p:cNvSpPr>
                  <a:spLocks noChangeShapeType="1"/>
                </p:cNvSpPr>
                <p:nvPr/>
              </p:nvSpPr>
              <p:spPr bwMode="auto">
                <a:xfrm>
                  <a:off x="2143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Line 98"/>
                <p:cNvSpPr>
                  <a:spLocks noChangeShapeType="1"/>
                </p:cNvSpPr>
                <p:nvPr/>
              </p:nvSpPr>
              <p:spPr bwMode="auto">
                <a:xfrm>
                  <a:off x="2252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Line 99"/>
                <p:cNvSpPr>
                  <a:spLocks noChangeShapeType="1"/>
                </p:cNvSpPr>
                <p:nvPr/>
              </p:nvSpPr>
              <p:spPr bwMode="auto">
                <a:xfrm>
                  <a:off x="2307" y="210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Line 100"/>
                <p:cNvSpPr>
                  <a:spLocks noChangeShapeType="1"/>
                </p:cNvSpPr>
                <p:nvPr/>
              </p:nvSpPr>
              <p:spPr bwMode="auto">
                <a:xfrm>
                  <a:off x="2364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Line 101"/>
                <p:cNvSpPr>
                  <a:spLocks noChangeShapeType="1"/>
                </p:cNvSpPr>
                <p:nvPr/>
              </p:nvSpPr>
              <p:spPr bwMode="auto">
                <a:xfrm>
                  <a:off x="2425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Line 102"/>
                <p:cNvSpPr>
                  <a:spLocks noChangeShapeType="1"/>
                </p:cNvSpPr>
                <p:nvPr/>
              </p:nvSpPr>
              <p:spPr bwMode="auto">
                <a:xfrm>
                  <a:off x="2481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Line 103"/>
                <p:cNvSpPr>
                  <a:spLocks noChangeShapeType="1"/>
                </p:cNvSpPr>
                <p:nvPr/>
              </p:nvSpPr>
              <p:spPr bwMode="auto">
                <a:xfrm>
                  <a:off x="2196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02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105"/>
                <p:cNvSpPr>
                  <a:spLocks noChangeArrowheads="1"/>
                </p:cNvSpPr>
                <p:nvPr/>
              </p:nvSpPr>
              <p:spPr bwMode="auto">
                <a:xfrm>
                  <a:off x="2188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74" y="224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71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67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1" name="Group 109"/>
            <p:cNvGrpSpPr>
              <a:grpSpLocks/>
            </p:cNvGrpSpPr>
            <p:nvPr/>
          </p:nvGrpSpPr>
          <p:grpSpPr bwMode="auto">
            <a:xfrm>
              <a:off x="4283370" y="3676767"/>
              <a:ext cx="582399" cy="521709"/>
              <a:chOff x="4241" y="290"/>
              <a:chExt cx="640" cy="671"/>
            </a:xfrm>
          </p:grpSpPr>
          <p:graphicFrame>
            <p:nvGraphicFramePr>
              <p:cNvPr id="197" name="Object 110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2" name="Clip" r:id="rId9" imgW="1305000" imgH="1085760" progId="">
                  <p:embed/>
                </p:oleObj>
              </a:graphicData>
            </a:graphic>
          </p:graphicFrame>
          <p:grpSp>
            <p:nvGrpSpPr>
              <p:cNvPr id="198" name="Group 111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199" name="Rectangle 112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62" name="Group 119"/>
            <p:cNvGrpSpPr>
              <a:grpSpLocks/>
            </p:cNvGrpSpPr>
            <p:nvPr/>
          </p:nvGrpSpPr>
          <p:grpSpPr bwMode="auto">
            <a:xfrm>
              <a:off x="4634627" y="3553144"/>
              <a:ext cx="755299" cy="338217"/>
              <a:chOff x="3655" y="2537"/>
              <a:chExt cx="830" cy="435"/>
            </a:xfrm>
          </p:grpSpPr>
          <p:sp>
            <p:nvSpPr>
              <p:cNvPr id="195" name="Rectangle 120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21"/>
              <p:cNvSpPr txBox="1">
                <a:spLocks noChangeArrowheads="1"/>
              </p:cNvSpPr>
              <p:nvPr/>
            </p:nvSpPr>
            <p:spPr bwMode="auto">
              <a:xfrm>
                <a:off x="3655" y="2537"/>
                <a:ext cx="83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FF0000"/>
                    </a:solidFill>
                  </a:rPr>
                  <a:t>SMTP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63" name="Group 126"/>
            <p:cNvGrpSpPr>
              <a:grpSpLocks/>
            </p:cNvGrpSpPr>
            <p:nvPr/>
          </p:nvGrpSpPr>
          <p:grpSpPr bwMode="auto">
            <a:xfrm>
              <a:off x="6338144" y="3672102"/>
              <a:ext cx="203840" cy="457176"/>
              <a:chOff x="4180" y="783"/>
              <a:chExt cx="150" cy="307"/>
            </a:xfrm>
          </p:grpSpPr>
          <p:sp>
            <p:nvSpPr>
              <p:cNvPr id="187" name="AutoShape 1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AutoShape 1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" name="Line 151"/>
            <p:cNvSpPr>
              <a:spLocks noChangeShapeType="1"/>
            </p:cNvSpPr>
            <p:nvPr/>
          </p:nvSpPr>
          <p:spPr bwMode="auto">
            <a:xfrm>
              <a:off x="5490935" y="3787173"/>
              <a:ext cx="79715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153"/>
            <p:cNvSpPr>
              <a:spLocks noChangeArrowheads="1"/>
            </p:cNvSpPr>
            <p:nvPr/>
          </p:nvSpPr>
          <p:spPr bwMode="auto">
            <a:xfrm>
              <a:off x="5638355" y="3586576"/>
              <a:ext cx="491399" cy="149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54"/>
            <p:cNvSpPr txBox="1">
              <a:spLocks noChangeArrowheads="1"/>
            </p:cNvSpPr>
            <p:nvPr/>
          </p:nvSpPr>
          <p:spPr bwMode="auto">
            <a:xfrm>
              <a:off x="5508207" y="3553143"/>
              <a:ext cx="7553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SMTP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7" name="Line 155"/>
            <p:cNvSpPr>
              <a:spLocks noChangeShapeType="1"/>
            </p:cNvSpPr>
            <p:nvPr/>
          </p:nvSpPr>
          <p:spPr bwMode="auto">
            <a:xfrm>
              <a:off x="6566553" y="3782508"/>
              <a:ext cx="94457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Text Box 156"/>
            <p:cNvSpPr txBox="1">
              <a:spLocks noChangeArrowheads="1"/>
            </p:cNvSpPr>
            <p:nvPr/>
          </p:nvSpPr>
          <p:spPr bwMode="auto">
            <a:xfrm>
              <a:off x="6589481" y="3534169"/>
              <a:ext cx="9733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access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protocol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9" name="Text Box 160"/>
            <p:cNvSpPr txBox="1">
              <a:spLocks noChangeArrowheads="1"/>
            </p:cNvSpPr>
            <p:nvPr/>
          </p:nvSpPr>
          <p:spPr bwMode="auto">
            <a:xfrm>
              <a:off x="5786025" y="4145606"/>
              <a:ext cx="1263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receiver’s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server</a:t>
              </a:r>
              <a:endParaRPr lang="en-US" sz="1200" dirty="0">
                <a:latin typeface="Times New Roman" pitchFamily="18" charset="0"/>
              </a:endParaRPr>
            </a:p>
          </p:txBody>
        </p:sp>
        <p:grpSp>
          <p:nvGrpSpPr>
            <p:cNvPr id="170" name="Group 161"/>
            <p:cNvGrpSpPr>
              <a:grpSpLocks/>
            </p:cNvGrpSpPr>
            <p:nvPr/>
          </p:nvGrpSpPr>
          <p:grpSpPr bwMode="auto">
            <a:xfrm>
              <a:off x="6184354" y="3852484"/>
              <a:ext cx="464099" cy="275239"/>
              <a:chOff x="2070" y="2004"/>
              <a:chExt cx="510" cy="354"/>
            </a:xfrm>
          </p:grpSpPr>
          <p:sp>
            <p:nvSpPr>
              <p:cNvPr id="173" name="Rectangle 162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163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64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65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166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67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68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69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70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71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72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73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74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75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1" name="Picture 176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5728" y="3672880"/>
              <a:ext cx="322139" cy="339772"/>
            </a:xfrm>
            <a:prstGeom prst="rect">
              <a:avLst/>
            </a:prstGeom>
            <a:noFill/>
          </p:spPr>
        </p:pic>
        <p:pic>
          <p:nvPicPr>
            <p:cNvPr id="172" name="Picture 179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94341" y="3642556"/>
              <a:ext cx="387659" cy="338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EF99-A43F-4E6D-8E66-6CAFB6FF9D87}" type="slidenum">
              <a:rPr lang="en-US"/>
              <a:pPr/>
              <a:t>39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SMTP: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1196975"/>
            <a:ext cx="7872413" cy="32940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sz="2000"/>
              <a:t>HTTP: pull</a:t>
            </a:r>
          </a:p>
          <a:p>
            <a:pPr>
              <a:spcAft>
                <a:spcPct val="50000"/>
              </a:spcAft>
            </a:pPr>
            <a:r>
              <a:rPr lang="en-US" sz="2000"/>
              <a:t>SMTP: push</a:t>
            </a:r>
          </a:p>
          <a:p>
            <a:pPr>
              <a:spcAft>
                <a:spcPct val="50000"/>
              </a:spcAft>
            </a:pPr>
            <a:r>
              <a:rPr lang="en-US" sz="2000"/>
              <a:t>both have ASCII command/response interaction, status codes</a:t>
            </a:r>
          </a:p>
          <a:p>
            <a:r>
              <a:rPr lang="en-US" sz="2000"/>
              <a:t>HTTP: each object encapsulated in its own response msg</a:t>
            </a:r>
          </a:p>
          <a:p>
            <a:r>
              <a:rPr lang="en-US" sz="2000"/>
              <a:t>SMTP: multiple objects sent in multipart msg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68338" y="4213225"/>
            <a:ext cx="6815137" cy="22193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accent2"/>
                </a:solidFill>
              </a:rPr>
              <a:t>Protocol Design Issue: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Pull vs. Push vs. Hybrid (spectrum)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how far do we push/pull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Issues &amp; factors to analyze: 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access pattern, delay, object dynamics,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314-7BA2-4C2E-933D-A32A8DA8C6C1}" type="slidenum">
              <a:rPr lang="en-US"/>
              <a:pPr/>
              <a:t>4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7772400" cy="1143000"/>
          </a:xfrm>
        </p:spPr>
        <p:txBody>
          <a:bodyPr/>
          <a:lstStyle/>
          <a:p>
            <a:r>
              <a:rPr lang="en-US"/>
              <a:t>Some network apps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866775"/>
            <a:ext cx="3810000" cy="4648200"/>
          </a:xfrm>
        </p:spPr>
        <p:txBody>
          <a:bodyPr/>
          <a:lstStyle/>
          <a:p>
            <a:r>
              <a:rPr lang="en-US" sz="2400" dirty="0"/>
              <a:t>e-mail</a:t>
            </a:r>
          </a:p>
          <a:p>
            <a:r>
              <a:rPr lang="en-US" sz="2400" dirty="0"/>
              <a:t>web</a:t>
            </a:r>
          </a:p>
          <a:p>
            <a:r>
              <a:rPr lang="en-US" sz="2400" dirty="0"/>
              <a:t>instant messaging</a:t>
            </a:r>
          </a:p>
          <a:p>
            <a:r>
              <a:rPr lang="en-US" sz="2400" dirty="0"/>
              <a:t>remote login</a:t>
            </a:r>
          </a:p>
          <a:p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multi-user network games</a:t>
            </a:r>
          </a:p>
          <a:p>
            <a:r>
              <a:rPr lang="en-US" sz="2400" dirty="0"/>
              <a:t>streaming stored video </a:t>
            </a:r>
            <a:r>
              <a:rPr lang="en-US" sz="2400" dirty="0" smtClean="0"/>
              <a:t>clips (YouTube)</a:t>
            </a: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960438"/>
            <a:ext cx="3810000" cy="4648200"/>
          </a:xfrm>
        </p:spPr>
        <p:txBody>
          <a:bodyPr/>
          <a:lstStyle/>
          <a:p>
            <a:r>
              <a:rPr lang="en-US" sz="2400" dirty="0"/>
              <a:t>voice over IP</a:t>
            </a:r>
          </a:p>
          <a:p>
            <a:r>
              <a:rPr lang="en-US" sz="2400" dirty="0"/>
              <a:t>real-time video conferencing</a:t>
            </a:r>
          </a:p>
          <a:p>
            <a:r>
              <a:rPr lang="en-US" sz="2400" dirty="0" smtClean="0"/>
              <a:t>Cloud/Grid </a:t>
            </a:r>
            <a:r>
              <a:rPr lang="en-US" sz="2400" dirty="0"/>
              <a:t>computing</a:t>
            </a:r>
          </a:p>
          <a:p>
            <a:r>
              <a:rPr lang="en-US" sz="2400" dirty="0"/>
              <a:t> …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250825" y="4784725"/>
            <a:ext cx="8886825" cy="149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>
                <a:solidFill>
                  <a:schemeClr val="accent2"/>
                </a:solidFill>
              </a:rPr>
              <a:t>Note: different applications may have different</a:t>
            </a:r>
          </a:p>
          <a:p>
            <a:pPr marL="342900" indent="-342900"/>
            <a:r>
              <a:rPr lang="en-US" sz="2000">
                <a:solidFill>
                  <a:schemeClr val="accent2"/>
                </a:solidFill>
              </a:rPr>
              <a:t>- Requirements </a:t>
            </a:r>
            <a:r>
              <a:rPr lang="en-US" sz="1800">
                <a:solidFill>
                  <a:schemeClr val="accent2"/>
                </a:solidFill>
              </a:rPr>
              <a:t>(delay, loss, Tput, jitter bounds, security)</a:t>
            </a:r>
          </a:p>
          <a:p>
            <a:pPr marL="342900" indent="-342900"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- Number of participants </a:t>
            </a:r>
            <a:r>
              <a:rPr lang="en-US" sz="1800">
                <a:solidFill>
                  <a:schemeClr val="accent2"/>
                </a:solidFill>
              </a:rPr>
              <a:t>(unicast, multicast, broadcast, manycast, profilecast)</a:t>
            </a:r>
          </a:p>
          <a:p>
            <a:pPr marL="342900" indent="-342900"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- Architecture </a:t>
            </a:r>
            <a:r>
              <a:rPr lang="en-US" sz="1800">
                <a:solidFill>
                  <a:schemeClr val="accent2"/>
                </a:solidFill>
              </a:rPr>
              <a:t>(client-server, p2p, flat, hierarchical, hybrid, self-configuring)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A52B-D385-4DF1-8771-934475F827A1}" type="slidenum">
              <a:rPr lang="en-US"/>
              <a:pPr/>
              <a:t>40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>
                <a:solidFill>
                  <a:srgbClr val="FF0000"/>
                </a:solidFill>
              </a:rPr>
              <a:t>2.5 DNS</a:t>
            </a:r>
          </a:p>
          <a:p>
            <a:endParaRPr lang="en-US" sz="2400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4F0F-46C5-4469-B980-E1968AF8B675}" type="slidenum">
              <a:rPr lang="en-US"/>
              <a:pPr/>
              <a:t>41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Domain Name System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647825"/>
            <a:ext cx="410686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Internet identifiers for hosts, routers:</a:t>
            </a:r>
            <a:endParaRPr lang="en-US" sz="2400" dirty="0"/>
          </a:p>
          <a:p>
            <a:pPr lvl="1"/>
            <a:r>
              <a:rPr lang="en-US" sz="2000" dirty="0"/>
              <a:t>IP address used for addressing </a:t>
            </a:r>
            <a:r>
              <a:rPr lang="en-US" sz="2000" dirty="0" err="1"/>
              <a:t>datagrams</a:t>
            </a:r>
            <a:endParaRPr lang="en-US" sz="2000" dirty="0"/>
          </a:p>
          <a:p>
            <a:pPr lvl="1"/>
            <a:r>
              <a:rPr lang="en-US" sz="2000" dirty="0"/>
              <a:t>“name”, e.g., ww.yahoo.com - used by humans</a:t>
            </a:r>
          </a:p>
          <a:p>
            <a:pPr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map between IP addresses and </a:t>
            </a:r>
            <a:r>
              <a:rPr lang="en-US" sz="2400" dirty="0" smtClean="0"/>
              <a:t>name, </a:t>
            </a:r>
            <a:r>
              <a:rPr lang="en-US" sz="2400" dirty="0" smtClean="0"/>
              <a:t>and vice versa</a:t>
            </a:r>
            <a:r>
              <a:rPr lang="en-US" sz="2400" dirty="0" smtClean="0"/>
              <a:t> </a:t>
            </a:r>
            <a:r>
              <a:rPr lang="en-US" sz="2400" dirty="0"/>
              <a:t>?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29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Domain Name System:</a:t>
            </a:r>
            <a:endParaRPr lang="en-US" sz="2400"/>
          </a:p>
          <a:p>
            <a:r>
              <a:rPr lang="en-US" sz="2000" i="1">
                <a:solidFill>
                  <a:srgbClr val="FF3300"/>
                </a:solidFill>
              </a:rPr>
              <a:t>distributed database</a:t>
            </a:r>
            <a:r>
              <a:rPr lang="en-US" sz="2000"/>
              <a:t> implemented in hierarchy of many </a:t>
            </a:r>
            <a:r>
              <a:rPr lang="en-US" sz="2000" i="1">
                <a:solidFill>
                  <a:srgbClr val="FF3300"/>
                </a:solidFill>
              </a:rPr>
              <a:t>name servers</a:t>
            </a:r>
            <a:endParaRPr lang="en-US" sz="2000">
              <a:solidFill>
                <a:srgbClr val="FF3300"/>
              </a:solidFill>
            </a:endParaRPr>
          </a:p>
          <a:p>
            <a:r>
              <a:rPr lang="en-US" sz="2000" i="1">
                <a:solidFill>
                  <a:srgbClr val="FF3300"/>
                </a:solidFill>
              </a:rPr>
              <a:t>application-layer protocol</a:t>
            </a:r>
            <a:r>
              <a:rPr lang="en-US" sz="2000"/>
              <a:t> host, routers, name servers to communicate to </a:t>
            </a:r>
            <a:r>
              <a:rPr lang="en-US" sz="2000" i="1">
                <a:solidFill>
                  <a:srgbClr val="FF3300"/>
                </a:solidFill>
              </a:rPr>
              <a:t>resolve</a:t>
            </a:r>
            <a:r>
              <a:rPr lang="en-US" sz="2000">
                <a:solidFill>
                  <a:srgbClr val="FF3300"/>
                </a:solidFill>
              </a:rPr>
              <a:t> </a:t>
            </a:r>
            <a:r>
              <a:rPr lang="en-US" sz="2000"/>
              <a:t>names (address/name translation)</a:t>
            </a:r>
          </a:p>
          <a:p>
            <a:pPr lvl="1"/>
            <a:r>
              <a:rPr lang="en-US" sz="2000"/>
              <a:t>note: core Internet function, implemented as application-layer protocol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complexity at network’s “edge”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89D-696D-4C72-ACE6-2F1A6DDFFCB8}" type="slidenum">
              <a:rPr lang="en-US"/>
              <a:pPr/>
              <a:t>42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</a:t>
            </a: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05313" y="1427163"/>
            <a:ext cx="4191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Why not centralize DNS?</a:t>
            </a:r>
          </a:p>
          <a:p>
            <a:r>
              <a:rPr lang="en-US" sz="2400">
                <a:solidFill>
                  <a:schemeClr val="accent2"/>
                </a:solidFill>
              </a:rPr>
              <a:t>single point of failure</a:t>
            </a:r>
          </a:p>
          <a:p>
            <a:r>
              <a:rPr lang="en-US" sz="2400"/>
              <a:t>traffic volume</a:t>
            </a:r>
          </a:p>
          <a:p>
            <a:r>
              <a:rPr lang="en-US" sz="2400"/>
              <a:t>distant centralized database = delays</a:t>
            </a:r>
          </a:p>
          <a:p>
            <a:r>
              <a:rPr lang="en-US" sz="2400"/>
              <a:t>maintenance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doesn’t </a:t>
            </a:r>
            <a:r>
              <a:rPr lang="en-US" sz="2400" i="1">
                <a:solidFill>
                  <a:schemeClr val="accent2"/>
                </a:solidFill>
              </a:rPr>
              <a:t>scale!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150018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DNS services</a:t>
            </a:r>
          </a:p>
          <a:p>
            <a:r>
              <a:rPr lang="en-US" sz="2400"/>
              <a:t>hostname to IP address translation</a:t>
            </a:r>
          </a:p>
          <a:p>
            <a:r>
              <a:rPr lang="en-US" sz="2400"/>
              <a:t>host aliasing</a:t>
            </a:r>
          </a:p>
          <a:p>
            <a:pPr lvl="1"/>
            <a:r>
              <a:rPr lang="en-US" sz="2000"/>
              <a:t>Canonical, alias names</a:t>
            </a:r>
          </a:p>
          <a:p>
            <a:r>
              <a:rPr lang="en-US" sz="2400"/>
              <a:t>mail server aliasing</a:t>
            </a:r>
          </a:p>
          <a:p>
            <a:r>
              <a:rPr lang="en-US" sz="2400"/>
              <a:t>load distribution</a:t>
            </a:r>
          </a:p>
          <a:p>
            <a:pPr lvl="1"/>
            <a:r>
              <a:rPr lang="en-US" sz="2000"/>
              <a:t>replicated Web servers: set of IP addresses for one canonical name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225-B146-480B-AEA8-3F231A63CC47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201751" name="Group 23"/>
          <p:cNvGrpSpPr>
            <a:grpSpLocks/>
          </p:cNvGrpSpPr>
          <p:nvPr/>
        </p:nvGrpSpPr>
        <p:grpSpPr bwMode="auto">
          <a:xfrm>
            <a:off x="438150" y="1093788"/>
            <a:ext cx="8205788" cy="2444750"/>
            <a:chOff x="230" y="576"/>
            <a:chExt cx="5504" cy="1757"/>
          </a:xfrm>
        </p:grpSpPr>
        <p:sp>
          <p:nvSpPr>
            <p:cNvPr id="201730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Root DNS Servers</a:t>
              </a:r>
            </a:p>
          </p:txBody>
        </p:sp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com DNS servers</a:t>
              </a:r>
            </a:p>
          </p:txBody>
        </p:sp>
        <p:sp>
          <p:nvSpPr>
            <p:cNvPr id="201733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org DNS servers</a:t>
              </a:r>
            </a:p>
          </p:txBody>
        </p:sp>
        <p:sp>
          <p:nvSpPr>
            <p:cNvPr id="201734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edu DNS servers</a:t>
              </a:r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6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4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en-US" sz="3600"/>
              <a:t>Distributed, Hierarchical Database</a:t>
            </a:r>
          </a:p>
        </p:txBody>
      </p:sp>
      <p:sp>
        <p:nvSpPr>
          <p:cNvPr id="20175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705225"/>
            <a:ext cx="8172450" cy="2813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Client wants IP for www.amazon.com; 1</a:t>
            </a:r>
            <a:r>
              <a:rPr lang="en-US" sz="2400" u="sng" baseline="30000">
                <a:solidFill>
                  <a:srgbClr val="FF0000"/>
                </a:solidFill>
              </a:rPr>
              <a:t>st</a:t>
            </a:r>
            <a:r>
              <a:rPr lang="en-US" sz="2400" u="sng">
                <a:solidFill>
                  <a:srgbClr val="FF0000"/>
                </a:solidFill>
              </a:rPr>
              <a:t> approx:</a:t>
            </a:r>
          </a:p>
          <a:p>
            <a:r>
              <a:rPr lang="en-US" sz="2400"/>
              <a:t>client queries a root server to find com DNS server</a:t>
            </a:r>
          </a:p>
          <a:p>
            <a:r>
              <a:rPr lang="en-US" sz="2400"/>
              <a:t>client queries com DNS server to get amazon.com DNS server</a:t>
            </a:r>
          </a:p>
          <a:p>
            <a:r>
              <a:rPr lang="en-US" sz="2400"/>
              <a:t>client queries amazon.com DNS server to get  IP address for www.amazon.com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24BD-D914-43D4-B54E-4992DBD77674}" type="slidenum">
              <a:rPr lang="en-US"/>
              <a:pPr/>
              <a:t>44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Root name servers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362075"/>
            <a:ext cx="8478837" cy="4648200"/>
          </a:xfrm>
        </p:spPr>
        <p:txBody>
          <a:bodyPr/>
          <a:lstStyle/>
          <a:p>
            <a:r>
              <a:rPr lang="en-US" sz="2000"/>
              <a:t>contacted by local name server that can not resolve name</a:t>
            </a:r>
          </a:p>
          <a:p>
            <a:r>
              <a:rPr lang="en-US" sz="2000"/>
              <a:t>root name server:</a:t>
            </a:r>
          </a:p>
          <a:p>
            <a:pPr lvl="1"/>
            <a:r>
              <a:rPr lang="en-US" sz="2000"/>
              <a:t>contacts authoritative name server if name mapping not known</a:t>
            </a:r>
          </a:p>
          <a:p>
            <a:pPr lvl="1"/>
            <a:r>
              <a:rPr lang="en-US" sz="2000"/>
              <a:t>gets mapping</a:t>
            </a:r>
          </a:p>
          <a:p>
            <a:pPr lvl="1"/>
            <a:r>
              <a:rPr lang="en-US" sz="2000"/>
              <a:t>returns mapping to local name server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/>
              <a:t>    13 root name servers worldwide</a:t>
            </a:r>
            <a:endParaRPr lang="en-US"/>
          </a:p>
        </p:txBody>
      </p:sp>
      <p:sp>
        <p:nvSpPr>
          <p:cNvPr id="78870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71" name="Picture 23" descr="worl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</p:spPr>
      </p:pic>
      <p:sp>
        <p:nvSpPr>
          <p:cNvPr id="78872" name="Freeform 24"/>
          <p:cNvSpPr>
            <a:spLocks/>
          </p:cNvSpPr>
          <p:nvPr/>
        </p:nvSpPr>
        <p:spPr bwMode="auto">
          <a:xfrm>
            <a:off x="2179638" y="3725863"/>
            <a:ext cx="642937" cy="1235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0"/>
              </a:cxn>
              <a:cxn ang="0">
                <a:pos x="963" y="1893"/>
              </a:cxn>
            </a:cxnLst>
            <a:rect l="0" t="0" r="r" b="b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701675" y="5654675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b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l  ICANN Los Angeles, 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1527175" y="5113338"/>
            <a:ext cx="762000" cy="54610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e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f  Internet Software C. Palo</a:t>
            </a:r>
            <a:r>
              <a:rPr lang="en-US" sz="900">
                <a:solidFill>
                  <a:srgbClr val="000000"/>
                </a:solidFill>
                <a:latin typeface="Arial" charset="0"/>
              </a:rPr>
              <a:t> Alto, CA (and 36 other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6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1997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en-US" sz="1000">
                <a:latin typeface="Arial" charset="0"/>
              </a:rPr>
              <a:t>Autonomica,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Stockholm (plus     28 other locations)</a:t>
            </a:r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/>
            <a:ahLst/>
            <a:cxnLst>
              <a:cxn ang="0">
                <a:pos x="666" y="0"/>
              </a:cxn>
              <a:cxn ang="0">
                <a:pos x="0" y="1005"/>
              </a:cxn>
            </a:cxnLst>
            <a:rect l="0" t="0" r="r" b="b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k RIPE London (also 16 other locations)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/>
            <a:ahLst/>
            <a:cxnLst>
              <a:cxn ang="0">
                <a:pos x="922" y="0"/>
              </a:cxn>
              <a:cxn ang="0">
                <a:pos x="0" y="1448"/>
              </a:cxn>
            </a:cxnLst>
            <a:rect l="0" t="0" r="r" b="b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5737225" y="4279900"/>
            <a:ext cx="1766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m WIDE Tokyo (also Seoul, Paris, SF)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0" y="462"/>
              </a:cxn>
            </a:cxnLst>
            <a:rect l="0" t="0" r="r" b="b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2162175" y="3367088"/>
            <a:ext cx="25987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a Verisign, Dulles,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c Cogent, Herndon, VA (also LA)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d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g US DoD Vienna,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h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j  Verisign, ( 21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89F6-0586-4B82-B620-2CCBAB74AB4D}" type="slidenum">
              <a:rPr lang="en-US"/>
              <a:pPr/>
              <a:t>45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TLD and Authoritative Servers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I. Top-level domain (TLD) servers:</a:t>
            </a:r>
          </a:p>
          <a:p>
            <a:pPr lvl="1">
              <a:lnSpc>
                <a:spcPct val="90000"/>
              </a:lnSpc>
            </a:pPr>
            <a:r>
              <a:rPr lang="en-US"/>
              <a:t> responsible for com, org, net, edu, etc, and all top-level country domains uk, fr, ca, jp.</a:t>
            </a:r>
          </a:p>
          <a:p>
            <a:pPr lvl="1">
              <a:lnSpc>
                <a:spcPct val="90000"/>
              </a:lnSpc>
            </a:pPr>
            <a:r>
              <a:rPr lang="en-US"/>
              <a:t>Network Solutions maintains servers for com TLD</a:t>
            </a:r>
          </a:p>
          <a:p>
            <a:pPr lvl="1">
              <a:lnSpc>
                <a:spcPct val="90000"/>
              </a:lnSpc>
            </a:pPr>
            <a:r>
              <a:rPr lang="en-US"/>
              <a:t>Educause for edu TLD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II. Authoritative DNS servers: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organization’s DNS servers, providing authoritative hostname to IP mappings for organization’s servers (e.g., Web, mail).</a:t>
            </a:r>
          </a:p>
          <a:p>
            <a:pPr lvl="1">
              <a:lnSpc>
                <a:spcPct val="90000"/>
              </a:lnSpc>
            </a:pPr>
            <a:r>
              <a:rPr lang="en-US"/>
              <a:t>can be maintained by organization or service provider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8DDD-8DEA-41DB-8EEB-4374659FEBB3}" type="slidenum">
              <a:rPr lang="en-US"/>
              <a:pPr/>
              <a:t>46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Local Name Server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not strictly belong to hierarchy</a:t>
            </a:r>
          </a:p>
          <a:p>
            <a:r>
              <a:rPr lang="en-US"/>
              <a:t>each ISP (residential ISP, company, university) has one.</a:t>
            </a:r>
          </a:p>
          <a:p>
            <a:pPr lvl="1"/>
            <a:r>
              <a:rPr lang="en-US"/>
              <a:t>also called “default name server”</a:t>
            </a:r>
          </a:p>
          <a:p>
            <a:r>
              <a:rPr lang="en-US"/>
              <a:t>when host makes DNS query, query is sent to its local DNS server</a:t>
            </a:r>
          </a:p>
          <a:p>
            <a:pPr lvl="1"/>
            <a:r>
              <a:rPr lang="en-US"/>
              <a:t>acts as proxy, forwards query into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3CE-8B34-431E-BA21-4BFA24687B5E}" type="slidenum">
              <a:rPr lang="en-US"/>
              <a:pPr/>
              <a:t>47</a:t>
            </a:fld>
            <a:endParaRPr lang="en-US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4989513" y="4303713"/>
          <a:ext cx="833437" cy="638175"/>
        </p:xfrm>
        <a:graphic>
          <a:graphicData uri="http://schemas.openxmlformats.org/presentationml/2006/ole">
            <p:oleObj spid="_x0000_s202756" name="Clip" r:id="rId4" imgW="1305000" imgH="1085760" progId="MS_ClipArt_Gallery.2">
              <p:embed/>
            </p:oleObj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4157663" y="4881563"/>
            <a:ext cx="1844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cis.poly.edu</a:t>
            </a:r>
            <a:endParaRPr lang="en-US" sz="1600">
              <a:latin typeface="Arial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618288" y="5656263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gaia.cs.umass.edu</a:t>
            </a:r>
            <a:endParaRPr lang="en-US" sz="1600">
              <a:latin typeface="Arial" charset="0"/>
            </a:endParaRPr>
          </a:p>
        </p:txBody>
      </p:sp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7113588" y="5103813"/>
          <a:ext cx="833437" cy="638175"/>
        </p:xfrm>
        <a:graphic>
          <a:graphicData uri="http://schemas.openxmlformats.org/presentationml/2006/ole">
            <p:oleObj spid="_x0000_s202759" name="Clip" r:id="rId5" imgW="1305000" imgH="1085760" progId="MS_ClipArt_Gallery.2">
              <p:embed/>
            </p:oleObj>
          </a:graphicData>
        </a:graphic>
      </p:graphicFrame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5237163" y="2228850"/>
            <a:ext cx="369887" cy="657225"/>
            <a:chOff x="4180" y="783"/>
            <a:chExt cx="150" cy="307"/>
          </a:xfrm>
        </p:grpSpPr>
        <p:sp>
          <p:nvSpPr>
            <p:cNvPr id="202761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76" name="Group 24"/>
          <p:cNvGrpSpPr>
            <a:grpSpLocks/>
          </p:cNvGrpSpPr>
          <p:nvPr/>
        </p:nvGrpSpPr>
        <p:grpSpPr bwMode="auto">
          <a:xfrm>
            <a:off x="4130675" y="3062288"/>
            <a:ext cx="1998663" cy="611187"/>
            <a:chOff x="2800" y="2132"/>
            <a:chExt cx="1259" cy="385"/>
          </a:xfrm>
        </p:grpSpPr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dns.poly.edu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02785" name="Group 33"/>
          <p:cNvGrpSpPr>
            <a:grpSpLocks/>
          </p:cNvGrpSpPr>
          <p:nvPr/>
        </p:nvGrpSpPr>
        <p:grpSpPr bwMode="auto">
          <a:xfrm>
            <a:off x="6351588" y="809625"/>
            <a:ext cx="369887" cy="657225"/>
            <a:chOff x="4180" y="783"/>
            <a:chExt cx="150" cy="307"/>
          </a:xfrm>
        </p:grpSpPr>
        <p:sp>
          <p:nvSpPr>
            <p:cNvPr id="202786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9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0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1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794" name="Group 42"/>
          <p:cNvGrpSpPr>
            <a:grpSpLocks/>
          </p:cNvGrpSpPr>
          <p:nvPr/>
        </p:nvGrpSpPr>
        <p:grpSpPr bwMode="auto">
          <a:xfrm>
            <a:off x="7180263" y="2238375"/>
            <a:ext cx="369887" cy="657225"/>
            <a:chOff x="4180" y="783"/>
            <a:chExt cx="150" cy="307"/>
          </a:xfrm>
        </p:grpSpPr>
        <p:sp>
          <p:nvSpPr>
            <p:cNvPr id="202795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6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7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8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9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0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1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2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803" name="Group 51"/>
          <p:cNvGrpSpPr>
            <a:grpSpLocks/>
          </p:cNvGrpSpPr>
          <p:nvPr/>
        </p:nvGrpSpPr>
        <p:grpSpPr bwMode="auto">
          <a:xfrm>
            <a:off x="7161213" y="3857625"/>
            <a:ext cx="369887" cy="657225"/>
            <a:chOff x="4180" y="783"/>
            <a:chExt cx="150" cy="307"/>
          </a:xfrm>
        </p:grpSpPr>
        <p:sp>
          <p:nvSpPr>
            <p:cNvPr id="202804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5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6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7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8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9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0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1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812" name="Text Box 60"/>
          <p:cNvSpPr txBox="1">
            <a:spLocks noChangeArrowheads="1"/>
          </p:cNvSpPr>
          <p:nvPr/>
        </p:nvSpPr>
        <p:spPr bwMode="auto">
          <a:xfrm>
            <a:off x="6243638" y="4429125"/>
            <a:ext cx="261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dns.cs.umass.edu</a:t>
            </a:r>
            <a:endParaRPr lang="en-US" sz="1600">
              <a:latin typeface="Arial" charset="0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7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818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  <p:sp>
        <p:nvSpPr>
          <p:cNvPr id="202819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4648200"/>
          </a:xfrm>
        </p:spPr>
        <p:txBody>
          <a:bodyPr/>
          <a:lstStyle/>
          <a:p>
            <a:r>
              <a:rPr lang="en-US" sz="2400"/>
              <a:t>Host at cis.poly.edu wants IP address for gaia.cs.umass.edu</a:t>
            </a:r>
          </a:p>
        </p:txBody>
      </p:sp>
      <p:sp>
        <p:nvSpPr>
          <p:cNvPr id="202821" name="Rectangle 69"/>
          <p:cNvSpPr>
            <a:spLocks noChangeArrowheads="1"/>
          </p:cNvSpPr>
          <p:nvPr/>
        </p:nvSpPr>
        <p:spPr bwMode="auto">
          <a:xfrm>
            <a:off x="582613" y="3094038"/>
            <a:ext cx="31623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A. iterative query:</a:t>
            </a:r>
            <a:endParaRPr lang="en-US" sz="2000">
              <a:solidFill>
                <a:srgbClr val="FF0000"/>
              </a:solidFill>
            </a:endParaRP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contacted server replies with name of server to contact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“I don’t know this name, but ask this server”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0EB4-1FB3-46D5-A5DA-80FB9D8B882B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203841" name="Group 65"/>
          <p:cNvGrpSpPr>
            <a:grpSpLocks/>
          </p:cNvGrpSpPr>
          <p:nvPr/>
        </p:nvGrpSpPr>
        <p:grpSpPr bwMode="auto">
          <a:xfrm>
            <a:off x="3416300" y="790575"/>
            <a:ext cx="5727700" cy="5511800"/>
            <a:chOff x="1499" y="384"/>
            <a:chExt cx="3608" cy="3472"/>
          </a:xfrm>
        </p:grpSpPr>
        <p:graphicFrame>
          <p:nvGraphicFramePr>
            <p:cNvPr id="203778" name="Object 2"/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p:oleObj spid="_x0000_s203778" name="Clip" r:id="rId4" imgW="1305000" imgH="1085760" progId="MS_ClipArt_Gallery.2">
                <p:embed/>
              </p:oleObj>
            </a:graphicData>
          </a:graphic>
        </p:graphicFrame>
        <p:sp>
          <p:nvSpPr>
            <p:cNvPr id="203779" name="Text Box 3"/>
            <p:cNvSpPr txBox="1">
              <a:spLocks noChangeArrowheads="1"/>
            </p:cNvSpPr>
            <p:nvPr/>
          </p:nvSpPr>
          <p:spPr bwMode="auto">
            <a:xfrm>
              <a:off x="1516" y="3156"/>
              <a:ext cx="11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requesting host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cis.poly.edu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780" name="Text Box 4"/>
            <p:cNvSpPr txBox="1">
              <a:spLocks noChangeArrowheads="1"/>
            </p:cNvSpPr>
            <p:nvPr/>
          </p:nvSpPr>
          <p:spPr bwMode="auto">
            <a:xfrm>
              <a:off x="3066" y="3644"/>
              <a:ext cx="12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gaia.cs.umass.edu</a:t>
              </a:r>
              <a:endParaRPr lang="en-US" sz="1600">
                <a:latin typeface="Arial" charset="0"/>
              </a:endParaRPr>
            </a:p>
          </p:txBody>
        </p:sp>
        <p:graphicFrame>
          <p:nvGraphicFramePr>
            <p:cNvPr id="203781" name="Object 5"/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p:oleObj spid="_x0000_s203781" name="Clip" r:id="rId5" imgW="1305000" imgH="1085760" progId="MS_ClipArt_Gallery.2">
                <p:embed/>
              </p:oleObj>
            </a:graphicData>
          </a:graphic>
        </p:graphicFrame>
        <p:grpSp>
          <p:nvGrpSpPr>
            <p:cNvPr id="203782" name="Group 6"/>
            <p:cNvGrpSpPr>
              <a:grpSpLocks/>
            </p:cNvGrpSpPr>
            <p:nvPr/>
          </p:nvGrpSpPr>
          <p:grpSpPr bwMode="auto">
            <a:xfrm>
              <a:off x="2196" y="1485"/>
              <a:ext cx="233" cy="414"/>
              <a:chOff x="4180" y="783"/>
              <a:chExt cx="150" cy="307"/>
            </a:xfrm>
          </p:grpSpPr>
          <p:sp>
            <p:nvSpPr>
              <p:cNvPr id="20378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2545" y="384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792" name="Line 16"/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Line 17"/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95" name="Group 19"/>
            <p:cNvGrpSpPr>
              <a:grpSpLocks/>
            </p:cNvGrpSpPr>
            <p:nvPr/>
          </p:nvGrpSpPr>
          <p:grpSpPr bwMode="auto">
            <a:xfrm>
              <a:off x="1499" y="2010"/>
              <a:ext cx="1259" cy="385"/>
              <a:chOff x="2800" y="2132"/>
              <a:chExt cx="1259" cy="385"/>
            </a:xfrm>
          </p:grpSpPr>
          <p:sp>
            <p:nvSpPr>
              <p:cNvPr id="203796" name="Rectangle 20"/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7" name="Text Box 21"/>
              <p:cNvSpPr txBox="1">
                <a:spLocks noChangeArrowheads="1"/>
              </p:cNvSpPr>
              <p:nvPr/>
            </p:nvSpPr>
            <p:spPr bwMode="auto">
              <a:xfrm>
                <a:off x="2800" y="2132"/>
                <a:ext cx="1259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local DNS server</a:t>
                </a:r>
                <a:endParaRPr lang="en-US">
                  <a:latin typeface="Times New Roman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Arial" charset="0"/>
                  </a:rPr>
                  <a:t>dns.poly.edu</a:t>
                </a:r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1" name="Text Box 25"/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3803" name="Group 27"/>
            <p:cNvGrpSpPr>
              <a:grpSpLocks/>
            </p:cNvGrpSpPr>
            <p:nvPr/>
          </p:nvGrpSpPr>
          <p:grpSpPr bwMode="auto">
            <a:xfrm>
              <a:off x="2898" y="591"/>
              <a:ext cx="233" cy="414"/>
              <a:chOff x="4180" y="783"/>
              <a:chExt cx="150" cy="307"/>
            </a:xfrm>
          </p:grpSpPr>
          <p:sp>
            <p:nvSpPr>
              <p:cNvPr id="203804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5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6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7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8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9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0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1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12" name="Group 36"/>
            <p:cNvGrpSpPr>
              <a:grpSpLocks/>
            </p:cNvGrpSpPr>
            <p:nvPr/>
          </p:nvGrpSpPr>
          <p:grpSpPr bwMode="auto">
            <a:xfrm>
              <a:off x="3420" y="1491"/>
              <a:ext cx="233" cy="414"/>
              <a:chOff x="4180" y="783"/>
              <a:chExt cx="150" cy="307"/>
            </a:xfrm>
          </p:grpSpPr>
          <p:sp>
            <p:nvSpPr>
              <p:cNvPr id="203813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4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5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6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7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8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9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0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21" name="Group 45"/>
            <p:cNvGrpSpPr>
              <a:grpSpLocks/>
            </p:cNvGrpSpPr>
            <p:nvPr/>
          </p:nvGrpSpPr>
          <p:grpSpPr bwMode="auto">
            <a:xfrm>
              <a:off x="3408" y="2511"/>
              <a:ext cx="233" cy="414"/>
              <a:chOff x="4180" y="783"/>
              <a:chExt cx="150" cy="307"/>
            </a:xfrm>
          </p:grpSpPr>
          <p:sp>
            <p:nvSpPr>
              <p:cNvPr id="203822" name="AutoShape 4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3" name="Rectangle 4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4" name="Rectangle 4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5" name="AutoShape 4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6" name="Line 5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7" name="Line 5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8" name="Rectangle 5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9" name="Rectangle 5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830" name="Text Box 54"/>
            <p:cNvSpPr txBox="1">
              <a:spLocks noChangeArrowheads="1"/>
            </p:cNvSpPr>
            <p:nvPr/>
          </p:nvSpPr>
          <p:spPr bwMode="auto">
            <a:xfrm>
              <a:off x="2830" y="2871"/>
              <a:ext cx="16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authoritative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dns.cs.umass.edu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831" name="Text Box 55"/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2" name="Text Box 56"/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3" name="Line 57"/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5" name="Text Box 59"/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TLD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836" name="Line 60"/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7" name="Line 61"/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8" name="Line 62"/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9" name="Text Box 63"/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40" name="Line 64"/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843" name="Rectangle 67"/>
          <p:cNvSpPr>
            <a:spLocks noChangeArrowheads="1"/>
          </p:cNvSpPr>
          <p:nvPr/>
        </p:nvSpPr>
        <p:spPr bwMode="auto">
          <a:xfrm>
            <a:off x="468313" y="1687513"/>
            <a:ext cx="31623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B. recursive query: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puts burden of name resolution on contacted name server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heavy load?</a:t>
            </a:r>
          </a:p>
        </p:txBody>
      </p:sp>
      <p:sp>
        <p:nvSpPr>
          <p:cNvPr id="203846" name="Rectangle 7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DA97-410B-481B-933E-302E66E9F04D}" type="slidenum">
              <a:rPr lang="en-US"/>
              <a:pPr/>
              <a:t>49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caching and updating records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7515225" cy="4733925"/>
          </a:xfrm>
        </p:spPr>
        <p:txBody>
          <a:bodyPr/>
          <a:lstStyle/>
          <a:p>
            <a:r>
              <a:rPr lang="en-US" sz="2400"/>
              <a:t>once (any) name server learns mapping, it </a:t>
            </a:r>
            <a:r>
              <a:rPr lang="en-US" sz="2400" i="1">
                <a:solidFill>
                  <a:schemeClr val="accent2"/>
                </a:solidFill>
              </a:rPr>
              <a:t>caches</a:t>
            </a:r>
            <a:r>
              <a:rPr lang="en-US" sz="2400"/>
              <a:t> mapping</a:t>
            </a:r>
          </a:p>
          <a:p>
            <a:pPr lvl="1"/>
            <a:r>
              <a:rPr lang="en-US"/>
              <a:t>cache entries timeout (disappear) after some time (soft state !)</a:t>
            </a:r>
          </a:p>
          <a:p>
            <a:pPr lvl="1"/>
            <a:r>
              <a:rPr lang="en-US"/>
              <a:t>TLD servers typically cached in local name servers</a:t>
            </a:r>
          </a:p>
          <a:p>
            <a:pPr lvl="2"/>
            <a:r>
              <a:rPr lang="en-US"/>
              <a:t>Thus root name servers not often visited (reduces load and delays)</a:t>
            </a:r>
          </a:p>
          <a:p>
            <a:r>
              <a:rPr lang="en-US" sz="2400"/>
              <a:t>update/notify mechanisms under design by IETF</a:t>
            </a:r>
          </a:p>
          <a:p>
            <a:pPr lvl="1"/>
            <a:r>
              <a:rPr lang="en-US" sz="2000"/>
              <a:t>RFC 2136</a:t>
            </a:r>
            <a:endParaRPr lang="en-US" sz="1800"/>
          </a:p>
          <a:p>
            <a:pPr lvl="1"/>
            <a:r>
              <a:rPr lang="en-US" sz="1800"/>
              <a:t>http://www.ietf.org/html.charters/dnsind-charter.html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1" y="5715001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kind of attacks possible on DNS?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769F-BE92-4394-9190-B7D971CAEEAE}" type="slidenum">
              <a:rPr lang="en-US"/>
              <a:pPr/>
              <a:t>5</a:t>
            </a:fld>
            <a:endParaRPr lang="en-US"/>
          </a:p>
        </p:txBody>
      </p:sp>
      <p:sp>
        <p:nvSpPr>
          <p:cNvPr id="35389" name="Freeform 573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0" name="Freeform 574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1" name="Freeform 575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76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393" name="Rectangle 57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4" name="AutoShape 57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79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396" name="Line 58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7" name="Line 58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8" name="Line 58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9" name="Line 58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0" name="Line 58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1" name="Line 58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2" name="Line 58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3" name="Line 58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4" name="Line 58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5" name="Line 58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6" name="Line 59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7" name="Line 59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8" name="Line 59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9" name="Line 59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10" name="Line 59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59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412" name="Line 59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3" name="Line 59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4" name="Line 59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5" name="Line 59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60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417" name="Line 60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8" name="Line 60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9" name="Line 60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0" name="Line 60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60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422" name="Line 60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3" name="Line 60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4" name="Line 60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5" name="Line 60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426" name="Oval 610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7" name="Line 611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8" name="Line 612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9" name="Rectangle 613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30" name="Oval 614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15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432" name="Line 6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3" name="Line 6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" name="Line 6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19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436" name="Line 6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7" name="Line 6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8" name="Line 6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39" name="Oval 623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0" name="Line 624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1" name="Line 625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2" name="Rectangle 626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43" name="Oval 627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28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445" name="Line 6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6" name="Line 6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7" name="Line 6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2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449" name="Line 6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0" name="Line 6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1" name="Line 6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52" name="Oval 636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3" name="Line 637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4" name="Line 638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5" name="Rectangle 639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56" name="Oval 640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41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458" name="Line 6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9" name="Line 6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0" name="Line 6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45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462" name="Line 6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3" name="Line 6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4" name="Line 6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65" name="Oval 649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6" name="Line 650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7" name="Line 651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8" name="Rectangle 652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69" name="Oval 653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654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471" name="Line 6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2" name="Line 6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3" name="Line 6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58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475" name="Line 6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6" name="Line 6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7" name="Line 6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78" name="Oval 662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9" name="Line 663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0" name="Line 664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" name="Rectangle 665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82" name="Oval 666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667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484" name="Line 6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5" name="Line 6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6" name="Line 6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71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488" name="Line 6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9" name="Line 6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0" name="Line 6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91" name="Oval 675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2" name="Line 676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3" name="Line 677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4" name="Rectangle 678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5495" name="Oval 679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680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497" name="Line 6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8" name="Line 6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9" name="Line 6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684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501" name="Line 6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2" name="Line 6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3" name="Line 6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04" name="Oval 688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5" name="Line 689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6" name="Line 690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7" name="Rectangle 691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08" name="Oval 692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693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510" name="Line 6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1" name="Line 6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2" name="Line 6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97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514" name="Line 6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5" name="Line 6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6" name="Line 7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17" name="Oval 701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8" name="Line 702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9" name="Line 703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0" name="Rectangle 704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21" name="Oval 705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706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523" name="Line 7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4" name="Line 7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5" name="Line 7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710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527" name="Line 7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8" name="Line 7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9" name="Line 7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30" name="Oval 714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1" name="Line 715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2" name="Line 716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" name="Rectangle 717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34" name="Oval 718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536" name="Line 7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7" name="Line 7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8" name="Line 7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723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540" name="Line 7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1" name="Line 7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2" name="Line 7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43" name="Line 727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4" name="Line 728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5" name="Line 729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6" name="Line 730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7" name="Line 731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8" name="Line 732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9" name="Line 733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0" name="Freeform 734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1" name="Line 735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2" name="Line 736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3" name="Line 737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738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555" name="Oval 73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6" name="Line 74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Line 74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Rectangle 74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59" name="Oval 74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74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561" name="Line 7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2" name="Line 7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3" name="Line 7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74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565" name="Line 7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6" name="Line 7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7" name="Line 7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752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569" name="Oval 7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Line 7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Line 7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2" name="Rectangle 7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73" name="Oval 7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7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75" name="Line 7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6" name="Line 7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7" name="Line 7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7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79" name="Line 7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0" name="Line 7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1" name="Line 7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766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583" name="Oval 7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Line 7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5" name="Line 7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6" name="Rectangle 7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87" name="Oval 7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60" name="Group 7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89" name="Line 7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0" name="Line 7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1" name="Line 7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61" name="Group 7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93" name="Line 7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4" name="Line 7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5" name="Line 7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596" name="Line 780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7" name="Line 781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8" name="Line 782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9" name="Line 783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0" name="Line 784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1" name="Line 785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2" name="Line 786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3" name="Line 787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4" name="Line 788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5" name="Line 789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6" name="Line 790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7" name="Line 791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62" name="Group 792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363" name="Group 793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610" name="Picture 794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5611" name="Line 795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2" name="Line 796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613" name="Picture 797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5364" name="Group 798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615" name="Object 7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3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5616" name="Object 8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4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5365" name="Group 801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618" name="Object 8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1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5619" name="Object 8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2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35620" name="Object 804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8642" name="Clip" r:id="rId10" imgW="1305000" imgH="1085760" progId="">
                <p:embed/>
              </p:oleObj>
            </a:graphicData>
          </a:graphic>
        </p:graphicFrame>
        <p:grpSp>
          <p:nvGrpSpPr>
            <p:cNvPr id="35366" name="Group 805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622" name="AutoShape 80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3" name="Rectangle 80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4" name="Rectangle 80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5" name="AutoShape 80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6" name="Line 8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7" name="Line 8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8" name="Rectangle 8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9" name="Rectangle 8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630" name="Object 81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8643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35631" name="Object 81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864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5632" name="Object 81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864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5633" name="Object 81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8646" name="Clip" r:id="rId14" imgW="1305000" imgH="1085760" progId="">
                <p:embed/>
              </p:oleObj>
            </a:graphicData>
          </a:graphic>
        </p:graphicFrame>
        <p:grpSp>
          <p:nvGrpSpPr>
            <p:cNvPr id="35367" name="Group 81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635" name="Object 81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35636" name="Object 82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35368" name="Group 82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638" name="Object 8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7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35639" name="Object 8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48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35369" name="Group 8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641" name="AutoShape 8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2" name="Rectangle 8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3" name="Rectangle 8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" name="AutoShape 8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" name="Line 8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6" name="Line 8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" name="Rectangle 8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8" name="Rectangle 8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649" name="Line 833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0" name="Line 834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1" name="Line 835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2" name="Line 836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3" name="Line 837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4" name="Line 838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5" name="Line 839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6" name="Line 840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7" name="Line 841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8" name="Line 842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9" name="Line 843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70" name="Group 844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661" name="Oval 84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2" name="Line 84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3" name="Line 84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4" name="Rectangle 84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65" name="Oval 84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1" name="Group 85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67" name="Line 8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8" name="Line 8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9" name="Line 8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2" name="Group 85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71" name="Line 8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2" name="Line 8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3" name="Line 8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3" name="Group 858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675" name="Oval 85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6" name="Line 86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7" name="Line 86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8" name="Rectangle 86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79" name="Oval 86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4" name="Group 86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81" name="Line 8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2" name="Line 8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3" name="Line 8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5" name="Group 86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85" name="Line 8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6" name="Line 8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7" name="Line 8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6" name="Group 872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689" name="Picture 873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690" name="Freeform 87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1" name="Freeform 87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2" name="Freeform 87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3" name="Freeform 87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4" name="Freeform 87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5" name="Freeform 87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6" name="Freeform 88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7" name="Freeform 88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8" name="Freeform 88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9" name="Freeform 88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0" name="Freeform 88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1" name="Freeform 88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2" name="Freeform 88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3" name="Freeform 88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4" name="Freeform 88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5" name="Freeform 88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6" name="Freeform 89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77" name="Group 891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708" name="Picture 89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709" name="Freeform 89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0" name="Freeform 89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1" name="Freeform 89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2" name="Freeform 89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3" name="Freeform 89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4" name="Freeform 89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5" name="Freeform 89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6" name="Freeform 90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7" name="Freeform 90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8" name="Freeform 90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9" name="Freeform 90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0" name="Freeform 90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1" name="Freeform 90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2" name="Freeform 90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3" name="Freeform 90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4" name="Freeform 90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5" name="Freeform 90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7491413" y="1111250"/>
            <a:ext cx="893762" cy="3128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938963" y="3786188"/>
            <a:ext cx="958850" cy="50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/>
              <a:t>Creating a network app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191000" cy="5114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write programs that</a:t>
            </a:r>
          </a:p>
          <a:p>
            <a:pPr lvl="1"/>
            <a:r>
              <a:rPr lang="en-US" sz="2000" dirty="0"/>
              <a:t>run on (different) </a:t>
            </a:r>
            <a:r>
              <a:rPr lang="en-US" sz="2000" i="1" dirty="0"/>
              <a:t>end systems</a:t>
            </a:r>
          </a:p>
          <a:p>
            <a:pPr lvl="1"/>
            <a:r>
              <a:rPr lang="en-US" sz="2000" dirty="0"/>
              <a:t>communicate over network</a:t>
            </a:r>
          </a:p>
          <a:p>
            <a:pPr lvl="1"/>
            <a:r>
              <a:rPr lang="en-US" sz="2000" dirty="0"/>
              <a:t>e.g., web server software communicates with browser software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 need to write software for network-core devices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network core devices do not run user applications </a:t>
            </a:r>
          </a:p>
          <a:p>
            <a:pPr lvl="1"/>
            <a:r>
              <a:rPr lang="en-US" sz="2000" dirty="0"/>
              <a:t>applications on end systems  allows for rapid app development, propagation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5378" name="Group 918"/>
          <p:cNvGrpSpPr>
            <a:grpSpLocks/>
          </p:cNvGrpSpPr>
          <p:nvPr/>
        </p:nvGrpSpPr>
        <p:grpSpPr bwMode="auto">
          <a:xfrm>
            <a:off x="6470650" y="822325"/>
            <a:ext cx="1063625" cy="965200"/>
            <a:chOff x="4076" y="518"/>
            <a:chExt cx="670" cy="608"/>
          </a:xfrm>
        </p:grpSpPr>
        <p:grpSp>
          <p:nvGrpSpPr>
            <p:cNvPr id="35379" name="Group 226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6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9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33" name="Freeform 917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0" name="Group 919"/>
          <p:cNvGrpSpPr>
            <a:grpSpLocks/>
          </p:cNvGrpSpPr>
          <p:nvPr/>
        </p:nvGrpSpPr>
        <p:grpSpPr bwMode="auto">
          <a:xfrm>
            <a:off x="7646988" y="4217988"/>
            <a:ext cx="1063625" cy="965200"/>
            <a:chOff x="4076" y="518"/>
            <a:chExt cx="670" cy="608"/>
          </a:xfrm>
        </p:grpSpPr>
        <p:grpSp>
          <p:nvGrpSpPr>
            <p:cNvPr id="35381" name="Group 92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37" name="Rectangle 92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" name="Rectangle 92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" name="Rectangle 92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" name="Text Box 92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41" name="Line 92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" name="Line 92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3" name="Line 92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44" name="Freeform 92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2" name="Group 929"/>
          <p:cNvGrpSpPr>
            <a:grpSpLocks/>
          </p:cNvGrpSpPr>
          <p:nvPr/>
        </p:nvGrpSpPr>
        <p:grpSpPr bwMode="auto">
          <a:xfrm>
            <a:off x="5900738" y="3678238"/>
            <a:ext cx="1063625" cy="965200"/>
            <a:chOff x="4076" y="518"/>
            <a:chExt cx="670" cy="608"/>
          </a:xfrm>
        </p:grpSpPr>
        <p:grpSp>
          <p:nvGrpSpPr>
            <p:cNvPr id="35383" name="Group 93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47" name="Rectangle 93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8" name="Rectangle 93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9" name="Rectangle 93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0" name="Text Box 93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51" name="Line 93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2" name="Line 93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3" name="Line 93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54" name="Freeform 93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7" grpId="0" animBg="1"/>
      <p:bldP spid="357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49640" cy="792480"/>
          </a:xfrm>
        </p:spPr>
        <p:txBody>
          <a:bodyPr/>
          <a:lstStyle/>
          <a:p>
            <a:r>
              <a:rPr lang="en-US" dirty="0" smtClean="0"/>
              <a:t>DNS attacks, defenses, resilience!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160" y="731520"/>
            <a:ext cx="8031480" cy="5669280"/>
          </a:xfrm>
        </p:spPr>
        <p:txBody>
          <a:bodyPr/>
          <a:lstStyle/>
          <a:p>
            <a:r>
              <a:rPr lang="en-US" sz="2600" dirty="0" smtClean="0"/>
              <a:t>I. </a:t>
            </a:r>
            <a:r>
              <a:rPr lang="en-US" sz="2600" dirty="0" err="1" smtClean="0"/>
              <a:t>DDoS</a:t>
            </a:r>
            <a:r>
              <a:rPr lang="en-US" sz="2600" dirty="0" smtClean="0"/>
              <a:t> bandwidth-flooding attack of roots</a:t>
            </a:r>
          </a:p>
          <a:p>
            <a:pPr lvl="1"/>
            <a:r>
              <a:rPr lang="en-US" dirty="0" smtClean="0"/>
              <a:t>Attacker (using </a:t>
            </a:r>
            <a:r>
              <a:rPr lang="en-US" dirty="0" err="1" smtClean="0"/>
              <a:t>botnet</a:t>
            </a:r>
            <a:r>
              <a:rPr lang="en-US" dirty="0" smtClean="0"/>
              <a:t>) sends packets (</a:t>
            </a:r>
            <a:r>
              <a:rPr lang="en-US" dirty="0" err="1" smtClean="0"/>
              <a:t>ICMP</a:t>
            </a:r>
            <a:r>
              <a:rPr lang="en-US" dirty="0" smtClean="0"/>
              <a:t> </a:t>
            </a:r>
            <a:r>
              <a:rPr lang="en-US" dirty="0" err="1" smtClean="0"/>
              <a:t>datagrams</a:t>
            </a:r>
            <a:r>
              <a:rPr lang="en-US" dirty="0" smtClean="0"/>
              <a:t>) to room servers to overload them</a:t>
            </a:r>
          </a:p>
          <a:p>
            <a:pPr lvl="1"/>
            <a:r>
              <a:rPr lang="en-US" dirty="0" smtClean="0"/>
              <a:t>DNS root servers use packet filters that block </a:t>
            </a:r>
            <a:r>
              <a:rPr lang="en-US" dirty="0" err="1" smtClean="0"/>
              <a:t>ICMP</a:t>
            </a:r>
            <a:r>
              <a:rPr lang="en-US" dirty="0" smtClean="0"/>
              <a:t> messages/pings. Local caches bypass root</a:t>
            </a:r>
          </a:p>
          <a:p>
            <a:r>
              <a:rPr lang="en-US" sz="2600" dirty="0" smtClean="0"/>
              <a:t>II. </a:t>
            </a:r>
            <a:r>
              <a:rPr lang="en-US" sz="2600" dirty="0" err="1" smtClean="0"/>
              <a:t>DDoS</a:t>
            </a:r>
            <a:r>
              <a:rPr lang="en-US" sz="2600" dirty="0" smtClean="0"/>
              <a:t> of top-level domain servers</a:t>
            </a:r>
            <a:r>
              <a:rPr lang="en-US" dirty="0" smtClean="0"/>
              <a:t> </a:t>
            </a:r>
            <a:r>
              <a:rPr lang="en-US" sz="1600" dirty="0" smtClean="0"/>
              <a:t>(e.g., .com)</a:t>
            </a:r>
          </a:p>
          <a:p>
            <a:pPr lvl="1"/>
            <a:r>
              <a:rPr lang="en-US" dirty="0" smtClean="0"/>
              <a:t>Severity of attack mitigated by local caching</a:t>
            </a:r>
          </a:p>
          <a:p>
            <a:r>
              <a:rPr lang="en-US" sz="2600" dirty="0" smtClean="0"/>
              <a:t>III. Man-in-the-middle attack, cache poisoning</a:t>
            </a:r>
          </a:p>
          <a:p>
            <a:pPr lvl="1"/>
            <a:r>
              <a:rPr lang="en-US" dirty="0" smtClean="0"/>
              <a:t>Intercept queries, return bogus replies</a:t>
            </a:r>
          </a:p>
          <a:p>
            <a:pPr lvl="1"/>
            <a:r>
              <a:rPr lang="en-US" dirty="0" smtClean="0"/>
              <a:t>Hard to implement, effectiveness limited</a:t>
            </a:r>
          </a:p>
          <a:p>
            <a:r>
              <a:rPr lang="en-US" dirty="0" smtClean="0"/>
              <a:t>IV. Using DNS to launch </a:t>
            </a:r>
            <a:r>
              <a:rPr lang="en-US" dirty="0" err="1" smtClean="0"/>
              <a:t>DDoS</a:t>
            </a:r>
            <a:r>
              <a:rPr lang="en-US" dirty="0" smtClean="0"/>
              <a:t> attack</a:t>
            </a:r>
          </a:p>
          <a:p>
            <a:pPr lvl="1"/>
            <a:r>
              <a:rPr lang="en-US" sz="2300" dirty="0" smtClean="0"/>
              <a:t>Trigger many queries using spoofed target address</a:t>
            </a:r>
          </a:p>
          <a:p>
            <a:pPr lvl="1"/>
            <a:r>
              <a:rPr lang="en-US" sz="2300" dirty="0" smtClean="0"/>
              <a:t>Limited effect, responses must be quite large</a:t>
            </a:r>
            <a:endParaRPr lang="en-US" sz="2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468B-6F89-48FC-9B9E-18ABF9783D7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4B31-2EDD-46BF-A7B6-02AC4352246B}" type="slidenum">
              <a:rPr lang="en-US"/>
              <a:pPr/>
              <a:t>51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records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DNS:</a:t>
            </a:r>
            <a:r>
              <a:rPr lang="en-US" sz="2400"/>
              <a:t> distributed db storing resource records </a:t>
            </a:r>
            <a:r>
              <a:rPr lang="en-US" sz="2400">
                <a:solidFill>
                  <a:srgbClr val="FF0000"/>
                </a:solidFill>
              </a:rPr>
              <a:t>(RR)</a:t>
            </a:r>
            <a:endParaRPr lang="en-US" sz="240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3875" y="3895725"/>
            <a:ext cx="4000500" cy="1866900"/>
          </a:xfrm>
        </p:spPr>
        <p:txBody>
          <a:bodyPr/>
          <a:lstStyle/>
          <a:p>
            <a:r>
              <a:rPr lang="en-US" sz="2400"/>
              <a:t>Type=NS</a:t>
            </a:r>
          </a:p>
          <a:p>
            <a:pPr lvl="1"/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domain (e.g. foo.com)</a:t>
            </a:r>
          </a:p>
          <a:p>
            <a:pPr lvl="1"/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hostname of authoritative name server for this domain</a:t>
            </a:r>
          </a:p>
          <a:p>
            <a:endParaRPr lang="en-US" sz="2400"/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1795463" y="1895475"/>
            <a:ext cx="5364162" cy="571500"/>
            <a:chOff x="1407" y="1206"/>
            <a:chExt cx="3379" cy="360"/>
          </a:xfrm>
        </p:grpSpPr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RR format: </a:t>
              </a:r>
              <a:r>
                <a:rPr lang="en-US" sz="1800" b="1">
                  <a:latin typeface="Courier New" pitchFamily="49" charset="0"/>
                </a:rPr>
                <a:t>(name, value, type, ttl)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Type=A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hostname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IP address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217988" y="2697163"/>
            <a:ext cx="45148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Type=CNAME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alias name for some “canonical” (the real) name</a:t>
            </a: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www.ibm.com </a:t>
            </a:r>
            <a:r>
              <a:rPr lang="en-US" sz="2000"/>
              <a:t>is really</a:t>
            </a:r>
            <a:endParaRPr lang="en-US" sz="1800">
              <a:latin typeface="Courier New" pitchFamily="49" charset="0"/>
            </a:endParaRP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servereast.backup2.ibm.com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canonical name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252913" y="5032375"/>
            <a:ext cx="44084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Type=MX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name of mailserver associated with </a:t>
            </a:r>
            <a:r>
              <a:rPr lang="en-US" sz="2000" b="1">
                <a:latin typeface="Courier New" pitchFamily="49" charset="0"/>
              </a:rPr>
              <a:t>name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F8EE-3214-4728-A8B6-056995E99985}" type="slidenum">
              <a:rPr lang="en-US"/>
              <a:pPr/>
              <a:t>52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protocol, messages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DNS protocol :</a:t>
            </a:r>
            <a:r>
              <a:rPr lang="en-US" sz="2400"/>
              <a:t> </a:t>
            </a:r>
            <a:r>
              <a:rPr lang="en-US" sz="2400" i="1">
                <a:solidFill>
                  <a:srgbClr val="FF0000"/>
                </a:solidFill>
              </a:rPr>
              <a:t>query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and </a:t>
            </a:r>
            <a:r>
              <a:rPr lang="en-US" sz="2400" i="1">
                <a:solidFill>
                  <a:srgbClr val="FF0000"/>
                </a:solidFill>
              </a:rPr>
              <a:t>reply</a:t>
            </a:r>
            <a:r>
              <a:rPr lang="en-US" sz="2400"/>
              <a:t> messages, both with same </a:t>
            </a:r>
            <a:r>
              <a:rPr lang="en-US" sz="2400" i="1">
                <a:solidFill>
                  <a:srgbClr val="FF0000"/>
                </a:solidFill>
              </a:rPr>
              <a:t>message format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33400" y="2352675"/>
            <a:ext cx="3575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msg header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>
                <a:solidFill>
                  <a:schemeClr val="accent2"/>
                </a:solidFill>
              </a:rPr>
              <a:t>identification:</a:t>
            </a:r>
            <a:r>
              <a:rPr lang="en-US" sz="2000"/>
              <a:t> 16 bit # for query, reply to query uses same #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>
                <a:solidFill>
                  <a:schemeClr val="accent2"/>
                </a:solidFill>
              </a:rPr>
              <a:t>flags:</a:t>
            </a:r>
            <a:endParaRPr lang="en-US" sz="2000"/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query or reply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recursion desired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recursion available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reply is authoritative</a:t>
            </a:r>
          </a:p>
        </p:txBody>
      </p:sp>
      <p:pic>
        <p:nvPicPr>
          <p:cNvPr id="84997" name="Picture 5" descr="DNS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2090738"/>
            <a:ext cx="5132388" cy="416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C85A-738B-490D-B385-95C73AF76B7B}" type="slidenum">
              <a:rPr lang="en-US"/>
              <a:pPr/>
              <a:t>53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protocol, messages</a:t>
            </a:r>
            <a:endParaRPr lang="en-US"/>
          </a:p>
        </p:txBody>
      </p:sp>
      <p:pic>
        <p:nvPicPr>
          <p:cNvPr id="86019" name="Picture 3" descr="DNS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1509713"/>
            <a:ext cx="4387850" cy="3562350"/>
          </a:xfrm>
          <a:prstGeom prst="rect">
            <a:avLst/>
          </a:prstGeo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42975" y="1830388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 for a query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063625" y="2830513"/>
            <a:ext cx="2168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to query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22288" y="3716338"/>
            <a:ext cx="2713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authoritative 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58788" y="4668838"/>
            <a:ext cx="276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additional “helpful”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info that may be used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3152775" y="2171700"/>
            <a:ext cx="1447800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3152775" y="3200400"/>
            <a:ext cx="1514475" cy="37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181350" y="4076700"/>
            <a:ext cx="1447800" cy="13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3190875" y="4743450"/>
            <a:ext cx="143827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2BF4-5DC0-4C56-821C-E781D27B2024}" type="slidenum">
              <a:rPr lang="en-US"/>
              <a:pPr/>
              <a:t>54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Inserting records into DNS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7363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example: new startup “Network Utopia”</a:t>
            </a:r>
          </a:p>
          <a:p>
            <a:pPr>
              <a:lnSpc>
                <a:spcPct val="80000"/>
              </a:lnSpc>
            </a:pPr>
            <a:r>
              <a:rPr lang="en-US" sz="2400"/>
              <a:t>register name networkuptopia.com at </a:t>
            </a:r>
            <a:r>
              <a:rPr lang="en-US" sz="2400" i="1"/>
              <a:t>DNS </a:t>
            </a:r>
            <a:r>
              <a:rPr lang="en-US" sz="2400" i="1">
                <a:solidFill>
                  <a:srgbClr val="FF0000"/>
                </a:solidFill>
              </a:rPr>
              <a:t>registrar</a:t>
            </a:r>
            <a:r>
              <a:rPr lang="en-US" sz="2400"/>
              <a:t> (e.g., Network Solutions)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provide names, IP addresses of authoritative name server (primary and secondary)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registrar inserts two RRs into com TLD server:</a:t>
            </a:r>
            <a:br>
              <a:rPr lang="en-US" sz="2000"/>
            </a:br>
            <a:endParaRPr lang="en-US" sz="200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(networkutopia.com, dns1.networkutopia.com, 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(dns1.networkutopia.com, 212.212.212.1, A)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sz="2000">
                <a:solidFill>
                  <a:schemeClr val="accent2"/>
                </a:solidFill>
                <a:latin typeface="Courier New" pitchFamily="49" charset="0"/>
              </a:rPr>
            </a:br>
            <a:endParaRPr lang="en-US" sz="20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/>
              <a:t>create authoritative server Type A record for www.networkuptopia.com; Type MX record for networkutopia.com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</a:rPr>
              <a:t>How do people get IP address of your Web site?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90C8-5287-4A51-9448-1E92B73F9A7B}" type="slidenum">
              <a:rPr lang="en-US"/>
              <a:pPr/>
              <a:t>55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 </a:t>
            </a:r>
          </a:p>
          <a:p>
            <a:pPr lvl="1"/>
            <a:r>
              <a:rPr lang="en-US" sz="2000"/>
              <a:t>app architectures</a:t>
            </a:r>
          </a:p>
          <a:p>
            <a:pPr lvl="1"/>
            <a:r>
              <a:rPr lang="en-US" sz="2000"/>
              <a:t>app requirements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Pure P2P architecture</a:t>
            </a:r>
          </a:p>
        </p:txBody>
      </p:sp>
      <p:sp>
        <p:nvSpPr>
          <p:cNvPr id="19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09675"/>
            <a:ext cx="4049713" cy="4648200"/>
          </a:xfrm>
        </p:spPr>
        <p:txBody>
          <a:bodyPr/>
          <a:lstStyle/>
          <a:p>
            <a:r>
              <a:rPr lang="en-US" sz="2400" i="1" smtClean="0"/>
              <a:t>no</a:t>
            </a:r>
            <a:r>
              <a:rPr lang="en-US" sz="2400" smtClean="0"/>
              <a:t> always-on server</a:t>
            </a:r>
          </a:p>
          <a:p>
            <a:r>
              <a:rPr lang="en-US" sz="2400" smtClean="0"/>
              <a:t>arbitrary end systems directly communicate</a:t>
            </a:r>
          </a:p>
          <a:p>
            <a:r>
              <a:rPr lang="en-US" sz="2400" smtClean="0"/>
              <a:t>peers are intermittently connected and change IP addresses</a:t>
            </a:r>
          </a:p>
          <a:p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topics:</a:t>
            </a:r>
          </a:p>
          <a:p>
            <a:pPr lvl="1"/>
            <a:r>
              <a:rPr lang="en-US" sz="2000" smtClean="0"/>
              <a:t>file distribution</a:t>
            </a:r>
          </a:p>
          <a:p>
            <a:pPr lvl="1"/>
            <a:r>
              <a:rPr lang="en-US" sz="2000" smtClean="0"/>
              <a:t>searching for information</a:t>
            </a:r>
          </a:p>
          <a:p>
            <a:pPr lvl="1"/>
            <a:r>
              <a:rPr lang="en-US" sz="2000" smtClean="0"/>
              <a:t>case Study: Skype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19475" name="Freeform 4"/>
          <p:cNvSpPr>
            <a:spLocks/>
          </p:cNvSpPr>
          <p:nvPr/>
        </p:nvSpPr>
        <p:spPr bwMode="auto">
          <a:xfrm>
            <a:off x="7000875" y="3435350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Freeform 5"/>
          <p:cNvSpPr>
            <a:spLocks/>
          </p:cNvSpPr>
          <p:nvPr/>
        </p:nvSpPr>
        <p:spPr bwMode="auto">
          <a:xfrm>
            <a:off x="7019925" y="1909763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6"/>
          <p:cNvSpPr>
            <a:spLocks/>
          </p:cNvSpPr>
          <p:nvPr/>
        </p:nvSpPr>
        <p:spPr bwMode="auto">
          <a:xfrm>
            <a:off x="5280025" y="1617663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7338" y="2952750"/>
            <a:ext cx="1458912" cy="933450"/>
            <a:chOff x="2889" y="1631"/>
            <a:chExt cx="980" cy="743"/>
          </a:xfrm>
        </p:grpSpPr>
        <p:sp>
          <p:nvSpPr>
            <p:cNvPr id="19802" name="Rectangle 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3" name="AutoShape 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69013" y="1809750"/>
            <a:ext cx="336550" cy="531813"/>
            <a:chOff x="3796" y="1043"/>
            <a:chExt cx="865" cy="1237"/>
          </a:xfrm>
        </p:grpSpPr>
        <p:sp>
          <p:nvSpPr>
            <p:cNvPr id="19772" name="Line 1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3" name="Line 1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4" name="Line 1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5" name="Line 1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6" name="Line 1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7" name="Line 1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8" name="Line 1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9" name="Line 1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0" name="Line 1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1" name="Line 2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2" name="Line 2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3" name="Line 2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4" name="Line 2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5" name="Line 2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6" name="Line 2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9798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9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0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1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9794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5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6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7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9790" name="Line 3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1" name="Line 3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2" name="Line 3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3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9480" name="Oval 41"/>
          <p:cNvSpPr>
            <a:spLocks noChangeArrowheads="1"/>
          </p:cNvSpPr>
          <p:nvPr/>
        </p:nvSpPr>
        <p:spPr bwMode="auto">
          <a:xfrm>
            <a:off x="7126288" y="3630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42"/>
          <p:cNvSpPr>
            <a:spLocks noChangeShapeType="1"/>
          </p:cNvSpPr>
          <p:nvPr/>
        </p:nvSpPr>
        <p:spPr bwMode="auto">
          <a:xfrm>
            <a:off x="7126288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43"/>
          <p:cNvSpPr>
            <a:spLocks noChangeShapeType="1"/>
          </p:cNvSpPr>
          <p:nvPr/>
        </p:nvSpPr>
        <p:spPr bwMode="auto">
          <a:xfrm>
            <a:off x="7485063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4"/>
          <p:cNvSpPr>
            <a:spLocks noChangeArrowheads="1"/>
          </p:cNvSpPr>
          <p:nvPr/>
        </p:nvSpPr>
        <p:spPr bwMode="auto">
          <a:xfrm>
            <a:off x="7126288" y="3622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84" name="Oval 45"/>
          <p:cNvSpPr>
            <a:spLocks noChangeArrowheads="1"/>
          </p:cNvSpPr>
          <p:nvPr/>
        </p:nvSpPr>
        <p:spPr bwMode="auto">
          <a:xfrm>
            <a:off x="7123113" y="3554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208838" y="3578225"/>
            <a:ext cx="179387" cy="65088"/>
            <a:chOff x="2848" y="848"/>
            <a:chExt cx="140" cy="98"/>
          </a:xfrm>
        </p:grpSpPr>
        <p:sp>
          <p:nvSpPr>
            <p:cNvPr id="19769" name="Line 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0" name="Line 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" name="Line 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 flipV="1">
            <a:off x="7208838" y="3578225"/>
            <a:ext cx="179387" cy="65088"/>
            <a:chOff x="2848" y="848"/>
            <a:chExt cx="140" cy="98"/>
          </a:xfrm>
        </p:grpSpPr>
        <p:sp>
          <p:nvSpPr>
            <p:cNvPr id="19766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7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7" name="Oval 54"/>
          <p:cNvSpPr>
            <a:spLocks noChangeArrowheads="1"/>
          </p:cNvSpPr>
          <p:nvPr/>
        </p:nvSpPr>
        <p:spPr bwMode="auto">
          <a:xfrm>
            <a:off x="7481888" y="39100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55"/>
          <p:cNvSpPr>
            <a:spLocks noChangeShapeType="1"/>
          </p:cNvSpPr>
          <p:nvPr/>
        </p:nvSpPr>
        <p:spPr bwMode="auto">
          <a:xfrm>
            <a:off x="7481888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56"/>
          <p:cNvSpPr>
            <a:spLocks noChangeShapeType="1"/>
          </p:cNvSpPr>
          <p:nvPr/>
        </p:nvSpPr>
        <p:spPr bwMode="auto">
          <a:xfrm>
            <a:off x="7840663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57"/>
          <p:cNvSpPr>
            <a:spLocks noChangeArrowheads="1"/>
          </p:cNvSpPr>
          <p:nvPr/>
        </p:nvSpPr>
        <p:spPr bwMode="auto">
          <a:xfrm>
            <a:off x="7481888" y="39020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1" name="Oval 58"/>
          <p:cNvSpPr>
            <a:spLocks noChangeArrowheads="1"/>
          </p:cNvSpPr>
          <p:nvPr/>
        </p:nvSpPr>
        <p:spPr bwMode="auto">
          <a:xfrm>
            <a:off x="7478713" y="38338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7564438" y="3857625"/>
            <a:ext cx="179387" cy="65088"/>
            <a:chOff x="2848" y="848"/>
            <a:chExt cx="140" cy="98"/>
          </a:xfrm>
        </p:grpSpPr>
        <p:sp>
          <p:nvSpPr>
            <p:cNvPr id="19763" name="Line 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" name="Line 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" name="Line 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 flipV="1">
            <a:off x="7564438" y="3857625"/>
            <a:ext cx="179387" cy="65088"/>
            <a:chOff x="2848" y="848"/>
            <a:chExt cx="140" cy="98"/>
          </a:xfrm>
        </p:grpSpPr>
        <p:sp>
          <p:nvSpPr>
            <p:cNvPr id="19760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1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2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4" name="Oval 67"/>
          <p:cNvSpPr>
            <a:spLocks noChangeArrowheads="1"/>
          </p:cNvSpPr>
          <p:nvPr/>
        </p:nvSpPr>
        <p:spPr bwMode="auto">
          <a:xfrm>
            <a:off x="7761288" y="36433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68"/>
          <p:cNvSpPr>
            <a:spLocks noChangeShapeType="1"/>
          </p:cNvSpPr>
          <p:nvPr/>
        </p:nvSpPr>
        <p:spPr bwMode="auto">
          <a:xfrm>
            <a:off x="7761288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69"/>
          <p:cNvSpPr>
            <a:spLocks noChangeShapeType="1"/>
          </p:cNvSpPr>
          <p:nvPr/>
        </p:nvSpPr>
        <p:spPr bwMode="auto">
          <a:xfrm>
            <a:off x="8120063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70"/>
          <p:cNvSpPr>
            <a:spLocks noChangeArrowheads="1"/>
          </p:cNvSpPr>
          <p:nvPr/>
        </p:nvSpPr>
        <p:spPr bwMode="auto">
          <a:xfrm>
            <a:off x="7761288" y="36353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8" name="Oval 71"/>
          <p:cNvSpPr>
            <a:spLocks noChangeArrowheads="1"/>
          </p:cNvSpPr>
          <p:nvPr/>
        </p:nvSpPr>
        <p:spPr bwMode="auto">
          <a:xfrm>
            <a:off x="7758113" y="35671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843838" y="3590925"/>
            <a:ext cx="179387" cy="65088"/>
            <a:chOff x="2848" y="848"/>
            <a:chExt cx="140" cy="98"/>
          </a:xfrm>
        </p:grpSpPr>
        <p:sp>
          <p:nvSpPr>
            <p:cNvPr id="19757" name="Line 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8" name="Line 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9" name="Line 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 flipV="1">
            <a:off x="7843838" y="3590925"/>
            <a:ext cx="179387" cy="65088"/>
            <a:chOff x="2848" y="848"/>
            <a:chExt cx="140" cy="98"/>
          </a:xfrm>
        </p:grpSpPr>
        <p:sp>
          <p:nvSpPr>
            <p:cNvPr id="19754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5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6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1" name="Oval 80"/>
          <p:cNvSpPr>
            <a:spLocks noChangeArrowheads="1"/>
          </p:cNvSpPr>
          <p:nvPr/>
        </p:nvSpPr>
        <p:spPr bwMode="auto">
          <a:xfrm>
            <a:off x="7226300" y="248126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81"/>
          <p:cNvSpPr>
            <a:spLocks noChangeShapeType="1"/>
          </p:cNvSpPr>
          <p:nvPr/>
        </p:nvSpPr>
        <p:spPr bwMode="auto">
          <a:xfrm>
            <a:off x="7226300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82"/>
          <p:cNvSpPr>
            <a:spLocks noChangeShapeType="1"/>
          </p:cNvSpPr>
          <p:nvPr/>
        </p:nvSpPr>
        <p:spPr bwMode="auto">
          <a:xfrm>
            <a:off x="7573963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83"/>
          <p:cNvSpPr>
            <a:spLocks noChangeArrowheads="1"/>
          </p:cNvSpPr>
          <p:nvPr/>
        </p:nvSpPr>
        <p:spPr bwMode="auto">
          <a:xfrm>
            <a:off x="7226300" y="2473325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05" name="Oval 84"/>
          <p:cNvSpPr>
            <a:spLocks noChangeArrowheads="1"/>
          </p:cNvSpPr>
          <p:nvPr/>
        </p:nvSpPr>
        <p:spPr bwMode="auto">
          <a:xfrm>
            <a:off x="7223125" y="2409825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7307263" y="2432050"/>
            <a:ext cx="171450" cy="61913"/>
            <a:chOff x="2848" y="848"/>
            <a:chExt cx="140" cy="98"/>
          </a:xfrm>
        </p:grpSpPr>
        <p:sp>
          <p:nvSpPr>
            <p:cNvPr id="19751" name="Line 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2" name="Line 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3" name="Line 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 flipV="1">
            <a:off x="7307263" y="2432050"/>
            <a:ext cx="171450" cy="60325"/>
            <a:chOff x="2848" y="848"/>
            <a:chExt cx="140" cy="98"/>
          </a:xfrm>
        </p:grpSpPr>
        <p:sp>
          <p:nvSpPr>
            <p:cNvPr id="19748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9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0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8" name="Oval 93"/>
          <p:cNvSpPr>
            <a:spLocks noChangeArrowheads="1"/>
          </p:cNvSpPr>
          <p:nvPr/>
        </p:nvSpPr>
        <p:spPr bwMode="auto">
          <a:xfrm>
            <a:off x="7224713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94"/>
          <p:cNvSpPr>
            <a:spLocks noChangeShapeType="1"/>
          </p:cNvSpPr>
          <p:nvPr/>
        </p:nvSpPr>
        <p:spPr bwMode="auto">
          <a:xfrm>
            <a:off x="722471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95"/>
          <p:cNvSpPr>
            <a:spLocks noChangeShapeType="1"/>
          </p:cNvSpPr>
          <p:nvPr/>
        </p:nvSpPr>
        <p:spPr bwMode="auto">
          <a:xfrm>
            <a:off x="75834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96"/>
          <p:cNvSpPr>
            <a:spLocks noChangeArrowheads="1"/>
          </p:cNvSpPr>
          <p:nvPr/>
        </p:nvSpPr>
        <p:spPr bwMode="auto">
          <a:xfrm>
            <a:off x="7224713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12" name="Oval 97"/>
          <p:cNvSpPr>
            <a:spLocks noChangeArrowheads="1"/>
          </p:cNvSpPr>
          <p:nvPr/>
        </p:nvSpPr>
        <p:spPr bwMode="auto">
          <a:xfrm>
            <a:off x="7221538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7307263" y="2689225"/>
            <a:ext cx="179387" cy="65088"/>
            <a:chOff x="2848" y="848"/>
            <a:chExt cx="140" cy="98"/>
          </a:xfrm>
        </p:grpSpPr>
        <p:sp>
          <p:nvSpPr>
            <p:cNvPr id="19745" name="Line 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6" name="Line 1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7" name="Line 1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 flipV="1">
            <a:off x="7307263" y="2689225"/>
            <a:ext cx="179387" cy="65088"/>
            <a:chOff x="2848" y="848"/>
            <a:chExt cx="140" cy="98"/>
          </a:xfrm>
        </p:grpSpPr>
        <p:sp>
          <p:nvSpPr>
            <p:cNvPr id="19742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3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4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5" name="Oval 106"/>
          <p:cNvSpPr>
            <a:spLocks noChangeArrowheads="1"/>
          </p:cNvSpPr>
          <p:nvPr/>
        </p:nvSpPr>
        <p:spPr bwMode="auto">
          <a:xfrm>
            <a:off x="7700963" y="238283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07"/>
          <p:cNvSpPr>
            <a:spLocks noChangeShapeType="1"/>
          </p:cNvSpPr>
          <p:nvPr/>
        </p:nvSpPr>
        <p:spPr bwMode="auto">
          <a:xfrm>
            <a:off x="77009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08"/>
          <p:cNvSpPr>
            <a:spLocks noChangeShapeType="1"/>
          </p:cNvSpPr>
          <p:nvPr/>
        </p:nvSpPr>
        <p:spPr bwMode="auto">
          <a:xfrm>
            <a:off x="80311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Rectangle 109"/>
          <p:cNvSpPr>
            <a:spLocks noChangeArrowheads="1"/>
          </p:cNvSpPr>
          <p:nvPr/>
        </p:nvSpPr>
        <p:spPr bwMode="auto">
          <a:xfrm>
            <a:off x="7700963" y="2376488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519" name="Oval 110"/>
          <p:cNvSpPr>
            <a:spLocks noChangeArrowheads="1"/>
          </p:cNvSpPr>
          <p:nvPr/>
        </p:nvSpPr>
        <p:spPr bwMode="auto">
          <a:xfrm>
            <a:off x="7697788" y="2314575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7777163" y="2336800"/>
            <a:ext cx="163512" cy="57150"/>
            <a:chOff x="2848" y="848"/>
            <a:chExt cx="140" cy="98"/>
          </a:xfrm>
        </p:grpSpPr>
        <p:sp>
          <p:nvSpPr>
            <p:cNvPr id="19739" name="Line 1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0" name="Line 1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1" name="Line 1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 flipV="1">
            <a:off x="7777163" y="2335213"/>
            <a:ext cx="163512" cy="58737"/>
            <a:chOff x="2848" y="848"/>
            <a:chExt cx="140" cy="98"/>
          </a:xfrm>
        </p:grpSpPr>
        <p:sp>
          <p:nvSpPr>
            <p:cNvPr id="197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2" name="Oval 119"/>
          <p:cNvSpPr>
            <a:spLocks noChangeArrowheads="1"/>
          </p:cNvSpPr>
          <p:nvPr/>
        </p:nvSpPr>
        <p:spPr bwMode="auto">
          <a:xfrm>
            <a:off x="7786688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Line 120"/>
          <p:cNvSpPr>
            <a:spLocks noChangeShapeType="1"/>
          </p:cNvSpPr>
          <p:nvPr/>
        </p:nvSpPr>
        <p:spPr bwMode="auto">
          <a:xfrm>
            <a:off x="77866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Line 121"/>
          <p:cNvSpPr>
            <a:spLocks noChangeShapeType="1"/>
          </p:cNvSpPr>
          <p:nvPr/>
        </p:nvSpPr>
        <p:spPr bwMode="auto">
          <a:xfrm>
            <a:off x="814546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122"/>
          <p:cNvSpPr>
            <a:spLocks noChangeArrowheads="1"/>
          </p:cNvSpPr>
          <p:nvPr/>
        </p:nvSpPr>
        <p:spPr bwMode="auto">
          <a:xfrm>
            <a:off x="7786688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26" name="Oval 123"/>
          <p:cNvSpPr>
            <a:spLocks noChangeArrowheads="1"/>
          </p:cNvSpPr>
          <p:nvPr/>
        </p:nvSpPr>
        <p:spPr bwMode="auto">
          <a:xfrm>
            <a:off x="7783513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24"/>
          <p:cNvGrpSpPr>
            <a:grpSpLocks/>
          </p:cNvGrpSpPr>
          <p:nvPr/>
        </p:nvGrpSpPr>
        <p:grpSpPr bwMode="auto">
          <a:xfrm>
            <a:off x="7869238" y="2689225"/>
            <a:ext cx="179387" cy="65088"/>
            <a:chOff x="2848" y="848"/>
            <a:chExt cx="140" cy="98"/>
          </a:xfrm>
        </p:grpSpPr>
        <p:sp>
          <p:nvSpPr>
            <p:cNvPr id="19733" name="Line 1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4" name="Line 1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5" name="Line 1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28"/>
          <p:cNvGrpSpPr>
            <a:grpSpLocks/>
          </p:cNvGrpSpPr>
          <p:nvPr/>
        </p:nvGrpSpPr>
        <p:grpSpPr bwMode="auto">
          <a:xfrm flipV="1">
            <a:off x="7869238" y="2689225"/>
            <a:ext cx="179387" cy="65088"/>
            <a:chOff x="2848" y="848"/>
            <a:chExt cx="140" cy="98"/>
          </a:xfrm>
        </p:grpSpPr>
        <p:sp>
          <p:nvSpPr>
            <p:cNvPr id="19730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1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2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Oval 132"/>
          <p:cNvSpPr>
            <a:spLocks noChangeArrowheads="1"/>
          </p:cNvSpPr>
          <p:nvPr/>
        </p:nvSpPr>
        <p:spPr bwMode="auto">
          <a:xfrm>
            <a:off x="6376988" y="247650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0" name="Line 133"/>
          <p:cNvSpPr>
            <a:spLocks noChangeShapeType="1"/>
          </p:cNvSpPr>
          <p:nvPr/>
        </p:nvSpPr>
        <p:spPr bwMode="auto">
          <a:xfrm>
            <a:off x="6376988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Line 134"/>
          <p:cNvSpPr>
            <a:spLocks noChangeShapeType="1"/>
          </p:cNvSpPr>
          <p:nvPr/>
        </p:nvSpPr>
        <p:spPr bwMode="auto">
          <a:xfrm>
            <a:off x="6723063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2" name="Rectangle 135"/>
          <p:cNvSpPr>
            <a:spLocks noChangeArrowheads="1"/>
          </p:cNvSpPr>
          <p:nvPr/>
        </p:nvSpPr>
        <p:spPr bwMode="auto">
          <a:xfrm>
            <a:off x="6376988" y="246856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33" name="Oval 136"/>
          <p:cNvSpPr>
            <a:spLocks noChangeArrowheads="1"/>
          </p:cNvSpPr>
          <p:nvPr/>
        </p:nvSpPr>
        <p:spPr bwMode="auto">
          <a:xfrm>
            <a:off x="6373813" y="240506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6457950" y="2427288"/>
            <a:ext cx="171450" cy="60325"/>
            <a:chOff x="2848" y="848"/>
            <a:chExt cx="140" cy="98"/>
          </a:xfrm>
        </p:grpSpPr>
        <p:sp>
          <p:nvSpPr>
            <p:cNvPr id="19727" name="Line 1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8" name="Line 1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9" name="Line 1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41"/>
          <p:cNvGrpSpPr>
            <a:grpSpLocks/>
          </p:cNvGrpSpPr>
          <p:nvPr/>
        </p:nvGrpSpPr>
        <p:grpSpPr bwMode="auto">
          <a:xfrm flipV="1">
            <a:off x="6457950" y="2427288"/>
            <a:ext cx="171450" cy="58737"/>
            <a:chOff x="2848" y="848"/>
            <a:chExt cx="140" cy="98"/>
          </a:xfrm>
        </p:grpSpPr>
        <p:sp>
          <p:nvSpPr>
            <p:cNvPr id="19724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6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36" name="Oval 145"/>
          <p:cNvSpPr>
            <a:spLocks noChangeArrowheads="1"/>
          </p:cNvSpPr>
          <p:nvPr/>
        </p:nvSpPr>
        <p:spPr bwMode="auto">
          <a:xfrm>
            <a:off x="6070600" y="362585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146"/>
          <p:cNvSpPr>
            <a:spLocks noChangeShapeType="1"/>
          </p:cNvSpPr>
          <p:nvPr/>
        </p:nvSpPr>
        <p:spPr bwMode="auto">
          <a:xfrm>
            <a:off x="6070600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147"/>
          <p:cNvSpPr>
            <a:spLocks noChangeShapeType="1"/>
          </p:cNvSpPr>
          <p:nvPr/>
        </p:nvSpPr>
        <p:spPr bwMode="auto">
          <a:xfrm>
            <a:off x="6416675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Rectangle 148"/>
          <p:cNvSpPr>
            <a:spLocks noChangeArrowheads="1"/>
          </p:cNvSpPr>
          <p:nvPr/>
        </p:nvSpPr>
        <p:spPr bwMode="auto">
          <a:xfrm>
            <a:off x="6070600" y="361791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40" name="Oval 149"/>
          <p:cNvSpPr>
            <a:spLocks noChangeArrowheads="1"/>
          </p:cNvSpPr>
          <p:nvPr/>
        </p:nvSpPr>
        <p:spPr bwMode="auto">
          <a:xfrm>
            <a:off x="6067425" y="355441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50"/>
          <p:cNvGrpSpPr>
            <a:grpSpLocks/>
          </p:cNvGrpSpPr>
          <p:nvPr/>
        </p:nvGrpSpPr>
        <p:grpSpPr bwMode="auto">
          <a:xfrm>
            <a:off x="6151563" y="3576638"/>
            <a:ext cx="171450" cy="60325"/>
            <a:chOff x="2848" y="848"/>
            <a:chExt cx="140" cy="98"/>
          </a:xfrm>
        </p:grpSpPr>
        <p:sp>
          <p:nvSpPr>
            <p:cNvPr id="19721" name="Line 1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2" name="Line 1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3" name="Line 1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54"/>
          <p:cNvGrpSpPr>
            <a:grpSpLocks/>
          </p:cNvGrpSpPr>
          <p:nvPr/>
        </p:nvGrpSpPr>
        <p:grpSpPr bwMode="auto">
          <a:xfrm flipV="1">
            <a:off x="6151563" y="3576638"/>
            <a:ext cx="171450" cy="58737"/>
            <a:chOff x="2848" y="848"/>
            <a:chExt cx="140" cy="98"/>
          </a:xfrm>
        </p:grpSpPr>
        <p:sp>
          <p:nvSpPr>
            <p:cNvPr id="19718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9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0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43" name="Line 158"/>
          <p:cNvSpPr>
            <a:spLocks noChangeShapeType="1"/>
          </p:cNvSpPr>
          <p:nvPr/>
        </p:nvSpPr>
        <p:spPr bwMode="auto">
          <a:xfrm flipV="1">
            <a:off x="7269163" y="398303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Line 159"/>
          <p:cNvSpPr>
            <a:spLocks noChangeShapeType="1"/>
          </p:cNvSpPr>
          <p:nvPr/>
        </p:nvSpPr>
        <p:spPr bwMode="auto">
          <a:xfrm>
            <a:off x="7392988" y="372110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Line 160"/>
          <p:cNvSpPr>
            <a:spLocks noChangeShapeType="1"/>
          </p:cNvSpPr>
          <p:nvPr/>
        </p:nvSpPr>
        <p:spPr bwMode="auto">
          <a:xfrm>
            <a:off x="7489825" y="364172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Line 161"/>
          <p:cNvSpPr>
            <a:spLocks noChangeShapeType="1"/>
          </p:cNvSpPr>
          <p:nvPr/>
        </p:nvSpPr>
        <p:spPr bwMode="auto">
          <a:xfrm flipV="1">
            <a:off x="7726363" y="372745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Line 162"/>
          <p:cNvSpPr>
            <a:spLocks noChangeShapeType="1"/>
          </p:cNvSpPr>
          <p:nvPr/>
        </p:nvSpPr>
        <p:spPr bwMode="auto">
          <a:xfrm>
            <a:off x="6424613" y="364807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6719888" y="2495550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6286500" y="2324100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Freeform 165"/>
          <p:cNvSpPr>
            <a:spLocks/>
          </p:cNvSpPr>
          <p:nvPr/>
        </p:nvSpPr>
        <p:spPr bwMode="auto">
          <a:xfrm>
            <a:off x="5607050" y="4330700"/>
            <a:ext cx="2979738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 rot="-5400000">
            <a:off x="7842250" y="506730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 rot="5400000" flipV="1">
            <a:off x="7988300" y="534828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 rot="-5400000">
            <a:off x="8174038" y="502443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69"/>
          <p:cNvGrpSpPr>
            <a:grpSpLocks/>
          </p:cNvGrpSpPr>
          <p:nvPr/>
        </p:nvGrpSpPr>
        <p:grpSpPr bwMode="auto">
          <a:xfrm>
            <a:off x="7753350" y="4733925"/>
            <a:ext cx="501650" cy="234950"/>
            <a:chOff x="4701" y="2996"/>
            <a:chExt cx="316" cy="148"/>
          </a:xfrm>
        </p:grpSpPr>
        <p:sp>
          <p:nvSpPr>
            <p:cNvPr id="19705" name="Oval 1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6" name="Line 1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7" name="Line 1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8" name="Rectangle 1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709" name="Oval 1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715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6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7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712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3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4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183"/>
          <p:cNvGrpSpPr>
            <a:grpSpLocks/>
          </p:cNvGrpSpPr>
          <p:nvPr/>
        </p:nvGrpSpPr>
        <p:grpSpPr bwMode="auto">
          <a:xfrm>
            <a:off x="6937375" y="4457700"/>
            <a:ext cx="501650" cy="234950"/>
            <a:chOff x="3600" y="219"/>
            <a:chExt cx="360" cy="175"/>
          </a:xfrm>
        </p:grpSpPr>
        <p:sp>
          <p:nvSpPr>
            <p:cNvPr id="19692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3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4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5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96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702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3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4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99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0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1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56" name="Group 197"/>
          <p:cNvGrpSpPr>
            <a:grpSpLocks/>
          </p:cNvGrpSpPr>
          <p:nvPr/>
        </p:nvGrpSpPr>
        <p:grpSpPr bwMode="auto">
          <a:xfrm>
            <a:off x="6272213" y="4762500"/>
            <a:ext cx="501650" cy="234950"/>
            <a:chOff x="3600" y="219"/>
            <a:chExt cx="360" cy="175"/>
          </a:xfrm>
        </p:grpSpPr>
        <p:sp>
          <p:nvSpPr>
            <p:cNvPr id="19679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0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2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83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57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89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0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1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1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86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7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8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57" name="Line 211"/>
          <p:cNvSpPr>
            <a:spLocks noChangeShapeType="1"/>
          </p:cNvSpPr>
          <p:nvPr/>
        </p:nvSpPr>
        <p:spPr bwMode="auto">
          <a:xfrm>
            <a:off x="7386638" y="466883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" name="Line 212"/>
          <p:cNvSpPr>
            <a:spLocks noChangeShapeType="1"/>
          </p:cNvSpPr>
          <p:nvPr/>
        </p:nvSpPr>
        <p:spPr bwMode="auto">
          <a:xfrm flipV="1">
            <a:off x="6734175" y="4681538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" name="Line 213"/>
          <p:cNvSpPr>
            <a:spLocks noChangeShapeType="1"/>
          </p:cNvSpPr>
          <p:nvPr/>
        </p:nvSpPr>
        <p:spPr bwMode="auto">
          <a:xfrm flipV="1">
            <a:off x="6777038" y="488473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Line 214"/>
          <p:cNvSpPr>
            <a:spLocks noChangeShapeType="1"/>
          </p:cNvSpPr>
          <p:nvPr/>
        </p:nvSpPr>
        <p:spPr bwMode="auto">
          <a:xfrm flipH="1">
            <a:off x="6072188" y="463073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6097588" y="468153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>
            <a:off x="5957888" y="501808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>
            <a:off x="6210300" y="509746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6450013" y="500538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6262688" y="509428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 flipH="1" flipV="1">
            <a:off x="6659563" y="510222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6740525" y="496093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>
            <a:off x="6189663" y="4895850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72" name="Group 223"/>
          <p:cNvGrpSpPr>
            <a:grpSpLocks/>
          </p:cNvGrpSpPr>
          <p:nvPr/>
        </p:nvGrpSpPr>
        <p:grpSpPr bwMode="auto">
          <a:xfrm>
            <a:off x="5375275" y="1655763"/>
            <a:ext cx="3021013" cy="3981450"/>
            <a:chOff x="-1203" y="1352"/>
            <a:chExt cx="1903" cy="2508"/>
          </a:xfrm>
        </p:grpSpPr>
        <p:grpSp>
          <p:nvGrpSpPr>
            <p:cNvPr id="19478" name="Group 22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9676" name="Picture 225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677" name="Line 22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22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653" name="Picture 228" descr="imgyjav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9" name="Group 22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9469" name="Object 2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7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19470" name="Object 2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8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19485" name="Group 23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9467" name="Object 2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19468" name="Object 2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6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9458" name="Object 23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9666" name="Clip" r:id="rId9" imgW="1305000" imgH="1085760" progId="">
                <p:embed/>
              </p:oleObj>
            </a:graphicData>
          </a:graphic>
        </p:graphicFrame>
        <p:grpSp>
          <p:nvGrpSpPr>
            <p:cNvPr id="19486" name="Group 23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9668" name="AutoShape 2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Rectangle 2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Rectangle 2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1" name="AutoShape 2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2" name="Line 2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3" name="Line 2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Rectangle 2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2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9459" name="Object 24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966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19460" name="Object 24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966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9461" name="Object 24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966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9462" name="Object 24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9670" name="Clip" r:id="rId13" imgW="1305000" imgH="1085760" progId="">
                <p:embed/>
              </p:oleObj>
            </a:graphicData>
          </a:graphic>
        </p:graphicFrame>
        <p:grpSp>
          <p:nvGrpSpPr>
            <p:cNvPr id="19492" name="Group 24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9465" name="Object 25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3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19466" name="Object 25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4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19493" name="Group 25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9463" name="Object 25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9464" name="Object 25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9499" name="Group 25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9660" name="AutoShape 2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1" name="Rectangle 2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2" name="Rectangle 2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3" name="AutoShape 2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4" name="Line 2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5" name="Line 2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Rectangle 2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Rectangle 2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70" name="Line 264"/>
          <p:cNvSpPr>
            <a:spLocks noChangeShapeType="1"/>
          </p:cNvSpPr>
          <p:nvPr/>
        </p:nvSpPr>
        <p:spPr bwMode="auto">
          <a:xfrm flipH="1">
            <a:off x="6278563" y="3417888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Line 265"/>
          <p:cNvSpPr>
            <a:spLocks noChangeShapeType="1"/>
          </p:cNvSpPr>
          <p:nvPr/>
        </p:nvSpPr>
        <p:spPr bwMode="auto">
          <a:xfrm flipV="1">
            <a:off x="7575550" y="240030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Line 266"/>
          <p:cNvSpPr>
            <a:spLocks noChangeShapeType="1"/>
          </p:cNvSpPr>
          <p:nvPr/>
        </p:nvSpPr>
        <p:spPr bwMode="auto">
          <a:xfrm>
            <a:off x="7402513" y="257333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Line 267"/>
          <p:cNvSpPr>
            <a:spLocks noChangeShapeType="1"/>
          </p:cNvSpPr>
          <p:nvPr/>
        </p:nvSpPr>
        <p:spPr bwMode="auto">
          <a:xfrm flipV="1">
            <a:off x="7586663" y="247015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Line 268"/>
          <p:cNvSpPr>
            <a:spLocks noChangeShapeType="1"/>
          </p:cNvSpPr>
          <p:nvPr/>
        </p:nvSpPr>
        <p:spPr bwMode="auto">
          <a:xfrm>
            <a:off x="7939088" y="246856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Line 269"/>
          <p:cNvSpPr>
            <a:spLocks noChangeShapeType="1"/>
          </p:cNvSpPr>
          <p:nvPr/>
        </p:nvSpPr>
        <p:spPr bwMode="auto">
          <a:xfrm>
            <a:off x="7593013" y="277495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Line 270"/>
          <p:cNvSpPr>
            <a:spLocks noChangeShapeType="1"/>
          </p:cNvSpPr>
          <p:nvPr/>
        </p:nvSpPr>
        <p:spPr bwMode="auto">
          <a:xfrm flipV="1">
            <a:off x="5888038" y="364172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Line 271"/>
          <p:cNvSpPr>
            <a:spLocks noChangeShapeType="1"/>
          </p:cNvSpPr>
          <p:nvPr/>
        </p:nvSpPr>
        <p:spPr bwMode="auto">
          <a:xfrm flipV="1">
            <a:off x="8007350" y="2168525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Line 272"/>
          <p:cNvSpPr>
            <a:spLocks noChangeShapeType="1"/>
          </p:cNvSpPr>
          <p:nvPr/>
        </p:nvSpPr>
        <p:spPr bwMode="auto">
          <a:xfrm>
            <a:off x="8147050" y="276542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Line 273"/>
          <p:cNvSpPr>
            <a:spLocks noChangeShapeType="1"/>
          </p:cNvSpPr>
          <p:nvPr/>
        </p:nvSpPr>
        <p:spPr bwMode="auto">
          <a:xfrm flipH="1">
            <a:off x="7292975" y="2841625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Line 274"/>
          <p:cNvSpPr>
            <a:spLocks noChangeShapeType="1"/>
          </p:cNvSpPr>
          <p:nvPr/>
        </p:nvSpPr>
        <p:spPr bwMode="auto">
          <a:xfrm flipH="1">
            <a:off x="7883525" y="284162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00" name="Group 275"/>
          <p:cNvGrpSpPr>
            <a:grpSpLocks/>
          </p:cNvGrpSpPr>
          <p:nvPr/>
        </p:nvGrpSpPr>
        <p:grpSpPr bwMode="auto">
          <a:xfrm>
            <a:off x="6935788" y="4459288"/>
            <a:ext cx="501650" cy="234950"/>
            <a:chOff x="4701" y="2996"/>
            <a:chExt cx="316" cy="148"/>
          </a:xfrm>
        </p:grpSpPr>
        <p:sp>
          <p:nvSpPr>
            <p:cNvPr id="19639" name="Oval 27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0" name="Line 27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1" name="Line 27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2" name="Rectangle 27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43" name="Oval 28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6" name="Group 28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49" name="Line 2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0" name="Line 2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1" name="Line 2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7" name="Group 28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46" name="Line 2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7" name="Line 2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8" name="Line 2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13" name="Group 289"/>
          <p:cNvGrpSpPr>
            <a:grpSpLocks/>
          </p:cNvGrpSpPr>
          <p:nvPr/>
        </p:nvGrpSpPr>
        <p:grpSpPr bwMode="auto">
          <a:xfrm>
            <a:off x="6270625" y="4760913"/>
            <a:ext cx="501650" cy="234950"/>
            <a:chOff x="4701" y="2996"/>
            <a:chExt cx="316" cy="148"/>
          </a:xfrm>
        </p:grpSpPr>
        <p:sp>
          <p:nvSpPr>
            <p:cNvPr id="19626" name="Oval 29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7" name="Line 29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8" name="Line 29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9" name="Rectangle 29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30" name="Oval 29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14" name="Group 29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36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20" name="Group 29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33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1" name="Group 303"/>
          <p:cNvGrpSpPr>
            <a:grpSpLocks/>
          </p:cNvGrpSpPr>
          <p:nvPr/>
        </p:nvGrpSpPr>
        <p:grpSpPr bwMode="auto">
          <a:xfrm>
            <a:off x="7100888" y="4946650"/>
            <a:ext cx="290512" cy="404813"/>
            <a:chOff x="4290" y="3130"/>
            <a:chExt cx="183" cy="255"/>
          </a:xfrm>
        </p:grpSpPr>
        <p:pic>
          <p:nvPicPr>
            <p:cNvPr id="19608" name="Picture 304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609" name="Freeform 30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0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0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0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0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1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1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31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31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1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1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Freeform 31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1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1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31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32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2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7" name="Group 322"/>
          <p:cNvGrpSpPr>
            <a:grpSpLocks/>
          </p:cNvGrpSpPr>
          <p:nvPr/>
        </p:nvGrpSpPr>
        <p:grpSpPr bwMode="auto">
          <a:xfrm>
            <a:off x="5657850" y="3408363"/>
            <a:ext cx="290513" cy="404812"/>
            <a:chOff x="4290" y="3130"/>
            <a:chExt cx="183" cy="255"/>
          </a:xfrm>
        </p:grpSpPr>
        <p:pic>
          <p:nvPicPr>
            <p:cNvPr id="19590" name="Picture 323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91" name="Freeform 32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2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2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32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32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2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3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3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3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3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3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3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3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3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3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3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4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8" name="Group 341"/>
          <p:cNvGrpSpPr>
            <a:grpSpLocks/>
          </p:cNvGrpSpPr>
          <p:nvPr/>
        </p:nvGrpSpPr>
        <p:grpSpPr bwMode="auto">
          <a:xfrm>
            <a:off x="4497388" y="2054225"/>
            <a:ext cx="3013075" cy="3355975"/>
            <a:chOff x="2650" y="1308"/>
            <a:chExt cx="1898" cy="2114"/>
          </a:xfrm>
        </p:grpSpPr>
        <p:sp>
          <p:nvSpPr>
            <p:cNvPr id="19586" name="Line 34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34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34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Text Box 34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94C5661-F88D-40D6-9D78-29490583D28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0753-25A0-4A75-B445-2B8184BDBA15}" type="slidenum">
              <a:rPr lang="en-US"/>
              <a:pPr/>
              <a:t>57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file sharing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</a:t>
            </a:r>
            <a:endParaRPr lang="en-US" sz="2400"/>
          </a:p>
          <a:p>
            <a:r>
              <a:rPr lang="en-US" sz="2400"/>
              <a:t>Alice runs P2P client application on her notebook computer</a:t>
            </a:r>
          </a:p>
          <a:p>
            <a:r>
              <a:rPr lang="en-US" sz="2400"/>
              <a:t>intermittently connects to Internet; gets new IP address for each connection</a:t>
            </a:r>
          </a:p>
          <a:p>
            <a:r>
              <a:rPr lang="en-US" sz="2400"/>
              <a:t>asks for “Hey Jude”</a:t>
            </a:r>
          </a:p>
          <a:p>
            <a:r>
              <a:rPr lang="en-US" sz="2400"/>
              <a:t>application displays other peers that have copy of Hey Jude.</a:t>
            </a:r>
          </a:p>
          <a:p>
            <a:endParaRPr lang="en-US" sz="240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5013" y="1111250"/>
            <a:ext cx="3810000" cy="5087938"/>
          </a:xfrm>
        </p:spPr>
        <p:txBody>
          <a:bodyPr/>
          <a:lstStyle/>
          <a:p>
            <a:r>
              <a:rPr lang="en-US" sz="2400"/>
              <a:t>Alice chooses one of the peers, Bob.</a:t>
            </a:r>
          </a:p>
          <a:p>
            <a:r>
              <a:rPr lang="en-US" sz="2400"/>
              <a:t>file is copied from Bob’s PC to Alice’s notebook: HTTP</a:t>
            </a:r>
          </a:p>
          <a:p>
            <a:r>
              <a:rPr lang="en-US" sz="2400"/>
              <a:t>while Alice downloads, other users uploading from Alice.</a:t>
            </a:r>
          </a:p>
          <a:p>
            <a:r>
              <a:rPr lang="en-US" sz="2400"/>
              <a:t>Alice’s peer is both a Web client and a transient Web server.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All peers are servers = highly scalable!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73BB-EDF3-4163-8DDA-C54F628571DE}" type="slidenum">
              <a:rPr lang="en-US"/>
              <a:pPr/>
              <a:t>58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P2P: centralized directory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9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original “Napster” design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1) when peer connects, it informs central server:</a:t>
            </a:r>
          </a:p>
          <a:p>
            <a:pPr lvl="1"/>
            <a:r>
              <a:rPr lang="en-US" sz="2000"/>
              <a:t>IP address</a:t>
            </a:r>
          </a:p>
          <a:p>
            <a:pPr lvl="1"/>
            <a:r>
              <a:rPr lang="en-US" sz="2000"/>
              <a:t>content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2) Alice queries for “Hey Jude”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3) Alice requests file from Bob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4471988" y="838200"/>
            <a:ext cx="4368800" cy="5164138"/>
            <a:chOff x="2724" y="620"/>
            <a:chExt cx="2752" cy="3253"/>
          </a:xfrm>
        </p:grpSpPr>
        <p:graphicFrame>
          <p:nvGraphicFramePr>
            <p:cNvPr id="160773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p:oleObj spid="_x0000_s160773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160774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6077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60784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p:oleObj spid="_x0000_s160784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160785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p:oleObj spid="_x0000_s160785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160786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p:oleObj spid="_x0000_s160786" name="Clip" r:id="rId7" imgW="1305000" imgH="1085760" progId="MS_ClipArt_Gallery.2">
                <p:embed/>
              </p:oleObj>
            </a:graphicData>
          </a:graphic>
        </p:graphicFrame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9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1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/>
            </a:p>
          </p:txBody>
        </p: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160802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4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6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60807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pic>
          <p:nvPicPr>
            <p:cNvPr id="160808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</p:spPr>
        </p:pic>
        <p:pic>
          <p:nvPicPr>
            <p:cNvPr id="160809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CA6-D4F0-4250-8885-C9A0901782C9}" type="slidenum">
              <a:rPr lang="en-US"/>
              <a:pPr/>
              <a:t>59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1813" cy="1143000"/>
          </a:xfrm>
        </p:spPr>
        <p:txBody>
          <a:bodyPr/>
          <a:lstStyle/>
          <a:p>
            <a:r>
              <a:rPr lang="en-US" sz="3200"/>
              <a:t>P2P: problems with centralized directory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6538" cy="4648200"/>
          </a:xfrm>
        </p:spPr>
        <p:txBody>
          <a:bodyPr/>
          <a:lstStyle/>
          <a:p>
            <a:r>
              <a:rPr lang="en-US" sz="2400"/>
              <a:t>single point of failure</a:t>
            </a:r>
          </a:p>
          <a:p>
            <a:r>
              <a:rPr lang="en-US" sz="2400"/>
              <a:t>performance bottleneck</a:t>
            </a:r>
          </a:p>
          <a:p>
            <a:r>
              <a:rPr lang="en-US" sz="2400"/>
              <a:t>copyright infringement: “target” of lawsuit is obvious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00200"/>
            <a:ext cx="3614738" cy="1646238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    file transfer is decentralized, but locating content is highly  centralized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527550" y="3881438"/>
            <a:ext cx="4371975" cy="9048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Advantages vs. disadvantages</a:t>
            </a:r>
          </a:p>
          <a:p>
            <a:pPr marL="342900" indent="-342900"/>
            <a:r>
              <a:rPr lang="en-US"/>
              <a:t>Search time and overhead?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08BA-4080-4571-847C-9DF6B0BA7F5C}" type="slidenum">
              <a:rPr lang="en-US"/>
              <a:pPr/>
              <a:t>6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/>
              <a:t>2.6 </a:t>
            </a:r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2.7 Socket programming with TCP</a:t>
            </a:r>
          </a:p>
          <a:p>
            <a:r>
              <a:rPr lang="en-US" sz="2400" dirty="0"/>
              <a:t>2.8 Socket programming with </a:t>
            </a:r>
            <a:r>
              <a:rPr lang="en-US" sz="2400" dirty="0" err="1" smtClean="0"/>
              <a:t>UDP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8BA5-7914-40BF-ACC7-230834A21F63}" type="slidenum">
              <a:rPr lang="en-US"/>
              <a:pPr/>
              <a:t>60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flooding: Gnutella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fully distributed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central server</a:t>
            </a:r>
          </a:p>
          <a:p>
            <a:pPr>
              <a:lnSpc>
                <a:spcPct val="90000"/>
              </a:lnSpc>
            </a:pPr>
            <a:r>
              <a:rPr lang="en-US" sz="2400"/>
              <a:t>public domain protocol</a:t>
            </a:r>
          </a:p>
          <a:p>
            <a:pPr>
              <a:lnSpc>
                <a:spcPct val="90000"/>
              </a:lnSpc>
            </a:pPr>
            <a:r>
              <a:rPr lang="en-US" sz="2400"/>
              <a:t>many Gnutella clients implementing protocol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overlay network: graph</a:t>
            </a:r>
          </a:p>
          <a:p>
            <a:r>
              <a:rPr lang="en-US" sz="2400"/>
              <a:t>edge between peer X and Y if there’s a TCP connection</a:t>
            </a:r>
          </a:p>
          <a:p>
            <a:r>
              <a:rPr lang="en-US" sz="2400"/>
              <a:t>all active peers and edges form overlay net</a:t>
            </a:r>
          </a:p>
          <a:p>
            <a:r>
              <a:rPr lang="en-US" sz="2400"/>
              <a:t>edge: virtual (</a:t>
            </a:r>
            <a:r>
              <a:rPr lang="en-US" sz="2400" i="1"/>
              <a:t>not</a:t>
            </a:r>
            <a:r>
              <a:rPr lang="en-US" sz="2400"/>
              <a:t> physical) link</a:t>
            </a:r>
          </a:p>
          <a:p>
            <a:r>
              <a:rPr lang="en-US" sz="2400"/>
              <a:t>given peer typically connected with &lt; 10 overlay neighbors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99428" y="4325303"/>
            <a:ext cx="3995004" cy="136652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 dirty="0"/>
              <a:t>Advantages </a:t>
            </a:r>
            <a:r>
              <a:rPr lang="en-US" sz="1800" dirty="0" err="1"/>
              <a:t>vs</a:t>
            </a:r>
            <a:r>
              <a:rPr lang="en-US" sz="1800" dirty="0"/>
              <a:t> </a:t>
            </a:r>
            <a:r>
              <a:rPr lang="en-US" sz="1800" dirty="0" err="1"/>
              <a:t>Disadvs</a:t>
            </a:r>
            <a:r>
              <a:rPr lang="en-US" sz="1800" dirty="0"/>
              <a:t> of overlays</a:t>
            </a:r>
            <a:r>
              <a:rPr lang="en-US" sz="1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Flexibility – Scalability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Loss of optimality 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– Maintenance overhead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EEF8-E5A2-4AD5-AD5B-44E5826E33C9}" type="slidenum">
              <a:rPr lang="en-US"/>
              <a:pPr/>
              <a:t>61</a:t>
            </a:fld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/>
              <a:t>Gnutella: protocol</a:t>
            </a:r>
          </a:p>
        </p:txBody>
      </p: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2339975" y="1449388"/>
            <a:ext cx="6248400" cy="5129212"/>
            <a:chOff x="768" y="280"/>
            <a:chExt cx="3936" cy="3231"/>
          </a:xfrm>
        </p:grpSpPr>
        <p:graphicFrame>
          <p:nvGraphicFramePr>
            <p:cNvPr id="191496" name="Object 8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p:oleObj spid="_x0000_s191496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191497" name="Object 9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p:oleObj spid="_x0000_s191497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191498" name="Object 10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p:oleObj spid="_x0000_s191498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p:oleObj spid="_x0000_s191499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191500" name="Object 12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p:oleObj spid="_x0000_s191500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191501" name="Object 13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p:oleObj spid="_x0000_s191501" name="Clip" r:id="rId9" imgW="1305000" imgH="1085760" progId="MS_ClipArt_Gallery.2">
                <p:embed/>
              </p:oleObj>
            </a:graphicData>
          </a:graphic>
        </p:graphicFrame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1536" y="1968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1 Query</a:t>
              </a: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1392" y="2208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7 QueryHit</a:t>
              </a:r>
            </a:p>
          </p:txBody>
        </p:sp>
        <p:sp>
          <p:nvSpPr>
            <p:cNvPr id="191510" name="Text Box 22"/>
            <p:cNvSpPr txBox="1">
              <a:spLocks noChangeArrowheads="1"/>
            </p:cNvSpPr>
            <p:nvPr/>
          </p:nvSpPr>
          <p:spPr bwMode="auto">
            <a:xfrm>
              <a:off x="3216" y="720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3 Query</a:t>
              </a:r>
            </a:p>
          </p:txBody>
        </p:sp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 rot="1838329">
              <a:off x="3298" y="1387"/>
              <a:ext cx="50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300">
                  <a:latin typeface="Arial" charset="0"/>
                </a:rPr>
                <a:t>4 Query</a:t>
              </a: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3216" y="960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5 QueryHit</a:t>
              </a:r>
            </a:p>
          </p:txBody>
        </p:sp>
        <p:sp>
          <p:nvSpPr>
            <p:cNvPr id="191513" name="Text Box 25"/>
            <p:cNvSpPr txBox="1">
              <a:spLocks noChangeArrowheads="1"/>
            </p:cNvSpPr>
            <p:nvPr/>
          </p:nvSpPr>
          <p:spPr bwMode="auto">
            <a:xfrm rot="-2282823">
              <a:off x="1331" y="130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2175888">
              <a:off x="1476" y="277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6" name="Text Box 28"/>
            <p:cNvSpPr txBox="1">
              <a:spLocks noChangeArrowheads="1"/>
            </p:cNvSpPr>
            <p:nvPr/>
          </p:nvSpPr>
          <p:spPr bwMode="auto">
            <a:xfrm rot="-2200461">
              <a:off x="1473" y="1585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6 Query Hit</a:t>
              </a:r>
            </a:p>
          </p:txBody>
        </p:sp>
        <p:sp>
          <p:nvSpPr>
            <p:cNvPr id="191517" name="Freeform 29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/>
              <a:ahLst/>
              <a:cxnLst>
                <a:cxn ang="0">
                  <a:pos x="3528" y="536"/>
                </a:cxn>
                <a:cxn ang="0">
                  <a:pos x="2856" y="248"/>
                </a:cxn>
                <a:cxn ang="0">
                  <a:pos x="1608" y="152"/>
                </a:cxn>
                <a:cxn ang="0">
                  <a:pos x="264" y="1160"/>
                </a:cxn>
                <a:cxn ang="0">
                  <a:pos x="24" y="1736"/>
                </a:cxn>
              </a:cxnLst>
              <a:rect l="0" t="0" r="r" b="b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5772150" y="4340225"/>
            <a:ext cx="1982788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8 File transfer:</a:t>
            </a:r>
          </a:p>
          <a:p>
            <a:r>
              <a:rPr lang="en-US" sz="1800"/>
              <a:t>HTTP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01650" y="1146175"/>
            <a:ext cx="3375025" cy="352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ZapfDingbats" pitchFamily="82" charset="2"/>
              <a:buChar char="r"/>
            </a:pPr>
            <a:r>
              <a:rPr lang="en-US"/>
              <a:t> Query message</a:t>
            </a:r>
            <a:br>
              <a:rPr lang="en-US"/>
            </a:br>
            <a:r>
              <a:rPr lang="en-US"/>
              <a:t>sent over existing TCP</a:t>
            </a:r>
            <a:br>
              <a:rPr lang="en-US"/>
            </a:br>
            <a:r>
              <a:rPr lang="en-US"/>
              <a:t>connections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peers forward</a:t>
            </a:r>
            <a:br>
              <a:rPr lang="en-US"/>
            </a:br>
            <a:r>
              <a:rPr lang="en-US"/>
              <a:t>Query message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QueryHit </a:t>
            </a:r>
            <a:br>
              <a:rPr lang="en-US"/>
            </a:br>
            <a:r>
              <a:rPr lang="en-US"/>
              <a:t>sent over </a:t>
            </a:r>
            <a:br>
              <a:rPr lang="en-US"/>
            </a:br>
            <a:r>
              <a:rPr lang="en-US"/>
              <a:t>reverse</a:t>
            </a:r>
            <a:br>
              <a:rPr lang="en-US"/>
            </a:br>
            <a:r>
              <a:rPr lang="en-US"/>
              <a:t>path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474663" y="5189538"/>
            <a:ext cx="2063750" cy="1273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Scalability:</a:t>
            </a:r>
          </a:p>
          <a:p>
            <a:r>
              <a:rPr lang="en-US"/>
              <a:t>limited scope</a:t>
            </a:r>
            <a:br>
              <a:rPr lang="en-US"/>
            </a:br>
            <a:r>
              <a:rPr lang="en-US"/>
              <a:t>flooding</a:t>
            </a:r>
          </a:p>
        </p:txBody>
      </p:sp>
      <p:sp>
        <p:nvSpPr>
          <p:cNvPr id="191523" name="Arc 35"/>
          <p:cNvSpPr>
            <a:spLocks/>
          </p:cNvSpPr>
          <p:nvPr/>
        </p:nvSpPr>
        <p:spPr bwMode="auto">
          <a:xfrm flipV="1">
            <a:off x="5260975" y="2719388"/>
            <a:ext cx="2840038" cy="1709737"/>
          </a:xfrm>
          <a:custGeom>
            <a:avLst/>
            <a:gdLst>
              <a:gd name="G0" fmla="+- 853 0 0"/>
              <a:gd name="G1" fmla="+- 21600 0 0"/>
              <a:gd name="G2" fmla="+- 21600 0 0"/>
              <a:gd name="T0" fmla="*/ 0 w 22453"/>
              <a:gd name="T1" fmla="*/ 17 h 21600"/>
              <a:gd name="T2" fmla="*/ 22453 w 22453"/>
              <a:gd name="T3" fmla="*/ 21600 h 21600"/>
              <a:gd name="T4" fmla="*/ 853 w 2245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53" h="21600" fill="none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</a:path>
              <a:path w="22453" h="21600" stroke="0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  <a:lnTo>
                  <a:pt x="853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29D-1602-4309-9F42-C3B9B3742194}" type="slidenum">
              <a:rPr lang="en-US"/>
              <a:pPr/>
              <a:t>62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Gnutella: Peer joining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joining peer Alice must find another peer in Gnutella network: use list of candidate peers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sequentially attempts TCP connections with candidate peers until connection setup with Bob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 i="1">
                <a:solidFill>
                  <a:srgbClr val="FF3300"/>
                </a:solidFill>
              </a:rPr>
              <a:t>Flooding:</a:t>
            </a:r>
            <a:r>
              <a:rPr lang="en-US" sz="2400"/>
              <a:t> Alice sends Ping message to Bob; Bob forwards Ping message to his overlay neighbors (who then forward to their neighbors….)</a:t>
            </a:r>
          </a:p>
          <a:p>
            <a:pPr marL="914400" lvl="1" indent="-457200">
              <a:buFont typeface="ZapfDingbats" pitchFamily="82" charset="2"/>
              <a:buChar char="r"/>
            </a:pPr>
            <a:r>
              <a:rPr lang="en-US"/>
              <a:t>peers receiving Ping message respond to Alice with Pong message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receives many Pong messages, and can then setup additional TCP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F50-F998-45EC-AD9A-AF5A853F6657}" type="slidenum">
              <a:rPr lang="en-US"/>
              <a:pPr/>
              <a:t>63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Overlay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16413" cy="4648200"/>
          </a:xfrm>
        </p:spPr>
        <p:txBody>
          <a:bodyPr/>
          <a:lstStyle/>
          <a:p>
            <a:r>
              <a:rPr lang="en-US" sz="2400"/>
              <a:t>between centralized index, query flooding approaches</a:t>
            </a:r>
          </a:p>
          <a:p>
            <a:r>
              <a:rPr lang="en-US" sz="2400"/>
              <a:t>each peer is either a </a:t>
            </a:r>
            <a:r>
              <a:rPr lang="en-US" sz="2400" i="1"/>
              <a:t>group leader</a:t>
            </a:r>
            <a:r>
              <a:rPr lang="en-US" sz="2400"/>
              <a:t> or assigned to a group leader.</a:t>
            </a:r>
          </a:p>
          <a:p>
            <a:pPr lvl="1"/>
            <a:r>
              <a:rPr lang="en-US" sz="2000"/>
              <a:t>TCP connection between peer and its group leader.</a:t>
            </a:r>
          </a:p>
          <a:p>
            <a:pPr lvl="1"/>
            <a:r>
              <a:rPr lang="en-US" sz="2000"/>
              <a:t>TCP connections between some pairs of group leaders.</a:t>
            </a:r>
          </a:p>
          <a:p>
            <a:r>
              <a:rPr lang="en-US" sz="2400"/>
              <a:t>group leader tracks content in  its children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918075" y="1173163"/>
          <a:ext cx="3494088" cy="4916487"/>
        </p:xfrm>
        <a:graphic>
          <a:graphicData uri="http://schemas.openxmlformats.org/presentationml/2006/ole">
            <p:oleObj spid="_x0000_s162820" name="VISIO" r:id="rId4" imgW="4208760" imgH="5924520" progId="Visio.Drawing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B7-2DA3-45EC-ADDC-F0B6A9B6C8FF}" type="slidenum">
              <a:rPr lang="en-US"/>
              <a:pPr/>
              <a:t>64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Comparing Client-server, P2P architectures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27138"/>
            <a:ext cx="8258175" cy="114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i="1" u="sng">
                <a:solidFill>
                  <a:srgbClr val="FF3300"/>
                </a:solidFill>
              </a:rPr>
              <a:t>Question</a:t>
            </a:r>
            <a:r>
              <a:rPr lang="en-US"/>
              <a:t> : How much time distribute file initially at one server to </a:t>
            </a:r>
            <a:r>
              <a:rPr lang="en-US" i="1"/>
              <a:t>N </a:t>
            </a:r>
            <a:r>
              <a:rPr lang="en-US"/>
              <a:t>other computers?</a:t>
            </a:r>
          </a:p>
        </p:txBody>
      </p:sp>
      <p:sp>
        <p:nvSpPr>
          <p:cNvPr id="243716" name="Freeform 4"/>
          <p:cNvSpPr>
            <a:spLocks/>
          </p:cNvSpPr>
          <p:nvPr/>
        </p:nvSpPr>
        <p:spPr bwMode="auto">
          <a:xfrm>
            <a:off x="2373313" y="4032250"/>
            <a:ext cx="3775075" cy="2146300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3717" name="Group 5"/>
          <p:cNvGrpSpPr>
            <a:grpSpLocks/>
          </p:cNvGrpSpPr>
          <p:nvPr/>
        </p:nvGrpSpPr>
        <p:grpSpPr bwMode="auto">
          <a:xfrm>
            <a:off x="1552575" y="3181350"/>
            <a:ext cx="538163" cy="885825"/>
            <a:chOff x="4180" y="783"/>
            <a:chExt cx="150" cy="307"/>
          </a:xfrm>
        </p:grpSpPr>
        <p:sp>
          <p:nvSpPr>
            <p:cNvPr id="24371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2179638" y="3719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3728" name="Object 16"/>
          <p:cNvGraphicFramePr>
            <a:graphicFrameLocks noChangeAspect="1"/>
          </p:cNvGraphicFramePr>
          <p:nvPr/>
        </p:nvGraphicFramePr>
        <p:xfrm>
          <a:off x="3190875" y="2817813"/>
          <a:ext cx="547688" cy="466725"/>
        </p:xfrm>
        <a:graphic>
          <a:graphicData uri="http://schemas.openxmlformats.org/presentationml/2006/ole">
            <p:oleObj spid="_x0000_s243728" name="Clip" r:id="rId4" imgW="1305000" imgH="1085760" progId="MS_ClipArt_Gallery.2">
              <p:embed/>
            </p:oleObj>
          </a:graphicData>
        </a:graphic>
      </p:graphicFrame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3551238" y="32146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 flipH="1" flipV="1">
            <a:off x="3348038" y="3205163"/>
            <a:ext cx="2286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4184650" y="34401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3592513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3733" name="Object 21"/>
          <p:cNvGraphicFramePr>
            <a:graphicFrameLocks noChangeAspect="1"/>
          </p:cNvGraphicFramePr>
          <p:nvPr/>
        </p:nvGraphicFramePr>
        <p:xfrm>
          <a:off x="4614863" y="2784475"/>
          <a:ext cx="573087" cy="488950"/>
        </p:xfrm>
        <a:graphic>
          <a:graphicData uri="http://schemas.openxmlformats.org/presentationml/2006/ole">
            <p:oleObj spid="_x0000_s243733" name="Clip" r:id="rId5" imgW="1305000" imgH="1085760" progId="MS_ClipArt_Gallery.2">
              <p:embed/>
            </p:oleObj>
          </a:graphicData>
        </a:graphic>
      </p:graphicFrame>
      <p:sp>
        <p:nvSpPr>
          <p:cNvPr id="243734" name="Line 22"/>
          <p:cNvSpPr>
            <a:spLocks noChangeShapeType="1"/>
          </p:cNvSpPr>
          <p:nvPr/>
        </p:nvSpPr>
        <p:spPr bwMode="auto">
          <a:xfrm flipV="1">
            <a:off x="4397375" y="3243263"/>
            <a:ext cx="31750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5" name="Line 23"/>
          <p:cNvSpPr>
            <a:spLocks noChangeShapeType="1"/>
          </p:cNvSpPr>
          <p:nvPr/>
        </p:nvSpPr>
        <p:spPr bwMode="auto">
          <a:xfrm flipH="1">
            <a:off x="4587875" y="3322638"/>
            <a:ext cx="33020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4722813" y="36258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3140075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3739" name="Oval 27"/>
          <p:cNvSpPr>
            <a:spLocks noChangeArrowheads="1"/>
          </p:cNvSpPr>
          <p:nvPr/>
        </p:nvSpPr>
        <p:spPr bwMode="auto">
          <a:xfrm>
            <a:off x="2657475" y="5608638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0" name="Oval 28"/>
          <p:cNvSpPr>
            <a:spLocks noChangeArrowheads="1"/>
          </p:cNvSpPr>
          <p:nvPr/>
        </p:nvSpPr>
        <p:spPr bwMode="auto">
          <a:xfrm>
            <a:off x="3360738" y="5922963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1" name="Oval 29"/>
          <p:cNvSpPr>
            <a:spLocks noChangeArrowheads="1"/>
          </p:cNvSpPr>
          <p:nvPr/>
        </p:nvSpPr>
        <p:spPr bwMode="auto">
          <a:xfrm>
            <a:off x="3833813" y="6130925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2" name="Oval 30"/>
          <p:cNvSpPr>
            <a:spLocks noChangeArrowheads="1"/>
          </p:cNvSpPr>
          <p:nvPr/>
        </p:nvSpPr>
        <p:spPr bwMode="auto">
          <a:xfrm>
            <a:off x="4552950" y="624840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3" name="Oval 31"/>
          <p:cNvSpPr>
            <a:spLocks noChangeArrowheads="1"/>
          </p:cNvSpPr>
          <p:nvPr/>
        </p:nvSpPr>
        <p:spPr bwMode="auto">
          <a:xfrm>
            <a:off x="5454650" y="63357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4" name="Oval 32"/>
          <p:cNvSpPr>
            <a:spLocks noChangeArrowheads="1"/>
          </p:cNvSpPr>
          <p:nvPr/>
        </p:nvSpPr>
        <p:spPr bwMode="auto">
          <a:xfrm>
            <a:off x="6057900" y="608965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5" name="Oval 33"/>
          <p:cNvSpPr>
            <a:spLocks noChangeArrowheads="1"/>
          </p:cNvSpPr>
          <p:nvPr/>
        </p:nvSpPr>
        <p:spPr bwMode="auto">
          <a:xfrm>
            <a:off x="6272213" y="5416550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6" name="Oval 34"/>
          <p:cNvSpPr>
            <a:spLocks noChangeArrowheads="1"/>
          </p:cNvSpPr>
          <p:nvPr/>
        </p:nvSpPr>
        <p:spPr bwMode="auto">
          <a:xfrm>
            <a:off x="5448300" y="39862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7" name="Oval 35"/>
          <p:cNvSpPr>
            <a:spLocks noChangeArrowheads="1"/>
          </p:cNvSpPr>
          <p:nvPr/>
        </p:nvSpPr>
        <p:spPr bwMode="auto">
          <a:xfrm>
            <a:off x="6348413" y="4821238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3750" name="Object 38"/>
          <p:cNvGraphicFramePr>
            <a:graphicFrameLocks noChangeAspect="1"/>
          </p:cNvGraphicFramePr>
          <p:nvPr/>
        </p:nvGraphicFramePr>
        <p:xfrm>
          <a:off x="846138" y="4733925"/>
          <a:ext cx="566737" cy="482600"/>
        </p:xfrm>
        <a:graphic>
          <a:graphicData uri="http://schemas.openxmlformats.org/presentationml/2006/ole">
            <p:oleObj spid="_x0000_s243750" name="Clip" r:id="rId6" imgW="1305000" imgH="1085760" progId="MS_ClipArt_Gallery.2">
              <p:embed/>
            </p:oleObj>
          </a:graphicData>
        </a:graphic>
      </p:graphicFrame>
      <p:sp>
        <p:nvSpPr>
          <p:cNvPr id="243751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52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53" name="Text Box 41"/>
          <p:cNvSpPr txBox="1">
            <a:spLocks noChangeArrowheads="1"/>
          </p:cNvSpPr>
          <p:nvPr/>
        </p:nvSpPr>
        <p:spPr bwMode="auto">
          <a:xfrm>
            <a:off x="1554163" y="4586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3754" name="Text Box 42"/>
          <p:cNvSpPr txBox="1">
            <a:spLocks noChangeArrowheads="1"/>
          </p:cNvSpPr>
          <p:nvPr/>
        </p:nvSpPr>
        <p:spPr bwMode="auto">
          <a:xfrm>
            <a:off x="1614488" y="51419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443038" y="2797175"/>
            <a:ext cx="1173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3756" name="Text Box 44"/>
          <p:cNvSpPr txBox="1">
            <a:spLocks noChangeArrowheads="1"/>
          </p:cNvSpPr>
          <p:nvPr/>
        </p:nvSpPr>
        <p:spPr bwMode="auto">
          <a:xfrm>
            <a:off x="3294063" y="4730750"/>
            <a:ext cx="240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3758" name="AutoShape 46"/>
          <p:cNvSpPr>
            <a:spLocks noChangeArrowheads="1"/>
          </p:cNvSpPr>
          <p:nvPr/>
        </p:nvSpPr>
        <p:spPr bwMode="auto">
          <a:xfrm>
            <a:off x="900113" y="3176588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59" name="Text Box 47"/>
          <p:cNvSpPr txBox="1">
            <a:spLocks noChangeArrowheads="1"/>
          </p:cNvSpPr>
          <p:nvPr/>
        </p:nvSpPr>
        <p:spPr bwMode="auto">
          <a:xfrm>
            <a:off x="71438" y="4030663"/>
            <a:ext cx="1658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File, size </a:t>
            </a:r>
            <a:r>
              <a:rPr lang="en-US" sz="1800" i="1"/>
              <a:t>F</a:t>
            </a:r>
            <a:endParaRPr lang="en-US" sz="1800" i="1" baseline="-25000"/>
          </a:p>
        </p:txBody>
      </p:sp>
      <p:sp>
        <p:nvSpPr>
          <p:cNvPr id="243761" name="Text Box 49"/>
          <p:cNvSpPr txBox="1">
            <a:spLocks noChangeArrowheads="1"/>
          </p:cNvSpPr>
          <p:nvPr/>
        </p:nvSpPr>
        <p:spPr bwMode="auto">
          <a:xfrm>
            <a:off x="6151563" y="230028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server upload bandwidth</a:t>
            </a:r>
          </a:p>
        </p:txBody>
      </p:sp>
      <p:sp>
        <p:nvSpPr>
          <p:cNvPr id="243762" name="Text Box 50"/>
          <p:cNvSpPr txBox="1">
            <a:spLocks noChangeArrowheads="1"/>
          </p:cNvSpPr>
          <p:nvPr/>
        </p:nvSpPr>
        <p:spPr bwMode="auto">
          <a:xfrm>
            <a:off x="6178550" y="30194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client/peer i upload bandwidth</a:t>
            </a:r>
          </a:p>
        </p:txBody>
      </p:sp>
      <p:sp>
        <p:nvSpPr>
          <p:cNvPr id="243763" name="Text Box 51"/>
          <p:cNvSpPr txBox="1">
            <a:spLocks noChangeArrowheads="1"/>
          </p:cNvSpPr>
          <p:nvPr/>
        </p:nvSpPr>
        <p:spPr bwMode="auto">
          <a:xfrm>
            <a:off x="6205538" y="37639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client/peer i download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43B7-722F-4C10-BBB3-97CECD31EC77}" type="slidenum">
              <a:rPr lang="en-US"/>
              <a:pPr/>
              <a:t>65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Client-server: file distribution time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65" name="Group 5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45766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7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9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0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1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2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3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74" name="Line 14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5776" name="Object 16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245776" name="Clip" r:id="rId4" imgW="1305000" imgH="1085760" progId="MS_ClipArt_Gallery.2">
              <p:embed/>
            </p:oleObj>
          </a:graphicData>
        </a:graphic>
      </p:graphicFrame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5781" name="Object 21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245781" name="Clip" r:id="rId5" imgW="1305000" imgH="1085760" progId="MS_ClipArt_Gallery.2">
              <p:embed/>
            </p:oleObj>
          </a:graphicData>
        </a:graphic>
      </p:graphicFrame>
      <p:sp>
        <p:nvSpPr>
          <p:cNvPr id="245782" name="Line 22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5785" name="Text Box 25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5786" name="Oval 26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7" name="Oval 27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Oval 28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1" name="Oval 31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2" name="Oval 32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3" name="Oval 33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4" name="Oval 34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95" name="Object 35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245795" name="Clip" r:id="rId6" imgW="1305000" imgH="1085760" progId="MS_ClipArt_Gallery.2">
              <p:embed/>
            </p:oleObj>
          </a:graphicData>
        </a:graphic>
      </p:graphicFrame>
      <p:sp>
        <p:nvSpPr>
          <p:cNvPr id="245796" name="Line 36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7" name="Line 37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8" name="Text Box 38"/>
          <p:cNvSpPr txBox="1">
            <a:spLocks noChangeArrowheads="1"/>
          </p:cNvSpPr>
          <p:nvPr/>
        </p:nvSpPr>
        <p:spPr bwMode="auto">
          <a:xfrm>
            <a:off x="5187950" y="2635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5799" name="Text Box 39"/>
          <p:cNvSpPr txBox="1">
            <a:spLocks noChangeArrowheads="1"/>
          </p:cNvSpPr>
          <p:nvPr/>
        </p:nvSpPr>
        <p:spPr bwMode="auto">
          <a:xfrm>
            <a:off x="5260975" y="3200400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5800" name="Text Box 40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5801" name="Text Box 41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5802" name="AutoShape 42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3" name="Text Box 43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5807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760787" cy="4648200"/>
          </a:xfrm>
        </p:spPr>
        <p:txBody>
          <a:bodyPr/>
          <a:lstStyle/>
          <a:p>
            <a:r>
              <a:rPr lang="en-US"/>
              <a:t>server sequentially sends N copies:</a:t>
            </a:r>
          </a:p>
          <a:p>
            <a:pPr lvl="1"/>
            <a:r>
              <a:rPr lang="en-US" i="1"/>
              <a:t>NF/u</a:t>
            </a:r>
            <a:r>
              <a:rPr lang="en-US" i="1" baseline="-25000"/>
              <a:t>s</a:t>
            </a:r>
            <a:r>
              <a:rPr lang="en-US" baseline="-25000"/>
              <a:t> </a:t>
            </a:r>
            <a:r>
              <a:rPr lang="en-US"/>
              <a:t>time </a:t>
            </a:r>
          </a:p>
          <a:p>
            <a:r>
              <a:rPr lang="en-US"/>
              <a:t>client i takes F/d</a:t>
            </a:r>
            <a:r>
              <a:rPr lang="en-US" baseline="-25000"/>
              <a:t>i </a:t>
            </a:r>
            <a:r>
              <a:rPr lang="en-US"/>
              <a:t>time to download</a:t>
            </a: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4986338" y="5334000"/>
            <a:ext cx="430212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4506913" y="5922963"/>
            <a:ext cx="3319462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/>
              <a:t>increases linearly in N</a:t>
            </a:r>
          </a:p>
          <a:p>
            <a:pPr marL="342900" indent="-342900">
              <a:lnSpc>
                <a:spcPct val="80000"/>
              </a:lnSpc>
            </a:pPr>
            <a:r>
              <a:rPr lang="en-US"/>
              <a:t>(for large N)</a:t>
            </a:r>
          </a:p>
        </p:txBody>
      </p:sp>
      <p:grpSp>
        <p:nvGrpSpPr>
          <p:cNvPr id="245816" name="Group 56"/>
          <p:cNvGrpSpPr>
            <a:grpSpLocks/>
          </p:cNvGrpSpPr>
          <p:nvPr/>
        </p:nvGrpSpPr>
        <p:grpSpPr bwMode="auto">
          <a:xfrm>
            <a:off x="331788" y="4048125"/>
            <a:ext cx="8369300" cy="1798638"/>
            <a:chOff x="209" y="2550"/>
            <a:chExt cx="5272" cy="1133"/>
          </a:xfrm>
        </p:grpSpPr>
        <p:sp>
          <p:nvSpPr>
            <p:cNvPr id="245789" name="Oval 29"/>
            <p:cNvSpPr>
              <a:spLocks noChangeArrowheads="1"/>
            </p:cNvSpPr>
            <p:nvPr/>
          </p:nvSpPr>
          <p:spPr bwMode="auto">
            <a:xfrm>
              <a:off x="4566" y="2550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0" name="Oval 30"/>
            <p:cNvSpPr>
              <a:spLocks noChangeArrowheads="1"/>
            </p:cNvSpPr>
            <p:nvPr/>
          </p:nvSpPr>
          <p:spPr bwMode="auto">
            <a:xfrm>
              <a:off x="4942" y="259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12" name="Group 52"/>
            <p:cNvGrpSpPr>
              <a:grpSpLocks/>
            </p:cNvGrpSpPr>
            <p:nvPr/>
          </p:nvGrpSpPr>
          <p:grpSpPr bwMode="auto">
            <a:xfrm>
              <a:off x="2473" y="3048"/>
              <a:ext cx="2867" cy="450"/>
              <a:chOff x="693" y="3074"/>
              <a:chExt cx="2867" cy="450"/>
            </a:xfrm>
          </p:grpSpPr>
          <p:sp>
            <p:nvSpPr>
              <p:cNvPr id="245809" name="Text Box 49"/>
              <p:cNvSpPr txBox="1">
                <a:spLocks noChangeArrowheads="1"/>
              </p:cNvSpPr>
              <p:nvPr/>
            </p:nvSpPr>
            <p:spPr bwMode="auto">
              <a:xfrm>
                <a:off x="693" y="3074"/>
                <a:ext cx="2867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/>
                  <a:t>= d</a:t>
                </a:r>
                <a:r>
                  <a:rPr lang="en-US" baseline="-25000"/>
                  <a:t>cs</a:t>
                </a:r>
                <a:r>
                  <a:rPr lang="en-US"/>
                  <a:t> = max </a:t>
                </a:r>
                <a:r>
                  <a:rPr lang="en-US" sz="2800"/>
                  <a:t>{</a:t>
                </a:r>
                <a:r>
                  <a:rPr lang="en-US"/>
                  <a:t> </a:t>
                </a:r>
                <a:r>
                  <a:rPr lang="en-US" i="1"/>
                  <a:t>NF/u</a:t>
                </a:r>
                <a:r>
                  <a:rPr lang="en-US" i="1" baseline="-25000"/>
                  <a:t>s</a:t>
                </a:r>
                <a:r>
                  <a:rPr lang="en-US" i="1"/>
                  <a:t>, F/min(d</a:t>
                </a:r>
                <a:r>
                  <a:rPr lang="en-US" i="1" baseline="-25000"/>
                  <a:t>i</a:t>
                </a:r>
                <a:r>
                  <a:rPr lang="en-US" i="1"/>
                  <a:t>)</a:t>
                </a:r>
                <a:r>
                  <a:rPr lang="en-US"/>
                  <a:t> </a:t>
                </a:r>
                <a:r>
                  <a:rPr lang="en-US" sz="2800"/>
                  <a:t>}</a:t>
                </a:r>
              </a:p>
            </p:txBody>
          </p:sp>
          <p:sp>
            <p:nvSpPr>
              <p:cNvPr id="245810" name="Text Box 50"/>
              <p:cNvSpPr txBox="1">
                <a:spLocks noChangeArrowheads="1"/>
              </p:cNvSpPr>
              <p:nvPr/>
            </p:nvSpPr>
            <p:spPr bwMode="auto">
              <a:xfrm>
                <a:off x="2863" y="3274"/>
                <a:ext cx="16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2000" i="1"/>
                  <a:t>i</a:t>
                </a:r>
              </a:p>
            </p:txBody>
          </p:sp>
        </p:grpSp>
        <p:sp>
          <p:nvSpPr>
            <p:cNvPr id="245811" name="Text Box 51"/>
            <p:cNvSpPr txBox="1">
              <a:spLocks noChangeArrowheads="1"/>
            </p:cNvSpPr>
            <p:nvPr/>
          </p:nvSpPr>
          <p:spPr bwMode="auto">
            <a:xfrm>
              <a:off x="321" y="2888"/>
              <a:ext cx="2215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r">
                <a:lnSpc>
                  <a:spcPct val="80000"/>
                </a:lnSpc>
              </a:pPr>
              <a:r>
                <a:rPr lang="en-US"/>
                <a:t>Time to  distribute </a:t>
              </a:r>
              <a:r>
                <a:rPr lang="en-US" i="1"/>
                <a:t>F</a:t>
              </a:r>
              <a:r>
                <a:rPr lang="en-US"/>
                <a:t>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/>
                <a:t>to </a:t>
              </a:r>
              <a:r>
                <a:rPr lang="en-US" i="1"/>
                <a:t>N</a:t>
              </a:r>
              <a:r>
                <a:rPr lang="en-US"/>
                <a:t> clients using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/>
                <a:t>client/server approach </a:t>
              </a:r>
              <a:endParaRPr lang="en-US" sz="2800"/>
            </a:p>
          </p:txBody>
        </p:sp>
        <p:sp>
          <p:nvSpPr>
            <p:cNvPr id="245815" name="Rectangle 55"/>
            <p:cNvSpPr>
              <a:spLocks noChangeArrowheads="1"/>
            </p:cNvSpPr>
            <p:nvPr/>
          </p:nvSpPr>
          <p:spPr bwMode="auto">
            <a:xfrm>
              <a:off x="209" y="2740"/>
              <a:ext cx="5272" cy="943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1DF6-3510-485F-B509-3B0B6E0705D2}" type="slidenum">
              <a:rPr lang="en-US"/>
              <a:pPr/>
              <a:t>66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P2P: file distribution time</a:t>
            </a:r>
          </a:p>
        </p:txBody>
      </p:sp>
      <p:sp>
        <p:nvSpPr>
          <p:cNvPr id="246787" name="Freeform 3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788" name="Group 4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46789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0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1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2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3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4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5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6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246799" name="Clip" r:id="rId4" imgW="1305000" imgH="1085760" progId="MS_ClipArt_Gallery.2">
              <p:embed/>
            </p:oleObj>
          </a:graphicData>
        </a:graphic>
      </p:graphicFrame>
      <p:sp>
        <p:nvSpPr>
          <p:cNvPr id="246800" name="Line 16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2" name="Text Box 18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6803" name="Text Box 19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6804" name="Object 20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246804" name="Clip" r:id="rId5" imgW="1305000" imgH="1085760" progId="MS_ClipArt_Gallery.2">
              <p:embed/>
            </p:oleObj>
          </a:graphicData>
        </a:graphic>
      </p:graphicFrame>
      <p:sp>
        <p:nvSpPr>
          <p:cNvPr id="246805" name="Line 21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7" name="Text Box 23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6809" name="Oval 25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0" name="Oval 26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1" name="Oval 27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2" name="Oval 28"/>
          <p:cNvSpPr>
            <a:spLocks noChangeArrowheads="1"/>
          </p:cNvSpPr>
          <p:nvPr/>
        </p:nvSpPr>
        <p:spPr bwMode="auto">
          <a:xfrm>
            <a:off x="7248525" y="4048125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3" name="Oval 29"/>
          <p:cNvSpPr>
            <a:spLocks noChangeArrowheads="1"/>
          </p:cNvSpPr>
          <p:nvPr/>
        </p:nvSpPr>
        <p:spPr bwMode="auto">
          <a:xfrm>
            <a:off x="7845425" y="4116388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4" name="Oval 30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5" name="Oval 31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6" name="Oval 32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7" name="Oval 33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6818" name="Object 34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246818" name="Clip" r:id="rId6" imgW="1305000" imgH="1085760" progId="MS_ClipArt_Gallery.2">
              <p:embed/>
            </p:oleObj>
          </a:graphicData>
        </a:graphic>
      </p:graphicFrame>
      <p:sp>
        <p:nvSpPr>
          <p:cNvPr id="246819" name="Line 35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20" name="Line 36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21" name="Text Box 37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6822" name="Text Box 38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6823" name="Text Box 39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6824" name="Text Box 40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6825" name="AutoShape 41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6" name="Text Box 42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968750" cy="2832100"/>
          </a:xfrm>
        </p:spPr>
        <p:txBody>
          <a:bodyPr/>
          <a:lstStyle/>
          <a:p>
            <a:r>
              <a:rPr lang="en-US" sz="2400"/>
              <a:t>server must send one copy: F</a:t>
            </a:r>
            <a:r>
              <a:rPr lang="en-US" sz="2400" i="1"/>
              <a:t>/u</a:t>
            </a:r>
            <a:r>
              <a:rPr lang="en-US" sz="2400" i="1" baseline="-25000"/>
              <a:t>s</a:t>
            </a:r>
            <a:r>
              <a:rPr lang="en-US" sz="2400" baseline="-25000"/>
              <a:t> </a:t>
            </a:r>
            <a:r>
              <a:rPr lang="en-US" sz="2400"/>
              <a:t>time </a:t>
            </a:r>
          </a:p>
          <a:p>
            <a:r>
              <a:rPr lang="en-US" sz="2400"/>
              <a:t>client i takes F/d</a:t>
            </a:r>
            <a:r>
              <a:rPr lang="en-US" sz="2400" baseline="-25000"/>
              <a:t>i </a:t>
            </a:r>
            <a:r>
              <a:rPr lang="en-US" sz="2400"/>
              <a:t>time to download</a:t>
            </a:r>
          </a:p>
          <a:p>
            <a:r>
              <a:rPr lang="en-US" sz="2400"/>
              <a:t>NF bits must be downloaded (aggregate)</a:t>
            </a:r>
          </a:p>
        </p:txBody>
      </p:sp>
      <p:sp>
        <p:nvSpPr>
          <p:cNvPr id="246834" name="Rectangle 50"/>
          <p:cNvSpPr>
            <a:spLocks noChangeArrowheads="1"/>
          </p:cNvSpPr>
          <p:nvPr/>
        </p:nvSpPr>
        <p:spPr bwMode="auto">
          <a:xfrm>
            <a:off x="801688" y="3973513"/>
            <a:ext cx="63388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buFont typeface="ZapfDingbats" pitchFamily="82" charset="2"/>
              <a:buChar char="r"/>
            </a:pPr>
            <a:r>
              <a:rPr lang="en-US"/>
              <a:t>fastest possible upload rate (assuming all nodes sending file chunks to same peer): u</a:t>
            </a:r>
            <a:r>
              <a:rPr lang="en-US" baseline="-25000"/>
              <a:t>s</a:t>
            </a:r>
            <a:r>
              <a:rPr lang="en-US"/>
              <a:t> +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/>
              <a:t>u</a:t>
            </a:r>
            <a:r>
              <a:rPr lang="en-US" baseline="-25000"/>
              <a:t>i</a:t>
            </a:r>
          </a:p>
        </p:txBody>
      </p:sp>
      <p:sp>
        <p:nvSpPr>
          <p:cNvPr id="246835" name="Text Box 51"/>
          <p:cNvSpPr txBox="1">
            <a:spLocks noChangeArrowheads="1"/>
          </p:cNvSpPr>
          <p:nvPr/>
        </p:nvSpPr>
        <p:spPr bwMode="auto">
          <a:xfrm>
            <a:off x="2609850" y="4819650"/>
            <a:ext cx="654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 i="1"/>
              <a:t>i=1,N</a:t>
            </a:r>
          </a:p>
        </p:txBody>
      </p:sp>
      <p:grpSp>
        <p:nvGrpSpPr>
          <p:cNvPr id="246838" name="Group 54"/>
          <p:cNvGrpSpPr>
            <a:grpSpLocks/>
          </p:cNvGrpSpPr>
          <p:nvPr/>
        </p:nvGrpSpPr>
        <p:grpSpPr bwMode="auto">
          <a:xfrm>
            <a:off x="1150938" y="5318125"/>
            <a:ext cx="7423150" cy="1095375"/>
            <a:chOff x="454" y="3185"/>
            <a:chExt cx="4676" cy="690"/>
          </a:xfrm>
        </p:grpSpPr>
        <p:sp>
          <p:nvSpPr>
            <p:cNvPr id="246829" name="Text Box 45"/>
            <p:cNvSpPr txBox="1">
              <a:spLocks noChangeArrowheads="1"/>
            </p:cNvSpPr>
            <p:nvPr/>
          </p:nvSpPr>
          <p:spPr bwMode="auto">
            <a:xfrm>
              <a:off x="619" y="3303"/>
              <a:ext cx="4511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/>
                <a:t>d</a:t>
              </a:r>
              <a:r>
                <a:rPr lang="en-US" baseline="-25000"/>
                <a:t>P2P</a:t>
              </a:r>
              <a:r>
                <a:rPr lang="en-US"/>
                <a:t> = max </a:t>
              </a:r>
              <a:r>
                <a:rPr lang="en-US" sz="2800"/>
                <a:t>{</a:t>
              </a:r>
              <a:r>
                <a:rPr lang="en-US"/>
                <a:t> </a:t>
              </a:r>
              <a:r>
                <a:rPr lang="en-US" i="1"/>
                <a:t>F/u</a:t>
              </a:r>
              <a:r>
                <a:rPr lang="en-US" i="1" baseline="-25000"/>
                <a:t>s</a:t>
              </a:r>
              <a:r>
                <a:rPr lang="en-US" i="1"/>
                <a:t>, F/min(d</a:t>
              </a:r>
              <a:r>
                <a:rPr lang="en-US" i="1" baseline="-25000"/>
                <a:t>i</a:t>
              </a:r>
              <a:r>
                <a:rPr lang="en-US" i="1"/>
                <a:t>)</a:t>
              </a:r>
              <a:r>
                <a:rPr lang="en-US"/>
                <a:t> , NF/(u</a:t>
              </a:r>
              <a:r>
                <a:rPr lang="en-US" baseline="-25000"/>
                <a:t>s</a:t>
              </a:r>
              <a:r>
                <a:rPr lang="en-US"/>
                <a:t> + </a:t>
              </a:r>
              <a:r>
                <a:rPr lang="en-US" sz="3200">
                  <a:latin typeface="Symbol" pitchFamily="18" charset="2"/>
                </a:rPr>
                <a:t>S</a:t>
              </a:r>
              <a:r>
                <a:rPr lang="en-US"/>
                <a:t>u</a:t>
              </a:r>
              <a:r>
                <a:rPr lang="en-US" baseline="-25000"/>
                <a:t>i) </a:t>
              </a:r>
              <a:r>
                <a:rPr lang="en-US" sz="2800"/>
                <a:t>}</a:t>
              </a:r>
            </a:p>
          </p:txBody>
        </p:sp>
        <p:sp>
          <p:nvSpPr>
            <p:cNvPr id="246830" name="Text Box 46"/>
            <p:cNvSpPr txBox="1">
              <a:spLocks noChangeArrowheads="1"/>
            </p:cNvSpPr>
            <p:nvPr/>
          </p:nvSpPr>
          <p:spPr bwMode="auto">
            <a:xfrm>
              <a:off x="3013" y="3535"/>
              <a:ext cx="16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 i="1"/>
                <a:t>i</a:t>
              </a:r>
            </a:p>
          </p:txBody>
        </p:sp>
        <p:sp>
          <p:nvSpPr>
            <p:cNvPr id="246836" name="Text Box 52"/>
            <p:cNvSpPr txBox="1">
              <a:spLocks noChangeArrowheads="1"/>
            </p:cNvSpPr>
            <p:nvPr/>
          </p:nvSpPr>
          <p:spPr bwMode="auto">
            <a:xfrm>
              <a:off x="3921" y="3559"/>
              <a:ext cx="41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 i="1"/>
                <a:t>i=1,N</a:t>
              </a:r>
            </a:p>
          </p:txBody>
        </p:sp>
        <p:sp>
          <p:nvSpPr>
            <p:cNvPr id="246837" name="Rectangle 53"/>
            <p:cNvSpPr>
              <a:spLocks noChangeArrowheads="1"/>
            </p:cNvSpPr>
            <p:nvPr/>
          </p:nvSpPr>
          <p:spPr bwMode="auto">
            <a:xfrm>
              <a:off x="454" y="3185"/>
              <a:ext cx="4302" cy="69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2B7-16DE-4228-A002-7E7E3EA485CE}" type="slidenum">
              <a:rPr lang="en-US"/>
              <a:pPr/>
              <a:t>67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1446213" y="1522413"/>
          <a:ext cx="6543675" cy="4457700"/>
        </p:xfrm>
        <a:graphic>
          <a:graphicData uri="http://schemas.openxmlformats.org/presentationml/2006/ole">
            <p:oleObj spid="_x0000_s244738" name="Chart" r:id="rId4" imgW="7749635" imgH="5280660" progId="Excel.Chart.8">
              <p:embed/>
            </p:oleObj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98450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u="sng">
                <a:solidFill>
                  <a:schemeClr val="accent2"/>
                </a:solidFill>
              </a:rPr>
              <a:t>Comparing Client-server, P2P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7AFB-EB28-4F7A-9651-0672C28F5975}" type="slidenum">
              <a:rPr lang="en-US"/>
              <a:pPr/>
              <a:t>68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BitTorrent </a:t>
            </a:r>
          </a:p>
        </p:txBody>
      </p:sp>
      <p:sp>
        <p:nvSpPr>
          <p:cNvPr id="247845" name="Text Box 37"/>
          <p:cNvSpPr txBox="1">
            <a:spLocks noChangeArrowheads="1"/>
          </p:cNvSpPr>
          <p:nvPr/>
        </p:nvSpPr>
        <p:spPr bwMode="auto">
          <a:xfrm>
            <a:off x="1322388" y="1965325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participating in torrent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5778500" y="1989138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75000"/>
              </a:lnSpc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peers exchanging 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chunks of a file</a:t>
            </a:r>
          </a:p>
        </p:txBody>
      </p:sp>
      <p:grpSp>
        <p:nvGrpSpPr>
          <p:cNvPr id="247852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247811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7812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3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5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6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7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7820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p:oleObj spid="_x0000_s247820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1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p:oleObj spid="_x0000_s247821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2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p:oleObj spid="_x0000_s247822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3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p:oleObj spid="_x0000_s247823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4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p:oleObj spid="_x0000_s247824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5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p:oleObj spid="_x0000_s247825" name="Clip" r:id="rId9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6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p:oleObj spid="_x0000_s247826" name="Clip" r:id="rId10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7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p:oleObj spid="_x0000_s247827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247828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p:oleObj spid="_x0000_s247828" name="Clip" r:id="rId12" imgW="1305000" imgH="1085760" progId="MS_ClipArt_Gallery.2">
                <p:embed/>
              </p:oleObj>
            </a:graphicData>
          </a:graphic>
        </p:graphicFrame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3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4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5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3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247844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trading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chunks</a:t>
              </a:r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7847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</p:spPr>
        </p:pic>
        <p:sp>
          <p:nvSpPr>
            <p:cNvPr id="247848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24785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614363" y="1416050"/>
            <a:ext cx="39893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P2P file distribution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6D75-D5F6-4342-9F2C-7907CF31BE93}" type="slidenum">
              <a:rPr lang="en-US"/>
              <a:pPr/>
              <a:t>69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65188"/>
            <a:ext cx="7772400" cy="1143000"/>
          </a:xfrm>
        </p:spPr>
        <p:txBody>
          <a:bodyPr/>
          <a:lstStyle/>
          <a:p>
            <a:r>
              <a:rPr lang="en-US"/>
              <a:t>BitTorrent (1)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5" y="2124075"/>
            <a:ext cx="8120063" cy="4384675"/>
          </a:xfrm>
        </p:spPr>
        <p:txBody>
          <a:bodyPr/>
          <a:lstStyle/>
          <a:p>
            <a:r>
              <a:rPr lang="en-US" sz="2400"/>
              <a:t>file divided into 256KB </a:t>
            </a:r>
            <a:r>
              <a:rPr lang="en-US" sz="2400" i="1">
                <a:solidFill>
                  <a:srgbClr val="FF3300"/>
                </a:solidFill>
              </a:rPr>
              <a:t>chunks</a:t>
            </a:r>
            <a:r>
              <a:rPr lang="en-US" sz="2400"/>
              <a:t>.</a:t>
            </a:r>
          </a:p>
          <a:p>
            <a:r>
              <a:rPr lang="en-US" sz="2400"/>
              <a:t>peer joining torrent: </a:t>
            </a:r>
          </a:p>
          <a:p>
            <a:pPr lvl="1"/>
            <a:r>
              <a:rPr lang="en-US"/>
              <a:t>has no chunks, but will accumulate them over time</a:t>
            </a:r>
          </a:p>
          <a:p>
            <a:pPr lvl="1"/>
            <a:r>
              <a:rPr lang="en-US"/>
              <a:t>registers with tracker to get list of peers, connects to subset of peers (“neighbors”)</a:t>
            </a:r>
          </a:p>
          <a:p>
            <a:r>
              <a:rPr lang="en-US" sz="2400"/>
              <a:t>while downloading,  peer uploads chunks to other peers (requiring nodes to be contributors!). </a:t>
            </a:r>
          </a:p>
          <a:p>
            <a:r>
              <a:rPr lang="en-US" sz="2400"/>
              <a:t>peers may come and go</a:t>
            </a:r>
          </a:p>
          <a:p>
            <a:r>
              <a:rPr lang="en-US" sz="2400"/>
              <a:t>once peer has entire file, it may (selfishly) leave or (altruistically) remain</a:t>
            </a:r>
          </a:p>
        </p:txBody>
      </p:sp>
      <p:grpSp>
        <p:nvGrpSpPr>
          <p:cNvPr id="248875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24883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8847" name="Object 15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p:oleObj spid="_x0000_s248847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248848" name="Object 16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p:oleObj spid="_x0000_s248848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248849" name="Object 17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p:oleObj spid="_x0000_s248849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0" name="Object 18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p:oleObj spid="_x0000_s248850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1" name="Object 19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p:oleObj spid="_x0000_s248851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2" name="Object 20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p:oleObj spid="_x0000_s248852" name="Clip" r:id="rId9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3" name="Object 21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p:oleObj spid="_x0000_s248853" name="Clip" r:id="rId10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4" name="Object 22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p:oleObj spid="_x0000_s248854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248855" name="Object 23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p:oleObj spid="_x0000_s248855" name="Clip" r:id="rId12" imgW="1305000" imgH="1085760" progId="MS_ClipArt_Gallery.2">
                <p:embed/>
              </p:oleObj>
            </a:graphicData>
          </a:graphic>
        </p:graphicFrame>
        <p:sp>
          <p:nvSpPr>
            <p:cNvPr id="248856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7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8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9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1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2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3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4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72" name="Picture 40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CE99-2D45-4CAC-8945-A5D4C128C35C}" type="slidenum">
              <a:rPr lang="en-US"/>
              <a:pPr/>
              <a:t>7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architectures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Client-server</a:t>
            </a:r>
          </a:p>
          <a:p>
            <a:r>
              <a:rPr lang="en-US"/>
              <a:t>Peer-to-peer (P2P)</a:t>
            </a:r>
          </a:p>
          <a:p>
            <a:r>
              <a:rPr lang="en-US"/>
              <a:t>Hybrid of client-server and P2P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1E6-6E91-4B93-BFBD-953709574B67}" type="slidenum">
              <a:rPr lang="en-US"/>
              <a:pPr/>
              <a:t>70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 (2)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/>
              <a:t>at any given time, different peers have different subsets of file chunks</a:t>
            </a:r>
          </a:p>
          <a:p>
            <a:r>
              <a:rPr lang="en-US" sz="2400"/>
              <a:t>periodically, a peer (Alice) asks each neighbor for list of chunks that they have.</a:t>
            </a:r>
          </a:p>
          <a:p>
            <a:r>
              <a:rPr lang="en-US" sz="2400"/>
              <a:t>Alice issues requests for her missing chunks</a:t>
            </a:r>
          </a:p>
          <a:p>
            <a:pPr lvl="1"/>
            <a:r>
              <a:rPr lang="en-US"/>
              <a:t>rarest first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591050" y="1428750"/>
            <a:ext cx="42116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Sending Chunks: tit-for-tat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Alice sends chunks to four neighbors currently sending her chunks </a:t>
            </a:r>
            <a:r>
              <a:rPr lang="en-US" i="1"/>
              <a:t>at the highest rate</a:t>
            </a:r>
            <a:r>
              <a:rPr lang="en-US"/>
              <a:t>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re-evaluate top 4 every 10 secs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every 30 secs: randomly select another peer, starts sending chunks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newly chosen peer may join top 4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E7EC-20EE-40EB-B40E-500F72896AC1}" type="slidenum">
              <a:rPr lang="en-US"/>
              <a:pPr/>
              <a:t>71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Skype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31920" cy="5074920"/>
          </a:xfrm>
        </p:spPr>
        <p:txBody>
          <a:bodyPr/>
          <a:lstStyle/>
          <a:p>
            <a:r>
              <a:rPr lang="en-US" sz="2400" dirty="0" err="1"/>
              <a:t>P2P</a:t>
            </a:r>
            <a:r>
              <a:rPr lang="en-US" sz="2400" dirty="0"/>
              <a:t> (pc-to-pc, pc-to-phone, phone-to-pc) Voice-Over-IP (VoIP)  application </a:t>
            </a:r>
          </a:p>
          <a:p>
            <a:pPr lvl="1"/>
            <a:r>
              <a:rPr lang="en-US" dirty="0"/>
              <a:t>also IM</a:t>
            </a:r>
          </a:p>
          <a:p>
            <a:r>
              <a:rPr lang="en-US" sz="2400" dirty="0"/>
              <a:t>proprietary application-layer protocol (inferred via reverse engineering) </a:t>
            </a:r>
          </a:p>
          <a:p>
            <a:r>
              <a:rPr lang="en-US" sz="2400" dirty="0" smtClean="0"/>
              <a:t>hierarchical overlay with </a:t>
            </a:r>
            <a:r>
              <a:rPr lang="en-US" sz="2400" dirty="0" err="1" smtClean="0"/>
              <a:t>SNs</a:t>
            </a:r>
            <a:endParaRPr lang="en-US" sz="2400" dirty="0" smtClean="0"/>
          </a:p>
          <a:p>
            <a:r>
              <a:rPr lang="en-US" sz="2400" dirty="0" smtClean="0"/>
              <a:t>Index maps usernames to IP addresses; distributed over </a:t>
            </a:r>
            <a:r>
              <a:rPr lang="en-US" sz="2400" dirty="0" err="1" smtClean="0"/>
              <a:t>SNs</a:t>
            </a:r>
            <a:endParaRPr lang="en-US" sz="2400" dirty="0"/>
          </a:p>
        </p:txBody>
      </p:sp>
      <p:grpSp>
        <p:nvGrpSpPr>
          <p:cNvPr id="254074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254015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6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7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8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9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12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54013" name="Picture 6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14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14" name="Clip" r:id="rId5" imgW="1305000" imgH="1085760" progId="MS_ClipArt_Gallery.2">
                  <p:embed/>
                </p:oleObj>
              </a:graphicData>
            </a:graphic>
          </p:graphicFrame>
        </p:grpSp>
      </p:grpSp>
      <p:grpSp>
        <p:nvGrpSpPr>
          <p:cNvPr id="254076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254020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1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2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3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4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25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54026" name="Picture 7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27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27" name="Clip" r:id="rId6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28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54029" name="Picture 7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0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0" name="Clip" r:id="rId7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31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54032" name="Picture 8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3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3" name="Clip" r:id="rId8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3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54035" name="Picture 8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6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6" name="Clip" r:id="rId9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37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5403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9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9" name="Clip" r:id="rId10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40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54041" name="Picture 8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42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42" name="Clip" r:id="rId11" imgW="1305000" imgH="1085760" progId="MS_ClipArt_Gallery.2">
                  <p:embed/>
                </p:oleObj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077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254044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5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6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7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8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52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254053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4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4" name="Clip" r:id="rId12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5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254056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7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7" name="Clip" r:id="rId13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58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254059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0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0" name="Clip" r:id="rId14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61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25406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3" name="Clip" r:id="rId15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49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254050" name="Picture 9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1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1" name="Clip" r:id="rId16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54064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254065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6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6" name="Clip" r:id="rId17" imgW="1305000" imgH="1085760" progId="MS_ClipArt_Gallery.2">
                  <p:embed/>
                </p:oleObj>
              </a:graphicData>
            </a:graphic>
          </p:graphicFrame>
        </p:grpSp>
      </p:grpSp>
      <p:grpSp>
        <p:nvGrpSpPr>
          <p:cNvPr id="254075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254073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253996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253956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3975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3975" name="Clip" r:id="rId18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5400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254001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2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2" name="Clip" r:id="rId19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54003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254004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5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5" name="Clip" r:id="rId20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54006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25400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8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8" name="Clip" r:id="rId21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54009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254010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11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11" name="Clip" r:id="rId22" imgW="1305000" imgH="1085760" progId="MS_ClipArt_Gallery.2">
                    <p:embed/>
                  </p:oleObj>
                </a:graphicData>
              </a:graphic>
            </p:graphicFrame>
          </p:grpSp>
        </p:grpSp>
        <p:sp>
          <p:nvSpPr>
            <p:cNvPr id="254070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Supernode </a:t>
            </a:r>
          </a:p>
          <a:p>
            <a:pPr marL="342900" indent="-342900"/>
            <a:r>
              <a:rPr lang="en-US" sz="2000"/>
              <a:t>(SN)</a:t>
            </a:r>
          </a:p>
        </p:txBody>
      </p:sp>
      <p:grpSp>
        <p:nvGrpSpPr>
          <p:cNvPr id="254079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25395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4072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login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F1C-503C-4790-B283-5CA57D2BE80A}" type="slidenum">
              <a:rPr lang="en-US"/>
              <a:pPr/>
              <a:t>72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making a call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600200"/>
            <a:ext cx="3781425" cy="465138"/>
          </a:xfrm>
        </p:spPr>
        <p:txBody>
          <a:bodyPr/>
          <a:lstStyle/>
          <a:p>
            <a:r>
              <a:rPr lang="en-US" sz="2400"/>
              <a:t>User starts Skype</a:t>
            </a:r>
            <a:endParaRPr lang="en-US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6256338" y="2538413"/>
            <a:ext cx="636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6450013" y="1955800"/>
            <a:ext cx="49847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908800" y="1789113"/>
            <a:ext cx="14288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 flipH="1">
            <a:off x="6908800" y="1954213"/>
            <a:ext cx="5953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6935788" y="2312988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87" name="Group 11"/>
          <p:cNvGrpSpPr>
            <a:grpSpLocks/>
          </p:cNvGrpSpPr>
          <p:nvPr/>
        </p:nvGrpSpPr>
        <p:grpSpPr bwMode="auto">
          <a:xfrm>
            <a:off x="6505575" y="2624138"/>
            <a:ext cx="849313" cy="703262"/>
            <a:chOff x="3464" y="1275"/>
            <a:chExt cx="395" cy="329"/>
          </a:xfrm>
        </p:grpSpPr>
        <p:pic>
          <p:nvPicPr>
            <p:cNvPr id="254988" name="Picture 12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89" name="Clip" r:id="rId5" imgW="1305000" imgH="1085760" progId="MS_ClipArt_Gallery.2">
                <p:embed/>
              </p:oleObj>
            </a:graphicData>
          </a:graphic>
        </p:graphicFrame>
      </p:grpSp>
      <p:sp>
        <p:nvSpPr>
          <p:cNvPr id="254991" name="Line 15"/>
          <p:cNvSpPr>
            <a:spLocks noChangeShapeType="1"/>
          </p:cNvSpPr>
          <p:nvPr/>
        </p:nvSpPr>
        <p:spPr bwMode="auto">
          <a:xfrm flipV="1">
            <a:off x="5749925" y="4405313"/>
            <a:ext cx="96838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5405438" y="3462338"/>
            <a:ext cx="496887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5183188" y="4057650"/>
            <a:ext cx="67945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V="1">
            <a:off x="4948238" y="4419600"/>
            <a:ext cx="9144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V="1">
            <a:off x="5140325" y="4473575"/>
            <a:ext cx="749300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4960938" y="4906963"/>
            <a:ext cx="501650" cy="481012"/>
            <a:chOff x="3464" y="1275"/>
            <a:chExt cx="395" cy="329"/>
          </a:xfrm>
        </p:grpSpPr>
        <p:pic>
          <p:nvPicPr>
            <p:cNvPr id="254997" name="Picture 2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98" name="Object 2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98" name="Clip" r:id="rId6" imgW="1305000" imgH="1085760" progId="MS_ClipArt_Gallery.2">
                <p:embed/>
              </p:oleObj>
            </a:graphicData>
          </a:graphic>
        </p:graphicFrame>
      </p:grpSp>
      <p:grpSp>
        <p:nvGrpSpPr>
          <p:cNvPr id="254999" name="Group 23"/>
          <p:cNvGrpSpPr>
            <a:grpSpLocks/>
          </p:cNvGrpSpPr>
          <p:nvPr/>
        </p:nvGrpSpPr>
        <p:grpSpPr bwMode="auto">
          <a:xfrm>
            <a:off x="4751388" y="4394200"/>
            <a:ext cx="501650" cy="481013"/>
            <a:chOff x="3464" y="1275"/>
            <a:chExt cx="395" cy="329"/>
          </a:xfrm>
        </p:grpSpPr>
        <p:pic>
          <p:nvPicPr>
            <p:cNvPr id="255000" name="Picture 2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1" name="Object 2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1" name="Clip" r:id="rId7" imgW="1305000" imgH="1085760" progId="MS_ClipArt_Gallery.2">
                <p:embed/>
              </p:oleObj>
            </a:graphicData>
          </a:graphic>
        </p:graphicFrame>
      </p:grpSp>
      <p:grpSp>
        <p:nvGrpSpPr>
          <p:cNvPr id="255002" name="Group 26"/>
          <p:cNvGrpSpPr>
            <a:grpSpLocks/>
          </p:cNvGrpSpPr>
          <p:nvPr/>
        </p:nvGrpSpPr>
        <p:grpSpPr bwMode="auto">
          <a:xfrm>
            <a:off x="5570538" y="5056188"/>
            <a:ext cx="501650" cy="481012"/>
            <a:chOff x="3464" y="1275"/>
            <a:chExt cx="395" cy="329"/>
          </a:xfrm>
        </p:grpSpPr>
        <p:pic>
          <p:nvPicPr>
            <p:cNvPr id="255003" name="Picture 2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4" name="Object 2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4" name="Clip" r:id="rId8" imgW="1305000" imgH="1085760" progId="MS_ClipArt_Gallery.2">
                <p:embed/>
              </p:oleObj>
            </a:graphicData>
          </a:graphic>
        </p:graphicFrame>
      </p:grp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5181600" y="3451225"/>
            <a:ext cx="501650" cy="481013"/>
            <a:chOff x="3464" y="1275"/>
            <a:chExt cx="395" cy="329"/>
          </a:xfrm>
        </p:grpSpPr>
        <p:pic>
          <p:nvPicPr>
            <p:cNvPr id="255006" name="Picture 3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7" name="Object 3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7" name="Clip" r:id="rId9" imgW="1305000" imgH="1085760" progId="MS_ClipArt_Gallery.2">
                <p:embed/>
              </p:oleObj>
            </a:graphicData>
          </a:graphic>
        </p:graphicFrame>
      </p:grpSp>
      <p:grpSp>
        <p:nvGrpSpPr>
          <p:cNvPr id="255008" name="Group 32"/>
          <p:cNvGrpSpPr>
            <a:grpSpLocks/>
          </p:cNvGrpSpPr>
          <p:nvPr/>
        </p:nvGrpSpPr>
        <p:grpSpPr bwMode="auto">
          <a:xfrm>
            <a:off x="4792663" y="3822700"/>
            <a:ext cx="501650" cy="481013"/>
            <a:chOff x="3464" y="1275"/>
            <a:chExt cx="395" cy="329"/>
          </a:xfrm>
        </p:grpSpPr>
        <p:pic>
          <p:nvPicPr>
            <p:cNvPr id="255009" name="Picture 3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0" name="Object 3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0" name="Clip" r:id="rId10" imgW="1305000" imgH="1085760" progId="MS_ClipArt_Gallery.2">
                <p:embed/>
              </p:oleObj>
            </a:graphicData>
          </a:graphic>
        </p:graphicFrame>
      </p:grp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5459413" y="4143375"/>
            <a:ext cx="849312" cy="703263"/>
            <a:chOff x="3464" y="1275"/>
            <a:chExt cx="395" cy="329"/>
          </a:xfrm>
        </p:grpSpPr>
        <p:pic>
          <p:nvPicPr>
            <p:cNvPr id="255012" name="Picture 36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3" name="Object 37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3" name="Clip" r:id="rId11" imgW="1305000" imgH="1085760" progId="MS_ClipArt_Gallery.2">
                <p:embed/>
              </p:oleObj>
            </a:graphicData>
          </a:graphic>
        </p:graphicFrame>
      </p:grpSp>
      <p:sp>
        <p:nvSpPr>
          <p:cNvPr id="255014" name="Line 38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5" name="Line 39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8" name="Line 42"/>
          <p:cNvSpPr>
            <a:spLocks noChangeShapeType="1"/>
          </p:cNvSpPr>
          <p:nvPr/>
        </p:nvSpPr>
        <p:spPr bwMode="auto">
          <a:xfrm flipH="1" flipV="1">
            <a:off x="7646988" y="4489450"/>
            <a:ext cx="84137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9" name="Line 43"/>
          <p:cNvSpPr>
            <a:spLocks noChangeShapeType="1"/>
          </p:cNvSpPr>
          <p:nvPr/>
        </p:nvSpPr>
        <p:spPr bwMode="auto">
          <a:xfrm flipH="1" flipV="1">
            <a:off x="7702550" y="4518025"/>
            <a:ext cx="77787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0" name="Line 44"/>
          <p:cNvSpPr>
            <a:spLocks noChangeShapeType="1"/>
          </p:cNvSpPr>
          <p:nvPr/>
        </p:nvSpPr>
        <p:spPr bwMode="auto">
          <a:xfrm flipH="1" flipV="1">
            <a:off x="7662863" y="4489450"/>
            <a:ext cx="101282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7662863" y="3544888"/>
            <a:ext cx="595312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 flipH="1">
            <a:off x="7689850" y="3903663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023" name="Group 47"/>
          <p:cNvGrpSpPr>
            <a:grpSpLocks/>
          </p:cNvGrpSpPr>
          <p:nvPr/>
        </p:nvGrpSpPr>
        <p:grpSpPr bwMode="auto">
          <a:xfrm>
            <a:off x="8378825" y="4379913"/>
            <a:ext cx="501650" cy="481012"/>
            <a:chOff x="3464" y="1275"/>
            <a:chExt cx="395" cy="329"/>
          </a:xfrm>
        </p:grpSpPr>
        <p:pic>
          <p:nvPicPr>
            <p:cNvPr id="255024" name="Picture 4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5" name="Object 4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5" name="Clip" r:id="rId12" imgW="1305000" imgH="1085760" progId="MS_ClipArt_Gallery.2">
                <p:embed/>
              </p:oleObj>
            </a:graphicData>
          </a:graphic>
        </p:graphicFrame>
      </p:grpSp>
      <p:grpSp>
        <p:nvGrpSpPr>
          <p:cNvPr id="255026" name="Group 50"/>
          <p:cNvGrpSpPr>
            <a:grpSpLocks/>
          </p:cNvGrpSpPr>
          <p:nvPr/>
        </p:nvGrpSpPr>
        <p:grpSpPr bwMode="auto">
          <a:xfrm>
            <a:off x="8215313" y="4891088"/>
            <a:ext cx="501650" cy="481012"/>
            <a:chOff x="3464" y="1275"/>
            <a:chExt cx="395" cy="329"/>
          </a:xfrm>
        </p:grpSpPr>
        <p:pic>
          <p:nvPicPr>
            <p:cNvPr id="255027" name="Picture 5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8" name="Object 5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8" name="Clip" r:id="rId13" imgW="1305000" imgH="1085760" progId="MS_ClipArt_Gallery.2">
                <p:embed/>
              </p:oleObj>
            </a:graphicData>
          </a:graphic>
        </p:graphicFrame>
      </p:grpSp>
      <p:grpSp>
        <p:nvGrpSpPr>
          <p:cNvPr id="255029" name="Group 53"/>
          <p:cNvGrpSpPr>
            <a:grpSpLocks/>
          </p:cNvGrpSpPr>
          <p:nvPr/>
        </p:nvGrpSpPr>
        <p:grpSpPr bwMode="auto">
          <a:xfrm>
            <a:off x="8367713" y="3770313"/>
            <a:ext cx="501650" cy="481012"/>
            <a:chOff x="3464" y="1275"/>
            <a:chExt cx="395" cy="329"/>
          </a:xfrm>
        </p:grpSpPr>
        <p:pic>
          <p:nvPicPr>
            <p:cNvPr id="255030" name="Picture 5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1" name="Object 5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1" name="Clip" r:id="rId14" imgW="1305000" imgH="1085760" progId="MS_ClipArt_Gallery.2">
                <p:embed/>
              </p:oleObj>
            </a:graphicData>
          </a:graphic>
        </p:graphicFrame>
      </p:grpSp>
      <p:grpSp>
        <p:nvGrpSpPr>
          <p:cNvPr id="255032" name="Group 56"/>
          <p:cNvGrpSpPr>
            <a:grpSpLocks/>
          </p:cNvGrpSpPr>
          <p:nvPr/>
        </p:nvGrpSpPr>
        <p:grpSpPr bwMode="auto">
          <a:xfrm>
            <a:off x="7993063" y="3381375"/>
            <a:ext cx="501650" cy="481013"/>
            <a:chOff x="3464" y="1275"/>
            <a:chExt cx="395" cy="329"/>
          </a:xfrm>
        </p:grpSpPr>
        <p:pic>
          <p:nvPicPr>
            <p:cNvPr id="255033" name="Picture 5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4" name="Object 5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4" name="Clip" r:id="rId15" imgW="1305000" imgH="1085760" progId="MS_ClipArt_Gallery.2">
                <p:embed/>
              </p:oleObj>
            </a:graphicData>
          </a:graphic>
        </p:graphicFrame>
      </p:grpSp>
      <p:grpSp>
        <p:nvGrpSpPr>
          <p:cNvPr id="255035" name="Group 59"/>
          <p:cNvGrpSpPr>
            <a:grpSpLocks/>
          </p:cNvGrpSpPr>
          <p:nvPr/>
        </p:nvGrpSpPr>
        <p:grpSpPr bwMode="auto">
          <a:xfrm>
            <a:off x="7507288" y="4975225"/>
            <a:ext cx="501650" cy="481013"/>
            <a:chOff x="3464" y="1275"/>
            <a:chExt cx="395" cy="329"/>
          </a:xfrm>
        </p:grpSpPr>
        <p:pic>
          <p:nvPicPr>
            <p:cNvPr id="255036" name="Picture 6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7" name="Object 6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7" name="Clip" r:id="rId16" imgW="1305000" imgH="1085760" progId="MS_ClipArt_Gallery.2">
                <p:embed/>
              </p:oleObj>
            </a:graphicData>
          </a:graphic>
        </p:graphicFrame>
      </p:grpSp>
      <p:grpSp>
        <p:nvGrpSpPr>
          <p:cNvPr id="255038" name="Group 62"/>
          <p:cNvGrpSpPr>
            <a:grpSpLocks/>
          </p:cNvGrpSpPr>
          <p:nvPr/>
        </p:nvGrpSpPr>
        <p:grpSpPr bwMode="auto">
          <a:xfrm>
            <a:off x="7259638" y="4214813"/>
            <a:ext cx="849312" cy="703262"/>
            <a:chOff x="3464" y="1275"/>
            <a:chExt cx="395" cy="329"/>
          </a:xfrm>
        </p:grpSpPr>
        <p:pic>
          <p:nvPicPr>
            <p:cNvPr id="255039" name="Picture 6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0" name="Object 6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0" name="Clip" r:id="rId17" imgW="1305000" imgH="1085760" progId="MS_ClipArt_Gallery.2">
                <p:embed/>
              </p:oleObj>
            </a:graphicData>
          </a:graphic>
        </p:graphicFrame>
      </p:grpSp>
      <p:grpSp>
        <p:nvGrpSpPr>
          <p:cNvPr id="255043" name="Group 67"/>
          <p:cNvGrpSpPr>
            <a:grpSpLocks/>
          </p:cNvGrpSpPr>
          <p:nvPr/>
        </p:nvGrpSpPr>
        <p:grpSpPr bwMode="auto">
          <a:xfrm>
            <a:off x="5867400" y="2179638"/>
            <a:ext cx="501650" cy="481012"/>
            <a:chOff x="3464" y="1275"/>
            <a:chExt cx="395" cy="329"/>
          </a:xfrm>
        </p:grpSpPr>
        <p:pic>
          <p:nvPicPr>
            <p:cNvPr id="255044" name="Picture 6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5" name="Object 6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5" name="Clip" r:id="rId18" imgW="1305000" imgH="1085760" progId="MS_ClipArt_Gallery.2">
                <p:embed/>
              </p:oleObj>
            </a:graphicData>
          </a:graphic>
        </p:graphicFrame>
      </p:grpSp>
      <p:grpSp>
        <p:nvGrpSpPr>
          <p:cNvPr id="255046" name="Group 70"/>
          <p:cNvGrpSpPr>
            <a:grpSpLocks/>
          </p:cNvGrpSpPr>
          <p:nvPr/>
        </p:nvGrpSpPr>
        <p:grpSpPr bwMode="auto">
          <a:xfrm>
            <a:off x="6697663" y="1722438"/>
            <a:ext cx="501650" cy="481012"/>
            <a:chOff x="3464" y="1275"/>
            <a:chExt cx="395" cy="329"/>
          </a:xfrm>
        </p:grpSpPr>
        <p:pic>
          <p:nvPicPr>
            <p:cNvPr id="255047" name="Picture 7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8" name="Object 7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8" name="Clip" r:id="rId19" imgW="1305000" imgH="1085760" progId="MS_ClipArt_Gallery.2">
                <p:embed/>
              </p:oleObj>
            </a:graphicData>
          </a:graphic>
        </p:graphicFrame>
      </p:grpSp>
      <p:grpSp>
        <p:nvGrpSpPr>
          <p:cNvPr id="255049" name="Group 73"/>
          <p:cNvGrpSpPr>
            <a:grpSpLocks/>
          </p:cNvGrpSpPr>
          <p:nvPr/>
        </p:nvGrpSpPr>
        <p:grpSpPr bwMode="auto">
          <a:xfrm>
            <a:off x="6172200" y="1819275"/>
            <a:ext cx="501650" cy="481013"/>
            <a:chOff x="3464" y="1275"/>
            <a:chExt cx="395" cy="329"/>
          </a:xfrm>
        </p:grpSpPr>
        <p:pic>
          <p:nvPicPr>
            <p:cNvPr id="255050" name="Picture 7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1" name="Object 7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1" name="Clip" r:id="rId20" imgW="1305000" imgH="1085760" progId="MS_ClipArt_Gallery.2">
                <p:embed/>
              </p:oleObj>
            </a:graphicData>
          </a:graphic>
        </p:graphicFrame>
      </p:grpSp>
      <p:grpSp>
        <p:nvGrpSpPr>
          <p:cNvPr id="255052" name="Group 76"/>
          <p:cNvGrpSpPr>
            <a:grpSpLocks/>
          </p:cNvGrpSpPr>
          <p:nvPr/>
        </p:nvGrpSpPr>
        <p:grpSpPr bwMode="auto">
          <a:xfrm>
            <a:off x="7613650" y="2179638"/>
            <a:ext cx="501650" cy="481012"/>
            <a:chOff x="3464" y="1275"/>
            <a:chExt cx="395" cy="329"/>
          </a:xfrm>
        </p:grpSpPr>
        <p:pic>
          <p:nvPicPr>
            <p:cNvPr id="255053" name="Picture 7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4" name="Object 7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4" name="Clip" r:id="rId21" imgW="1305000" imgH="1085760" progId="MS_ClipArt_Gallery.2">
                <p:embed/>
              </p:oleObj>
            </a:graphicData>
          </a:graphic>
        </p:graphicFrame>
      </p:grpSp>
      <p:grpSp>
        <p:nvGrpSpPr>
          <p:cNvPr id="255055" name="Group 79"/>
          <p:cNvGrpSpPr>
            <a:grpSpLocks/>
          </p:cNvGrpSpPr>
          <p:nvPr/>
        </p:nvGrpSpPr>
        <p:grpSpPr bwMode="auto">
          <a:xfrm>
            <a:off x="7224713" y="336550"/>
            <a:ext cx="501650" cy="481013"/>
            <a:chOff x="3464" y="1275"/>
            <a:chExt cx="395" cy="329"/>
          </a:xfrm>
        </p:grpSpPr>
        <p:pic>
          <p:nvPicPr>
            <p:cNvPr id="255056" name="Picture 8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7" name="Object 8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7" name="Clip" r:id="rId22" imgW="1305000" imgH="1085760" progId="MS_ClipArt_Gallery.2">
                <p:embed/>
              </p:oleObj>
            </a:graphicData>
          </a:graphic>
        </p:graphicFrame>
      </p:grpSp>
      <p:grpSp>
        <p:nvGrpSpPr>
          <p:cNvPr id="255061" name="Group 85"/>
          <p:cNvGrpSpPr>
            <a:grpSpLocks/>
          </p:cNvGrpSpPr>
          <p:nvPr/>
        </p:nvGrpSpPr>
        <p:grpSpPr bwMode="auto">
          <a:xfrm>
            <a:off x="4721225" y="1677988"/>
            <a:ext cx="427038" cy="868362"/>
            <a:chOff x="4180" y="783"/>
            <a:chExt cx="150" cy="307"/>
          </a:xfrm>
        </p:grpSpPr>
        <p:sp>
          <p:nvSpPr>
            <p:cNvPr id="255062" name="AutoShape 8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3" name="Rectangle 8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5" name="AutoShape 8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7" name="Line 9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8" name="Rectangle 9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9" name="Rectangle 9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070" name="Text Box 94"/>
          <p:cNvSpPr txBox="1">
            <a:spLocks noChangeArrowheads="1"/>
          </p:cNvSpPr>
          <p:nvPr/>
        </p:nvSpPr>
        <p:spPr bwMode="auto">
          <a:xfrm>
            <a:off x="4189413" y="2544763"/>
            <a:ext cx="1574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75000"/>
              </a:lnSpc>
            </a:pPr>
            <a:r>
              <a:rPr lang="en-US" sz="2000"/>
              <a:t>Skype </a:t>
            </a:r>
          </a:p>
          <a:p>
            <a:pPr marL="342900" indent="-342900" algn="ctr">
              <a:lnSpc>
                <a:spcPct val="75000"/>
              </a:lnSpc>
            </a:pPr>
            <a:r>
              <a:rPr lang="en-US" sz="2000"/>
              <a:t>login server</a:t>
            </a:r>
          </a:p>
        </p:txBody>
      </p:sp>
      <p:sp>
        <p:nvSpPr>
          <p:cNvPr id="255071" name="Rectangle 95"/>
          <p:cNvSpPr>
            <a:spLocks noChangeArrowheads="1"/>
          </p:cNvSpPr>
          <p:nvPr/>
        </p:nvSpPr>
        <p:spPr bwMode="auto">
          <a:xfrm>
            <a:off x="333375" y="2095500"/>
            <a:ext cx="37814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registers with SN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list of bootstrap SNs</a:t>
            </a:r>
            <a:endParaRPr lang="en-US"/>
          </a:p>
        </p:txBody>
      </p:sp>
      <p:sp>
        <p:nvSpPr>
          <p:cNvPr id="255073" name="Line 97"/>
          <p:cNvSpPr>
            <a:spLocks noChangeShapeType="1"/>
          </p:cNvSpPr>
          <p:nvPr/>
        </p:nvSpPr>
        <p:spPr bwMode="auto">
          <a:xfrm flipV="1">
            <a:off x="6953250" y="2009775"/>
            <a:ext cx="485775" cy="776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4" name="Rectangle 98"/>
          <p:cNvSpPr>
            <a:spLocks noChangeArrowheads="1"/>
          </p:cNvSpPr>
          <p:nvPr/>
        </p:nvSpPr>
        <p:spPr bwMode="auto">
          <a:xfrm>
            <a:off x="320675" y="2909888"/>
            <a:ext cx="3781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logs in (authenticate)</a:t>
            </a:r>
            <a:endParaRPr lang="en-US" sz="2800"/>
          </a:p>
        </p:txBody>
      </p:sp>
      <p:sp>
        <p:nvSpPr>
          <p:cNvPr id="255077" name="Line 101"/>
          <p:cNvSpPr>
            <a:spLocks noChangeShapeType="1"/>
          </p:cNvSpPr>
          <p:nvPr/>
        </p:nvSpPr>
        <p:spPr bwMode="auto">
          <a:xfrm>
            <a:off x="5195888" y="1855788"/>
            <a:ext cx="2105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8" name="Rectangle 102"/>
          <p:cNvSpPr>
            <a:spLocks noChangeArrowheads="1"/>
          </p:cNvSpPr>
          <p:nvPr/>
        </p:nvSpPr>
        <p:spPr bwMode="auto">
          <a:xfrm>
            <a:off x="320675" y="3741738"/>
            <a:ext cx="4543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Call: SC contacts SN will callee ID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SN contacts other SNs (unknown protocol, maybe flooding)  to find addr of callee; returns addr to SC</a:t>
            </a:r>
            <a:endParaRPr lang="en-US"/>
          </a:p>
        </p:txBody>
      </p:sp>
      <p:grpSp>
        <p:nvGrpSpPr>
          <p:cNvPr id="255082" name="Group 106"/>
          <p:cNvGrpSpPr>
            <a:grpSpLocks/>
          </p:cNvGrpSpPr>
          <p:nvPr/>
        </p:nvGrpSpPr>
        <p:grpSpPr bwMode="auto">
          <a:xfrm>
            <a:off x="5997575" y="2022475"/>
            <a:ext cx="1552575" cy="2189163"/>
            <a:chOff x="3778" y="1274"/>
            <a:chExt cx="978" cy="1379"/>
          </a:xfrm>
        </p:grpSpPr>
        <p:sp>
          <p:nvSpPr>
            <p:cNvPr id="255079" name="Line 103"/>
            <p:cNvSpPr>
              <a:spLocks noChangeShapeType="1"/>
            </p:cNvSpPr>
            <p:nvPr/>
          </p:nvSpPr>
          <p:spPr bwMode="auto">
            <a:xfrm flipV="1">
              <a:off x="4284" y="1274"/>
              <a:ext cx="341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0" name="Line 104"/>
            <p:cNvSpPr>
              <a:spLocks noChangeShapeType="1"/>
            </p:cNvSpPr>
            <p:nvPr/>
          </p:nvSpPr>
          <p:spPr bwMode="auto">
            <a:xfrm>
              <a:off x="4310" y="1789"/>
              <a:ext cx="446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1" name="Line 105"/>
            <p:cNvSpPr>
              <a:spLocks noChangeShapeType="1"/>
            </p:cNvSpPr>
            <p:nvPr/>
          </p:nvSpPr>
          <p:spPr bwMode="auto">
            <a:xfrm flipH="1">
              <a:off x="3778" y="1850"/>
              <a:ext cx="532" cy="7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83" name="Rectangle 107"/>
          <p:cNvSpPr>
            <a:spLocks noChangeArrowheads="1"/>
          </p:cNvSpPr>
          <p:nvPr/>
        </p:nvSpPr>
        <p:spPr bwMode="auto">
          <a:xfrm>
            <a:off x="333375" y="5741988"/>
            <a:ext cx="6635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directly contacts callee, overTCP</a:t>
            </a:r>
            <a:endParaRPr lang="en-US" sz="2800"/>
          </a:p>
        </p:txBody>
      </p:sp>
      <p:sp>
        <p:nvSpPr>
          <p:cNvPr id="255085" name="Line 109"/>
          <p:cNvSpPr>
            <a:spLocks noChangeShapeType="1"/>
          </p:cNvSpPr>
          <p:nvPr/>
        </p:nvSpPr>
        <p:spPr bwMode="auto">
          <a:xfrm>
            <a:off x="7467600" y="2051050"/>
            <a:ext cx="996950" cy="278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138 0.2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5071" grpId="0"/>
      <p:bldP spid="255073" grpId="0" animBg="1"/>
      <p:bldP spid="255073" grpId="1" animBg="1"/>
      <p:bldP spid="255074" grpId="0"/>
      <p:bldP spid="255077" grpId="0" animBg="1"/>
      <p:bldP spid="255077" grpId="1" animBg="1"/>
      <p:bldP spid="255078" grpId="0"/>
      <p:bldP spid="255083" grpId="0"/>
      <p:bldP spid="25508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7772400" cy="1143000"/>
          </a:xfrm>
        </p:spPr>
        <p:txBody>
          <a:bodyPr/>
          <a:lstStyle/>
          <a:p>
            <a:r>
              <a:rPr lang="en-US" smtClean="0"/>
              <a:t>Peers as relays</a:t>
            </a:r>
          </a:p>
        </p:txBody>
      </p:sp>
      <p:sp>
        <p:nvSpPr>
          <p:cNvPr id="28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343025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problem when both Alice and Bob are behind  “NATs”.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NAT prevents an outside peer from initiating a call to insider peer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using Alice’s and Bob’s SNs,</a:t>
            </a:r>
            <a:r>
              <a:rPr lang="en-US" sz="2000" i="1" smtClean="0">
                <a:solidFill>
                  <a:srgbClr val="FF0000"/>
                </a:solidFill>
              </a:rPr>
              <a:t> relay</a:t>
            </a:r>
            <a:r>
              <a:rPr lang="en-US" sz="2000" smtClean="0"/>
              <a:t> is chosen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peer initiates session with relay.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peers can now communicate through NATs via relay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83113" y="1174750"/>
            <a:ext cx="4129087" cy="3814763"/>
            <a:chOff x="2993" y="1085"/>
            <a:chExt cx="2601" cy="2403"/>
          </a:xfrm>
        </p:grpSpPr>
        <p:sp>
          <p:nvSpPr>
            <p:cNvPr id="28696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8751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90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6" name="Clip" r:id="rId4" imgW="1305000" imgH="1085760" progId="">
                  <p:embed/>
                </p:oleObj>
              </a:graphicData>
            </a:graphic>
          </p:graphicFrame>
        </p:grpSp>
        <p:sp>
          <p:nvSpPr>
            <p:cNvPr id="28701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8750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9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5" name="Clip" r:id="rId5" imgW="1305000" imgH="1085760" progId="">
                  <p:embed/>
                </p:oleObj>
              </a:graphicData>
            </a:graphic>
          </p:graphicFrame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8749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8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4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8748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7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3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8747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6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2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8746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5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1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8745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4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0" name="Clip" r:id="rId10" imgW="1305000" imgH="1085760" progId="">
                  <p:embed/>
                </p:oleObj>
              </a:graphicData>
            </a:graphic>
          </p:graphicFrame>
        </p:grpSp>
        <p:sp>
          <p:nvSpPr>
            <p:cNvPr id="28712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28744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3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9" name="Clip" r:id="rId11" imgW="1305000" imgH="1085760" progId="">
                  <p:embed/>
                </p:oleObj>
              </a:graphicData>
            </a:graphic>
          </p:graphicFrame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28743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2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8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28742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1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28741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0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6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28740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9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5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28739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8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4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28738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7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3" name="Clip" r:id="rId17" imgW="1305000" imgH="1085760" progId="">
                  <p:embed/>
                </p:oleObj>
              </a:graphicData>
            </a:graphic>
          </p:graphicFrame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28737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6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2" name="Clip" r:id="rId18" imgW="1305000" imgH="1085760" progId="">
                  <p:embed/>
                </p:oleObj>
              </a:graphicData>
            </a:graphic>
          </p:graphicFrame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28736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5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1" name="Clip" r:id="rId19" imgW="1305000" imgH="1085760" progId="">
                  <p:embed/>
                </p:oleObj>
              </a:graphicData>
            </a:graphic>
          </p:graphicFrame>
        </p:grp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28735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4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0" name="Clip" r:id="rId20" imgW="1305000" imgH="1085760" progId="">
                  <p:embed/>
                </p:oleObj>
              </a:graphicData>
            </a:graphic>
          </p:graphicFrame>
        </p:grpSp>
        <p:sp>
          <p:nvSpPr>
            <p:cNvPr id="28730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B4126ACC-20AF-45DE-8A69-D245E8C01C54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Distributed Hash Table (DHT)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>
          <a:xfrm>
            <a:off x="568325" y="1411288"/>
            <a:ext cx="7772400" cy="4648200"/>
          </a:xfrm>
        </p:spPr>
        <p:txBody>
          <a:bodyPr/>
          <a:lstStyle/>
          <a:p>
            <a:r>
              <a:rPr lang="en-US" smtClean="0"/>
              <a:t>DHT: distributed P2P database</a:t>
            </a:r>
          </a:p>
          <a:p>
            <a:r>
              <a:rPr lang="en-US" smtClean="0"/>
              <a:t>database has </a:t>
            </a:r>
            <a:r>
              <a:rPr lang="en-US" smtClean="0">
                <a:solidFill>
                  <a:srgbClr val="FF0000"/>
                </a:solidFill>
              </a:rPr>
              <a:t>(key, value) </a:t>
            </a:r>
            <a:r>
              <a:rPr lang="en-US" smtClean="0"/>
              <a:t>pairs; </a:t>
            </a:r>
          </a:p>
          <a:p>
            <a:pPr lvl="1"/>
            <a:r>
              <a:rPr lang="en-US" smtClean="0"/>
              <a:t>key: ss number; value: human name</a:t>
            </a:r>
          </a:p>
          <a:p>
            <a:pPr lvl="1"/>
            <a:r>
              <a:rPr lang="en-US" smtClean="0"/>
              <a:t>key: content type; value: IP address</a:t>
            </a:r>
          </a:p>
          <a:p>
            <a:r>
              <a:rPr lang="en-US" smtClean="0"/>
              <a:t>peers </a:t>
            </a:r>
            <a:r>
              <a:rPr lang="en-US" smtClean="0">
                <a:solidFill>
                  <a:srgbClr val="FF0000"/>
                </a:solidFill>
              </a:rPr>
              <a:t>query</a:t>
            </a:r>
            <a:r>
              <a:rPr lang="en-US" smtClean="0"/>
              <a:t> DB with key</a:t>
            </a:r>
          </a:p>
          <a:p>
            <a:pPr lvl="1"/>
            <a:r>
              <a:rPr lang="en-US" smtClean="0"/>
              <a:t>DB returns values that match the key</a:t>
            </a:r>
          </a:p>
          <a:p>
            <a:r>
              <a:rPr lang="en-US" smtClean="0"/>
              <a:t>peers can also </a:t>
            </a:r>
            <a:r>
              <a:rPr lang="en-US" smtClean="0">
                <a:solidFill>
                  <a:srgbClr val="FF0000"/>
                </a:solidFill>
              </a:rPr>
              <a:t>insert</a:t>
            </a:r>
            <a:r>
              <a:rPr lang="en-US" smtClean="0"/>
              <a:t> (key, value) peers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1606812D-3016-48CA-8C9A-666D9558DB49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DHT Identifiers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686800" cy="4525962"/>
          </a:xfrm>
        </p:spPr>
        <p:txBody>
          <a:bodyPr/>
          <a:lstStyle/>
          <a:p>
            <a:r>
              <a:rPr lang="en-US" smtClean="0"/>
              <a:t>assign integer identifier to each peer in range [0,2</a:t>
            </a:r>
            <a:r>
              <a:rPr lang="en-US" baseline="30000" smtClean="0"/>
              <a:t>n</a:t>
            </a:r>
            <a:r>
              <a:rPr lang="en-US" smtClean="0"/>
              <a:t>-1].</a:t>
            </a:r>
          </a:p>
          <a:p>
            <a:pPr lvl="1"/>
            <a:r>
              <a:rPr lang="en-US" smtClean="0"/>
              <a:t>Each identifier can be represented by n bits.</a:t>
            </a:r>
          </a:p>
          <a:p>
            <a:r>
              <a:rPr lang="en-US" smtClean="0"/>
              <a:t>require each key to be an integer in </a:t>
            </a:r>
            <a:r>
              <a:rPr lang="en-US" smtClean="0">
                <a:solidFill>
                  <a:srgbClr val="FF0000"/>
                </a:solidFill>
              </a:rPr>
              <a:t>same range</a:t>
            </a:r>
            <a:r>
              <a:rPr lang="en-US" smtClean="0"/>
              <a:t>.</a:t>
            </a:r>
          </a:p>
          <a:p>
            <a:r>
              <a:rPr lang="en-US" smtClean="0"/>
              <a:t>to get integer keys, hash original key.</a:t>
            </a:r>
          </a:p>
          <a:p>
            <a:pPr lvl="1"/>
            <a:r>
              <a:rPr lang="en-US" smtClean="0"/>
              <a:t>e.g., key = h(“Led Zeppelin IV”)</a:t>
            </a:r>
          </a:p>
          <a:p>
            <a:pPr lvl="1"/>
            <a:r>
              <a:rPr lang="en-US" smtClean="0"/>
              <a:t>this is why they call it a distributed “hash” table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721F0F08-5915-40D5-9E73-B7D672F75AF5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7772400" cy="1143000"/>
          </a:xfrm>
        </p:spPr>
        <p:txBody>
          <a:bodyPr/>
          <a:lstStyle/>
          <a:p>
            <a:r>
              <a:rPr lang="en-US" smtClean="0"/>
              <a:t>How to assign keys to peers?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633413" y="1200150"/>
            <a:ext cx="7772400" cy="4648200"/>
          </a:xfrm>
        </p:spPr>
        <p:txBody>
          <a:bodyPr/>
          <a:lstStyle/>
          <a:p>
            <a:r>
              <a:rPr lang="en-US" smtClean="0"/>
              <a:t>central issue:</a:t>
            </a:r>
          </a:p>
          <a:p>
            <a:pPr lvl="1"/>
            <a:r>
              <a:rPr lang="en-US" smtClean="0"/>
              <a:t>assigning (key, value) pairs to peers.</a:t>
            </a:r>
          </a:p>
          <a:p>
            <a:r>
              <a:rPr lang="en-US" smtClean="0"/>
              <a:t>rule: assign key to the peer that has the </a:t>
            </a:r>
            <a:r>
              <a:rPr lang="en-US" smtClean="0">
                <a:solidFill>
                  <a:srgbClr val="FF0000"/>
                </a:solidFill>
              </a:rPr>
              <a:t>closest</a:t>
            </a:r>
            <a:r>
              <a:rPr lang="en-US" smtClean="0"/>
              <a:t> ID.</a:t>
            </a:r>
          </a:p>
          <a:p>
            <a:r>
              <a:rPr lang="en-US" smtClean="0"/>
              <a:t>convention in lecture: closest is the </a:t>
            </a:r>
            <a:r>
              <a:rPr lang="en-US" smtClean="0">
                <a:solidFill>
                  <a:srgbClr val="FF0000"/>
                </a:solidFill>
              </a:rPr>
              <a:t>immediate successor </a:t>
            </a:r>
            <a:r>
              <a:rPr lang="en-US" smtClean="0"/>
              <a:t>of the key.</a:t>
            </a:r>
          </a:p>
          <a:p>
            <a:r>
              <a:rPr lang="en-US" smtClean="0"/>
              <a:t>e.g.,: n=4; peers: 1,3,4,5,8,10,12,14; </a:t>
            </a:r>
          </a:p>
          <a:p>
            <a:pPr lvl="1"/>
            <a:r>
              <a:rPr lang="en-US" smtClean="0"/>
              <a:t>key = 13, then successor  peer = 14</a:t>
            </a:r>
          </a:p>
          <a:p>
            <a:pPr lvl="1"/>
            <a:r>
              <a:rPr lang="en-US" smtClean="0"/>
              <a:t>key = 15, then successor peer = 1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FB5EE4D2-C210-466E-9CF3-0587FD890B4F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38400" y="1219200"/>
            <a:ext cx="3602038" cy="3570288"/>
            <a:chOff x="1066800" y="1676400"/>
            <a:chExt cx="3602330" cy="3569732"/>
          </a:xfrm>
        </p:grpSpPr>
        <p:sp>
          <p:nvSpPr>
            <p:cNvPr id="96263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7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6272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6273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6274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6275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6276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6277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6278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6279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1" name="Title 67"/>
          <p:cNvSpPr>
            <a:spLocks noGrp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mtClean="0"/>
              <a:t>Circular DHT (1)</a:t>
            </a:r>
          </a:p>
        </p:txBody>
      </p:sp>
      <p:sp>
        <p:nvSpPr>
          <p:cNvPr id="96262" name="Content Placeholder 6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r>
              <a:rPr lang="en-US" smtClean="0"/>
              <a:t>each peer </a:t>
            </a:r>
            <a:r>
              <a:rPr lang="en-US" i="1" smtClean="0"/>
              <a:t>only</a:t>
            </a:r>
            <a:r>
              <a:rPr lang="en-US" smtClean="0"/>
              <a:t> aware of immediate successor and predecessor.</a:t>
            </a:r>
          </a:p>
          <a:p>
            <a:r>
              <a:rPr lang="en-US" smtClean="0"/>
              <a:t>“overlay network”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C1D3D2CC-7834-4BB1-BDCE-45E72BEF0507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8366-79B8-402D-8720-79AEB58E3724}" type="slidenum">
              <a:rPr lang="en-US"/>
              <a:pPr/>
              <a:t>78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042A-A09D-4E72-9773-3CE8FA1BE90C}" type="slidenum">
              <a:rPr lang="en-US"/>
              <a:pPr/>
              <a:t>79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7650"/>
            <a:ext cx="7772400" cy="857250"/>
          </a:xfrm>
        </p:spPr>
        <p:txBody>
          <a:bodyPr/>
          <a:lstStyle/>
          <a:p>
            <a:r>
              <a:rPr lang="en-US"/>
              <a:t>Socket programming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2295525"/>
            <a:ext cx="3962400" cy="369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Socket API</a:t>
            </a:r>
            <a:endParaRPr lang="en-US" sz="2400"/>
          </a:p>
          <a:p>
            <a:r>
              <a:rPr lang="en-US" sz="2000"/>
              <a:t>introduced in BSD4.1 UNIX, 1981</a:t>
            </a:r>
          </a:p>
          <a:p>
            <a:r>
              <a:rPr lang="en-US" sz="2000"/>
              <a:t>explicitly created, used, released by apps </a:t>
            </a:r>
          </a:p>
          <a:p>
            <a:r>
              <a:rPr lang="en-US" sz="2000"/>
              <a:t>client/server paradigm </a:t>
            </a:r>
          </a:p>
          <a:p>
            <a:r>
              <a:rPr lang="en-US" sz="2000"/>
              <a:t>two types of transport service via socket API: </a:t>
            </a:r>
          </a:p>
          <a:p>
            <a:pPr lvl="1"/>
            <a:r>
              <a:rPr lang="en-US" sz="2000"/>
              <a:t>unreliable datagram </a:t>
            </a:r>
          </a:p>
          <a:p>
            <a:pPr lvl="1"/>
            <a:r>
              <a:rPr lang="en-US" sz="2000"/>
              <a:t>reliable, byte stream-oriented 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5248275" y="2314575"/>
            <a:ext cx="3338513" cy="3719513"/>
            <a:chOff x="3198" y="1248"/>
            <a:chExt cx="2103" cy="2343"/>
          </a:xfrm>
        </p:grpSpPr>
        <p:sp>
          <p:nvSpPr>
            <p:cNvPr id="87045" name="Text Box 5"/>
            <p:cNvSpPr txBox="1">
              <a:spLocks noChangeArrowheads="1"/>
            </p:cNvSpPr>
            <p:nvPr/>
          </p:nvSpPr>
          <p:spPr bwMode="auto">
            <a:xfrm>
              <a:off x="3223" y="1575"/>
              <a:ext cx="207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a </a:t>
              </a:r>
              <a:r>
                <a:rPr lang="en-US" sz="2000" i="1">
                  <a:solidFill>
                    <a:srgbClr val="FF0000"/>
                  </a:solidFill>
                </a:rPr>
                <a:t>host-local</a:t>
              </a:r>
              <a:r>
                <a:rPr lang="en-US" sz="2000"/>
                <a:t>,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rgbClr val="FF0000"/>
                  </a:solidFill>
                </a:rPr>
                <a:t>application-created</a:t>
              </a:r>
              <a:r>
                <a:rPr lang="en-US" sz="2000"/>
                <a:t>,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rgbClr val="FF0000"/>
                  </a:solidFill>
                </a:rPr>
                <a:t>OS-controlled</a:t>
              </a:r>
              <a:r>
                <a:rPr lang="en-US" sz="2000"/>
                <a:t> interface (a “door”) into which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application process can </a:t>
              </a:r>
              <a:r>
                <a:rPr lang="en-US" sz="2000">
                  <a:solidFill>
                    <a:srgbClr val="FF0000"/>
                  </a:solidFill>
                </a:rPr>
                <a:t>both send and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</a:rPr>
                <a:t>receive</a:t>
              </a:r>
              <a:r>
                <a:rPr lang="en-US" sz="2000"/>
                <a:t> messages to/from another application process</a:t>
              </a:r>
              <a:endParaRPr lang="en-US" sz="2000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3198" y="1392"/>
              <a:ext cx="2076" cy="21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47" name="Group 7"/>
            <p:cNvGrpSpPr>
              <a:grpSpLocks/>
            </p:cNvGrpSpPr>
            <p:nvPr/>
          </p:nvGrpSpPr>
          <p:grpSpPr bwMode="auto">
            <a:xfrm>
              <a:off x="3302" y="1248"/>
              <a:ext cx="708" cy="288"/>
              <a:chOff x="134" y="3906"/>
              <a:chExt cx="708" cy="288"/>
            </a:xfrm>
          </p:grpSpPr>
          <p:sp>
            <p:nvSpPr>
              <p:cNvPr id="87048" name="Rectangle 8"/>
              <p:cNvSpPr>
                <a:spLocks noChangeArrowheads="1"/>
              </p:cNvSpPr>
              <p:nvPr/>
            </p:nvSpPr>
            <p:spPr bwMode="auto">
              <a:xfrm>
                <a:off x="138" y="3924"/>
                <a:ext cx="67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49" name="Text Box 9"/>
              <p:cNvSpPr txBox="1">
                <a:spLocks noChangeArrowheads="1"/>
              </p:cNvSpPr>
              <p:nvPr/>
            </p:nvSpPr>
            <p:spPr bwMode="auto">
              <a:xfrm>
                <a:off x="134" y="3906"/>
                <a:ext cx="7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>
                    <a:solidFill>
                      <a:schemeClr val="accent2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619125" y="1276350"/>
            <a:ext cx="8162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Goal:</a:t>
            </a:r>
            <a:r>
              <a:rPr lang="en-US"/>
              <a:t> learn how to build client/server application that communicate using sockets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9B99-56C2-4FE3-8EC7-FDF48AD01CB9}" type="slidenum">
              <a:rPr lang="en-US"/>
              <a:pPr/>
              <a:t>8</a:t>
            </a:fld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architecture</a:t>
            </a: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3951288" y="1416050"/>
            <a:ext cx="485616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server:</a:t>
            </a:r>
            <a:r>
              <a:rPr lang="en-US" sz="2400"/>
              <a:t> </a:t>
            </a:r>
          </a:p>
          <a:p>
            <a:pPr lvl="1"/>
            <a:r>
              <a:rPr lang="en-US"/>
              <a:t>always-on host</a:t>
            </a:r>
          </a:p>
          <a:p>
            <a:pPr lvl="1"/>
            <a:r>
              <a:rPr lang="en-US"/>
              <a:t>permanent IP address</a:t>
            </a:r>
          </a:p>
          <a:p>
            <a:pPr lvl="1"/>
            <a:r>
              <a:rPr lang="en-US"/>
              <a:t>server farms for scaling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Clients (in general):</a:t>
            </a:r>
          </a:p>
          <a:p>
            <a:pPr lvl="1"/>
            <a:r>
              <a:rPr lang="en-US" sz="2000"/>
              <a:t>communicate with server</a:t>
            </a:r>
          </a:p>
          <a:p>
            <a:pPr lvl="1"/>
            <a:r>
              <a:rPr lang="en-US" sz="2000"/>
              <a:t>intermittently connected</a:t>
            </a:r>
          </a:p>
          <a:p>
            <a:pPr lvl="1"/>
            <a:r>
              <a:rPr lang="en-US" sz="2000"/>
              <a:t>have dynamic IP addresses</a:t>
            </a:r>
          </a:p>
          <a:p>
            <a:pPr lvl="1"/>
            <a:r>
              <a:rPr lang="en-US" sz="2000"/>
              <a:t>do not communicate directly with each other</a:t>
            </a:r>
          </a:p>
        </p:txBody>
      </p:sp>
      <p:sp>
        <p:nvSpPr>
          <p:cNvPr id="181710" name="Freeform 462"/>
          <p:cNvSpPr>
            <a:spLocks/>
          </p:cNvSpPr>
          <p:nvPr/>
        </p:nvSpPr>
        <p:spPr bwMode="auto">
          <a:xfrm>
            <a:off x="2336800" y="354012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1" name="Freeform 463"/>
          <p:cNvSpPr>
            <a:spLocks/>
          </p:cNvSpPr>
          <p:nvPr/>
        </p:nvSpPr>
        <p:spPr bwMode="auto">
          <a:xfrm>
            <a:off x="2790825" y="201453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2" name="Freeform 464"/>
          <p:cNvSpPr>
            <a:spLocks/>
          </p:cNvSpPr>
          <p:nvPr/>
        </p:nvSpPr>
        <p:spPr bwMode="auto">
          <a:xfrm>
            <a:off x="615950" y="172243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713" name="Group 465"/>
          <p:cNvGrpSpPr>
            <a:grpSpLocks/>
          </p:cNvGrpSpPr>
          <p:nvPr/>
        </p:nvGrpSpPr>
        <p:grpSpPr bwMode="auto">
          <a:xfrm>
            <a:off x="703263" y="3057525"/>
            <a:ext cx="1458912" cy="933450"/>
            <a:chOff x="2889" y="1631"/>
            <a:chExt cx="980" cy="743"/>
          </a:xfrm>
        </p:grpSpPr>
        <p:sp>
          <p:nvSpPr>
            <p:cNvPr id="181714" name="Rectangle 46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15" name="AutoShape 46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1716" name="Group 468"/>
          <p:cNvGrpSpPr>
            <a:grpSpLocks/>
          </p:cNvGrpSpPr>
          <p:nvPr/>
        </p:nvGrpSpPr>
        <p:grpSpPr bwMode="auto">
          <a:xfrm>
            <a:off x="1404938" y="1914525"/>
            <a:ext cx="336550" cy="531813"/>
            <a:chOff x="3796" y="1043"/>
            <a:chExt cx="865" cy="1237"/>
          </a:xfrm>
        </p:grpSpPr>
        <p:sp>
          <p:nvSpPr>
            <p:cNvPr id="181717" name="Line 4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8" name="Line 4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9" name="Line 4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0" name="Line 4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1" name="Line 4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2" name="Line 4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3" name="Line 4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4" name="Line 4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5" name="Line 4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6" name="Line 4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7" name="Line 4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8" name="Line 4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9" name="Line 4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0" name="Line 4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1" name="Line 4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1732" name="Group 4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1733" name="Line 4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4" name="Line 4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5" name="Line 4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6" name="Line 4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37" name="Group 4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1738" name="Line 4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9" name="Line 4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0" name="Line 4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1" name="Line 4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42" name="Group 4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1743" name="Line 4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4" name="Line 4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5" name="Line 4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6" name="Line 4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1747" name="Oval 499"/>
          <p:cNvSpPr>
            <a:spLocks noChangeArrowheads="1"/>
          </p:cNvSpPr>
          <p:nvPr/>
        </p:nvSpPr>
        <p:spPr bwMode="auto">
          <a:xfrm>
            <a:off x="2462213" y="3735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8" name="Line 500"/>
          <p:cNvSpPr>
            <a:spLocks noChangeShapeType="1"/>
          </p:cNvSpPr>
          <p:nvPr/>
        </p:nvSpPr>
        <p:spPr bwMode="auto">
          <a:xfrm>
            <a:off x="2462213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9" name="Line 501"/>
          <p:cNvSpPr>
            <a:spLocks noChangeShapeType="1"/>
          </p:cNvSpPr>
          <p:nvPr/>
        </p:nvSpPr>
        <p:spPr bwMode="auto">
          <a:xfrm>
            <a:off x="2820988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50" name="Rectangle 502"/>
          <p:cNvSpPr>
            <a:spLocks noChangeArrowheads="1"/>
          </p:cNvSpPr>
          <p:nvPr/>
        </p:nvSpPr>
        <p:spPr bwMode="auto">
          <a:xfrm>
            <a:off x="2462213" y="3727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51" name="Oval 503"/>
          <p:cNvSpPr>
            <a:spLocks noChangeArrowheads="1"/>
          </p:cNvSpPr>
          <p:nvPr/>
        </p:nvSpPr>
        <p:spPr bwMode="auto">
          <a:xfrm>
            <a:off x="2459038" y="3659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52" name="Group 504"/>
          <p:cNvGrpSpPr>
            <a:grpSpLocks/>
          </p:cNvGrpSpPr>
          <p:nvPr/>
        </p:nvGrpSpPr>
        <p:grpSpPr bwMode="auto">
          <a:xfrm>
            <a:off x="2544763" y="3683000"/>
            <a:ext cx="179387" cy="65088"/>
            <a:chOff x="2848" y="848"/>
            <a:chExt cx="140" cy="98"/>
          </a:xfrm>
        </p:grpSpPr>
        <p:sp>
          <p:nvSpPr>
            <p:cNvPr id="181753" name="Line 5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4" name="Line 5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5" name="Line 5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56" name="Group 508"/>
          <p:cNvGrpSpPr>
            <a:grpSpLocks/>
          </p:cNvGrpSpPr>
          <p:nvPr/>
        </p:nvGrpSpPr>
        <p:grpSpPr bwMode="auto">
          <a:xfrm flipV="1">
            <a:off x="2544763" y="3683000"/>
            <a:ext cx="179387" cy="65088"/>
            <a:chOff x="2848" y="848"/>
            <a:chExt cx="140" cy="98"/>
          </a:xfrm>
        </p:grpSpPr>
        <p:sp>
          <p:nvSpPr>
            <p:cNvPr id="181757" name="Line 5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8" name="Line 5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9" name="Line 5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60" name="Oval 512"/>
          <p:cNvSpPr>
            <a:spLocks noChangeArrowheads="1"/>
          </p:cNvSpPr>
          <p:nvPr/>
        </p:nvSpPr>
        <p:spPr bwMode="auto">
          <a:xfrm>
            <a:off x="2817813" y="401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1" name="Line 513"/>
          <p:cNvSpPr>
            <a:spLocks noChangeShapeType="1"/>
          </p:cNvSpPr>
          <p:nvPr/>
        </p:nvSpPr>
        <p:spPr bwMode="auto">
          <a:xfrm>
            <a:off x="2817813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2" name="Line 514"/>
          <p:cNvSpPr>
            <a:spLocks noChangeShapeType="1"/>
          </p:cNvSpPr>
          <p:nvPr/>
        </p:nvSpPr>
        <p:spPr bwMode="auto">
          <a:xfrm>
            <a:off x="3176588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3" name="Rectangle 515"/>
          <p:cNvSpPr>
            <a:spLocks noChangeArrowheads="1"/>
          </p:cNvSpPr>
          <p:nvPr/>
        </p:nvSpPr>
        <p:spPr bwMode="auto">
          <a:xfrm>
            <a:off x="2817813" y="400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64" name="Oval 516"/>
          <p:cNvSpPr>
            <a:spLocks noChangeArrowheads="1"/>
          </p:cNvSpPr>
          <p:nvPr/>
        </p:nvSpPr>
        <p:spPr bwMode="auto">
          <a:xfrm>
            <a:off x="2814638" y="393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65" name="Group 517"/>
          <p:cNvGrpSpPr>
            <a:grpSpLocks/>
          </p:cNvGrpSpPr>
          <p:nvPr/>
        </p:nvGrpSpPr>
        <p:grpSpPr bwMode="auto">
          <a:xfrm>
            <a:off x="2900363" y="3962400"/>
            <a:ext cx="179387" cy="65088"/>
            <a:chOff x="2848" y="848"/>
            <a:chExt cx="140" cy="98"/>
          </a:xfrm>
        </p:grpSpPr>
        <p:sp>
          <p:nvSpPr>
            <p:cNvPr id="181766" name="Line 5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7" name="Line 5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8" name="Line 5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69" name="Group 521"/>
          <p:cNvGrpSpPr>
            <a:grpSpLocks/>
          </p:cNvGrpSpPr>
          <p:nvPr/>
        </p:nvGrpSpPr>
        <p:grpSpPr bwMode="auto">
          <a:xfrm flipV="1">
            <a:off x="2900363" y="3962400"/>
            <a:ext cx="179387" cy="65088"/>
            <a:chOff x="2848" y="848"/>
            <a:chExt cx="140" cy="98"/>
          </a:xfrm>
        </p:grpSpPr>
        <p:sp>
          <p:nvSpPr>
            <p:cNvPr id="181770" name="Line 5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1" name="Line 5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2" name="Line 5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73" name="Oval 525"/>
          <p:cNvSpPr>
            <a:spLocks noChangeArrowheads="1"/>
          </p:cNvSpPr>
          <p:nvPr/>
        </p:nvSpPr>
        <p:spPr bwMode="auto">
          <a:xfrm>
            <a:off x="3097213" y="37480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4" name="Line 526"/>
          <p:cNvSpPr>
            <a:spLocks noChangeShapeType="1"/>
          </p:cNvSpPr>
          <p:nvPr/>
        </p:nvSpPr>
        <p:spPr bwMode="auto">
          <a:xfrm>
            <a:off x="3097213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5" name="Line 527"/>
          <p:cNvSpPr>
            <a:spLocks noChangeShapeType="1"/>
          </p:cNvSpPr>
          <p:nvPr/>
        </p:nvSpPr>
        <p:spPr bwMode="auto">
          <a:xfrm>
            <a:off x="3455988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6" name="Rectangle 528"/>
          <p:cNvSpPr>
            <a:spLocks noChangeArrowheads="1"/>
          </p:cNvSpPr>
          <p:nvPr/>
        </p:nvSpPr>
        <p:spPr bwMode="auto">
          <a:xfrm>
            <a:off x="3097213" y="37401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77" name="Oval 529"/>
          <p:cNvSpPr>
            <a:spLocks noChangeArrowheads="1"/>
          </p:cNvSpPr>
          <p:nvPr/>
        </p:nvSpPr>
        <p:spPr bwMode="auto">
          <a:xfrm>
            <a:off x="3094038" y="36718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78" name="Group 530"/>
          <p:cNvGrpSpPr>
            <a:grpSpLocks/>
          </p:cNvGrpSpPr>
          <p:nvPr/>
        </p:nvGrpSpPr>
        <p:grpSpPr bwMode="auto">
          <a:xfrm>
            <a:off x="3179763" y="3695700"/>
            <a:ext cx="179387" cy="65088"/>
            <a:chOff x="2848" y="848"/>
            <a:chExt cx="140" cy="98"/>
          </a:xfrm>
        </p:grpSpPr>
        <p:sp>
          <p:nvSpPr>
            <p:cNvPr id="181779" name="Line 5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0" name="Line 5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1" name="Line 5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82" name="Group 534"/>
          <p:cNvGrpSpPr>
            <a:grpSpLocks/>
          </p:cNvGrpSpPr>
          <p:nvPr/>
        </p:nvGrpSpPr>
        <p:grpSpPr bwMode="auto">
          <a:xfrm flipV="1">
            <a:off x="3179763" y="3695700"/>
            <a:ext cx="179387" cy="65088"/>
            <a:chOff x="2848" y="848"/>
            <a:chExt cx="140" cy="98"/>
          </a:xfrm>
        </p:grpSpPr>
        <p:sp>
          <p:nvSpPr>
            <p:cNvPr id="181783" name="Line 5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4" name="Line 5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5" name="Line 5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86" name="Oval 538"/>
          <p:cNvSpPr>
            <a:spLocks noChangeArrowheads="1"/>
          </p:cNvSpPr>
          <p:nvPr/>
        </p:nvSpPr>
        <p:spPr bwMode="auto">
          <a:xfrm>
            <a:off x="2562225" y="2586038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7" name="Line 539"/>
          <p:cNvSpPr>
            <a:spLocks noChangeShapeType="1"/>
          </p:cNvSpPr>
          <p:nvPr/>
        </p:nvSpPr>
        <p:spPr bwMode="auto">
          <a:xfrm>
            <a:off x="2562225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8" name="Line 540"/>
          <p:cNvSpPr>
            <a:spLocks noChangeShapeType="1"/>
          </p:cNvSpPr>
          <p:nvPr/>
        </p:nvSpPr>
        <p:spPr bwMode="auto">
          <a:xfrm>
            <a:off x="2909888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9" name="Rectangle 541"/>
          <p:cNvSpPr>
            <a:spLocks noChangeArrowheads="1"/>
          </p:cNvSpPr>
          <p:nvPr/>
        </p:nvSpPr>
        <p:spPr bwMode="auto">
          <a:xfrm>
            <a:off x="2562225" y="2578100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90" name="Oval 542"/>
          <p:cNvSpPr>
            <a:spLocks noChangeArrowheads="1"/>
          </p:cNvSpPr>
          <p:nvPr/>
        </p:nvSpPr>
        <p:spPr bwMode="auto">
          <a:xfrm>
            <a:off x="2559050" y="2514600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91" name="Group 543"/>
          <p:cNvGrpSpPr>
            <a:grpSpLocks/>
          </p:cNvGrpSpPr>
          <p:nvPr/>
        </p:nvGrpSpPr>
        <p:grpSpPr bwMode="auto">
          <a:xfrm>
            <a:off x="2643188" y="2536825"/>
            <a:ext cx="171450" cy="61913"/>
            <a:chOff x="2848" y="848"/>
            <a:chExt cx="140" cy="98"/>
          </a:xfrm>
        </p:grpSpPr>
        <p:sp>
          <p:nvSpPr>
            <p:cNvPr id="181792" name="Line 5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3" name="Line 5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4" name="Line 5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95" name="Group 547"/>
          <p:cNvGrpSpPr>
            <a:grpSpLocks/>
          </p:cNvGrpSpPr>
          <p:nvPr/>
        </p:nvGrpSpPr>
        <p:grpSpPr bwMode="auto">
          <a:xfrm flipV="1">
            <a:off x="2643188" y="2536825"/>
            <a:ext cx="171450" cy="60325"/>
            <a:chOff x="2848" y="848"/>
            <a:chExt cx="140" cy="98"/>
          </a:xfrm>
        </p:grpSpPr>
        <p:sp>
          <p:nvSpPr>
            <p:cNvPr id="181796" name="Line 5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7" name="Line 5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8" name="Line 5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99" name="Oval 551"/>
          <p:cNvSpPr>
            <a:spLocks noChangeArrowheads="1"/>
          </p:cNvSpPr>
          <p:nvPr/>
        </p:nvSpPr>
        <p:spPr bwMode="auto">
          <a:xfrm>
            <a:off x="2560638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0" name="Line 552"/>
          <p:cNvSpPr>
            <a:spLocks noChangeShapeType="1"/>
          </p:cNvSpPr>
          <p:nvPr/>
        </p:nvSpPr>
        <p:spPr bwMode="auto">
          <a:xfrm>
            <a:off x="256063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1" name="Line 553"/>
          <p:cNvSpPr>
            <a:spLocks noChangeShapeType="1"/>
          </p:cNvSpPr>
          <p:nvPr/>
        </p:nvSpPr>
        <p:spPr bwMode="auto">
          <a:xfrm>
            <a:off x="29194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2" name="Rectangle 554"/>
          <p:cNvSpPr>
            <a:spLocks noChangeArrowheads="1"/>
          </p:cNvSpPr>
          <p:nvPr/>
        </p:nvSpPr>
        <p:spPr bwMode="auto">
          <a:xfrm>
            <a:off x="2560638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03" name="Oval 555"/>
          <p:cNvSpPr>
            <a:spLocks noChangeArrowheads="1"/>
          </p:cNvSpPr>
          <p:nvPr/>
        </p:nvSpPr>
        <p:spPr bwMode="auto">
          <a:xfrm>
            <a:off x="2557463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04" name="Group 556"/>
          <p:cNvGrpSpPr>
            <a:grpSpLocks/>
          </p:cNvGrpSpPr>
          <p:nvPr/>
        </p:nvGrpSpPr>
        <p:grpSpPr bwMode="auto">
          <a:xfrm>
            <a:off x="2643188" y="2794000"/>
            <a:ext cx="179387" cy="65088"/>
            <a:chOff x="2848" y="848"/>
            <a:chExt cx="140" cy="98"/>
          </a:xfrm>
        </p:grpSpPr>
        <p:sp>
          <p:nvSpPr>
            <p:cNvPr id="181805" name="Line 5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6" name="Line 5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7" name="Line 5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08" name="Group 560"/>
          <p:cNvGrpSpPr>
            <a:grpSpLocks/>
          </p:cNvGrpSpPr>
          <p:nvPr/>
        </p:nvGrpSpPr>
        <p:grpSpPr bwMode="auto">
          <a:xfrm flipV="1">
            <a:off x="2643188" y="2794000"/>
            <a:ext cx="179387" cy="65088"/>
            <a:chOff x="2848" y="848"/>
            <a:chExt cx="140" cy="98"/>
          </a:xfrm>
        </p:grpSpPr>
        <p:sp>
          <p:nvSpPr>
            <p:cNvPr id="181809" name="Line 5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0" name="Line 5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1" name="Line 5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12" name="Oval 564"/>
          <p:cNvSpPr>
            <a:spLocks noChangeArrowheads="1"/>
          </p:cNvSpPr>
          <p:nvPr/>
        </p:nvSpPr>
        <p:spPr bwMode="auto">
          <a:xfrm>
            <a:off x="3036888" y="248761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3" name="Line 565"/>
          <p:cNvSpPr>
            <a:spLocks noChangeShapeType="1"/>
          </p:cNvSpPr>
          <p:nvPr/>
        </p:nvSpPr>
        <p:spPr bwMode="auto">
          <a:xfrm>
            <a:off x="30368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4" name="Line 566"/>
          <p:cNvSpPr>
            <a:spLocks noChangeShapeType="1"/>
          </p:cNvSpPr>
          <p:nvPr/>
        </p:nvSpPr>
        <p:spPr bwMode="auto">
          <a:xfrm>
            <a:off x="33670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5" name="Rectangle 567"/>
          <p:cNvSpPr>
            <a:spLocks noChangeArrowheads="1"/>
          </p:cNvSpPr>
          <p:nvPr/>
        </p:nvSpPr>
        <p:spPr bwMode="auto">
          <a:xfrm>
            <a:off x="3036888" y="248126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1816" name="Oval 568"/>
          <p:cNvSpPr>
            <a:spLocks noChangeArrowheads="1"/>
          </p:cNvSpPr>
          <p:nvPr/>
        </p:nvSpPr>
        <p:spPr bwMode="auto">
          <a:xfrm>
            <a:off x="3033713" y="241935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17" name="Group 569"/>
          <p:cNvGrpSpPr>
            <a:grpSpLocks/>
          </p:cNvGrpSpPr>
          <p:nvPr/>
        </p:nvGrpSpPr>
        <p:grpSpPr bwMode="auto">
          <a:xfrm>
            <a:off x="3113088" y="2441575"/>
            <a:ext cx="163512" cy="57150"/>
            <a:chOff x="2848" y="848"/>
            <a:chExt cx="140" cy="98"/>
          </a:xfrm>
        </p:grpSpPr>
        <p:sp>
          <p:nvSpPr>
            <p:cNvPr id="181818" name="Line 5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9" name="Line 5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0" name="Line 5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21" name="Group 573"/>
          <p:cNvGrpSpPr>
            <a:grpSpLocks/>
          </p:cNvGrpSpPr>
          <p:nvPr/>
        </p:nvGrpSpPr>
        <p:grpSpPr bwMode="auto">
          <a:xfrm flipV="1">
            <a:off x="3113088" y="2439988"/>
            <a:ext cx="163512" cy="58737"/>
            <a:chOff x="2848" y="848"/>
            <a:chExt cx="140" cy="98"/>
          </a:xfrm>
        </p:grpSpPr>
        <p:sp>
          <p:nvSpPr>
            <p:cNvPr id="181822" name="Line 5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3" name="Line 5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4" name="Line 5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25" name="Oval 577"/>
          <p:cNvSpPr>
            <a:spLocks noChangeArrowheads="1"/>
          </p:cNvSpPr>
          <p:nvPr/>
        </p:nvSpPr>
        <p:spPr bwMode="auto">
          <a:xfrm>
            <a:off x="3122613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6" name="Line 578"/>
          <p:cNvSpPr>
            <a:spLocks noChangeShapeType="1"/>
          </p:cNvSpPr>
          <p:nvPr/>
        </p:nvSpPr>
        <p:spPr bwMode="auto">
          <a:xfrm>
            <a:off x="31226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7" name="Line 579"/>
          <p:cNvSpPr>
            <a:spLocks noChangeShapeType="1"/>
          </p:cNvSpPr>
          <p:nvPr/>
        </p:nvSpPr>
        <p:spPr bwMode="auto">
          <a:xfrm>
            <a:off x="34813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8" name="Rectangle 580"/>
          <p:cNvSpPr>
            <a:spLocks noChangeArrowheads="1"/>
          </p:cNvSpPr>
          <p:nvPr/>
        </p:nvSpPr>
        <p:spPr bwMode="auto">
          <a:xfrm>
            <a:off x="3122613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29" name="Oval 581"/>
          <p:cNvSpPr>
            <a:spLocks noChangeArrowheads="1"/>
          </p:cNvSpPr>
          <p:nvPr/>
        </p:nvSpPr>
        <p:spPr bwMode="auto">
          <a:xfrm>
            <a:off x="3119438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30" name="Group 582"/>
          <p:cNvGrpSpPr>
            <a:grpSpLocks/>
          </p:cNvGrpSpPr>
          <p:nvPr/>
        </p:nvGrpSpPr>
        <p:grpSpPr bwMode="auto">
          <a:xfrm>
            <a:off x="3205163" y="2794000"/>
            <a:ext cx="179387" cy="65088"/>
            <a:chOff x="2848" y="848"/>
            <a:chExt cx="140" cy="98"/>
          </a:xfrm>
        </p:grpSpPr>
        <p:sp>
          <p:nvSpPr>
            <p:cNvPr id="181831" name="Line 5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2" name="Line 5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3" name="Line 5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34" name="Group 586"/>
          <p:cNvGrpSpPr>
            <a:grpSpLocks/>
          </p:cNvGrpSpPr>
          <p:nvPr/>
        </p:nvGrpSpPr>
        <p:grpSpPr bwMode="auto">
          <a:xfrm flipV="1">
            <a:off x="3205163" y="2794000"/>
            <a:ext cx="179387" cy="65088"/>
            <a:chOff x="2848" y="848"/>
            <a:chExt cx="140" cy="98"/>
          </a:xfrm>
        </p:grpSpPr>
        <p:sp>
          <p:nvSpPr>
            <p:cNvPr id="181835" name="Line 5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6" name="Line 5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7" name="Line 5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38" name="Oval 590"/>
          <p:cNvSpPr>
            <a:spLocks noChangeArrowheads="1"/>
          </p:cNvSpPr>
          <p:nvPr/>
        </p:nvSpPr>
        <p:spPr bwMode="auto">
          <a:xfrm>
            <a:off x="1712913" y="25812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39" name="Line 591"/>
          <p:cNvSpPr>
            <a:spLocks noChangeShapeType="1"/>
          </p:cNvSpPr>
          <p:nvPr/>
        </p:nvSpPr>
        <p:spPr bwMode="auto">
          <a:xfrm>
            <a:off x="1712913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0" name="Line 592"/>
          <p:cNvSpPr>
            <a:spLocks noChangeShapeType="1"/>
          </p:cNvSpPr>
          <p:nvPr/>
        </p:nvSpPr>
        <p:spPr bwMode="auto">
          <a:xfrm>
            <a:off x="2058988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1" name="Rectangle 593"/>
          <p:cNvSpPr>
            <a:spLocks noChangeArrowheads="1"/>
          </p:cNvSpPr>
          <p:nvPr/>
        </p:nvSpPr>
        <p:spPr bwMode="auto">
          <a:xfrm>
            <a:off x="1712913" y="25733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42" name="Oval 594"/>
          <p:cNvSpPr>
            <a:spLocks noChangeArrowheads="1"/>
          </p:cNvSpPr>
          <p:nvPr/>
        </p:nvSpPr>
        <p:spPr bwMode="auto">
          <a:xfrm>
            <a:off x="1709738" y="25098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43" name="Group 595"/>
          <p:cNvGrpSpPr>
            <a:grpSpLocks/>
          </p:cNvGrpSpPr>
          <p:nvPr/>
        </p:nvGrpSpPr>
        <p:grpSpPr bwMode="auto">
          <a:xfrm>
            <a:off x="1793875" y="2532063"/>
            <a:ext cx="171450" cy="60325"/>
            <a:chOff x="2848" y="848"/>
            <a:chExt cx="140" cy="98"/>
          </a:xfrm>
        </p:grpSpPr>
        <p:sp>
          <p:nvSpPr>
            <p:cNvPr id="181844" name="Line 5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5" name="Line 5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6" name="Line 5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47" name="Group 599"/>
          <p:cNvGrpSpPr>
            <a:grpSpLocks/>
          </p:cNvGrpSpPr>
          <p:nvPr/>
        </p:nvGrpSpPr>
        <p:grpSpPr bwMode="auto">
          <a:xfrm flipV="1">
            <a:off x="1793875" y="2532063"/>
            <a:ext cx="171450" cy="58737"/>
            <a:chOff x="2848" y="848"/>
            <a:chExt cx="140" cy="98"/>
          </a:xfrm>
        </p:grpSpPr>
        <p:sp>
          <p:nvSpPr>
            <p:cNvPr id="181848" name="Line 6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9" name="Line 6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0" name="Line 6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51" name="Oval 603"/>
          <p:cNvSpPr>
            <a:spLocks noChangeArrowheads="1"/>
          </p:cNvSpPr>
          <p:nvPr/>
        </p:nvSpPr>
        <p:spPr bwMode="auto">
          <a:xfrm>
            <a:off x="1406525" y="37306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2" name="Line 604"/>
          <p:cNvSpPr>
            <a:spLocks noChangeShapeType="1"/>
          </p:cNvSpPr>
          <p:nvPr/>
        </p:nvSpPr>
        <p:spPr bwMode="auto">
          <a:xfrm>
            <a:off x="1406525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3" name="Line 605"/>
          <p:cNvSpPr>
            <a:spLocks noChangeShapeType="1"/>
          </p:cNvSpPr>
          <p:nvPr/>
        </p:nvSpPr>
        <p:spPr bwMode="auto">
          <a:xfrm>
            <a:off x="1752600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4" name="Rectangle 606"/>
          <p:cNvSpPr>
            <a:spLocks noChangeArrowheads="1"/>
          </p:cNvSpPr>
          <p:nvPr/>
        </p:nvSpPr>
        <p:spPr bwMode="auto">
          <a:xfrm>
            <a:off x="1406525" y="37226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55" name="Oval 607"/>
          <p:cNvSpPr>
            <a:spLocks noChangeArrowheads="1"/>
          </p:cNvSpPr>
          <p:nvPr/>
        </p:nvSpPr>
        <p:spPr bwMode="auto">
          <a:xfrm>
            <a:off x="1403350" y="36591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56" name="Group 608"/>
          <p:cNvGrpSpPr>
            <a:grpSpLocks/>
          </p:cNvGrpSpPr>
          <p:nvPr/>
        </p:nvGrpSpPr>
        <p:grpSpPr bwMode="auto">
          <a:xfrm>
            <a:off x="1487488" y="3681413"/>
            <a:ext cx="171450" cy="60325"/>
            <a:chOff x="2848" y="848"/>
            <a:chExt cx="140" cy="98"/>
          </a:xfrm>
        </p:grpSpPr>
        <p:sp>
          <p:nvSpPr>
            <p:cNvPr id="181857" name="Line 6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8" name="Line 6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9" name="Line 6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60" name="Group 612"/>
          <p:cNvGrpSpPr>
            <a:grpSpLocks/>
          </p:cNvGrpSpPr>
          <p:nvPr/>
        </p:nvGrpSpPr>
        <p:grpSpPr bwMode="auto">
          <a:xfrm flipV="1">
            <a:off x="1487488" y="3681413"/>
            <a:ext cx="171450" cy="58737"/>
            <a:chOff x="2848" y="848"/>
            <a:chExt cx="140" cy="98"/>
          </a:xfrm>
        </p:grpSpPr>
        <p:sp>
          <p:nvSpPr>
            <p:cNvPr id="181861" name="Line 6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2" name="Line 6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3" name="Line 6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64" name="Line 616"/>
          <p:cNvSpPr>
            <a:spLocks noChangeShapeType="1"/>
          </p:cNvSpPr>
          <p:nvPr/>
        </p:nvSpPr>
        <p:spPr bwMode="auto">
          <a:xfrm flipV="1">
            <a:off x="2605088" y="4087813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5" name="Line 617"/>
          <p:cNvSpPr>
            <a:spLocks noChangeShapeType="1"/>
          </p:cNvSpPr>
          <p:nvPr/>
        </p:nvSpPr>
        <p:spPr bwMode="auto">
          <a:xfrm>
            <a:off x="2728913" y="3825875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6" name="Line 618"/>
          <p:cNvSpPr>
            <a:spLocks noChangeShapeType="1"/>
          </p:cNvSpPr>
          <p:nvPr/>
        </p:nvSpPr>
        <p:spPr bwMode="auto">
          <a:xfrm>
            <a:off x="2825750" y="374650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7" name="Line 619"/>
          <p:cNvSpPr>
            <a:spLocks noChangeShapeType="1"/>
          </p:cNvSpPr>
          <p:nvPr/>
        </p:nvSpPr>
        <p:spPr bwMode="auto">
          <a:xfrm flipV="1">
            <a:off x="3062288" y="3832225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8" name="Line 620"/>
          <p:cNvSpPr>
            <a:spLocks noChangeShapeType="1"/>
          </p:cNvSpPr>
          <p:nvPr/>
        </p:nvSpPr>
        <p:spPr bwMode="auto">
          <a:xfrm>
            <a:off x="1760538" y="375285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9" name="Line 621"/>
          <p:cNvSpPr>
            <a:spLocks noChangeShapeType="1"/>
          </p:cNvSpPr>
          <p:nvPr/>
        </p:nvSpPr>
        <p:spPr bwMode="auto">
          <a:xfrm>
            <a:off x="2055813" y="2600325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0" name="Line 622"/>
          <p:cNvSpPr>
            <a:spLocks noChangeShapeType="1"/>
          </p:cNvSpPr>
          <p:nvPr/>
        </p:nvSpPr>
        <p:spPr bwMode="auto">
          <a:xfrm>
            <a:off x="1622425" y="242887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1" name="Freeform 623"/>
          <p:cNvSpPr>
            <a:spLocks/>
          </p:cNvSpPr>
          <p:nvPr/>
        </p:nvSpPr>
        <p:spPr bwMode="auto">
          <a:xfrm>
            <a:off x="942975" y="443547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2" name="Line 624"/>
          <p:cNvSpPr>
            <a:spLocks noChangeShapeType="1"/>
          </p:cNvSpPr>
          <p:nvPr/>
        </p:nvSpPr>
        <p:spPr bwMode="auto">
          <a:xfrm rot="-5400000">
            <a:off x="3178175" y="517207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3" name="Line 625"/>
          <p:cNvSpPr>
            <a:spLocks noChangeShapeType="1"/>
          </p:cNvSpPr>
          <p:nvPr/>
        </p:nvSpPr>
        <p:spPr bwMode="auto">
          <a:xfrm rot="5400000" flipV="1">
            <a:off x="3324225" y="54530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4" name="Line 626"/>
          <p:cNvSpPr>
            <a:spLocks noChangeShapeType="1"/>
          </p:cNvSpPr>
          <p:nvPr/>
        </p:nvSpPr>
        <p:spPr bwMode="auto">
          <a:xfrm rot="-5400000">
            <a:off x="3509963" y="512921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75" name="Group 627"/>
          <p:cNvGrpSpPr>
            <a:grpSpLocks/>
          </p:cNvGrpSpPr>
          <p:nvPr/>
        </p:nvGrpSpPr>
        <p:grpSpPr bwMode="auto">
          <a:xfrm>
            <a:off x="3089275" y="4838700"/>
            <a:ext cx="501650" cy="234950"/>
            <a:chOff x="4701" y="2996"/>
            <a:chExt cx="316" cy="148"/>
          </a:xfrm>
        </p:grpSpPr>
        <p:sp>
          <p:nvSpPr>
            <p:cNvPr id="181876" name="Oval 62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7" name="Line 62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8" name="Line 63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9" name="Rectangle 63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80" name="Oval 63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81" name="Group 63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882" name="Line 6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3" name="Line 6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4" name="Line 6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85" name="Group 63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886" name="Line 6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7" name="Line 6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8" name="Line 6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889" name="Group 641"/>
          <p:cNvGrpSpPr>
            <a:grpSpLocks/>
          </p:cNvGrpSpPr>
          <p:nvPr/>
        </p:nvGrpSpPr>
        <p:grpSpPr bwMode="auto">
          <a:xfrm>
            <a:off x="2273300" y="4562475"/>
            <a:ext cx="501650" cy="234950"/>
            <a:chOff x="3600" y="219"/>
            <a:chExt cx="360" cy="175"/>
          </a:xfrm>
        </p:grpSpPr>
        <p:sp>
          <p:nvSpPr>
            <p:cNvPr id="181890" name="Oval 6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1" name="Line 6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2" name="Line 6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3" name="Rectangle 6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94" name="Oval 6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95" name="Group 6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896" name="Line 6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7" name="Line 6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8" name="Line 6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99" name="Group 6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00" name="Line 6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1" name="Line 6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2" name="Line 6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03" name="Group 655"/>
          <p:cNvGrpSpPr>
            <a:grpSpLocks/>
          </p:cNvGrpSpPr>
          <p:nvPr/>
        </p:nvGrpSpPr>
        <p:grpSpPr bwMode="auto">
          <a:xfrm>
            <a:off x="1608138" y="4867275"/>
            <a:ext cx="501650" cy="234950"/>
            <a:chOff x="3600" y="219"/>
            <a:chExt cx="360" cy="175"/>
          </a:xfrm>
        </p:grpSpPr>
        <p:sp>
          <p:nvSpPr>
            <p:cNvPr id="181904" name="Oval 6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5" name="Line 6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6" name="Line 6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7" name="Rectangle 6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08" name="Oval 6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09" name="Group 6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910" name="Line 6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1" name="Line 6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2" name="Line 6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13" name="Group 6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14" name="Line 6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5" name="Line 6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6" name="Line 6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17" name="Line 669"/>
          <p:cNvSpPr>
            <a:spLocks noChangeShapeType="1"/>
          </p:cNvSpPr>
          <p:nvPr/>
        </p:nvSpPr>
        <p:spPr bwMode="auto">
          <a:xfrm>
            <a:off x="2722563" y="477361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8" name="Line 670"/>
          <p:cNvSpPr>
            <a:spLocks noChangeShapeType="1"/>
          </p:cNvSpPr>
          <p:nvPr/>
        </p:nvSpPr>
        <p:spPr bwMode="auto">
          <a:xfrm flipV="1">
            <a:off x="2070100" y="4786313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9" name="Line 671"/>
          <p:cNvSpPr>
            <a:spLocks noChangeShapeType="1"/>
          </p:cNvSpPr>
          <p:nvPr/>
        </p:nvSpPr>
        <p:spPr bwMode="auto">
          <a:xfrm flipV="1">
            <a:off x="2112963" y="498951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0" name="Line 672"/>
          <p:cNvSpPr>
            <a:spLocks noChangeShapeType="1"/>
          </p:cNvSpPr>
          <p:nvPr/>
        </p:nvSpPr>
        <p:spPr bwMode="auto">
          <a:xfrm flipH="1">
            <a:off x="1408113" y="473551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1" name="Line 673"/>
          <p:cNvSpPr>
            <a:spLocks noChangeShapeType="1"/>
          </p:cNvSpPr>
          <p:nvPr/>
        </p:nvSpPr>
        <p:spPr bwMode="auto">
          <a:xfrm>
            <a:off x="1433513" y="478631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2" name="Line 674"/>
          <p:cNvSpPr>
            <a:spLocks noChangeShapeType="1"/>
          </p:cNvSpPr>
          <p:nvPr/>
        </p:nvSpPr>
        <p:spPr bwMode="auto">
          <a:xfrm>
            <a:off x="1293813" y="5122863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3" name="Line 675"/>
          <p:cNvSpPr>
            <a:spLocks noChangeShapeType="1"/>
          </p:cNvSpPr>
          <p:nvPr/>
        </p:nvSpPr>
        <p:spPr bwMode="auto">
          <a:xfrm>
            <a:off x="1546225" y="5202238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4" name="Line 676"/>
          <p:cNvSpPr>
            <a:spLocks noChangeShapeType="1"/>
          </p:cNvSpPr>
          <p:nvPr/>
        </p:nvSpPr>
        <p:spPr bwMode="auto">
          <a:xfrm flipH="1">
            <a:off x="1785938" y="511016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5" name="Line 677"/>
          <p:cNvSpPr>
            <a:spLocks noChangeShapeType="1"/>
          </p:cNvSpPr>
          <p:nvPr/>
        </p:nvSpPr>
        <p:spPr bwMode="auto">
          <a:xfrm>
            <a:off x="1598613" y="5199063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6" name="Line 678"/>
          <p:cNvSpPr>
            <a:spLocks noChangeShapeType="1"/>
          </p:cNvSpPr>
          <p:nvPr/>
        </p:nvSpPr>
        <p:spPr bwMode="auto">
          <a:xfrm flipH="1" flipV="1">
            <a:off x="1995488" y="520700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7" name="Line 679"/>
          <p:cNvSpPr>
            <a:spLocks noChangeShapeType="1"/>
          </p:cNvSpPr>
          <p:nvPr/>
        </p:nvSpPr>
        <p:spPr bwMode="auto">
          <a:xfrm>
            <a:off x="2076450" y="5065713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8" name="Line 680"/>
          <p:cNvSpPr>
            <a:spLocks noChangeShapeType="1"/>
          </p:cNvSpPr>
          <p:nvPr/>
        </p:nvSpPr>
        <p:spPr bwMode="auto">
          <a:xfrm>
            <a:off x="1525588" y="5000625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29" name="Group 681"/>
          <p:cNvGrpSpPr>
            <a:grpSpLocks/>
          </p:cNvGrpSpPr>
          <p:nvPr/>
        </p:nvGrpSpPr>
        <p:grpSpPr bwMode="auto">
          <a:xfrm>
            <a:off x="711200" y="1760538"/>
            <a:ext cx="3021013" cy="3981450"/>
            <a:chOff x="-1203" y="1352"/>
            <a:chExt cx="1903" cy="2508"/>
          </a:xfrm>
        </p:grpSpPr>
        <p:grpSp>
          <p:nvGrpSpPr>
            <p:cNvPr id="181930" name="Group 682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1931" name="Picture 68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1932" name="Line 68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33" name="Line 68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1934" name="Picture 68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1935" name="Group 687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1936" name="Object 68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6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1937" name="Object 68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37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1938" name="Group 690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1939" name="Object 69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9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1940" name="Object 69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40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181941" name="Object 693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1941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181942" name="Group 694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1943" name="AutoShape 69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4" name="Rectangle 69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5" name="Rectangle 69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6" name="AutoShape 69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7" name="Line 69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8" name="Line 70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9" name="Rectangle 70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50" name="Rectangle 70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1951" name="Object 70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1951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181952" name="Object 70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1952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181953" name="Object 70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1953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181954" name="Object 70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1954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181955" name="Group 707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1956" name="Object 70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6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1957" name="Object 70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57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1958" name="Group 710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1959" name="Object 7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9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1960" name="Object 7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60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1961" name="Group 713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1962" name="AutoShape 71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3" name="Rectangle 71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4" name="Rectangle 71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5" name="AutoShape 71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6" name="Line 71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7" name="Line 71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8" name="Rectangle 72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9" name="Rectangle 72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70" name="Line 722"/>
          <p:cNvSpPr>
            <a:spLocks noChangeShapeType="1"/>
          </p:cNvSpPr>
          <p:nvPr/>
        </p:nvSpPr>
        <p:spPr bwMode="auto">
          <a:xfrm flipH="1">
            <a:off x="1614488" y="352266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1" name="Line 723"/>
          <p:cNvSpPr>
            <a:spLocks noChangeShapeType="1"/>
          </p:cNvSpPr>
          <p:nvPr/>
        </p:nvSpPr>
        <p:spPr bwMode="auto">
          <a:xfrm flipV="1">
            <a:off x="2911475" y="250507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2" name="Line 724"/>
          <p:cNvSpPr>
            <a:spLocks noChangeShapeType="1"/>
          </p:cNvSpPr>
          <p:nvPr/>
        </p:nvSpPr>
        <p:spPr bwMode="auto">
          <a:xfrm>
            <a:off x="2738438" y="267811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3" name="Line 725"/>
          <p:cNvSpPr>
            <a:spLocks noChangeShapeType="1"/>
          </p:cNvSpPr>
          <p:nvPr/>
        </p:nvSpPr>
        <p:spPr bwMode="auto">
          <a:xfrm flipV="1">
            <a:off x="2922588" y="257492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4" name="Line 726"/>
          <p:cNvSpPr>
            <a:spLocks noChangeShapeType="1"/>
          </p:cNvSpPr>
          <p:nvPr/>
        </p:nvSpPr>
        <p:spPr bwMode="auto">
          <a:xfrm>
            <a:off x="3275013" y="257333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5" name="Line 727"/>
          <p:cNvSpPr>
            <a:spLocks noChangeShapeType="1"/>
          </p:cNvSpPr>
          <p:nvPr/>
        </p:nvSpPr>
        <p:spPr bwMode="auto">
          <a:xfrm>
            <a:off x="2928938" y="2879725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6" name="Line 728"/>
          <p:cNvSpPr>
            <a:spLocks noChangeShapeType="1"/>
          </p:cNvSpPr>
          <p:nvPr/>
        </p:nvSpPr>
        <p:spPr bwMode="auto">
          <a:xfrm flipV="1">
            <a:off x="1223963" y="374650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7" name="Line 729"/>
          <p:cNvSpPr>
            <a:spLocks noChangeShapeType="1"/>
          </p:cNvSpPr>
          <p:nvPr/>
        </p:nvSpPr>
        <p:spPr bwMode="auto">
          <a:xfrm flipV="1">
            <a:off x="3343275" y="227330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8" name="Line 730"/>
          <p:cNvSpPr>
            <a:spLocks noChangeShapeType="1"/>
          </p:cNvSpPr>
          <p:nvPr/>
        </p:nvSpPr>
        <p:spPr bwMode="auto">
          <a:xfrm>
            <a:off x="3482975" y="28702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9" name="Line 731"/>
          <p:cNvSpPr>
            <a:spLocks noChangeShapeType="1"/>
          </p:cNvSpPr>
          <p:nvPr/>
        </p:nvSpPr>
        <p:spPr bwMode="auto">
          <a:xfrm flipH="1">
            <a:off x="2628900" y="294640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80" name="Line 732"/>
          <p:cNvSpPr>
            <a:spLocks noChangeShapeType="1"/>
          </p:cNvSpPr>
          <p:nvPr/>
        </p:nvSpPr>
        <p:spPr bwMode="auto">
          <a:xfrm flipH="1">
            <a:off x="3219450" y="294640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81" name="Group 733"/>
          <p:cNvGrpSpPr>
            <a:grpSpLocks/>
          </p:cNvGrpSpPr>
          <p:nvPr/>
        </p:nvGrpSpPr>
        <p:grpSpPr bwMode="auto">
          <a:xfrm>
            <a:off x="2271713" y="4564063"/>
            <a:ext cx="501650" cy="234950"/>
            <a:chOff x="4701" y="2996"/>
            <a:chExt cx="316" cy="148"/>
          </a:xfrm>
        </p:grpSpPr>
        <p:sp>
          <p:nvSpPr>
            <p:cNvPr id="181982" name="Oval 73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3" name="Line 73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4" name="Line 73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5" name="Rectangle 73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86" name="Oval 73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87" name="Group 73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988" name="Line 7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89" name="Line 7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0" name="Line 7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91" name="Group 74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992" name="Line 7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3" name="Line 7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4" name="Line 7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95" name="Group 747"/>
          <p:cNvGrpSpPr>
            <a:grpSpLocks/>
          </p:cNvGrpSpPr>
          <p:nvPr/>
        </p:nvGrpSpPr>
        <p:grpSpPr bwMode="auto">
          <a:xfrm>
            <a:off x="1606550" y="4865688"/>
            <a:ext cx="501650" cy="234950"/>
            <a:chOff x="4701" y="2996"/>
            <a:chExt cx="316" cy="148"/>
          </a:xfrm>
        </p:grpSpPr>
        <p:sp>
          <p:nvSpPr>
            <p:cNvPr id="181996" name="Oval 7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7" name="Line 7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8" name="Line 7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9" name="Rectangle 7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2000" name="Oval 7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2001" name="Group 7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2002" name="Line 7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3" name="Line 7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4" name="Line 7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005" name="Group 7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2006" name="Line 7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7" name="Line 7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8" name="Line 7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009" name="Group 761"/>
          <p:cNvGrpSpPr>
            <a:grpSpLocks/>
          </p:cNvGrpSpPr>
          <p:nvPr/>
        </p:nvGrpSpPr>
        <p:grpSpPr bwMode="auto">
          <a:xfrm>
            <a:off x="2436813" y="5051425"/>
            <a:ext cx="290512" cy="404813"/>
            <a:chOff x="4290" y="3130"/>
            <a:chExt cx="183" cy="255"/>
          </a:xfrm>
        </p:grpSpPr>
        <p:pic>
          <p:nvPicPr>
            <p:cNvPr id="182010" name="Picture 76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11" name="Freeform 76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2" name="Freeform 76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3" name="Freeform 76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4" name="Freeform 76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5" name="Freeform 76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6" name="Freeform 76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7" name="Freeform 76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8" name="Freeform 77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9" name="Freeform 77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0" name="Freeform 77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1" name="Freeform 77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2" name="Freeform 77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3" name="Freeform 77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4" name="Freeform 77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5" name="Freeform 77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6" name="Freeform 77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7" name="Freeform 77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28" name="Group 780"/>
          <p:cNvGrpSpPr>
            <a:grpSpLocks/>
          </p:cNvGrpSpPr>
          <p:nvPr/>
        </p:nvGrpSpPr>
        <p:grpSpPr bwMode="auto">
          <a:xfrm>
            <a:off x="993775" y="3513138"/>
            <a:ext cx="290513" cy="404812"/>
            <a:chOff x="4290" y="3130"/>
            <a:chExt cx="183" cy="255"/>
          </a:xfrm>
        </p:grpSpPr>
        <p:pic>
          <p:nvPicPr>
            <p:cNvPr id="182029" name="Picture 78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30" name="Freeform 78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1" name="Freeform 78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2" name="Freeform 78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3" name="Freeform 78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4" name="Freeform 78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5" name="Freeform 78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6" name="Freeform 78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7" name="Freeform 78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8" name="Freeform 79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9" name="Freeform 79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0" name="Freeform 79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1" name="Freeform 79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2" name="Freeform 79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3" name="Freeform 79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4" name="Freeform 79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5" name="Freeform 79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6" name="Freeform 79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47" name="Group 799"/>
          <p:cNvGrpSpPr>
            <a:grpSpLocks/>
          </p:cNvGrpSpPr>
          <p:nvPr/>
        </p:nvGrpSpPr>
        <p:grpSpPr bwMode="auto">
          <a:xfrm>
            <a:off x="174625" y="2157413"/>
            <a:ext cx="3340100" cy="3265487"/>
            <a:chOff x="2865" y="1307"/>
            <a:chExt cx="2104" cy="2057"/>
          </a:xfrm>
        </p:grpSpPr>
        <p:sp>
          <p:nvSpPr>
            <p:cNvPr id="182048" name="Line 800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49" name="Line 801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0" name="Line 802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1" name="Text Box 803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client/server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CE86-94DB-462E-8DF9-E730FCCAD85D}" type="slidenum">
              <a:rPr lang="en-US"/>
              <a:pPr/>
              <a:t>80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Socket-programming using TCP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419225"/>
            <a:ext cx="77724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Socket:</a:t>
            </a:r>
            <a:r>
              <a:rPr lang="en-US" sz="2400" dirty="0"/>
              <a:t> a door between application process and end-end-transport protocol (</a:t>
            </a:r>
            <a:r>
              <a:rPr lang="en-US" sz="2400" dirty="0" err="1" smtClean="0"/>
              <a:t>UDP</a:t>
            </a:r>
            <a:r>
              <a:rPr lang="en-US" sz="2400" dirty="0" smtClean="0"/>
              <a:t> </a:t>
            </a:r>
            <a:r>
              <a:rPr lang="en-US" sz="2400" dirty="0"/>
              <a:t>or TCP)</a:t>
            </a:r>
          </a:p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TCP service:</a:t>
            </a:r>
            <a:r>
              <a:rPr lang="en-US" sz="2400" dirty="0"/>
              <a:t> reliable transfer of </a:t>
            </a:r>
            <a:r>
              <a:rPr lang="en-US" sz="2400" b="1" dirty="0">
                <a:solidFill>
                  <a:schemeClr val="accent2"/>
                </a:solidFill>
              </a:rPr>
              <a:t>bytes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from one process to another</a:t>
            </a:r>
            <a:endParaRPr lang="en-US" dirty="0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073275" y="3513138"/>
          <a:ext cx="1123950" cy="892175"/>
        </p:xfrm>
        <a:graphic>
          <a:graphicData uri="http://schemas.openxmlformats.org/presentationml/2006/ole">
            <p:oleObj spid="_x0000_s88068" name="Clip" r:id="rId4" imgW="1305000" imgH="1085760" progId="MS_ClipArt_Gallery.2">
              <p:embed/>
            </p:oleObj>
          </a:graphicData>
        </a:graphic>
      </p:graphicFrame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2116138" y="3854450"/>
            <a:ext cx="1136650" cy="1584325"/>
            <a:chOff x="649" y="2260"/>
            <a:chExt cx="716" cy="998"/>
          </a:xfrm>
        </p:grpSpPr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process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88072" name="Group 8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88073" name="Text Box 9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TCP with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buffers,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variables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8074" name="Rectangle 10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75" name="Group 11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88076" name="Rectangle 12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7" name="Text Box 13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7525" y="3681413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application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developer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488950" y="45481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operating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V="1">
            <a:off x="1943100" y="389572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 flipV="1">
            <a:off x="1933575" y="447675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157413" y="5600700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host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5730875" y="3408363"/>
          <a:ext cx="1123950" cy="892175"/>
        </p:xfrm>
        <a:graphic>
          <a:graphicData uri="http://schemas.openxmlformats.org/presentationml/2006/ole">
            <p:oleObj spid="_x0000_s88083" name="Clip" r:id="rId5" imgW="1305000" imgH="1085760" progId="MS_ClipArt_Gallery.2">
              <p:embed/>
            </p:oleObj>
          </a:graphicData>
        </a:graphic>
      </p:graphicFrame>
      <p:grpSp>
        <p:nvGrpSpPr>
          <p:cNvPr id="88084" name="Group 20"/>
          <p:cNvGrpSpPr>
            <a:grpSpLocks/>
          </p:cNvGrpSpPr>
          <p:nvPr/>
        </p:nvGrpSpPr>
        <p:grpSpPr bwMode="auto">
          <a:xfrm>
            <a:off x="5773738" y="3749675"/>
            <a:ext cx="1136650" cy="1584325"/>
            <a:chOff x="649" y="2260"/>
            <a:chExt cx="716" cy="998"/>
          </a:xfrm>
        </p:grpSpPr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8086" name="Text Box 22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process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88087" name="Group 23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88088" name="Text Box 24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TCP with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buffers,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variables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8089" name="Rectangle 25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90" name="Group 26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88091" name="Rectangle 27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2" name="Text Box 28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7118350" y="35194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developer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7123113" y="4433888"/>
            <a:ext cx="1430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operating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 flipV="1">
            <a:off x="7029450" y="376237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 flipH="1" flipV="1">
            <a:off x="7019925" y="434340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5815013" y="5495925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host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8" name="Freeform 34"/>
          <p:cNvSpPr>
            <a:spLocks/>
          </p:cNvSpPr>
          <p:nvPr/>
        </p:nvSpPr>
        <p:spPr bwMode="auto">
          <a:xfrm>
            <a:off x="3597275" y="4229100"/>
            <a:ext cx="1798638" cy="167481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3935413" y="4838700"/>
            <a:ext cx="116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internet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 flipH="1">
            <a:off x="3228975" y="4733925"/>
            <a:ext cx="25336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D30-1E31-47CA-A845-BD64855B73C7}" type="slidenum">
              <a:rPr lang="en-US"/>
              <a:pPr/>
              <a:t>81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 programming </a:t>
            </a:r>
            <a:r>
              <a:rPr lang="en-US" sz="3600" i="1">
                <a:solidFill>
                  <a:srgbClr val="FF0000"/>
                </a:solidFill>
              </a:rPr>
              <a:t>with TCP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5255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Client must contact server</a:t>
            </a:r>
            <a:endParaRPr lang="en-US" sz="2400"/>
          </a:p>
          <a:p>
            <a:r>
              <a:rPr lang="en-US" sz="2000"/>
              <a:t>server process must first be running</a:t>
            </a:r>
          </a:p>
          <a:p>
            <a:r>
              <a:rPr lang="en-US" sz="2000"/>
              <a:t>server must have created socket (door) that welcomes client’s contact</a:t>
            </a:r>
            <a:endParaRPr lang="en-US" sz="2400"/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Client contacts server by:</a:t>
            </a:r>
            <a:endParaRPr lang="en-US" sz="2400"/>
          </a:p>
          <a:p>
            <a:r>
              <a:rPr lang="en-US" sz="2000"/>
              <a:t>creating client-local TCP socket</a:t>
            </a:r>
          </a:p>
          <a:p>
            <a:r>
              <a:rPr lang="en-US" sz="2000"/>
              <a:t>specifying IP address, port number of server process</a:t>
            </a:r>
          </a:p>
          <a:p>
            <a:r>
              <a:rPr lang="en-US" sz="2000"/>
              <a:t>When </a:t>
            </a:r>
            <a:r>
              <a:rPr lang="en-US" sz="2000">
                <a:solidFill>
                  <a:srgbClr val="FF0000"/>
                </a:solidFill>
              </a:rPr>
              <a:t>client creates socket</a:t>
            </a:r>
            <a:r>
              <a:rPr lang="en-US" sz="2000"/>
              <a:t>: client TCP establishes connection to server TCP</a:t>
            </a:r>
          </a:p>
          <a:p>
            <a:endParaRPr lang="en-US" sz="200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90650"/>
            <a:ext cx="3962400" cy="3000375"/>
          </a:xfrm>
        </p:spPr>
        <p:txBody>
          <a:bodyPr/>
          <a:lstStyle/>
          <a:p>
            <a:r>
              <a:rPr lang="en-US" sz="2000"/>
              <a:t>When contacted by client, </a:t>
            </a:r>
            <a:r>
              <a:rPr lang="en-US" sz="2000">
                <a:solidFill>
                  <a:srgbClr val="FF0000"/>
                </a:solidFill>
              </a:rPr>
              <a:t>server TCP creates new socket</a:t>
            </a:r>
            <a:r>
              <a:rPr lang="en-US" sz="2000"/>
              <a:t> for server process to communicate with client</a:t>
            </a:r>
          </a:p>
          <a:p>
            <a:pPr lvl="1"/>
            <a:r>
              <a:rPr lang="en-US" sz="2000"/>
              <a:t>allows server to talk with multiple clients</a:t>
            </a:r>
          </a:p>
          <a:p>
            <a:pPr lvl="1"/>
            <a:r>
              <a:rPr lang="en-US" sz="2000"/>
              <a:t>source port numbers used to distinguish clients </a:t>
            </a:r>
            <a:r>
              <a:rPr lang="en-US" sz="2000">
                <a:solidFill>
                  <a:schemeClr val="accent2"/>
                </a:solidFill>
              </a:rPr>
              <a:t>(more in Chap 3)</a:t>
            </a:r>
            <a:endParaRPr lang="en-US" sz="1800" i="1">
              <a:solidFill>
                <a:schemeClr val="accent2"/>
              </a:solidFill>
            </a:endParaRP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4667250" y="4584700"/>
            <a:ext cx="4133850" cy="1635125"/>
            <a:chOff x="2940" y="2888"/>
            <a:chExt cx="2604" cy="1030"/>
          </a:xfrm>
        </p:grpSpPr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3020" y="3140"/>
              <a:ext cx="240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TCP provides reliable, in-order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transfer of bytes (“pipe”)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between client and server</a:t>
              </a: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9096" name="Group 8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89097" name="Rectangle 9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098" name="Text Box 10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833A-B697-43A4-B89F-5B1FCCDB675A}" type="slidenum">
              <a:rPr lang="en-US"/>
              <a:pPr/>
              <a:t>82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Client/server socket interaction: TCP</a:t>
            </a:r>
            <a:endParaRPr lang="en-US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1312863" y="3217863"/>
            <a:ext cx="2117725" cy="927100"/>
            <a:chOff x="827" y="2027"/>
            <a:chExt cx="1334" cy="584"/>
          </a:xfrm>
        </p:grpSpPr>
        <p:sp>
          <p:nvSpPr>
            <p:cNvPr id="91140" name="Text Box 4"/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wait for incoming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connection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828" y="2285"/>
              <a:ext cx="133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 =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welcomeSocket.accept()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1303338" y="1881188"/>
            <a:ext cx="1635125" cy="1414462"/>
            <a:chOff x="821" y="1185"/>
            <a:chExt cx="1030" cy="891"/>
          </a:xfrm>
        </p:grpSpPr>
        <p:grpSp>
          <p:nvGrpSpPr>
            <p:cNvPr id="91143" name="Group 7"/>
            <p:cNvGrpSpPr>
              <a:grpSpLocks/>
            </p:cNvGrpSpPr>
            <p:nvPr/>
          </p:nvGrpSpPr>
          <p:grpSpPr bwMode="auto">
            <a:xfrm>
              <a:off x="821" y="1185"/>
              <a:ext cx="1030" cy="712"/>
              <a:chOff x="329" y="1209"/>
              <a:chExt cx="1030" cy="712"/>
            </a:xfrm>
          </p:grpSpPr>
          <p:sp>
            <p:nvSpPr>
              <p:cNvPr id="91144" name="Text Box 8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>
                    <a:latin typeface="Arial" charset="0"/>
                  </a:rPr>
                  <a:t>, for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incoming request: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45" name="Text Box 9"/>
              <p:cNvSpPr txBox="1">
                <a:spLocks noChangeArrowheads="1"/>
              </p:cNvSpPr>
              <p:nvPr/>
            </p:nvSpPr>
            <p:spPr bwMode="auto">
              <a:xfrm>
                <a:off x="333" y="1595"/>
                <a:ext cx="10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welcomeSocket = 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ServerSocket()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5091113" y="3149600"/>
            <a:ext cx="2305050" cy="909638"/>
            <a:chOff x="3333" y="1156"/>
            <a:chExt cx="1452" cy="573"/>
          </a:xfrm>
        </p:grpSpPr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3335" y="1156"/>
              <a:ext cx="14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create socket,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connect to </a:t>
              </a:r>
              <a:r>
                <a:rPr lang="en-US" sz="1400" b="1">
                  <a:latin typeface="Courier New" pitchFamily="49" charset="0"/>
                </a:rPr>
                <a:t>hostid</a:t>
              </a:r>
              <a:r>
                <a:rPr lang="en-US" sz="1400">
                  <a:latin typeface="Arial" charset="0"/>
                </a:rPr>
                <a:t>, port=</a:t>
              </a:r>
              <a:r>
                <a:rPr lang="en-US" sz="1400" b="1">
                  <a:latin typeface="Courier New" pitchFamily="49" charset="0"/>
                </a:rPr>
                <a:t>x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3333" y="1403"/>
              <a:ext cx="8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 =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Socket()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1276350" y="3124200"/>
            <a:ext cx="5440363" cy="3352800"/>
            <a:chOff x="804" y="1968"/>
            <a:chExt cx="3427" cy="2112"/>
          </a:xfrm>
        </p:grpSpPr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839" y="3641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>
              <a:off x="1290" y="3564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53" name="Freeform 17"/>
            <p:cNvSpPr>
              <a:spLocks/>
            </p:cNvSpPr>
            <p:nvPr/>
          </p:nvSpPr>
          <p:spPr bwMode="auto">
            <a:xfrm>
              <a:off x="804" y="1968"/>
              <a:ext cx="492" cy="2112"/>
            </a:xfrm>
            <a:custGeom>
              <a:avLst/>
              <a:gdLst/>
              <a:ahLst/>
              <a:cxnLst>
                <a:cxn ang="0">
                  <a:pos x="492" y="1968"/>
                </a:cxn>
                <a:cxn ang="0">
                  <a:pos x="492" y="2112"/>
                </a:cxn>
                <a:cxn ang="0">
                  <a:pos x="0" y="2112"/>
                </a:cxn>
                <a:cxn ang="0">
                  <a:pos x="0" y="0"/>
                </a:cxn>
                <a:cxn ang="0">
                  <a:pos x="402" y="0"/>
                </a:cxn>
              </a:cxnLst>
              <a:rect l="0" t="0" r="r" b="b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54" name="Group 18"/>
            <p:cNvGrpSpPr>
              <a:grpSpLocks/>
            </p:cNvGrpSpPr>
            <p:nvPr/>
          </p:nvGrpSpPr>
          <p:grpSpPr bwMode="auto">
            <a:xfrm>
              <a:off x="3365" y="3377"/>
              <a:ext cx="866" cy="692"/>
              <a:chOff x="3365" y="3377"/>
              <a:chExt cx="866" cy="692"/>
            </a:xfrm>
          </p:grpSpPr>
          <p:sp>
            <p:nvSpPr>
              <p:cNvPr id="91155" name="Text Box 19"/>
              <p:cNvSpPr txBox="1">
                <a:spLocks noChangeArrowheads="1"/>
              </p:cNvSpPr>
              <p:nvPr/>
            </p:nvSpPr>
            <p:spPr bwMode="auto">
              <a:xfrm>
                <a:off x="3365" y="3377"/>
                <a:ext cx="86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read reply from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56" name="Text Box 20"/>
              <p:cNvSpPr txBox="1">
                <a:spLocks noChangeArrowheads="1"/>
              </p:cNvSpPr>
              <p:nvPr/>
            </p:nvSpPr>
            <p:spPr bwMode="auto">
              <a:xfrm>
                <a:off x="3389" y="3743"/>
                <a:ext cx="71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57" name="Line 21"/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Server </a:t>
            </a:r>
            <a:r>
              <a:rPr lang="en-US" sz="1800"/>
              <a:t>(running on </a:t>
            </a:r>
            <a:r>
              <a:rPr lang="en-US" sz="1800" b="1">
                <a:latin typeface="Courier New" pitchFamily="49" charset="0"/>
              </a:rPr>
              <a:t>hostid</a:t>
            </a:r>
            <a:r>
              <a:rPr lang="en-US" sz="1800"/>
              <a:t>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5256213" y="133350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2933700" y="4010025"/>
            <a:ext cx="4041775" cy="1371600"/>
            <a:chOff x="1848" y="2526"/>
            <a:chExt cx="2546" cy="864"/>
          </a:xfrm>
        </p:grpSpPr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62" name="Group 26"/>
            <p:cNvGrpSpPr>
              <a:grpSpLocks/>
            </p:cNvGrpSpPr>
            <p:nvPr/>
          </p:nvGrpSpPr>
          <p:grpSpPr bwMode="auto"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91163" name="Text Box 27"/>
              <p:cNvSpPr txBox="1">
                <a:spLocks noChangeArrowheads="1"/>
              </p:cNvSpPr>
              <p:nvPr/>
            </p:nvSpPr>
            <p:spPr bwMode="auto">
              <a:xfrm>
                <a:off x="3335" y="2675"/>
                <a:ext cx="105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send request using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64" name="Line 28"/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65" name="Line 29"/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166" name="Group 30"/>
          <p:cNvGrpSpPr>
            <a:grpSpLocks/>
          </p:cNvGrpSpPr>
          <p:nvPr/>
        </p:nvGrpSpPr>
        <p:grpSpPr bwMode="auto">
          <a:xfrm>
            <a:off x="1303338" y="4105275"/>
            <a:ext cx="4097337" cy="1487488"/>
            <a:chOff x="821" y="2586"/>
            <a:chExt cx="2581" cy="937"/>
          </a:xfrm>
        </p:grpSpPr>
        <p:sp>
          <p:nvSpPr>
            <p:cNvPr id="91167" name="Text Box 31"/>
            <p:cNvSpPr txBox="1">
              <a:spLocks noChangeArrowheads="1"/>
            </p:cNvSpPr>
            <p:nvPr/>
          </p:nvSpPr>
          <p:spPr bwMode="auto">
            <a:xfrm>
              <a:off x="821" y="2789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68" name="Text Box 32"/>
            <p:cNvSpPr txBox="1">
              <a:spLocks noChangeArrowheads="1"/>
            </p:cNvSpPr>
            <p:nvPr/>
          </p:nvSpPr>
          <p:spPr bwMode="auto">
            <a:xfrm>
              <a:off x="851" y="3197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69" name="Line 33"/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0" name="Line 34"/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1" name="Line 35"/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172" name="Group 36"/>
          <p:cNvGrpSpPr>
            <a:grpSpLocks/>
          </p:cNvGrpSpPr>
          <p:nvPr/>
        </p:nvGrpSpPr>
        <p:grpSpPr bwMode="auto">
          <a:xfrm>
            <a:off x="2924175" y="3041650"/>
            <a:ext cx="2200275" cy="641350"/>
            <a:chOff x="1842" y="1916"/>
            <a:chExt cx="1386" cy="404"/>
          </a:xfrm>
        </p:grpSpPr>
        <p:sp>
          <p:nvSpPr>
            <p:cNvPr id="91173" name="Line 37"/>
            <p:cNvSpPr>
              <a:spLocks noChangeShapeType="1"/>
            </p:cNvSpPr>
            <p:nvPr/>
          </p:nvSpPr>
          <p:spPr bwMode="auto">
            <a:xfrm>
              <a:off x="1842" y="2130"/>
              <a:ext cx="13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74" name="Text Box 38"/>
            <p:cNvSpPr txBox="1">
              <a:spLocks noChangeArrowheads="1"/>
            </p:cNvSpPr>
            <p:nvPr/>
          </p:nvSpPr>
          <p:spPr bwMode="auto">
            <a:xfrm>
              <a:off x="1887" y="1916"/>
              <a:ext cx="1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TCP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connection setup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087-44FD-4E9F-A4D5-4A8A84BE27A2}" type="slidenum">
              <a:rPr lang="en-US"/>
              <a:pPr/>
              <a:t>83</a:t>
            </a:fld>
            <a:endParaRPr 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0127" name="Object 15"/>
          <p:cNvGraphicFramePr>
            <a:graphicFrameLocks noChangeAspect="1"/>
          </p:cNvGraphicFramePr>
          <p:nvPr/>
        </p:nvGraphicFramePr>
        <p:xfrm>
          <a:off x="5059363" y="1397000"/>
          <a:ext cx="3670300" cy="4791075"/>
        </p:xfrm>
        <a:graphic>
          <a:graphicData uri="http://schemas.openxmlformats.org/presentationml/2006/ole">
            <p:oleObj spid="_x0000_s90127" name="VISIO" r:id="rId4" imgW="4992624" imgH="5675376" progId="Visio.Drawing.5">
              <p:embed/>
            </p:oleObj>
          </a:graphicData>
        </a:graphic>
      </p:graphicFrame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5305425" y="2608263"/>
            <a:ext cx="1206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>
                <a:solidFill>
                  <a:schemeClr val="accent2"/>
                </a:solidFill>
              </a:rPr>
              <a:t>process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0145" name="Rectangle 33"/>
          <p:cNvSpPr>
            <a:spLocks noChangeArrowheads="1"/>
          </p:cNvSpPr>
          <p:nvPr/>
        </p:nvSpPr>
        <p:spPr bwMode="auto">
          <a:xfrm>
            <a:off x="6418263" y="5132388"/>
            <a:ext cx="1450975" cy="5476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6342063" y="5076825"/>
            <a:ext cx="154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client TCP socket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 flipV="1">
            <a:off x="7427913" y="5624513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0158" name="Rectangle 46"/>
          <p:cNvSpPr>
            <a:spLocks noChangeArrowheads="1"/>
          </p:cNvSpPr>
          <p:nvPr/>
        </p:nvSpPr>
        <p:spPr bwMode="auto">
          <a:xfrm>
            <a:off x="668338" y="2825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u="sng">
                <a:solidFill>
                  <a:schemeClr val="accent2"/>
                </a:solidFill>
              </a:rPr>
              <a:t>Stream jargon</a:t>
            </a:r>
          </a:p>
        </p:txBody>
      </p:sp>
      <p:sp>
        <p:nvSpPr>
          <p:cNvPr id="90162" name="Rectangle 50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000"/>
              <a:t>A </a:t>
            </a:r>
            <a:r>
              <a:rPr lang="en-US" sz="2000">
                <a:solidFill>
                  <a:srgbClr val="FF0000"/>
                </a:solidFill>
              </a:rPr>
              <a:t>stream</a:t>
            </a:r>
            <a:r>
              <a:rPr lang="en-US" sz="2000"/>
              <a:t> is a sequence of characters that flow into or out of a process.</a:t>
            </a:r>
          </a:p>
          <a:p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input stream</a:t>
            </a:r>
            <a:r>
              <a:rPr lang="en-US" sz="2000"/>
              <a:t> is attached to some input source for the process, e.g., keyboard or socket.</a:t>
            </a:r>
          </a:p>
          <a:p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output stream</a:t>
            </a:r>
            <a:r>
              <a:rPr lang="en-US" sz="2000"/>
              <a:t> is attached to an output source, e.g., monitor or socket.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A8BA-96B3-471B-B111-96D8F67099B7}" type="slidenum">
              <a:rPr lang="en-US"/>
              <a:pPr/>
              <a:t>84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>
                <a:solidFill>
                  <a:srgbClr val="FF0000"/>
                </a:solidFill>
              </a:rPr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B64-328C-4909-A3C9-EE6040A314DA}" type="slidenum">
              <a:rPr lang="en-US"/>
              <a:pPr/>
              <a:t>85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 programming </a:t>
            </a:r>
            <a:r>
              <a:rPr lang="en-US" sz="3600" i="1">
                <a:solidFill>
                  <a:srgbClr val="FF0000"/>
                </a:solidFill>
              </a:rPr>
              <a:t>with UDP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UDP: no “connection” between client and server</a:t>
            </a:r>
            <a:endParaRPr lang="en-US" sz="2000"/>
          </a:p>
          <a:p>
            <a:r>
              <a:rPr lang="en-US" sz="2000"/>
              <a:t>no handshaking</a:t>
            </a:r>
          </a:p>
          <a:p>
            <a:r>
              <a:rPr lang="en-US" sz="2000"/>
              <a:t>sender explicitly attaches IP address and port of destination to each packet</a:t>
            </a:r>
          </a:p>
          <a:p>
            <a:r>
              <a:rPr lang="en-US" sz="2000"/>
              <a:t>server must extract IP address, port of sender from received packet</a:t>
            </a:r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UDP: transmitted data may be received out of order, or lost</a:t>
            </a:r>
            <a:endParaRPr lang="en-US" sz="2000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4616450" y="2679700"/>
            <a:ext cx="4175125" cy="1743075"/>
            <a:chOff x="2914" y="2888"/>
            <a:chExt cx="2630" cy="1098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6262" name="Group 6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96263" name="Rectangle 7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264" name="Text Box 8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 sz="1800"/>
              </a:p>
            </p:txBody>
          </p:sp>
        </p:grp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2914" y="3179"/>
              <a:ext cx="2621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UDP provides </a:t>
              </a:r>
              <a:r>
                <a:rPr lang="en-US" sz="2000" i="1" u="sng">
                  <a:solidFill>
                    <a:schemeClr val="accent2"/>
                  </a:solidFill>
                </a:rPr>
                <a:t>unreliable</a:t>
              </a:r>
              <a:r>
                <a:rPr lang="en-US" sz="2000" i="1">
                  <a:solidFill>
                    <a:schemeClr val="accent2"/>
                  </a:solidFill>
                </a:rPr>
                <a:t> transfer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of groups of bytes (“datagrams”)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between client and server</a:t>
              </a:r>
              <a:endParaRPr lang="en-US" sz="2000" i="1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CA22-5930-483E-85D2-E7AC446353B1}" type="slidenum">
              <a:rPr lang="en-US"/>
              <a:pPr/>
              <a:t>86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Client/server socket interaction: UDP</a:t>
            </a:r>
            <a:endParaRPr lang="en-US"/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1276350" y="3324225"/>
            <a:ext cx="5435600" cy="2544763"/>
            <a:chOff x="804" y="2094"/>
            <a:chExt cx="3424" cy="1603"/>
          </a:xfrm>
        </p:grpSpPr>
        <p:sp>
          <p:nvSpPr>
            <p:cNvPr id="97284" name="Freeform 4"/>
            <p:cNvSpPr>
              <a:spLocks/>
            </p:cNvSpPr>
            <p:nvPr/>
          </p:nvSpPr>
          <p:spPr bwMode="auto">
            <a:xfrm>
              <a:off x="804" y="2094"/>
              <a:ext cx="552" cy="1602"/>
            </a:xfrm>
            <a:custGeom>
              <a:avLst/>
              <a:gdLst/>
              <a:ahLst/>
              <a:cxnLst>
                <a:cxn ang="0">
                  <a:pos x="492" y="1968"/>
                </a:cxn>
                <a:cxn ang="0">
                  <a:pos x="492" y="2112"/>
                </a:cxn>
                <a:cxn ang="0">
                  <a:pos x="0" y="2112"/>
                </a:cxn>
                <a:cxn ang="0">
                  <a:pos x="0" y="0"/>
                </a:cxn>
                <a:cxn ang="0">
                  <a:pos x="402" y="0"/>
                </a:cxn>
              </a:cxnLst>
              <a:rect l="0" t="0" r="r" b="b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3509" y="3371"/>
              <a:ext cx="71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>
              <a:off x="3936" y="3318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Server </a:t>
            </a:r>
            <a:r>
              <a:rPr lang="en-US" sz="1800"/>
              <a:t>(running on </a:t>
            </a:r>
            <a:r>
              <a:rPr lang="en-US" sz="1800" b="1">
                <a:latin typeface="Courier New" pitchFamily="49" charset="0"/>
              </a:rPr>
              <a:t>hostid</a:t>
            </a:r>
            <a:r>
              <a:rPr lang="en-US" sz="1800"/>
              <a:t>)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5532438" y="3933825"/>
            <a:ext cx="1374775" cy="1354138"/>
            <a:chOff x="3485" y="2478"/>
            <a:chExt cx="866" cy="853"/>
          </a:xfrm>
        </p:grpSpPr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3485" y="3005"/>
              <a:ext cx="86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reply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>
              <a:off x="3864" y="2478"/>
              <a:ext cx="0" cy="5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3000375" y="1333500"/>
            <a:ext cx="5527675" cy="2593975"/>
            <a:chOff x="1890" y="840"/>
            <a:chExt cx="3482" cy="1634"/>
          </a:xfrm>
        </p:grpSpPr>
        <p:grpSp>
          <p:nvGrpSpPr>
            <p:cNvPr id="97292" name="Group 12"/>
            <p:cNvGrpSpPr>
              <a:grpSpLocks/>
            </p:cNvGrpSpPr>
            <p:nvPr/>
          </p:nvGrpSpPr>
          <p:grpSpPr bwMode="auto">
            <a:xfrm>
              <a:off x="3389" y="1342"/>
              <a:ext cx="1030" cy="465"/>
              <a:chOff x="3233" y="1852"/>
              <a:chExt cx="1030" cy="465"/>
            </a:xfrm>
          </p:grpSpPr>
          <p:sp>
            <p:nvSpPr>
              <p:cNvPr id="97293" name="Text Box 13"/>
              <p:cNvSpPr txBox="1">
                <a:spLocks noChangeArrowheads="1"/>
              </p:cNvSpPr>
              <p:nvPr/>
            </p:nvSpPr>
            <p:spPr bwMode="auto">
              <a:xfrm>
                <a:off x="3233" y="1852"/>
                <a:ext cx="811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294" name="Text Box 14"/>
              <p:cNvSpPr txBox="1">
                <a:spLocks noChangeArrowheads="1"/>
              </p:cNvSpPr>
              <p:nvPr/>
            </p:nvSpPr>
            <p:spPr bwMode="auto">
              <a:xfrm>
                <a:off x="3241" y="1991"/>
                <a:ext cx="10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 =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DatagramSocket()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3311" y="840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3389" y="2014"/>
              <a:ext cx="198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Create, address (</a:t>
              </a:r>
              <a:r>
                <a:rPr lang="en-US" sz="1400" b="1">
                  <a:latin typeface="Courier New" pitchFamily="49" charset="0"/>
                </a:rPr>
                <a:t>hostid, port=x,</a:t>
              </a:r>
              <a:endParaRPr lang="en-US" sz="140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send datagram request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using </a:t>
              </a: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>
              <a:off x="3828" y="1830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 flipH="1">
              <a:off x="1890" y="2208"/>
              <a:ext cx="1518" cy="2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299" name="Group 19"/>
          <p:cNvGrpSpPr>
            <a:grpSpLocks/>
          </p:cNvGrpSpPr>
          <p:nvPr/>
        </p:nvGrpSpPr>
        <p:grpSpPr bwMode="auto">
          <a:xfrm>
            <a:off x="1303338" y="2081213"/>
            <a:ext cx="1695450" cy="2149475"/>
            <a:chOff x="821" y="1311"/>
            <a:chExt cx="1068" cy="1354"/>
          </a:xfrm>
        </p:grpSpPr>
        <p:grpSp>
          <p:nvGrpSpPr>
            <p:cNvPr id="97300" name="Group 20"/>
            <p:cNvGrpSpPr>
              <a:grpSpLocks/>
            </p:cNvGrpSpPr>
            <p:nvPr/>
          </p:nvGrpSpPr>
          <p:grpSpPr bwMode="auto">
            <a:xfrm>
              <a:off x="821" y="1311"/>
              <a:ext cx="1030" cy="712"/>
              <a:chOff x="329" y="1209"/>
              <a:chExt cx="1030" cy="712"/>
            </a:xfrm>
          </p:grpSpPr>
          <p:sp>
            <p:nvSpPr>
              <p:cNvPr id="97301" name="Text Box 21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>
                    <a:latin typeface="Arial" charset="0"/>
                  </a:rPr>
                  <a:t>, for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incoming request: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02" name="Text Box 22"/>
              <p:cNvSpPr txBox="1">
                <a:spLocks noChangeArrowheads="1"/>
              </p:cNvSpPr>
              <p:nvPr/>
            </p:nvSpPr>
            <p:spPr bwMode="auto">
              <a:xfrm>
                <a:off x="337" y="1595"/>
                <a:ext cx="10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serverSocket =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DatagramSocket()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1284" y="1998"/>
              <a:ext cx="0" cy="3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893" y="2339"/>
              <a:ext cx="9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serverSocket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1427163" y="4229100"/>
            <a:ext cx="3973512" cy="1358900"/>
            <a:chOff x="899" y="2664"/>
            <a:chExt cx="2503" cy="856"/>
          </a:xfrm>
        </p:grpSpPr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899" y="2792"/>
              <a:ext cx="905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serverSocket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specifying client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host address,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port number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1302" y="2664"/>
              <a:ext cx="0" cy="19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1866" y="2970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920-50EF-4753-A1A6-89482CDD6871}" type="slidenum">
              <a:rPr lang="en-US"/>
              <a:pPr/>
              <a:t>87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Example: client (UDP)</a:t>
            </a:r>
            <a:endParaRPr lang="en-U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1185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2655888" y="1262063"/>
          <a:ext cx="4067175" cy="4486275"/>
        </p:xfrm>
        <a:graphic>
          <a:graphicData uri="http://schemas.openxmlformats.org/presentationml/2006/ole">
            <p:oleObj spid="_x0000_s98317" name="VISIO" r:id="rId4" imgW="4803648" imgH="5675376" progId="Visio.Drawing.5">
              <p:embed/>
            </p:oleObj>
          </a:graphicData>
        </a:graphic>
      </p:graphicFrame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1522413" y="3408363"/>
            <a:ext cx="2184400" cy="124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Output: </a:t>
            </a:r>
            <a:r>
              <a:rPr lang="en-US" sz="1800"/>
              <a:t>sends packet (recall</a:t>
            </a:r>
          </a:p>
          <a:p>
            <a:r>
              <a:rPr lang="en-US" sz="1800"/>
              <a:t>that TCP sent “byte stream”)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932488" y="2759075"/>
            <a:ext cx="21844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Input: </a:t>
            </a:r>
            <a:r>
              <a:rPr lang="en-US" sz="1800"/>
              <a:t>receives packet (recall thatTCP received “byte stream”)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3294063" y="3595688"/>
            <a:ext cx="952500" cy="438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5387975" y="2971800"/>
            <a:ext cx="576263" cy="788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862263" y="2482850"/>
            <a:ext cx="1206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>
                <a:solidFill>
                  <a:schemeClr val="accent2"/>
                </a:solidFill>
              </a:rPr>
              <a:t>process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4051300" y="4768850"/>
            <a:ext cx="1625600" cy="509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4087813" y="4700588"/>
            <a:ext cx="154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client UDP socket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 flipV="1">
            <a:off x="5235575" y="52482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C1A-33A3-4B2F-860E-6285ECFFC088}" type="slidenum">
              <a:rPr lang="en-US"/>
              <a:pPr/>
              <a:t>88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014413"/>
          </a:xfrm>
        </p:spPr>
        <p:txBody>
          <a:bodyPr/>
          <a:lstStyle/>
          <a:p>
            <a:r>
              <a:rPr lang="en-US"/>
              <a:t>Chapter 2: Summary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655763"/>
            <a:ext cx="4171950" cy="3676650"/>
          </a:xfrm>
        </p:spPr>
        <p:txBody>
          <a:bodyPr/>
          <a:lstStyle/>
          <a:p>
            <a:r>
              <a:rPr lang="en-US" sz="2400"/>
              <a:t>application architectures</a:t>
            </a:r>
          </a:p>
          <a:p>
            <a:pPr lvl="1"/>
            <a:r>
              <a:rPr lang="en-US" sz="2000"/>
              <a:t>client-server</a:t>
            </a:r>
          </a:p>
          <a:p>
            <a:pPr lvl="1"/>
            <a:r>
              <a:rPr lang="en-US" sz="2000"/>
              <a:t>P2P</a:t>
            </a:r>
          </a:p>
          <a:p>
            <a:pPr lvl="1"/>
            <a:r>
              <a:rPr lang="en-US" sz="2000"/>
              <a:t>hybrid</a:t>
            </a:r>
          </a:p>
          <a:p>
            <a:r>
              <a:rPr lang="en-US" sz="2400"/>
              <a:t>application service requirements:</a:t>
            </a:r>
          </a:p>
          <a:p>
            <a:pPr lvl="1"/>
            <a:r>
              <a:rPr lang="en-US" sz="2000"/>
              <a:t> reliability, bandwidth, delay</a:t>
            </a:r>
          </a:p>
          <a:p>
            <a:r>
              <a:rPr lang="en-US" sz="2400"/>
              <a:t>Internet transport service model</a:t>
            </a:r>
          </a:p>
          <a:p>
            <a:pPr lvl="1"/>
            <a:r>
              <a:rPr lang="en-US" sz="2000"/>
              <a:t>connection-oriented, reliable: TCP</a:t>
            </a:r>
          </a:p>
          <a:p>
            <a:pPr lvl="1"/>
            <a:r>
              <a:rPr lang="en-US" sz="2000"/>
              <a:t>unreliable, datagrams: UDP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952500"/>
            <a:ext cx="758190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our study of network apps now complete!</a:t>
            </a:r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978400" y="1582738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specific protocols: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HTTP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FTP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SMTP, POP, IMAP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DNS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P2P: BitTorrent, Skype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socket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FEB4-DD09-467A-BB0A-7A5158901B6F}" type="slidenum">
              <a:rPr lang="en-US"/>
              <a:pPr/>
              <a:t>89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Summary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162175"/>
            <a:ext cx="3810000" cy="3676650"/>
          </a:xfrm>
        </p:spPr>
        <p:txBody>
          <a:bodyPr/>
          <a:lstStyle/>
          <a:p>
            <a:r>
              <a:rPr lang="en-US" sz="2400"/>
              <a:t>typical request/reply message exchange:</a:t>
            </a:r>
          </a:p>
          <a:p>
            <a:pPr lvl="1"/>
            <a:r>
              <a:rPr lang="en-US" sz="2000"/>
              <a:t>client requests info or service</a:t>
            </a:r>
          </a:p>
          <a:p>
            <a:pPr lvl="1"/>
            <a:r>
              <a:rPr lang="en-US" sz="2000"/>
              <a:t>server responds with data, status code</a:t>
            </a:r>
          </a:p>
          <a:p>
            <a:r>
              <a:rPr lang="en-US" sz="2400"/>
              <a:t>message formats:</a:t>
            </a:r>
          </a:p>
          <a:p>
            <a:pPr lvl="1"/>
            <a:r>
              <a:rPr lang="en-US" sz="2000"/>
              <a:t>headers: fields giving info about data</a:t>
            </a:r>
          </a:p>
          <a:p>
            <a:pPr lvl="1"/>
            <a:r>
              <a:rPr lang="en-US" sz="2000"/>
              <a:t>data: info being communicated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390650"/>
            <a:ext cx="758190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Most importantly:</a:t>
            </a:r>
            <a:r>
              <a:rPr lang="en-US" dirty="0">
                <a:solidFill>
                  <a:srgbClr val="FF0000"/>
                </a:solidFill>
              </a:rPr>
              <a:t> learned about </a:t>
            </a:r>
            <a:r>
              <a:rPr lang="en-US" i="1" dirty="0">
                <a:solidFill>
                  <a:srgbClr val="FF0000"/>
                </a:solidFill>
              </a:rPr>
              <a:t>protocols</a:t>
            </a:r>
            <a:endParaRPr lang="en-US" dirty="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603750" y="2187575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i="1">
                <a:solidFill>
                  <a:srgbClr val="FF3300"/>
                </a:solidFill>
              </a:rPr>
              <a:t>Important themes: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control vs. data </a:t>
            </a:r>
            <a:r>
              <a:rPr lang="en-US" dirty="0" err="1"/>
              <a:t>msgs</a:t>
            </a:r>
            <a:endParaRPr lang="en-US" dirty="0"/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dirty="0"/>
              <a:t>in-band, out-of-band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centralized vs. decentralized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stateless vs. </a:t>
            </a:r>
            <a:r>
              <a:rPr lang="en-US" dirty="0" err="1"/>
              <a:t>stateful</a:t>
            </a:r>
            <a:endParaRPr lang="en-US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reliable vs. unreliable </a:t>
            </a:r>
            <a:r>
              <a:rPr lang="en-US" dirty="0" err="1"/>
              <a:t>msg</a:t>
            </a:r>
            <a:r>
              <a:rPr lang="en-US" dirty="0"/>
              <a:t> transfer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“complexity at network 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EAC-4C0F-4F0D-ADC0-464FA8BB923D}" type="slidenum">
              <a:rPr lang="en-US"/>
              <a:pPr/>
              <a:t>9</a:t>
            </a:fld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P2P architecture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668463"/>
            <a:ext cx="4049713" cy="4648200"/>
          </a:xfrm>
        </p:spPr>
        <p:txBody>
          <a:bodyPr/>
          <a:lstStyle/>
          <a:p>
            <a:r>
              <a:rPr lang="en-US" sz="2400" dirty="0" smtClean="0"/>
              <a:t>there is </a:t>
            </a:r>
            <a:r>
              <a:rPr lang="en-US" sz="2400" i="1" dirty="0" smtClean="0"/>
              <a:t>no</a:t>
            </a:r>
            <a:r>
              <a:rPr lang="en-US" sz="2400" dirty="0" smtClean="0"/>
              <a:t> always-on server</a:t>
            </a:r>
          </a:p>
          <a:p>
            <a:r>
              <a:rPr lang="en-US" sz="2400" dirty="0" smtClean="0"/>
              <a:t>arbitrary </a:t>
            </a:r>
            <a:r>
              <a:rPr lang="en-US" sz="2400" dirty="0"/>
              <a:t>end systems directly communicate</a:t>
            </a:r>
          </a:p>
          <a:p>
            <a:r>
              <a:rPr lang="en-US" sz="2400" dirty="0"/>
              <a:t>peers intermittently connected &amp; change IP addresses</a:t>
            </a:r>
          </a:p>
          <a:p>
            <a:r>
              <a:rPr lang="en-US" sz="2400" dirty="0"/>
              <a:t>example: Gnutella</a:t>
            </a:r>
          </a:p>
          <a:p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Highly scalable but difficult to manage</a:t>
            </a:r>
          </a:p>
          <a:p>
            <a:endParaRPr lang="en-US" sz="2400" dirty="0"/>
          </a:p>
        </p:txBody>
      </p:sp>
      <p:sp>
        <p:nvSpPr>
          <p:cNvPr id="186035" name="Freeform 69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6" name="Freeform 69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7" name="Freeform 69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038" name="Group 69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86039" name="Rectangle 69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0" name="AutoShape 69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6041" name="Group 69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86042" name="Line 69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3" name="Line 69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4" name="Line 70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5" name="Line 70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6" name="Line 70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7" name="Line 70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8" name="Line 70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9" name="Line 70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0" name="Line 70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1" name="Line 70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2" name="Line 70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3" name="Line 70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4" name="Line 71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5" name="Line 71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6" name="Line 71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6057" name="Group 71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6058" name="Line 71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5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0" name="Line 71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1" name="Line 71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2" name="Group 71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6063" name="Line 7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5" name="Line 7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6" name="Line 7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7" name="Group 72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6068" name="Line 7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9" name="Line 7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0" name="Line 7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1" name="Line 7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6072" name="Oval 728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3" name="Line 729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4" name="Line 730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5" name="Rectangle 731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76" name="Oval 732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7" name="Group 733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86078" name="Line 73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9" name="Line 73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0" name="Line 73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81" name="Group 737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8608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85" name="Oval 741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6" name="Line 742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7" name="Line 743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8" name="Rectangle 744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89" name="Oval 745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90" name="Group 746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186091" name="Line 7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2" name="Line 7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3" name="Line 7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94" name="Group 750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18609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98" name="Oval 754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99" name="Line 755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0" name="Line 756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1" name="Rectangle 757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02" name="Oval 758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03" name="Group 759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186104" name="Line 7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5" name="Line 7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6" name="Line 7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07" name="Group 763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18610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11" name="Oval 76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2" name="Line 76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3" name="Line 76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4" name="Rectangle 77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15" name="Oval 77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16" name="Group 77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186117" name="Line 7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8" name="Line 7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9" name="Line 7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20" name="Group 77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18612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24" name="Oval 780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5" name="Line 781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6" name="Line 782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7" name="Rectangle 783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28" name="Oval 784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29" name="Group 785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186130" name="Line 7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1" name="Line 7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2" name="Line 7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33" name="Group 789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18613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37" name="Oval 793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8" name="Line 794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9" name="Line 795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40" name="Rectangle 796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6141" name="Oval 797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42" name="Group 798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186143" name="Line 7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4" name="Line 8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5" name="Line 8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46" name="Group 802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18614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50" name="Oval 806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1" name="Line 807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2" name="Line 808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3" name="Rectangle 809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54" name="Oval 810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55" name="Group 811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186156" name="Line 8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7" name="Line 8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8" name="Line 8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59" name="Group 815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18616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63" name="Oval 81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4" name="Line 82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5" name="Line 82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6" name="Rectangle 82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67" name="Oval 82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68" name="Group 82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86169" name="Line 8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0" name="Line 8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1" name="Line 8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72" name="Group 82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8617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76" name="Oval 83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7" name="Line 83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8" name="Line 83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9" name="Rectangle 83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80" name="Oval 83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81" name="Group 83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86182" name="Line 8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3" name="Line 8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4" name="Line 8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85" name="Group 84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86186" name="Line 8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7" name="Line 8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8" name="Line 8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89" name="Line 845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0" name="Line 846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1" name="Line 847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2" name="Line 848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3" name="Line 849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4" name="Line 850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5" name="Line 851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6" name="Freeform 852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7" name="Line 853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8" name="Line 854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9" name="Line 855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200" name="Group 856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186201" name="Oval 85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2" name="Line 85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3" name="Line 85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4" name="Rectangle 86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05" name="Oval 86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06" name="Group 86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207" name="Line 8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8" name="Line 8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9" name="Line 8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10" name="Group 86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211" name="Line 8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2" name="Line 8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3" name="Line 8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14" name="Group 870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186215" name="Oval 8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6" name="Line 8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7" name="Line 8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8" name="Rectangle 8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19" name="Oval 8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20" name="Group 8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21" name="Line 8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2" name="Line 8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3" name="Line 8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24" name="Group 8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25" name="Line 8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6" name="Line 8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7" name="Line 8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28" name="Group 884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186229" name="Oval 8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0" name="Line 8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1" name="Line 8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2" name="Rectangle 8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33" name="Oval 8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34" name="Group 8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35" name="Line 8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6" name="Line 8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7" name="Line 8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38" name="Group 8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39" name="Line 8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0" name="Line 8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1" name="Line 8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42" name="Line 898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3" name="Line 899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4" name="Line 900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5" name="Line 901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6" name="Line 902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7" name="Line 903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8" name="Line 904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9" name="Line 905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0" name="Line 906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1" name="Line 907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2" name="Line 908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3" name="Line 909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254" name="Group 910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186255" name="Group 911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6256" name="Picture 9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6257" name="Line 9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8" name="Line 9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6259" name="Picture 9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6260" name="Group 916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6261" name="Object 9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1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6262" name="Object 9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2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6263" name="Group 919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6264" name="Object 9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4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6265" name="Object 9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5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186266" name="Object 92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6266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186267" name="Group 923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6268" name="AutoShape 92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69" name="Rectangle 92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0" name="Rectangle 92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1" name="AutoShape 92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2" name="Line 92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3" name="Line 92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4" name="Rectangle 93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5" name="Rectangle 93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6276" name="Object 932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6276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186277" name="Object 933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6277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186278" name="Object 934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6278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186279" name="Object 935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6279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186280" name="Group 936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6281" name="Object 93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1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6282" name="Object 93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2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6283" name="Group 939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6284" name="Object 9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4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86285" name="Object 9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5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86286" name="Group 942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6287" name="AutoShape 94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8" name="Rectangle 94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9" name="Rectangle 94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0" name="AutoShape 94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1" name="Line 94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2" name="Line 94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3" name="Rectangle 94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4" name="Rectangle 95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95" name="Line 951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6" name="Line 952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7" name="Line 953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8" name="Line 954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9" name="Line 955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0" name="Line 956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1" name="Line 957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2" name="Line 958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3" name="Line 959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4" name="Line 960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5" name="Line 961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306" name="Group 962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86307" name="Oval 96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8" name="Line 96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9" name="Line 96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0" name="Rectangle 96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11" name="Oval 96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12" name="Group 96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13" name="Line 9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4" name="Line 9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5" name="Line 9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16" name="Group 97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17" name="Line 9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8" name="Line 9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9" name="Line 9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20" name="Group 976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86321" name="Oval 97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2" name="Line 97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3" name="Line 97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4" name="Rectangle 98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25" name="Oval 98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26" name="Group 98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27" name="Line 9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8" name="Line 9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9" name="Line 9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30" name="Group 98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31" name="Line 9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2" name="Line 9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3" name="Line 9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34" name="Group 990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186335" name="Picture 99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36" name="Freeform 99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7" name="Freeform 99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8" name="Freeform 99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9" name="Freeform 99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0" name="Freeform 99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1" name="Freeform 99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2" name="Freeform 99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3" name="Freeform 99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4" name="Freeform 100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5" name="Freeform 100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6" name="Freeform 100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7" name="Freeform 100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8" name="Freeform 100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9" name="Freeform 100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0" name="Freeform 100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1" name="Freeform 100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2" name="Freeform 100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53" name="Group 1009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186354" name="Picture 1010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55" name="Freeform 1011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6" name="Freeform 1012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7" name="Freeform 1013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8" name="Freeform 1014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9" name="Freeform 1015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0" name="Freeform 1016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1" name="Freeform 1017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2" name="Freeform 1018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3" name="Freeform 1019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4" name="Freeform 1020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5" name="Freeform 1021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6" name="Freeform 1022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7" name="Freeform 1023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8" name="Freeform 0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9" name="Freeform 1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0" name="Freeform 2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1" name="Freeform 3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2697" name="Group 9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42698" name="Line 10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0" name="Line 12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1" name="Text Box 13"/>
            <p:cNvSpPr txBox="1">
              <a:spLocks noChangeArrowheads="1"/>
            </p:cNvSpPr>
            <p:nvPr/>
          </p:nvSpPr>
          <p:spPr bwMode="auto">
            <a:xfrm>
              <a:off x="2650" y="1581"/>
              <a:ext cx="8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10561</TotalTime>
  <Words>6305</Words>
  <Application>Microsoft Office PowerPoint</Application>
  <PresentationFormat>On-screen Show (4:3)</PresentationFormat>
  <Paragraphs>1533</Paragraphs>
  <Slides>89</Slides>
  <Notes>81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Times New Roman</vt:lpstr>
      <vt:lpstr>Comic Sans MS</vt:lpstr>
      <vt:lpstr>ZapfDingbats</vt:lpstr>
      <vt:lpstr>Wingdings</vt:lpstr>
      <vt:lpstr>Arial</vt:lpstr>
      <vt:lpstr>Courier New</vt:lpstr>
      <vt:lpstr>Symbol</vt:lpstr>
      <vt:lpstr>Default Design</vt:lpstr>
      <vt:lpstr>Microsoft Clip Gallery</vt:lpstr>
      <vt:lpstr>VISIO 5 Drawing</vt:lpstr>
      <vt:lpstr>Microsoft Excel Chart</vt:lpstr>
      <vt:lpstr>Clip</vt:lpstr>
      <vt:lpstr>Slide 1</vt:lpstr>
      <vt:lpstr>Chapter 2: Application layer</vt:lpstr>
      <vt:lpstr>Chapter 2: Application Layer</vt:lpstr>
      <vt:lpstr>Some network apps</vt:lpstr>
      <vt:lpstr>Creating a network app</vt:lpstr>
      <vt:lpstr>Chapter 2: Application layer</vt:lpstr>
      <vt:lpstr>Application architectures</vt:lpstr>
      <vt:lpstr>Client-server architecture</vt:lpstr>
      <vt:lpstr>Pure P2P architecture</vt:lpstr>
      <vt:lpstr>Hybrid of client-server and P2P</vt:lpstr>
      <vt:lpstr>Processes communicating</vt:lpstr>
      <vt:lpstr>Sockets</vt:lpstr>
      <vt:lpstr>Addressing processes</vt:lpstr>
      <vt:lpstr>App-layer protocol defines</vt:lpstr>
      <vt:lpstr>What transport service does an app need?</vt:lpstr>
      <vt:lpstr>Transport service requirements of common apps</vt:lpstr>
      <vt:lpstr>Internet transport protocols services</vt:lpstr>
      <vt:lpstr>Internet apps:  application, transport protocols</vt:lpstr>
      <vt:lpstr>Chapter 2: Application layer</vt:lpstr>
      <vt:lpstr>Web and HTTP</vt:lpstr>
      <vt:lpstr>HTTP overview</vt:lpstr>
      <vt:lpstr>HTTP overview (continued)</vt:lpstr>
      <vt:lpstr>HTTP connections</vt:lpstr>
      <vt:lpstr>I. Nonpersistent HTTP</vt:lpstr>
      <vt:lpstr>I. Nonpersistent HTTP (cont.)</vt:lpstr>
      <vt:lpstr>I. Non-Persistent HTTP: Response time</vt:lpstr>
      <vt:lpstr>Persistent HTTP</vt:lpstr>
      <vt:lpstr>Trying out HTTP (client side) for yourself</vt:lpstr>
      <vt:lpstr>User-server state: cookies</vt:lpstr>
      <vt:lpstr>Cookies: keeping “state” (cont.)</vt:lpstr>
      <vt:lpstr>Cookies (continued)</vt:lpstr>
      <vt:lpstr>Web caches &amp; proxy servers</vt:lpstr>
      <vt:lpstr>More about Web caching</vt:lpstr>
      <vt:lpstr>Caching example </vt:lpstr>
      <vt:lpstr>Caching example (cont)</vt:lpstr>
      <vt:lpstr>FTP: the file transfer protocol</vt:lpstr>
      <vt:lpstr>Electronic Mail -SMTP</vt:lpstr>
      <vt:lpstr>Electronic Mail: SMTP [RFC 2821]</vt:lpstr>
      <vt:lpstr>SMTP:</vt:lpstr>
      <vt:lpstr>Chapter 2: Application layer</vt:lpstr>
      <vt:lpstr>DNS: Domain Name System</vt:lpstr>
      <vt:lpstr>DNS </vt:lpstr>
      <vt:lpstr>Distributed, Hierarchical Database</vt:lpstr>
      <vt:lpstr>DNS: Root name servers</vt:lpstr>
      <vt:lpstr>TLD and Authoritative Servers</vt:lpstr>
      <vt:lpstr>III. Local Name Server</vt:lpstr>
      <vt:lpstr>DNS name  resolution example</vt:lpstr>
      <vt:lpstr>DNS name  resolution example</vt:lpstr>
      <vt:lpstr>DNS: caching and updating records</vt:lpstr>
      <vt:lpstr>DNS attacks, defenses, resilience!</vt:lpstr>
      <vt:lpstr>DNS records</vt:lpstr>
      <vt:lpstr>DNS protocol, messages</vt:lpstr>
      <vt:lpstr>DNS protocol, messages</vt:lpstr>
      <vt:lpstr>Inserting records into DNS</vt:lpstr>
      <vt:lpstr>Chapter 2: Application layer</vt:lpstr>
      <vt:lpstr>Pure P2P architecture</vt:lpstr>
      <vt:lpstr>P2P file sharing</vt:lpstr>
      <vt:lpstr>P2P: centralized directory</vt:lpstr>
      <vt:lpstr>P2P: problems with centralized directory</vt:lpstr>
      <vt:lpstr>Query flooding: Gnutella</vt:lpstr>
      <vt:lpstr>Gnutella: protocol</vt:lpstr>
      <vt:lpstr>Gnutella: Peer joining</vt:lpstr>
      <vt:lpstr>Hierarchical Overlay</vt:lpstr>
      <vt:lpstr>Comparing Client-server, P2P architectures</vt:lpstr>
      <vt:lpstr>Client-server: file distribution time</vt:lpstr>
      <vt:lpstr>P2P: file distribution time</vt:lpstr>
      <vt:lpstr>Slide 67</vt:lpstr>
      <vt:lpstr>P2P Case Study: BitTorrent </vt:lpstr>
      <vt:lpstr>BitTorrent (1)</vt:lpstr>
      <vt:lpstr>BitTorrent (2)</vt:lpstr>
      <vt:lpstr>P2P Case study: Skype</vt:lpstr>
      <vt:lpstr>Skype: making a call</vt:lpstr>
      <vt:lpstr>Peers as relays</vt:lpstr>
      <vt:lpstr>Distributed Hash Table (DHT)</vt:lpstr>
      <vt:lpstr>DHT Identifiers</vt:lpstr>
      <vt:lpstr>How to assign keys to peers?</vt:lpstr>
      <vt:lpstr>Circular DHT (1)</vt:lpstr>
      <vt:lpstr>Chapter 2: Application layer</vt:lpstr>
      <vt:lpstr>Socket programming</vt:lpstr>
      <vt:lpstr>Socket-programming using TCP</vt:lpstr>
      <vt:lpstr>Socket programming with TCP</vt:lpstr>
      <vt:lpstr>Client/server socket interaction: TCP</vt:lpstr>
      <vt:lpstr>Slide 83</vt:lpstr>
      <vt:lpstr>Chapter 2: Application layer</vt:lpstr>
      <vt:lpstr>Socket programming with UDP</vt:lpstr>
      <vt:lpstr>Client/server socket interaction: UDP</vt:lpstr>
      <vt:lpstr>Example: client (UDP)</vt:lpstr>
      <vt:lpstr>Chapter 2: Summary</vt:lpstr>
      <vt:lpstr>Chapter 2: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helmy</cp:lastModifiedBy>
  <cp:revision>202</cp:revision>
  <dcterms:created xsi:type="dcterms:W3CDTF">1999-10-08T19:08:27Z</dcterms:created>
  <dcterms:modified xsi:type="dcterms:W3CDTF">2012-09-04T17:39:41Z</dcterms:modified>
</cp:coreProperties>
</file>